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5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7" r:id="rId12"/>
    <p:sldId id="461" r:id="rId13"/>
    <p:sldId id="452" r:id="rId14"/>
    <p:sldId id="464" r:id="rId15"/>
    <p:sldId id="453" r:id="rId16"/>
    <p:sldId id="465" r:id="rId17"/>
    <p:sldId id="454" r:id="rId18"/>
    <p:sldId id="466" r:id="rId19"/>
    <p:sldId id="455" r:id="rId20"/>
    <p:sldId id="462" r:id="rId21"/>
    <p:sldId id="456" r:id="rId22"/>
    <p:sldId id="463" r:id="rId23"/>
    <p:sldId id="4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88C"/>
    <a:srgbClr val="FFCCFF"/>
    <a:srgbClr val="FF00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13.3.2022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Solutions/S0605-Washing-machine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Solutions/S0605-Washing-machine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uble_pendulu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Solutions/S0606-Pendulum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Solutions/S0607-Friction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Solutions/S0608-Normal-distributio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/Solutions/S0609-Labyrinth.htm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Solutions/S0610-Shooting-teapots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Solutions/S0601-Tower-of-cubes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Solutions/S0602-Windy-day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/Solutions/S0603-Swinging-platform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Solutions/S0604-Obsessed-cube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Пералня</a:t>
            </a:r>
          </a:p>
          <a:p>
            <a:pPr lvl="1"/>
            <a:r>
              <a:rPr lang="bg-BG" dirty="0"/>
              <a:t>Пералня с вертикален барабан с преграда в основата се завърта напред-назад</a:t>
            </a:r>
          </a:p>
          <a:p>
            <a:pPr lvl="1"/>
            <a:r>
              <a:rPr lang="bg-BG" dirty="0"/>
              <a:t>В пералнята има обекти, първоначално сортирани, които се очаква да се разбъркат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Пералня в покой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2ED79F6-9D23-4C99-8900-E02BA277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13341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Пералня в движение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5552D9D-7429-433F-BF64-0D7ECB71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Двойно махало</a:t>
            </a:r>
          </a:p>
          <a:p>
            <a:pPr lvl="1"/>
            <a:r>
              <a:rPr lang="bg-BG" dirty="0"/>
              <a:t>Люлеещо се рамо и към него закачено друго люлеещо се рамо</a:t>
            </a:r>
          </a:p>
          <a:p>
            <a:pPr lvl="1"/>
            <a:r>
              <a:rPr lang="bg-BG" dirty="0"/>
              <a:t>Очакван ефект – движението на върха на второто рамо да е „хаотично“</a:t>
            </a:r>
          </a:p>
          <a:p>
            <a:pPr lvl="1"/>
            <a:r>
              <a:rPr lang="bg-BG" dirty="0"/>
              <a:t>Вижте анимациите тук: </a:t>
            </a:r>
            <a:r>
              <a:rPr lang="en-GB" dirty="0">
                <a:hlinkClick r:id="rId2"/>
              </a:rPr>
              <a:t>en.wikipedia.org/wiki/</a:t>
            </a:r>
            <a:r>
              <a:rPr lang="en-GB" dirty="0" err="1">
                <a:hlinkClick r:id="rId2"/>
              </a:rPr>
              <a:t>Double_pendulum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B82C3F7C-1EA9-4E3F-92E8-B3283379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Триене</a:t>
            </a:r>
          </a:p>
          <a:p>
            <a:pPr lvl="1"/>
            <a:r>
              <a:rPr lang="bg-BG" dirty="0"/>
              <a:t>Направете интерактивно накланяща се платформа с няколко кубчета върху нея</a:t>
            </a:r>
          </a:p>
          <a:p>
            <a:pPr lvl="1"/>
            <a:r>
              <a:rPr lang="bg-BG" dirty="0"/>
              <a:t>При наклон те да почват да се плъзгат</a:t>
            </a:r>
          </a:p>
          <a:p>
            <a:pPr lvl="1"/>
            <a:r>
              <a:rPr lang="bg-BG" dirty="0"/>
              <a:t>Да са с различни коефициенти на триене, което да си проличават в плъзгането им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ADD2C46-3828-476A-A843-1003B855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Нормално разпределение</a:t>
            </a:r>
          </a:p>
          <a:p>
            <a:pPr lvl="1"/>
            <a:r>
              <a:rPr lang="bg-BG" dirty="0"/>
              <a:t>Направете модел на дъска на </a:t>
            </a:r>
            <a:r>
              <a:rPr lang="bg-BG" dirty="0" err="1"/>
              <a:t>Галтън</a:t>
            </a:r>
            <a:endParaRPr lang="bg-BG" dirty="0"/>
          </a:p>
          <a:p>
            <a:pPr lvl="1"/>
            <a:r>
              <a:rPr lang="bg-BG" dirty="0"/>
              <a:t>Падащите топчета да формират (приближено) нормалното разпределение</a:t>
            </a:r>
          </a:p>
        </p:txBody>
      </p:sp>
      <p:sp>
        <p:nvSpPr>
          <p:cNvPr id="6" name="Oval 5"/>
          <p:cNvSpPr/>
          <p:nvPr/>
        </p:nvSpPr>
        <p:spPr>
          <a:xfrm>
            <a:off x="442197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17218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41721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472648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4721621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472261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/>
          <p:cNvSpPr/>
          <p:nvPr/>
        </p:nvSpPr>
        <p:spPr>
          <a:xfrm>
            <a:off x="411747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4112815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411182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503098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5026024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/>
          <p:cNvSpPr/>
          <p:nvPr/>
        </p:nvSpPr>
        <p:spPr>
          <a:xfrm>
            <a:off x="502800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381297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Oval 41"/>
          <p:cNvSpPr/>
          <p:nvPr/>
        </p:nvSpPr>
        <p:spPr>
          <a:xfrm>
            <a:off x="3808412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Oval 42"/>
          <p:cNvSpPr/>
          <p:nvPr/>
        </p:nvSpPr>
        <p:spPr>
          <a:xfrm>
            <a:off x="380642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533548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48"/>
          <p:cNvSpPr/>
          <p:nvPr/>
        </p:nvSpPr>
        <p:spPr>
          <a:xfrm>
            <a:off x="5330427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Oval 49"/>
          <p:cNvSpPr/>
          <p:nvPr/>
        </p:nvSpPr>
        <p:spPr>
          <a:xfrm>
            <a:off x="533340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Oval 52"/>
          <p:cNvSpPr/>
          <p:nvPr/>
        </p:nvSpPr>
        <p:spPr>
          <a:xfrm>
            <a:off x="350847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04009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Oval 54"/>
          <p:cNvSpPr/>
          <p:nvPr/>
        </p:nvSpPr>
        <p:spPr>
          <a:xfrm>
            <a:off x="350103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Oval 57"/>
          <p:cNvSpPr/>
          <p:nvPr/>
        </p:nvSpPr>
        <p:spPr>
          <a:xfrm>
            <a:off x="563998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Oval 58"/>
          <p:cNvSpPr/>
          <p:nvPr/>
        </p:nvSpPr>
        <p:spPr>
          <a:xfrm>
            <a:off x="5634830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Oval 59"/>
          <p:cNvSpPr/>
          <p:nvPr/>
        </p:nvSpPr>
        <p:spPr>
          <a:xfrm>
            <a:off x="5638800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Oval 60"/>
          <p:cNvSpPr/>
          <p:nvPr/>
        </p:nvSpPr>
        <p:spPr>
          <a:xfrm>
            <a:off x="320397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Oval 61"/>
          <p:cNvSpPr/>
          <p:nvPr/>
        </p:nvSpPr>
        <p:spPr>
          <a:xfrm>
            <a:off x="3199606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Oval 62"/>
          <p:cNvSpPr/>
          <p:nvPr/>
        </p:nvSpPr>
        <p:spPr>
          <a:xfrm>
            <a:off x="319563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Oval 63"/>
          <p:cNvSpPr/>
          <p:nvPr/>
        </p:nvSpPr>
        <p:spPr>
          <a:xfrm>
            <a:off x="594448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Oval 64"/>
          <p:cNvSpPr/>
          <p:nvPr/>
        </p:nvSpPr>
        <p:spPr>
          <a:xfrm>
            <a:off x="5939233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Oval 65"/>
          <p:cNvSpPr/>
          <p:nvPr/>
        </p:nvSpPr>
        <p:spPr>
          <a:xfrm>
            <a:off x="289946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Oval 66"/>
          <p:cNvSpPr/>
          <p:nvPr/>
        </p:nvSpPr>
        <p:spPr>
          <a:xfrm>
            <a:off x="2895203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Oval 67"/>
          <p:cNvSpPr/>
          <p:nvPr/>
        </p:nvSpPr>
        <p:spPr>
          <a:xfrm>
            <a:off x="624899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Oval 68"/>
          <p:cNvSpPr/>
          <p:nvPr/>
        </p:nvSpPr>
        <p:spPr>
          <a:xfrm>
            <a:off x="6243637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Oval 69"/>
          <p:cNvSpPr/>
          <p:nvPr/>
        </p:nvSpPr>
        <p:spPr>
          <a:xfrm>
            <a:off x="655349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Oval 70"/>
          <p:cNvSpPr/>
          <p:nvPr/>
        </p:nvSpPr>
        <p:spPr>
          <a:xfrm>
            <a:off x="6858000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Oval 71"/>
          <p:cNvSpPr/>
          <p:nvPr/>
        </p:nvSpPr>
        <p:spPr>
          <a:xfrm>
            <a:off x="259496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Oval 72"/>
          <p:cNvSpPr/>
          <p:nvPr/>
        </p:nvSpPr>
        <p:spPr>
          <a:xfrm>
            <a:off x="2590800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>
            <a:off x="229046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>
            <a:off x="198596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Oval 75"/>
          <p:cNvSpPr/>
          <p:nvPr/>
        </p:nvSpPr>
        <p:spPr>
          <a:xfrm>
            <a:off x="4422276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Oval 76"/>
          <p:cNvSpPr/>
          <p:nvPr/>
        </p:nvSpPr>
        <p:spPr>
          <a:xfrm>
            <a:off x="442227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Oval 77"/>
          <p:cNvSpPr/>
          <p:nvPr/>
        </p:nvSpPr>
        <p:spPr>
          <a:xfrm>
            <a:off x="4726679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Oval 78"/>
          <p:cNvSpPr/>
          <p:nvPr/>
        </p:nvSpPr>
        <p:spPr>
          <a:xfrm>
            <a:off x="472767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Oval 79"/>
          <p:cNvSpPr/>
          <p:nvPr/>
        </p:nvSpPr>
        <p:spPr>
          <a:xfrm>
            <a:off x="4117873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Oval 80"/>
          <p:cNvSpPr/>
          <p:nvPr/>
        </p:nvSpPr>
        <p:spPr>
          <a:xfrm>
            <a:off x="411688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Oval 81"/>
          <p:cNvSpPr/>
          <p:nvPr/>
        </p:nvSpPr>
        <p:spPr>
          <a:xfrm>
            <a:off x="5031082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Oval 82"/>
          <p:cNvSpPr/>
          <p:nvPr/>
        </p:nvSpPr>
        <p:spPr>
          <a:xfrm>
            <a:off x="503306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Oval 83"/>
          <p:cNvSpPr/>
          <p:nvPr/>
        </p:nvSpPr>
        <p:spPr>
          <a:xfrm>
            <a:off x="3813470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Oval 84"/>
          <p:cNvSpPr/>
          <p:nvPr/>
        </p:nvSpPr>
        <p:spPr>
          <a:xfrm>
            <a:off x="381148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Oval 85"/>
          <p:cNvSpPr/>
          <p:nvPr/>
        </p:nvSpPr>
        <p:spPr>
          <a:xfrm>
            <a:off x="5335485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Oval 86"/>
          <p:cNvSpPr/>
          <p:nvPr/>
        </p:nvSpPr>
        <p:spPr>
          <a:xfrm>
            <a:off x="533846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Oval 87"/>
          <p:cNvSpPr/>
          <p:nvPr/>
        </p:nvSpPr>
        <p:spPr>
          <a:xfrm>
            <a:off x="3509067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Oval 88"/>
          <p:cNvSpPr/>
          <p:nvPr/>
        </p:nvSpPr>
        <p:spPr>
          <a:xfrm>
            <a:off x="350609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Oval 89"/>
          <p:cNvSpPr/>
          <p:nvPr/>
        </p:nvSpPr>
        <p:spPr>
          <a:xfrm>
            <a:off x="4417218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Oval 90"/>
          <p:cNvSpPr/>
          <p:nvPr/>
        </p:nvSpPr>
        <p:spPr>
          <a:xfrm>
            <a:off x="441721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Oval 91"/>
          <p:cNvSpPr/>
          <p:nvPr/>
        </p:nvSpPr>
        <p:spPr>
          <a:xfrm>
            <a:off x="4721621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Oval 92"/>
          <p:cNvSpPr/>
          <p:nvPr/>
        </p:nvSpPr>
        <p:spPr>
          <a:xfrm>
            <a:off x="4722612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Oval 93"/>
          <p:cNvSpPr/>
          <p:nvPr/>
        </p:nvSpPr>
        <p:spPr>
          <a:xfrm>
            <a:off x="4112815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Oval 94"/>
          <p:cNvSpPr/>
          <p:nvPr/>
        </p:nvSpPr>
        <p:spPr>
          <a:xfrm>
            <a:off x="4111822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Oval 95"/>
          <p:cNvSpPr/>
          <p:nvPr/>
        </p:nvSpPr>
        <p:spPr>
          <a:xfrm>
            <a:off x="5026024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Oval 96"/>
          <p:cNvSpPr/>
          <p:nvPr/>
        </p:nvSpPr>
        <p:spPr>
          <a:xfrm>
            <a:off x="502800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Oval 97"/>
          <p:cNvSpPr/>
          <p:nvPr/>
        </p:nvSpPr>
        <p:spPr>
          <a:xfrm>
            <a:off x="3808412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Oval 98"/>
          <p:cNvSpPr/>
          <p:nvPr/>
        </p:nvSpPr>
        <p:spPr>
          <a:xfrm>
            <a:off x="380642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Oval 99"/>
          <p:cNvSpPr/>
          <p:nvPr/>
        </p:nvSpPr>
        <p:spPr>
          <a:xfrm>
            <a:off x="4417217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Oval 100"/>
          <p:cNvSpPr/>
          <p:nvPr/>
        </p:nvSpPr>
        <p:spPr>
          <a:xfrm>
            <a:off x="4722612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Oval 101"/>
          <p:cNvSpPr/>
          <p:nvPr/>
        </p:nvSpPr>
        <p:spPr>
          <a:xfrm>
            <a:off x="4111822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Oval 102"/>
          <p:cNvSpPr/>
          <p:nvPr/>
        </p:nvSpPr>
        <p:spPr>
          <a:xfrm>
            <a:off x="4426742" y="39624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/>
          <p:cNvSpPr/>
          <p:nvPr/>
        </p:nvSpPr>
        <p:spPr>
          <a:xfrm flipV="1">
            <a:off x="1828799" y="4105273"/>
            <a:ext cx="5410200" cy="2024061"/>
          </a:xfrm>
          <a:custGeom>
            <a:avLst/>
            <a:gdLst/>
            <a:ahLst/>
            <a:cxnLst/>
            <a:rect l="l" t="t" r="r" b="b"/>
            <a:pathLst>
              <a:path w="5410200" h="2024061">
                <a:moveTo>
                  <a:pt x="105728" y="2024061"/>
                </a:moveTo>
                <a:lnTo>
                  <a:pt x="151447" y="2024061"/>
                </a:lnTo>
                <a:lnTo>
                  <a:pt x="151447" y="157162"/>
                </a:lnTo>
                <a:lnTo>
                  <a:pt x="408791" y="157162"/>
                </a:lnTo>
                <a:lnTo>
                  <a:pt x="408791" y="2024061"/>
                </a:lnTo>
                <a:lnTo>
                  <a:pt x="454510" y="2024061"/>
                </a:lnTo>
                <a:lnTo>
                  <a:pt x="454510" y="157162"/>
                </a:lnTo>
                <a:lnTo>
                  <a:pt x="711854" y="157162"/>
                </a:lnTo>
                <a:lnTo>
                  <a:pt x="711854" y="2024061"/>
                </a:lnTo>
                <a:lnTo>
                  <a:pt x="757573" y="2024061"/>
                </a:lnTo>
                <a:lnTo>
                  <a:pt x="757573" y="157162"/>
                </a:lnTo>
                <a:lnTo>
                  <a:pt x="1014917" y="157162"/>
                </a:lnTo>
                <a:lnTo>
                  <a:pt x="1014917" y="2024061"/>
                </a:lnTo>
                <a:lnTo>
                  <a:pt x="1060636" y="2024061"/>
                </a:lnTo>
                <a:lnTo>
                  <a:pt x="1060636" y="157162"/>
                </a:lnTo>
                <a:lnTo>
                  <a:pt x="1317980" y="157162"/>
                </a:lnTo>
                <a:lnTo>
                  <a:pt x="1317980" y="2024061"/>
                </a:lnTo>
                <a:lnTo>
                  <a:pt x="1363699" y="2024061"/>
                </a:lnTo>
                <a:lnTo>
                  <a:pt x="1363699" y="157162"/>
                </a:lnTo>
                <a:lnTo>
                  <a:pt x="1621043" y="157162"/>
                </a:lnTo>
                <a:lnTo>
                  <a:pt x="1621043" y="2024061"/>
                </a:lnTo>
                <a:lnTo>
                  <a:pt x="1666762" y="2024061"/>
                </a:lnTo>
                <a:lnTo>
                  <a:pt x="1666762" y="157162"/>
                </a:lnTo>
                <a:lnTo>
                  <a:pt x="1924106" y="157162"/>
                </a:lnTo>
                <a:lnTo>
                  <a:pt x="1924106" y="2024061"/>
                </a:lnTo>
                <a:lnTo>
                  <a:pt x="1969825" y="2024061"/>
                </a:lnTo>
                <a:lnTo>
                  <a:pt x="1969825" y="157162"/>
                </a:lnTo>
                <a:lnTo>
                  <a:pt x="2227169" y="157162"/>
                </a:lnTo>
                <a:lnTo>
                  <a:pt x="2227169" y="2024061"/>
                </a:lnTo>
                <a:lnTo>
                  <a:pt x="2272888" y="2024061"/>
                </a:lnTo>
                <a:lnTo>
                  <a:pt x="2272888" y="157162"/>
                </a:lnTo>
                <a:lnTo>
                  <a:pt x="2530232" y="157162"/>
                </a:lnTo>
                <a:lnTo>
                  <a:pt x="2530232" y="2024061"/>
                </a:lnTo>
                <a:lnTo>
                  <a:pt x="2575951" y="2024061"/>
                </a:lnTo>
                <a:lnTo>
                  <a:pt x="2575951" y="157162"/>
                </a:lnTo>
                <a:lnTo>
                  <a:pt x="2833295" y="157162"/>
                </a:lnTo>
                <a:lnTo>
                  <a:pt x="2833295" y="2024061"/>
                </a:lnTo>
                <a:lnTo>
                  <a:pt x="2879014" y="2024061"/>
                </a:lnTo>
                <a:lnTo>
                  <a:pt x="2879014" y="157162"/>
                </a:lnTo>
                <a:lnTo>
                  <a:pt x="3136358" y="157162"/>
                </a:lnTo>
                <a:lnTo>
                  <a:pt x="3136358" y="2024061"/>
                </a:lnTo>
                <a:lnTo>
                  <a:pt x="3182077" y="2024061"/>
                </a:lnTo>
                <a:lnTo>
                  <a:pt x="3182077" y="157162"/>
                </a:lnTo>
                <a:lnTo>
                  <a:pt x="3439421" y="157162"/>
                </a:lnTo>
                <a:lnTo>
                  <a:pt x="3439421" y="2024061"/>
                </a:lnTo>
                <a:lnTo>
                  <a:pt x="3485140" y="2024061"/>
                </a:lnTo>
                <a:lnTo>
                  <a:pt x="3485140" y="157162"/>
                </a:lnTo>
                <a:lnTo>
                  <a:pt x="3742484" y="157162"/>
                </a:lnTo>
                <a:lnTo>
                  <a:pt x="3742484" y="2024061"/>
                </a:lnTo>
                <a:lnTo>
                  <a:pt x="3788203" y="2024061"/>
                </a:lnTo>
                <a:lnTo>
                  <a:pt x="3788203" y="157162"/>
                </a:lnTo>
                <a:lnTo>
                  <a:pt x="4045547" y="157162"/>
                </a:lnTo>
                <a:lnTo>
                  <a:pt x="4045547" y="2024061"/>
                </a:lnTo>
                <a:lnTo>
                  <a:pt x="4091266" y="2024061"/>
                </a:lnTo>
                <a:lnTo>
                  <a:pt x="4091266" y="157162"/>
                </a:lnTo>
                <a:lnTo>
                  <a:pt x="4348610" y="157162"/>
                </a:lnTo>
                <a:lnTo>
                  <a:pt x="4348610" y="2024061"/>
                </a:lnTo>
                <a:lnTo>
                  <a:pt x="4394329" y="2024061"/>
                </a:lnTo>
                <a:lnTo>
                  <a:pt x="4394329" y="157162"/>
                </a:lnTo>
                <a:lnTo>
                  <a:pt x="4651673" y="157162"/>
                </a:lnTo>
                <a:lnTo>
                  <a:pt x="4651673" y="2024061"/>
                </a:lnTo>
                <a:lnTo>
                  <a:pt x="4697392" y="2024061"/>
                </a:lnTo>
                <a:lnTo>
                  <a:pt x="4697392" y="157162"/>
                </a:lnTo>
                <a:lnTo>
                  <a:pt x="4954736" y="157162"/>
                </a:lnTo>
                <a:lnTo>
                  <a:pt x="4954736" y="2024061"/>
                </a:lnTo>
                <a:lnTo>
                  <a:pt x="5000455" y="2024061"/>
                </a:lnTo>
                <a:lnTo>
                  <a:pt x="5000455" y="157162"/>
                </a:lnTo>
                <a:lnTo>
                  <a:pt x="5257800" y="157162"/>
                </a:lnTo>
                <a:lnTo>
                  <a:pt x="5257800" y="2024061"/>
                </a:lnTo>
                <a:lnTo>
                  <a:pt x="5303519" y="2024061"/>
                </a:lnTo>
                <a:lnTo>
                  <a:pt x="5303519" y="157162"/>
                </a:lnTo>
                <a:lnTo>
                  <a:pt x="5410200" y="157162"/>
                </a:lnTo>
                <a:lnTo>
                  <a:pt x="5410200" y="0"/>
                </a:lnTo>
                <a:lnTo>
                  <a:pt x="0" y="0"/>
                </a:lnTo>
                <a:lnTo>
                  <a:pt x="0" y="157162"/>
                </a:lnTo>
                <a:lnTo>
                  <a:pt x="105728" y="157162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44AAA-D099-449F-8038-0C8B17105F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Моделът е „мръсен“ (т.е. не е „чист“) – допуска сблъсък и заклещване на топки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BC6160AD-34FB-46B1-837B-99D0CC4C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59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Лабиринт</a:t>
            </a:r>
          </a:p>
          <a:p>
            <a:pPr lvl="1"/>
            <a:r>
              <a:rPr lang="bg-BG" dirty="0"/>
              <a:t>Направете тримерен лабиринт</a:t>
            </a:r>
          </a:p>
          <a:p>
            <a:pPr lvl="1"/>
            <a:r>
              <a:rPr lang="bg-BG" dirty="0"/>
              <a:t>Той се накланя интерактивно (с мишката) във всички посоки</a:t>
            </a:r>
          </a:p>
          <a:p>
            <a:pPr lvl="1"/>
            <a:r>
              <a:rPr lang="bg-BG" dirty="0"/>
              <a:t>Топче се търкаля в него според наклона и според вътрешните прегради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Кула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/>
              <a:t> кубчета</a:t>
            </a:r>
          </a:p>
          <a:p>
            <a:pPr lvl="1"/>
            <a:r>
              <a:rPr lang="bg-BG" dirty="0"/>
              <a:t>Моделирайте кубчета, падащи едно върху друго с леко отместване</a:t>
            </a:r>
          </a:p>
          <a:p>
            <a:pPr lvl="1"/>
            <a:r>
              <a:rPr lang="bg-BG" dirty="0"/>
              <a:t>Да се наблюдава кога кулата ще падне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3571" y="5562600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4957978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6035" y="4353356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836" y="3748734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61889" y="4019173"/>
            <a:ext cx="2300911" cy="636494"/>
            <a:chOff x="5229441" y="4259241"/>
            <a:chExt cx="2300911" cy="636494"/>
          </a:xfrm>
        </p:grpSpPr>
        <p:sp>
          <p:nvSpPr>
            <p:cNvPr id="10" name="Text Placeholder 2"/>
            <p:cNvSpPr txBox="1">
              <a:spLocks/>
            </p:cNvSpPr>
            <p:nvPr/>
          </p:nvSpPr>
          <p:spPr>
            <a:xfrm>
              <a:off x="6231645" y="4259241"/>
              <a:ext cx="1298707" cy="6364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Отместени кубчета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29441" y="4895735"/>
              <a:ext cx="230091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138518" y="4353356"/>
            <a:ext cx="2971800" cy="914400"/>
            <a:chOff x="5534241" y="4259241"/>
            <a:chExt cx="2971800" cy="914400"/>
          </a:xfrm>
        </p:grpSpPr>
        <p:sp>
          <p:nvSpPr>
            <p:cNvPr id="15" name="Text Placeholder 2"/>
            <p:cNvSpPr txBox="1">
              <a:spLocks/>
            </p:cNvSpPr>
            <p:nvPr/>
          </p:nvSpPr>
          <p:spPr>
            <a:xfrm>
              <a:off x="5534241" y="4259241"/>
              <a:ext cx="1996111" cy="9144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Заради това кубче може да не стане пълна кула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34241" y="5173641"/>
              <a:ext cx="29718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2A36D35-FD04-475B-9294-CB37F5DE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Стрелба с чайници</a:t>
            </a:r>
          </a:p>
          <a:p>
            <a:pPr lvl="1"/>
            <a:r>
              <a:rPr lang="bg-BG" dirty="0"/>
              <a:t>Направете нестабилна стена от кубчета</a:t>
            </a:r>
          </a:p>
          <a:p>
            <a:pPr lvl="1"/>
            <a:r>
              <a:rPr lang="bg-BG" dirty="0"/>
              <a:t>С кликване с мишката да се изстрелват чайници към стената</a:t>
            </a:r>
          </a:p>
          <a:p>
            <a:pPr lvl="1"/>
            <a:r>
              <a:rPr lang="bg-BG" dirty="0"/>
              <a:t>С колко най-малко изстрела ще избутате всички кубчета извън платформата?</a:t>
            </a:r>
          </a:p>
        </p:txBody>
      </p:sp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BD0A9E3-1F46-4F91-B8D1-ED1CD08E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По възможност ново кубче да се появява след като предходното е паднало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BB0A81E-BA76-4ED0-872A-A5BA7330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Ветровит ден</a:t>
            </a:r>
          </a:p>
          <a:p>
            <a:pPr lvl="1"/>
            <a:r>
              <a:rPr lang="bg-BG" dirty="0"/>
              <a:t>Моделирайте простор с няколко дрехи</a:t>
            </a:r>
          </a:p>
          <a:p>
            <a:pPr lvl="1"/>
            <a:r>
              <a:rPr lang="bg-BG" dirty="0"/>
              <a:t>Дрехите периодично се полюшват от порив на вятъра</a:t>
            </a:r>
          </a:p>
          <a:p>
            <a:pPr lvl="1"/>
            <a:r>
              <a:rPr lang="bg-BG" dirty="0"/>
              <a:t>Когато няма вятър люлеенето затихва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DE9A3903-4938-402E-8A12-A156A052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Накланяща се платформа</a:t>
            </a:r>
          </a:p>
          <a:p>
            <a:pPr lvl="1"/>
            <a:r>
              <a:rPr lang="bg-BG" dirty="0"/>
              <a:t>Платформа с топка върху нея</a:t>
            </a:r>
          </a:p>
          <a:p>
            <a:pPr lvl="1"/>
            <a:r>
              <a:rPr lang="bg-BG" dirty="0"/>
              <a:t>Хоризонталното положение на мишката определя наклона на платформата</a:t>
            </a:r>
          </a:p>
          <a:p>
            <a:pPr lvl="1"/>
            <a:r>
              <a:rPr lang="bg-BG" dirty="0"/>
              <a:t>Така чрез накланяне, може да се играе с топката – да се удря силно, да се мести отляво вдясно и т.н.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5468471"/>
            <a:ext cx="6400800" cy="304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4621306"/>
            <a:ext cx="838200" cy="83820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1546412" y="5081868"/>
            <a:ext cx="914400" cy="1066800"/>
          </a:xfrm>
          <a:prstGeom prst="arc">
            <a:avLst>
              <a:gd name="adj1" fmla="val 7161466"/>
              <a:gd name="adj2" fmla="val 14510956"/>
            </a:avLst>
          </a:prstGeom>
          <a:ln w="31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c 7"/>
          <p:cNvSpPr/>
          <p:nvPr/>
        </p:nvSpPr>
        <p:spPr>
          <a:xfrm rot="10800000">
            <a:off x="7579659" y="5081868"/>
            <a:ext cx="914400" cy="1066800"/>
          </a:xfrm>
          <a:prstGeom prst="arc">
            <a:avLst>
              <a:gd name="adj1" fmla="val 7161466"/>
              <a:gd name="adj2" fmla="val 14510956"/>
            </a:avLst>
          </a:prstGeom>
          <a:ln w="31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6705600" y="5017994"/>
            <a:ext cx="685800" cy="0"/>
          </a:xfrm>
          <a:prstGeom prst="line">
            <a:avLst/>
          </a:prstGeom>
          <a:ln w="31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5040406"/>
            <a:ext cx="685800" cy="0"/>
          </a:xfrm>
          <a:prstGeom prst="line">
            <a:avLst/>
          </a:prstGeom>
          <a:ln w="31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C3D9ADF3-3341-4AD0-A663-23301AE5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Обсебени кубчета</a:t>
            </a:r>
          </a:p>
          <a:p>
            <a:pPr lvl="1"/>
            <a:r>
              <a:rPr lang="bg-BG" dirty="0"/>
              <a:t>Десетина кубчета са в стая с прозрачни стени</a:t>
            </a:r>
          </a:p>
          <a:p>
            <a:pPr lvl="1"/>
            <a:r>
              <a:rPr lang="bg-BG" dirty="0"/>
              <a:t>Движението им да е като че ли са обсебени: периодично гравитацията се сменя в посока на произволно избран връх на стаята</a:t>
            </a:r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6002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5727843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09900" y="6032643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985855">
            <a:off x="2648526" y="5276991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727843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990255">
            <a:off x="4031456" y="5080144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67100" y="4508643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4125996" y="4623820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248175">
            <a:off x="3646870" y="4687264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5963" y="4627705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72300" y="44958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 rot="20767760">
            <a:off x="6620451" y="5007910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2207" y="4625325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02632" y="5486400"/>
            <a:ext cx="1684168" cy="636494"/>
            <a:chOff x="5884284" y="4259241"/>
            <a:chExt cx="1684168" cy="636494"/>
          </a:xfrm>
        </p:grpSpPr>
        <p:sp>
          <p:nvSpPr>
            <p:cNvPr id="21" name="Text Placeholder 2"/>
            <p:cNvSpPr txBox="1">
              <a:spLocks/>
            </p:cNvSpPr>
            <p:nvPr/>
          </p:nvSpPr>
          <p:spPr>
            <a:xfrm>
              <a:off x="6231645" y="4259241"/>
              <a:ext cx="1336807" cy="6364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Посока на гравитация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884284" y="4259241"/>
              <a:ext cx="168416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2700000">
            <a:off x="6056069" y="4968452"/>
            <a:ext cx="1095375" cy="270312"/>
            <a:chOff x="57150" y="4880534"/>
            <a:chExt cx="1095375" cy="27031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18900000">
            <a:off x="3514565" y="4969270"/>
            <a:ext cx="1095375" cy="270312"/>
            <a:chOff x="57150" y="4880534"/>
            <a:chExt cx="1095375" cy="270312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8100000">
            <a:off x="2095947" y="5530526"/>
            <a:ext cx="1095375" cy="270312"/>
            <a:chOff x="57150" y="4880534"/>
            <a:chExt cx="1095375" cy="270312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8E8D44-3E49-4BC5-863B-F09A82D5D85E}"/>
              </a:ext>
            </a:extLst>
          </p:cNvPr>
          <p:cNvGrpSpPr/>
          <p:nvPr/>
        </p:nvGrpSpPr>
        <p:grpSpPr>
          <a:xfrm>
            <a:off x="7191979" y="4606950"/>
            <a:ext cx="1494822" cy="661670"/>
            <a:chOff x="7136106" y="4259242"/>
            <a:chExt cx="1494822" cy="661670"/>
          </a:xfrm>
        </p:grpSpPr>
        <p:sp>
          <p:nvSpPr>
            <p:cNvPr id="60" name="Text Placeholder 2">
              <a:extLst>
                <a:ext uri="{FF2B5EF4-FFF2-40B4-BE49-F238E27FC236}">
                  <a16:creationId xmlns:a16="http://schemas.microsoft.com/office/drawing/2014/main" id="{A399CE65-56D8-4CFE-B586-B9BE8C015BE8}"/>
                </a:ext>
              </a:extLst>
            </p:cNvPr>
            <p:cNvSpPr txBox="1">
              <a:spLocks/>
            </p:cNvSpPr>
            <p:nvPr/>
          </p:nvSpPr>
          <p:spPr>
            <a:xfrm>
              <a:off x="7688051" y="4259242"/>
              <a:ext cx="942877" cy="66167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Избран връх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81402D-102A-4599-98E4-312D892C749D}"/>
                </a:ext>
              </a:extLst>
            </p:cNvPr>
            <p:cNvCxnSpPr>
              <a:cxnSpLocks/>
            </p:cNvCxnSpPr>
            <p:nvPr/>
          </p:nvCxnSpPr>
          <p:spPr>
            <a:xfrm>
              <a:off x="7136106" y="4259243"/>
              <a:ext cx="1494821" cy="1381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8FBDE923-7E9E-422B-8535-4F4F80F0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10334</TotalTime>
  <Words>396</Words>
  <Application>Microsoft Office PowerPoint</Application>
  <PresentationFormat>On-screen Show (4:3)</PresentationFormat>
  <Paragraphs>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№8***</vt:lpstr>
      <vt:lpstr>PowerPoint Presentation</vt:lpstr>
      <vt:lpstr>Задача №9*</vt:lpstr>
      <vt:lpstr>PowerPoint Presentation</vt:lpstr>
      <vt:lpstr>Задача №10*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582</cp:revision>
  <dcterms:created xsi:type="dcterms:W3CDTF">2013-12-13T09:03:57Z</dcterms:created>
  <dcterms:modified xsi:type="dcterms:W3CDTF">2022-03-13T19:59:32Z</dcterms:modified>
</cp:coreProperties>
</file>