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8"/>
  </p:notesMasterIdLst>
  <p:sldIdLst>
    <p:sldId id="464" r:id="rId2"/>
    <p:sldId id="465" r:id="rId3"/>
    <p:sldId id="469" r:id="rId4"/>
    <p:sldId id="470" r:id="rId5"/>
    <p:sldId id="482" r:id="rId6"/>
    <p:sldId id="471" r:id="rId7"/>
    <p:sldId id="492" r:id="rId8"/>
    <p:sldId id="493" r:id="rId9"/>
    <p:sldId id="483" r:id="rId10"/>
    <p:sldId id="472" r:id="rId11"/>
    <p:sldId id="484" r:id="rId12"/>
    <p:sldId id="473" r:id="rId13"/>
    <p:sldId id="485" r:id="rId14"/>
    <p:sldId id="474" r:id="rId15"/>
    <p:sldId id="489" r:id="rId16"/>
    <p:sldId id="475" r:id="rId17"/>
    <p:sldId id="490" r:id="rId18"/>
    <p:sldId id="476" r:id="rId19"/>
    <p:sldId id="491" r:id="rId20"/>
    <p:sldId id="477" r:id="rId21"/>
    <p:sldId id="495" r:id="rId22"/>
    <p:sldId id="486" r:id="rId23"/>
    <p:sldId id="478" r:id="rId24"/>
    <p:sldId id="496" r:id="rId25"/>
    <p:sldId id="488" r:id="rId26"/>
    <p:sldId id="4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13.3.2022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Solutions/S0604-Obsessed-cubes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Solutions/S0605-Washing-machine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Solutions/S0606-Pendulum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Solutions/S0607-Friction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/Solutions/S0608-Normal-distribution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/Solutions/S0609-Labyrinth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Solutions/S0610-Shooting-teapots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Solutions/S0601-Tower-of-cubes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Solutions/S0602-Windy-day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Solutions/S0603-Swinging-platform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Решения на задачите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>
                <a:latin typeface="Calibri Light" panose="020F0302020204030204" pitchFamily="34" charset="0"/>
              </a:rPr>
              <a:t>Тема №6</a:t>
            </a:r>
          </a:p>
        </p:txBody>
      </p:sp>
    </p:spTree>
    <p:extLst>
      <p:ext uri="{BB962C8B-B14F-4D97-AF65-F5344CB8AC3E}">
        <p14:creationId xmlns:p14="http://schemas.microsoft.com/office/powerpoint/2010/main" val="329220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Обсебени кубчета</a:t>
                </a:r>
              </a:p>
              <a:p>
                <a:pPr lvl="1"/>
                <a:r>
                  <a:rPr lang="bg-BG" dirty="0"/>
                  <a:t>Стаята е комплект от 6 плоскости с маса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bg-BG" dirty="0"/>
                  <a:t> и кубчетата са генерирани вътре между тях</a:t>
                </a:r>
              </a:p>
              <a:p>
                <a:pPr lvl="1"/>
                <a:r>
                  <a:rPr lang="bg-BG" dirty="0"/>
                  <a:t>Гравитацията е случаен вектор успореден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±</m:t>
                        </m:r>
                        <m:r>
                          <a:rPr lang="bg-BG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bg-BG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,±1,±1</m:t>
                        </m:r>
                      </m:e>
                    </m:d>
                  </m:oMath>
                </a14:m>
                <a:r>
                  <a:rPr lang="bg-BG" dirty="0"/>
                  <a:t>, за да е в посока към някой връх на стаята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8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9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Кубчета в стая, които се скупчват в някой от върховете ѝ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DC956F53-A878-4424-83C3-BCF0B423C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359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047231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Пералня</a:t>
                </a:r>
              </a:p>
              <a:p>
                <a:pPr lvl="1"/>
                <a:r>
                  <a:rPr lang="bg-BG" dirty="0"/>
                  <a:t>Кодът на решението може да се базира на примера с колизиите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solidFill>
                          <a:srgbClr val="FF388C"/>
                        </a:solidFill>
                        <a:latin typeface="Cambria Math"/>
                      </a:rPr>
                      <m:t>E</m:t>
                    </m:r>
                    <m:r>
                      <a:rPr lang="en-GB" i="0" dirty="0" smtClean="0">
                        <a:solidFill>
                          <a:srgbClr val="FF388C"/>
                        </a:solidFill>
                        <a:latin typeface="Cambria Math"/>
                      </a:rPr>
                      <m:t>0617</m:t>
                    </m:r>
                  </m:oMath>
                </a14:m>
                <a:r>
                  <a:rPr lang="bg-BG" dirty="0"/>
                  <a:t> от лекцията</a:t>
                </a:r>
              </a:p>
              <a:p>
                <a:pPr lvl="1"/>
                <a:r>
                  <a:rPr lang="bg-BG" dirty="0"/>
                  <a:t>Основите на барабана и страничните прегради са групирани в един </a:t>
                </a:r>
                <a:r>
                  <a:rPr lang="en-US" dirty="0" err="1"/>
                  <a:t>Physijs</a:t>
                </a:r>
                <a:r>
                  <a:rPr lang="bg-BG" dirty="0"/>
                  <a:t> обект</a:t>
                </a:r>
              </a:p>
              <a:p>
                <a:pPr lvl="1"/>
                <a:r>
                  <a:rPr lang="bg-BG" dirty="0"/>
                  <a:t>Ролята на преградите в долната основа са да разбутват обектите</a:t>
                </a:r>
              </a:p>
              <a:p>
                <a:pPr lvl="1"/>
                <a:r>
                  <a:rPr lang="bg-BG" dirty="0"/>
                  <a:t>Въртенето е с прибавяне на синусоида към ъгъла на завъртане на барабана – така е ту в едната посока, ту в другата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1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Четирите цвята обекти се смесват бързо</a:t>
            </a:r>
          </a:p>
          <a:p>
            <a:pPr lvl="1"/>
            <a:endParaRPr lang="bg-BG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91699D7-8465-46FF-BAB1-35DE3AC0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8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259582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Двойно махало</a:t>
            </a:r>
          </a:p>
          <a:p>
            <a:pPr lvl="1"/>
            <a:r>
              <a:rPr lang="bg-BG" dirty="0"/>
              <a:t>Използват се два обекта с панти</a:t>
            </a:r>
          </a:p>
          <a:p>
            <a:pPr lvl="1"/>
            <a:r>
              <a:rPr lang="bg-BG" dirty="0"/>
              <a:t>Първият е закачен за сцената</a:t>
            </a:r>
          </a:p>
          <a:p>
            <a:pPr lvl="1"/>
            <a:r>
              <a:rPr lang="bg-BG" dirty="0"/>
              <a:t>Вторият е закачен за първия</a:t>
            </a:r>
          </a:p>
          <a:p>
            <a:r>
              <a:rPr lang="bg-BG" dirty="0"/>
              <a:t>Проблем</a:t>
            </a:r>
          </a:p>
          <a:p>
            <a:pPr lvl="1"/>
            <a:r>
              <a:rPr lang="en-US" dirty="0" err="1"/>
              <a:t>Physijs</a:t>
            </a:r>
            <a:r>
              <a:rPr lang="en-US" dirty="0"/>
              <a:t> </a:t>
            </a:r>
            <a:r>
              <a:rPr lang="bg-BG" dirty="0"/>
              <a:t>е оскъдно документирана, затова решението изисква много опити и грешки</a:t>
            </a:r>
          </a:p>
        </p:txBody>
      </p:sp>
    </p:spTree>
    <p:extLst>
      <p:ext uri="{BB962C8B-B14F-4D97-AF65-F5344CB8AC3E}">
        <p14:creationId xmlns:p14="http://schemas.microsoft.com/office/powerpoint/2010/main" val="249374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Двойно махало, чието люлеене изглежда достатъчно хаотично, както и трябва</a:t>
            </a:r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40EBD41D-4FA6-4064-B35D-09FB2E8A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01238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Триене</a:t>
                </a:r>
              </a:p>
              <a:p>
                <a:pPr lvl="1"/>
                <a:r>
                  <a:rPr lang="bg-BG" dirty="0"/>
                  <a:t>Платформата и контролирането ѝ с мишката е аналогично за задача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S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0603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Триенето е параметър към </a:t>
                </a:r>
                <a:r>
                  <a:rPr lang="en-US" dirty="0" err="1"/>
                  <a:t>Physijs</a:t>
                </a:r>
                <a:r>
                  <a:rPr lang="bg-BG" dirty="0"/>
                  <a:t> материала, който се създава с </a:t>
                </a:r>
                <a:r>
                  <a:rPr lang="en-GB" dirty="0" err="1">
                    <a:solidFill>
                      <a:srgbClr val="FF388C"/>
                    </a:solidFill>
                  </a:rPr>
                  <a:t>createMaterial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Трите кубчета са с коефициенти на триене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0.3</m:t>
                    </m:r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0.5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0.7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За заблуда тази задача е със звездичка, въпреки че е много по-лесна от предходната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r="-12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26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Кубчетата се плъзгат с различна скорост</a:t>
            </a:r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E44AA75-224A-4EE9-9FD0-83D5D219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8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81241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Нормално разпределение</a:t>
            </a:r>
          </a:p>
          <a:p>
            <a:pPr lvl="1"/>
            <a:r>
              <a:rPr lang="bg-BG" dirty="0"/>
              <a:t>Направата на дъската е просто набор от достатъчно на брой плоскости</a:t>
            </a:r>
          </a:p>
          <a:p>
            <a:pPr lvl="1"/>
            <a:r>
              <a:rPr lang="bg-BG" dirty="0"/>
              <a:t>Топчетата се пускат равномерно – те са предварително създадени едно над друго</a:t>
            </a:r>
          </a:p>
          <a:p>
            <a:pPr lvl="1"/>
            <a:r>
              <a:rPr lang="bg-BG" dirty="0"/>
              <a:t>Проблем е разредката на малките прегради, които трябва да не позволяват топчетата да се „плъзгат“ по диагонала</a:t>
            </a:r>
          </a:p>
        </p:txBody>
      </p:sp>
    </p:spTree>
    <p:extLst>
      <p:ext uri="{BB962C8B-B14F-4D97-AF65-F5344CB8AC3E}">
        <p14:creationId xmlns:p14="http://schemas.microsoft.com/office/powerpoint/2010/main" val="376954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 средата попадат повече топчета, но всеки опит дава различен резултат</a:t>
            </a:r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6424BEF-DF2B-4289-8D06-0A0A9404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59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67760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Кула от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10</a:t>
                </a:r>
                <a:r>
                  <a:rPr lang="bg-BG" dirty="0"/>
                  <a:t> кубчета</a:t>
                </a:r>
              </a:p>
              <a:p>
                <a:pPr lvl="1"/>
                <a:r>
                  <a:rPr lang="bg-BG" dirty="0"/>
                  <a:t>Падането на кубчетата е тривиално – има го в 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solidFill>
                          <a:srgbClr val="FF388C"/>
                        </a:solidFill>
                        <a:latin typeface="Cambria Math"/>
                      </a:rPr>
                      <m:t>E</m:t>
                    </m:r>
                    <m:r>
                      <a:rPr lang="en-GB" i="0" dirty="0" smtClean="0">
                        <a:solidFill>
                          <a:srgbClr val="FF388C"/>
                        </a:solidFill>
                        <a:latin typeface="Cambria Math"/>
                      </a:rPr>
                      <m:t>0606</m:t>
                    </m:r>
                  </m:oMath>
                </a14:m>
                <a:r>
                  <a:rPr lang="bg-BG" dirty="0"/>
                  <a:t> в лекцията</a:t>
                </a:r>
              </a:p>
              <a:p>
                <a:pPr lvl="1"/>
                <a:r>
                  <a:rPr lang="bg-BG" dirty="0"/>
                  <a:t>Трябва да се ограничи случайността на координатите да е в по-тесен диапазон</a:t>
                </a:r>
              </a:p>
              <a:p>
                <a:pPr lvl="1"/>
                <a:r>
                  <a:rPr lang="bg-BG" dirty="0"/>
                  <a:t>Създаването и пускането на ново кубче може да се обвърже с колизия – когато едно кубче се удари, тогава се появява следващото</a:t>
                </a:r>
              </a:p>
              <a:p>
                <a:pPr lvl="1"/>
                <a:r>
                  <a:rPr lang="bg-BG" dirty="0"/>
                  <a:t>Махат се (защо?) слушателите на вече падналите кубчета с </a:t>
                </a:r>
                <a:r>
                  <a:rPr lang="en-US" dirty="0" err="1">
                    <a:solidFill>
                      <a:srgbClr val="FF388C"/>
                    </a:solidFill>
                  </a:rPr>
                  <a:t>removeEventListener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134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0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Лабиринт</a:t>
            </a:r>
          </a:p>
          <a:p>
            <a:pPr lvl="1"/>
            <a:r>
              <a:rPr lang="bg-BG" dirty="0"/>
              <a:t>Формата ще е квадратна с няколко прегради</a:t>
            </a:r>
            <a:endParaRPr lang="en-US" dirty="0"/>
          </a:p>
        </p:txBody>
      </p:sp>
      <p:sp>
        <p:nvSpPr>
          <p:cNvPr id="20" name="Rectangle 1"/>
          <p:cNvSpPr/>
          <p:nvPr/>
        </p:nvSpPr>
        <p:spPr>
          <a:xfrm>
            <a:off x="2855259" y="2809125"/>
            <a:ext cx="3429000" cy="3461692"/>
          </a:xfrm>
          <a:custGeom>
            <a:avLst/>
            <a:gdLst/>
            <a:ahLst/>
            <a:cxnLst/>
            <a:rect l="l" t="t" r="r" b="b"/>
            <a:pathLst>
              <a:path w="4701989" h="4746817">
                <a:moveTo>
                  <a:pt x="152401" y="152400"/>
                </a:moveTo>
                <a:lnTo>
                  <a:pt x="152401" y="4594412"/>
                </a:lnTo>
                <a:lnTo>
                  <a:pt x="1828801" y="4594412"/>
                </a:lnTo>
                <a:lnTo>
                  <a:pt x="1828801" y="3832412"/>
                </a:lnTo>
                <a:lnTo>
                  <a:pt x="990601" y="3832412"/>
                </a:lnTo>
                <a:lnTo>
                  <a:pt x="990601" y="3680012"/>
                </a:lnTo>
                <a:lnTo>
                  <a:pt x="1828801" y="3680012"/>
                </a:lnTo>
                <a:lnTo>
                  <a:pt x="1828801" y="3680011"/>
                </a:lnTo>
                <a:lnTo>
                  <a:pt x="1981202" y="3680011"/>
                </a:lnTo>
                <a:lnTo>
                  <a:pt x="1981202" y="3680012"/>
                </a:lnTo>
                <a:lnTo>
                  <a:pt x="1981202" y="3680012"/>
                </a:lnTo>
                <a:lnTo>
                  <a:pt x="1981202" y="3832412"/>
                </a:lnTo>
                <a:lnTo>
                  <a:pt x="1981202" y="3832412"/>
                </a:lnTo>
                <a:lnTo>
                  <a:pt x="1981202" y="4594412"/>
                </a:lnTo>
                <a:lnTo>
                  <a:pt x="3657601" y="4594412"/>
                </a:lnTo>
                <a:lnTo>
                  <a:pt x="3657601" y="2841812"/>
                </a:lnTo>
                <a:lnTo>
                  <a:pt x="3810001" y="2841812"/>
                </a:lnTo>
                <a:lnTo>
                  <a:pt x="3810001" y="4594412"/>
                </a:lnTo>
                <a:lnTo>
                  <a:pt x="4549589" y="4594412"/>
                </a:lnTo>
                <a:lnTo>
                  <a:pt x="4549589" y="2003612"/>
                </a:lnTo>
                <a:lnTo>
                  <a:pt x="2895601" y="2003612"/>
                </a:lnTo>
                <a:lnTo>
                  <a:pt x="2895601" y="3756212"/>
                </a:lnTo>
                <a:lnTo>
                  <a:pt x="2743201" y="3756212"/>
                </a:lnTo>
                <a:lnTo>
                  <a:pt x="2743201" y="2003612"/>
                </a:lnTo>
                <a:lnTo>
                  <a:pt x="1904999" y="2003612"/>
                </a:lnTo>
                <a:lnTo>
                  <a:pt x="1904999" y="1851212"/>
                </a:lnTo>
                <a:lnTo>
                  <a:pt x="2743201" y="1851212"/>
                </a:lnTo>
                <a:lnTo>
                  <a:pt x="2743201" y="1013012"/>
                </a:lnTo>
                <a:lnTo>
                  <a:pt x="2895601" y="1013012"/>
                </a:lnTo>
                <a:lnTo>
                  <a:pt x="2895601" y="1851212"/>
                </a:lnTo>
                <a:lnTo>
                  <a:pt x="4549589" y="1851212"/>
                </a:lnTo>
                <a:lnTo>
                  <a:pt x="4549589" y="152400"/>
                </a:lnTo>
                <a:lnTo>
                  <a:pt x="3823448" y="152400"/>
                </a:lnTo>
                <a:lnTo>
                  <a:pt x="3823448" y="1013012"/>
                </a:lnTo>
                <a:lnTo>
                  <a:pt x="3671048" y="1013012"/>
                </a:lnTo>
                <a:lnTo>
                  <a:pt x="3671048" y="152400"/>
                </a:lnTo>
                <a:lnTo>
                  <a:pt x="1981200" y="152400"/>
                </a:lnTo>
                <a:lnTo>
                  <a:pt x="1981200" y="1013013"/>
                </a:lnTo>
                <a:lnTo>
                  <a:pt x="1828799" y="1013013"/>
                </a:lnTo>
                <a:lnTo>
                  <a:pt x="1828799" y="152400"/>
                </a:lnTo>
                <a:lnTo>
                  <a:pt x="1066802" y="152400"/>
                </a:lnTo>
                <a:lnTo>
                  <a:pt x="1066802" y="2765612"/>
                </a:lnTo>
                <a:lnTo>
                  <a:pt x="1905002" y="2765612"/>
                </a:lnTo>
                <a:lnTo>
                  <a:pt x="1905002" y="2918014"/>
                </a:lnTo>
                <a:lnTo>
                  <a:pt x="914400" y="2918014"/>
                </a:lnTo>
                <a:lnTo>
                  <a:pt x="914400" y="2765612"/>
                </a:lnTo>
                <a:lnTo>
                  <a:pt x="914401" y="2765612"/>
                </a:lnTo>
                <a:lnTo>
                  <a:pt x="914401" y="152400"/>
                </a:lnTo>
                <a:close/>
                <a:moveTo>
                  <a:pt x="0" y="0"/>
                </a:moveTo>
                <a:lnTo>
                  <a:pt x="53789" y="0"/>
                </a:lnTo>
                <a:lnTo>
                  <a:pt x="152401" y="0"/>
                </a:lnTo>
                <a:lnTo>
                  <a:pt x="4701989" y="0"/>
                </a:lnTo>
                <a:lnTo>
                  <a:pt x="4701989" y="1"/>
                </a:lnTo>
                <a:lnTo>
                  <a:pt x="4701989" y="152400"/>
                </a:lnTo>
                <a:lnTo>
                  <a:pt x="4701989" y="4594412"/>
                </a:lnTo>
                <a:lnTo>
                  <a:pt x="4701989" y="4746812"/>
                </a:lnTo>
                <a:lnTo>
                  <a:pt x="4701989" y="4746815"/>
                </a:lnTo>
                <a:lnTo>
                  <a:pt x="4549589" y="4746815"/>
                </a:lnTo>
                <a:lnTo>
                  <a:pt x="4549589" y="4746812"/>
                </a:lnTo>
                <a:lnTo>
                  <a:pt x="152401" y="4746812"/>
                </a:lnTo>
                <a:lnTo>
                  <a:pt x="152401" y="4746817"/>
                </a:lnTo>
                <a:lnTo>
                  <a:pt x="0" y="4746817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84259" y="2655236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−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259" y="2655236"/>
                <a:ext cx="65594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75294" y="3275111"/>
                <a:ext cx="556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−</m:t>
                      </m:r>
                      <m:r>
                        <a:rPr lang="bg-BG" sz="1400" b="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6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94" y="3275111"/>
                <a:ext cx="55656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75294" y="4038600"/>
                <a:ext cx="556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−</m:t>
                      </m:r>
                      <m:r>
                        <a:rPr lang="bg-BG" sz="1400" b="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2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94" y="4038600"/>
                <a:ext cx="55656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75294" y="4724400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2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94" y="4724400"/>
                <a:ext cx="42191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84259" y="5410200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6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259" y="5410200"/>
                <a:ext cx="42191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92926" y="5988450"/>
                <a:ext cx="5212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26" y="5988450"/>
                <a:ext cx="52129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27284" y="6270817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−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84" y="6270817"/>
                <a:ext cx="65594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52800" y="6270817"/>
                <a:ext cx="556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−</m:t>
                      </m:r>
                      <m:r>
                        <a:rPr lang="bg-BG" sz="1400" b="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6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270817"/>
                <a:ext cx="556563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09932" y="6270816"/>
                <a:ext cx="556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−</m:t>
                      </m:r>
                      <m:r>
                        <a:rPr lang="bg-BG" sz="1400" b="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2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32" y="6270816"/>
                <a:ext cx="55656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24400" y="6260346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2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260346"/>
                <a:ext cx="42191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34000" y="6270817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6</m:t>
                      </m:r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6270817"/>
                <a:ext cx="42191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64952" y="6270817"/>
                <a:ext cx="5212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i="1" dirty="0" smtClean="0">
                          <a:ln w="3175">
                            <a:noFill/>
                            <a:prstDash val="solid"/>
                          </a:ln>
                          <a:solidFill>
                            <a:srgbClr val="FF388C"/>
                          </a:solidFill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bg-BG" sz="1400" dirty="0">
                  <a:ln w="3175">
                    <a:noFill/>
                    <a:prstDash val="solid"/>
                  </a:ln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952" y="6270817"/>
                <a:ext cx="52129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07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За удобство функция </a:t>
                </a:r>
                <a:r>
                  <a:rPr lang="en-US" dirty="0" err="1">
                    <a:solidFill>
                      <a:srgbClr val="FF388C"/>
                    </a:solidFill>
                  </a:rPr>
                  <a:t>barX</a:t>
                </a:r>
                <a:r>
                  <a:rPr lang="bg-BG" dirty="0"/>
                  <a:t> създава фронтална преграда (ляво-дясно) от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bg-BG" dirty="0"/>
                  <a:t> до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Аналогично в другото направление функция </a:t>
                </a:r>
                <a:r>
                  <a:rPr lang="en-US" dirty="0" err="1">
                    <a:solidFill>
                      <a:srgbClr val="FF388C"/>
                    </a:solidFill>
                  </a:rPr>
                  <a:t>barZ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създава преграда от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bg-BG" dirty="0"/>
                  <a:t> до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Има и капак, за да не излети топчето</a:t>
                </a:r>
              </a:p>
              <a:p>
                <a:r>
                  <a:rPr lang="bg-BG" dirty="0"/>
                  <a:t>Наклон на лабиринта</a:t>
                </a:r>
              </a:p>
              <a:p>
                <a:pPr lvl="1"/>
                <a:r>
                  <a:rPr lang="bg-BG" dirty="0"/>
                  <a:t>Подобно на задача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S</m:t>
                    </m:r>
                    <m:r>
                      <a:rPr lang="en-US" i="0" dirty="0" smtClean="0">
                        <a:solidFill>
                          <a:srgbClr val="FF388C"/>
                        </a:solidFill>
                        <a:latin typeface="Cambria Math"/>
                      </a:rPr>
                      <m:t>0607</m:t>
                    </m:r>
                  </m:oMath>
                </a14:m>
                <a:r>
                  <a:rPr lang="en-US" dirty="0"/>
                  <a:t>,</a:t>
                </a:r>
                <a:r>
                  <a:rPr lang="bg-BG" dirty="0"/>
                  <a:t> но се отчита и вертикалното положение на мишката</a:t>
                </a:r>
              </a:p>
              <a:p>
                <a:pPr lvl="1"/>
                <a:r>
                  <a:rPr lang="bg-BG" dirty="0"/>
                  <a:t>Промяната на ъгъла е с линейна комбинация за постигане на плавност в накланянето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930" r="-142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0240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Инерцията в движението на топчето затруднява играта</a:t>
            </a:r>
          </a:p>
          <a:p>
            <a:pPr lvl="1"/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DA67BD3-57ED-4A44-9BA6-70CB2CA5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754121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Стрелба с чайници</a:t>
            </a:r>
          </a:p>
          <a:p>
            <a:pPr lvl="1"/>
            <a:r>
              <a:rPr lang="bg-BG" dirty="0"/>
              <a:t>Стената е от няколко реда кубчета с маса, за да могат да се събарят</a:t>
            </a:r>
          </a:p>
          <a:p>
            <a:pPr lvl="1"/>
            <a:r>
              <a:rPr lang="bg-BG" dirty="0"/>
              <a:t>При слагането се отместват и завъртат – така понякога части от стената се </a:t>
            </a:r>
            <a:r>
              <a:rPr lang="bg-BG" dirty="0" err="1"/>
              <a:t>саморазрушават</a:t>
            </a:r>
            <a:endParaRPr lang="bg-BG" dirty="0"/>
          </a:p>
          <a:p>
            <a:pPr lvl="1"/>
            <a:r>
              <a:rPr lang="bg-BG" dirty="0"/>
              <a:t>Чайникът е от файла </a:t>
            </a:r>
            <a:r>
              <a:rPr lang="en-GB" dirty="0">
                <a:solidFill>
                  <a:srgbClr val="FF388C"/>
                </a:solidFill>
              </a:rPr>
              <a:t>TeapotGeometry.js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3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Стрелба</a:t>
            </a:r>
          </a:p>
          <a:p>
            <a:pPr lvl="1"/>
            <a:r>
              <a:rPr lang="bg-BG" dirty="0"/>
              <a:t>Слушател на събитието </a:t>
            </a:r>
            <a:r>
              <a:rPr lang="en-US" dirty="0" err="1">
                <a:solidFill>
                  <a:srgbClr val="FF388C"/>
                </a:solidFill>
              </a:rPr>
              <a:t>mousedown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Създава се чайник и му се прилага начална сила, която го изстрелва към стената</a:t>
            </a:r>
          </a:p>
          <a:p>
            <a:pPr lvl="1"/>
            <a:r>
              <a:rPr lang="bg-BG" dirty="0"/>
              <a:t>Координатите на мишката определят посоката на тази сила, така че чайникът да полети в нужната посока</a:t>
            </a:r>
          </a:p>
          <a:p>
            <a:pPr lvl="1"/>
            <a:r>
              <a:rPr lang="bg-BG" dirty="0"/>
              <a:t>Задава се и случайно въртене на чайника само за реалистичност</a:t>
            </a:r>
          </a:p>
        </p:txBody>
      </p:sp>
    </p:spTree>
    <p:extLst>
      <p:ext uri="{BB962C8B-B14F-4D97-AF65-F5344CB8AC3E}">
        <p14:creationId xmlns:p14="http://schemas.microsoft.com/office/powerpoint/2010/main" val="368283887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Резултат</a:t>
                </a:r>
              </a:p>
              <a:p>
                <a:pPr lvl="1"/>
                <a:r>
                  <a:rPr lang="bg-BG" dirty="0"/>
                  <a:t>С тренировки смъкнах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12</m:t>
                    </m:r>
                  </m:oMath>
                </a14:m>
                <a:r>
                  <a:rPr lang="bg-BG" dirty="0"/>
                  <a:t> изстрела 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bg-BG" dirty="0"/>
                  <a:t> за пълно изчистване на платформата. А вие?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 r="-14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3D0B769-3B13-4BBE-8837-4DDD503A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40240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871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Крива кула от кубчета, понякога става с височина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/>
              <a:t> кубчета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4DD330F3-AA9B-4B7D-A6E0-67976B1F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735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47618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Ветровит ден</a:t>
                </a:r>
              </a:p>
              <a:p>
                <a:pPr lvl="1"/>
                <a:r>
                  <a:rPr lang="bg-BG" dirty="0"/>
                  <a:t>Просторът е с два пилона и жица между тях</a:t>
                </a:r>
              </a:p>
              <a:p>
                <a:pPr lvl="1"/>
                <a:r>
                  <a:rPr lang="bg-BG" dirty="0"/>
                  <a:t>Дрехите са с панта (</a:t>
                </a:r>
                <a:r>
                  <a:rPr lang="en-US" dirty="0" err="1">
                    <a:solidFill>
                      <a:srgbClr val="FF388C"/>
                    </a:solidFill>
                  </a:rPr>
                  <a:t>HingeConstraint</a:t>
                </a:r>
                <a:r>
                  <a:rPr lang="bg-BG" dirty="0"/>
                  <a:t>) към жицата</a:t>
                </a:r>
              </a:p>
              <a:p>
                <a:pPr lvl="1"/>
                <a:r>
                  <a:rPr lang="bg-BG" dirty="0"/>
                  <a:t>Поривът на вятъра се определя от три таймера – по един за всяка дреха</a:t>
                </a:r>
              </a:p>
              <a:p>
                <a:pPr lvl="1"/>
                <a:r>
                  <a:rPr lang="bg-BG" dirty="0"/>
                  <a:t>След всеки порив се настройва следващият да е след между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bg-BG" dirty="0"/>
                  <a:t> секунди</a:t>
                </a:r>
              </a:p>
              <a:p>
                <a:pPr lvl="1"/>
                <a:r>
                  <a:rPr lang="bg-BG" dirty="0"/>
                  <a:t>Затихването е чрез намаляване на ъгловата скорост с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5%</m:t>
                    </m:r>
                  </m:oMath>
                </a14:m>
                <a:r>
                  <a:rPr lang="bg-BG" dirty="0"/>
                  <a:t> на всяка стъпка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0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Хаотично люлеещи се дрехи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6BC615FA-9480-4A5F-BD44-506EB1D6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925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39162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Накланяща се платформа</a:t>
                </a:r>
              </a:p>
              <a:p>
                <a:pPr lvl="1"/>
                <a:r>
                  <a:rPr lang="bg-BG" dirty="0"/>
                  <a:t>Положението на мишката улавяме със слушател на събитието </a:t>
                </a:r>
                <a:r>
                  <a:rPr lang="en-US" dirty="0" err="1">
                    <a:solidFill>
                      <a:srgbClr val="FF388C"/>
                    </a:solidFill>
                  </a:rPr>
                  <a:t>mousemove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Относителното положение (от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−0.5 </m:t>
                    </m:r>
                  </m:oMath>
                </a14:m>
                <a:r>
                  <a:rPr lang="bg-BG" dirty="0"/>
                  <a:t>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0.5</m:t>
                    </m:r>
                  </m:oMath>
                </a14:m>
                <a:r>
                  <a:rPr lang="bg-BG" dirty="0"/>
                  <a:t>) спрямо екрана се получава от положението на мишката </a:t>
                </a:r>
                <a:r>
                  <a:rPr lang="en-US" dirty="0" err="1">
                    <a:solidFill>
                      <a:srgbClr val="FF388C"/>
                    </a:solidFill>
                  </a:rPr>
                  <a:t>event.clientX</a:t>
                </a:r>
                <a:r>
                  <a:rPr lang="en-US" dirty="0"/>
                  <a:t> </a:t>
                </a:r>
                <a:r>
                  <a:rPr lang="bg-BG" dirty="0"/>
                  <a:t>и размера на екрана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388C"/>
                    </a:solidFill>
                  </a:rPr>
                  <a:t>window.innerWidth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ALQAAABkCAYAAAAv8xodAAAJAElEQVR4Xu2d6W9UVRjGn3PuLG2t1UIssokoIhUx+gHCogghRgW3aPSLif+Zn4wxxsQgJmrQGg1iXIJarCvKoobNAB100E7nnmPec6Yz3bDbnZl7zzwnmdCWO+e87/P+cnP2V1UqFQsWKhCIAopABxJJuuEUINAEISgFCHRQ4aQzBJoMBKUAgQ4qnHSGQJOBoBQg0EGFk84QaDIQlAIEOqhw0hkCTQaCUoBABxVOOkOgyUBQChDooMJJZwg0GQhKAQIdVDjpDIEmA0EpQKCDCiedIdBkILsKWAsoNcV+VS6XeQQruyHNtuXj49DnziG6eBHq/HmosTGochmwFurvv6HGx2FzOaBadT9Da/d/MMb5HQ8OYuzJJwl0tinInvX6wgVEp05Bnz0LNTrqYJWi/v13Sc7MCjTPFC5JU355mgLq9GnoX3+F+v134No1/8atVK6vUxTB3nCD7zp0d8N2dwM9PUB/P2xvL5QxsLfeCtPVBeTzQLHoP/K2nqWwD00kl6SA/vFHqJER32UQeKvVmfUpBdvXBxQKsMuXwy5bBgikGzcCUbSk9qd/mUAnKmf4lamzZ6G/+grq3DmoP//0fdrJRfq8E+AODMBs3gy7dm3LhCHQLZM6uw3pb76B/uEHCMyY3u8tFl03wa5ZA6xahXjr1rY6SqDbKn96G9effw79889Qf/xRn1Vw1moNe9NNrl9rN22CueeeVDlBoFMVjvYao7/+Gvr4cf8mrk2NiUVWBmR9fTCDgzC7ds2Y+22v1VNbJ9BpikYbbJE3sD5yBPq336YO6Hp6YPv7Ye6/332yUgh0ViKVsJ3R0JCfnajNCbvq83k/C3HnnYj37Em4xdZUR6Bbo3MqWpGZCT00BH3xIvDPP3WbpE9sNmyAeeyxVNi5FCMI9FLUy8h3ZZpNHzsGJSBPlO5umDVrEO/bByxfnhFP5jaTQM+tUWafiD74AHp4eMpUm735ZpgHHoDZuTOzfv2f4QQ6wLBGb78NWYJWV69672SqbeVKB7FbnQu4EOiAghsdOgT93XeNKbdiEeb22xE/9ZRbveuEQqADiHL05ptQZ85AXbvmvJFNPXbDBsQHDgTg3cJcINAL0ytVT0dvveVW8+q72QoFt3ci3r8/VXa20hgC3Uq1E2orOnzYD/Zq2zJloGc3bkT8yCMJtZDdagh0hmKnP/vML03LLjcpuRzMffchfvzxDHnRXFMJdHP1TaR2Gejpjz5ypz1cka6FrOY9+2wi9YdUCYFOczTjGLlXX/WnP2rF3nYbqi+84E9tsMxQgECnFIro3Xd9PzmOnYVm3TqYPXv8vmOW6ypAoFMGhxxp0p9+6k6EuFIsIt69G2bbtpRZmk5zCHSK4pJ75RUo2cYpRQZ8d9+N+JlnUmRh+k0h0CmIkf7kE8jm+omlanvLLag+/TSwYkUKrMuWCQS6nfEql/2grzYN5zbUy8ahHTvaaVWm2ybQbQqfbLCXtzLGxvygT/ZcvPhim6wJp1kC3epYXrmC3OuvQ1265Fq2ctRfdsFt3txqS4Jsj0C3MKzRxx9DVvsmLmMx996LWPrKLIkpQKATk/L/K8q9/LK7Xci9lWWT/b59MJs2taj1zmmGQDc51nL8SU6OQG7PlL6y7L2YdmNmk03oqOoJdBPDHb32GvTJk76F7m7Ee/e6WQyW5ilAoJugrcxeRB9+WD/LJ1s7q88/34SWWOV0BQh0wkxEb7zhN91LiSI3pxw//HDCrbC66ylAoBNiQ3//PaL33qvfd2FXrfJv5d7ehFpgNfNRgEDPR6U5nokOHvSHU6VojXjXLpjduxOomVUsVAECvVDFJj3vTpB88QXUX3+5v7o9GLLaJzfSs7RFAQK9GNlHR5E7dKix8T6fR7xjB8xDDy2mNn4nQQUI9ALFdN2LEycaB1TXrkX1pZcWWAsfb5YCBHqeykrXIjpypHGtVn+/n1ceHJxnDXysFQoQ6DlUlvuT3dValy/7J3t6/Mb7Dr77ohVgLrYNAn095apV5A4ehPrpp/oTkoKhKidIEs7ctNjg8XszFSDQs1DhrtY6daqeGNLdn7x/P8wdd5ChlCtAoCcFKHrnHT+fPJEoUvZfyF7l7dtTHkaaN6EAgZYV6vffh/7228Yqn2R5uusuxI8+SlIypkBHAy0gSx9ZlUo+bFrDbNmC+IknMhZGmtvRb2iXSPLLL+spGlziyHXrED/3HMnIuAKd84auVCAXgksOvvpStWR8GhjgHXEZh3iy+cEDreUi8KNHoU+fruelliyoZutWd3qEJSwFggVabuuUgV49z4hsHpI3sgz2JPMTS5AKhAX0pUvupIjrVkxKKOkuBJfBHrd0BglxcF0OuR5AnTgBdeFCwzeZsZBkkg8+6DJAsXSGApl9Q7tE68PDPtG6tfVo2RUrYNevZ7eiM/id4WWmgI6OHm28iavVBsSS9UluINq2zeWpZulcBVIPtCTIkStm1ZUrjSVpiVehALtsmU9fxkOonUvwNM9TB7QseqiTJ91pEJd3z5iGybmcm6mQ/CJm714GkQqkr8shN9arWmYnVS7XbxiqW5rPw80bb9nCS1oI8JwKtPQNLW9d/csvkE3zuHwZDuBJAzpnrQAsh0xXrkS8fTvkOgAWKjBfBRIH2i0rl0p+w8/oKPTIiN9XLJ9JA7m6gV1dsMUi7OrV7sNcIvMNHZ+bTYHZgZZ+6/g4lOwLlksG5d/az+5vlQqkrwvp40p6MflcveohrmVtmlVupSC31MsxJsnmZNavh+WmeZKZoAKqVCo1JnHlTsHDh5EfGVl0E9JdMDfeCNPXB9vXB10qwfT0oCJ94IGBRdfLL1KB+SgwA+iuoSEUhodhCwU/NSZ92nze921rv8vPOTnKLxlNe3sxJqc6agDbXG4+7fIZKtAUBWZ2OaSLIQCzUIEMKpD4oDCDGtDkgBQg0AEFk65AJjIqUwaFFIUKZFkBAp3l6NH2GQoQaEIRlAIEOqhw0hkCTQaCUoBABxVOOkOgyUBQChDooMJJZwg0GQhKAQIdVDjpDIEmA0EpQKCDCiedIdBkICgFCHRQ4aQzBJoMBKUAgQ4qnHTmP6+WF+GJsmb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data:image/png;base64,iVBORw0KGgoAAAANSUhEUgAAALQAAABkCAYAAAAv8xodAAAJAElEQVR4Xu2d6W9UVRjGn3PuLG2t1UIssokoIhUx+gHCogghRgW3aPSLif+Zn4wxxsQgJmrQGg1iXIJarCvKoobNAB100E7nnmPec6Yz3bDbnZl7zzwnmdCWO+e87/P+cnP2V1UqFQsWKhCIAopABxJJuuEUINAEISgFCHRQ4aQzBJoMBKUAgQ4qnHSGQJOBoBQg0EGFk84QaDIQlAIEOqhw0hkCTQaCUoBABxVOOkOgyUBQChDooMJJZwg0GQhKAQIdVDjpDIEmA0EpQKCDCiedIdBkILsKWAsoNcV+VS6XeQQruyHNtuXj49DnziG6eBHq/HmosTGochmwFurvv6HGx2FzOaBadT9Da/d/MMb5HQ8OYuzJJwl0tinInvX6wgVEp05Bnz0LNTrqYJWi/v13Sc7MCjTPFC5JU355mgLq9GnoX3+F+v134No1/8atVK6vUxTB3nCD7zp0d8N2dwM9PUB/P2xvL5QxsLfeCtPVBeTzQLHoP/K2nqWwD00kl6SA/vFHqJER32UQeKvVmfUpBdvXBxQKsMuXwy5bBgikGzcCUbSk9qd/mUAnKmf4lamzZ6G/+grq3DmoP//0fdrJRfq8E+AODMBs3gy7dm3LhCHQLZM6uw3pb76B/uEHCMyY3u8tFl03wa5ZA6xahXjr1rY6SqDbKn96G9effw79889Qf/xRn1Vw1moNe9NNrl9rN22CueeeVDlBoFMVjvYao7/+Gvr4cf8mrk2NiUVWBmR9fTCDgzC7ds2Y+22v1VNbJ9BpikYbbJE3sD5yBPq336YO6Hp6YPv7Ye6/332yUgh0ViKVsJ3R0JCfnajNCbvq83k/C3HnnYj37Em4xdZUR6Bbo3MqWpGZCT00BH3xIvDPP3WbpE9sNmyAeeyxVNi5FCMI9FLUy8h3ZZpNHzsGJSBPlO5umDVrEO/bByxfnhFP5jaTQM+tUWafiD74AHp4eMpUm735ZpgHHoDZuTOzfv2f4QQ6wLBGb78NWYJWV69672SqbeVKB7FbnQu4EOiAghsdOgT93XeNKbdiEeb22xE/9ZRbveuEQqADiHL05ptQZ85AXbvmvJFNPXbDBsQHDgTg3cJcINAL0ytVT0dvveVW8+q72QoFt3ci3r8/VXa20hgC3Uq1E2orOnzYD/Zq2zJloGc3bkT8yCMJtZDdagh0hmKnP/vML03LLjcpuRzMffchfvzxDHnRXFMJdHP1TaR2Gejpjz5ypz1cka6FrOY9+2wi9YdUCYFOczTjGLlXX/WnP2rF3nYbqi+84E9tsMxQgECnFIro3Xd9PzmOnYVm3TqYPXv8vmOW6ypAoFMGhxxp0p9+6k6EuFIsIt69G2bbtpRZmk5zCHSK4pJ75RUo2cYpRQZ8d9+N+JlnUmRh+k0h0CmIkf7kE8jm+omlanvLLag+/TSwYkUKrMuWCQS6nfEql/2grzYN5zbUy8ahHTvaaVWm2ybQbQqfbLCXtzLGxvygT/ZcvPhim6wJp1kC3epYXrmC3OuvQ1265Fq2ctRfdsFt3txqS4Jsj0C3MKzRxx9DVvsmLmMx996LWPrKLIkpQKATk/L/K8q9/LK7Xci9lWWT/b59MJs2taj1zmmGQDc51nL8SU6OQG7PlL6y7L2YdmNmk03oqOoJdBPDHb32GvTJk76F7m7Ee/e6WQyW5ilAoJugrcxeRB9+WD/LJ1s7q88/34SWWOV0BQh0wkxEb7zhN91LiSI3pxw//HDCrbC66ylAoBNiQ3//PaL33qvfd2FXrfJv5d7ehFpgNfNRgEDPR6U5nokOHvSHU6VojXjXLpjduxOomVUsVAECvVDFJj3vTpB88QXUX3+5v7o9GLLaJzfSs7RFAQK9GNlHR5E7dKix8T6fR7xjB8xDDy2mNn4nQQUI9ALFdN2LEycaB1TXrkX1pZcWWAsfb5YCBHqeykrXIjpypHGtVn+/n1ceHJxnDXysFQoQ6DlUlvuT3dValy/7J3t6/Mb7Dr77ohVgLrYNAn095apV5A4ehPrpp/oTkoKhKidIEs7ctNjg8XszFSDQs1DhrtY6daqeGNLdn7x/P8wdd5ChlCtAoCcFKHrnHT+fPJEoUvZfyF7l7dtTHkaaN6EAgZYV6vffh/7228Yqn2R5uusuxI8+SlIypkBHAy0gSx9ZlUo+bFrDbNmC+IknMhZGmtvRb2iXSPLLL+spGlziyHXrED/3HMnIuAKd84auVCAXgksOvvpStWR8GhjgHXEZh3iy+cEDreUi8KNHoU+fruelliyoZutWd3qEJSwFggVabuuUgV49z4hsHpI3sgz2JPMTS5AKhAX0pUvupIjrVkxKKOkuBJfBHrd0BglxcF0OuR5AnTgBdeFCwzeZsZBkkg8+6DJAsXSGApl9Q7tE68PDPtG6tfVo2RUrYNevZ7eiM/id4WWmgI6OHm28iavVBsSS9UluINq2zeWpZulcBVIPtCTIkStm1ZUrjSVpiVehALtsmU9fxkOonUvwNM9TB7QseqiTJ91pEJd3z5iGybmcm6mQ/CJm714GkQqkr8shN9arWmYnVS7XbxiqW5rPw80bb9nCS1oI8JwKtPQNLW9d/csvkE3zuHwZDuBJAzpnrQAsh0xXrkS8fTvkOgAWKjBfBRIH2i0rl0p+w8/oKPTIiN9XLJ9JA7m6gV1dsMUi7OrV7sNcIvMNHZ+bTYHZgZZ+6/g4lOwLlksG5d/az+5vlQqkrwvp40p6MflcveohrmVtmlVupSC31MsxJsnmZNavh+WmeZKZoAKqVCo1JnHlTsHDh5EfGVl0E9JdMDfeCNPXB9vXB10qwfT0oCJ94IGBRdfLL1KB+SgwA+iuoSEUhodhCwU/NSZ92nze921rv8vPOTnKLxlNe3sxJqc6agDbXG4+7fIZKtAUBWZ2OaSLIQCzUIEMKpD4oDCDGtDkgBQg0AEFk65AJjIqUwaFFIUKZFkBAp3l6NH2GQoQaEIRlAIEOqhw0hkCTQaCUoBABxVOOkOgyUBQChDooMJJZwg0GQhKAQIdVDjpDIEmA0EpQKCDCiedIdBkICgFCHRQ4aQzBJoMBKUAgQ4qnHTmP6+WF+GJsmbf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47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Промяна на наклона</a:t>
            </a:r>
          </a:p>
          <a:p>
            <a:pPr lvl="1"/>
            <a:r>
              <a:rPr lang="bg-BG" dirty="0"/>
              <a:t>При ръчна промяна на ориентацията на </a:t>
            </a:r>
            <a:r>
              <a:rPr lang="en-US" dirty="0" err="1"/>
              <a:t>Physijs</a:t>
            </a:r>
            <a:r>
              <a:rPr lang="en-US" dirty="0"/>
              <a:t> </a:t>
            </a:r>
            <a:r>
              <a:rPr lang="bg-BG" dirty="0"/>
              <a:t>обект, трябва да се информира </a:t>
            </a:r>
            <a:r>
              <a:rPr lang="en-US" dirty="0" err="1"/>
              <a:t>Physijs</a:t>
            </a:r>
            <a:r>
              <a:rPr lang="bg-BG" dirty="0"/>
              <a:t> с флага </a:t>
            </a:r>
            <a:r>
              <a:rPr lang="en-GB" dirty="0">
                <a:solidFill>
                  <a:srgbClr val="FF388C"/>
                </a:solidFill>
              </a:rPr>
              <a:t>__</a:t>
            </a:r>
            <a:r>
              <a:rPr lang="en-GB" dirty="0" err="1">
                <a:solidFill>
                  <a:srgbClr val="FF388C"/>
                </a:solidFill>
              </a:rPr>
              <a:t>dirtyRotation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Аналогично за промяна на положението има флаг </a:t>
            </a:r>
            <a:r>
              <a:rPr lang="en-US" dirty="0">
                <a:solidFill>
                  <a:srgbClr val="FF388C"/>
                </a:solidFill>
              </a:rPr>
              <a:t>__</a:t>
            </a:r>
            <a:r>
              <a:rPr lang="en-US" dirty="0" err="1">
                <a:solidFill>
                  <a:srgbClr val="FF388C"/>
                </a:solidFill>
              </a:rPr>
              <a:t>dirtyPosition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Платформата се накланя до желания наклон с линейна комбинация</a:t>
            </a:r>
          </a:p>
        </p:txBody>
      </p:sp>
    </p:spTree>
    <p:extLst>
      <p:ext uri="{BB962C8B-B14F-4D97-AF65-F5344CB8AC3E}">
        <p14:creationId xmlns:p14="http://schemas.microsoft.com/office/powerpoint/2010/main" val="20781427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Важна особеност</a:t>
            </a:r>
          </a:p>
          <a:p>
            <a:pPr lvl="1"/>
            <a:r>
              <a:rPr lang="bg-BG" dirty="0"/>
              <a:t>В някои моменти, когато топката застине, накланянето на платформата не я придвижва</a:t>
            </a:r>
          </a:p>
          <a:p>
            <a:pPr lvl="1"/>
            <a:r>
              <a:rPr lang="bg-BG" dirty="0"/>
              <a:t>Затова лекичко я побутваме нагоре, като ползваме вертикална сила с </a:t>
            </a:r>
            <a:r>
              <a:rPr lang="en-GB" dirty="0" err="1">
                <a:solidFill>
                  <a:srgbClr val="FF388C"/>
                </a:solidFill>
              </a:rPr>
              <a:t>applyCentralForce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760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Нещо, което става и за игра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9BC0FDA-19F8-4270-B98E-3F72E6F2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8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454764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10190</TotalTime>
  <Words>784</Words>
  <Application>Microsoft Office PowerPoint</Application>
  <PresentationFormat>On-screen Show (4:3)</PresentationFormat>
  <Paragraphs>108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Решение №1</vt:lpstr>
      <vt:lpstr>PowerPoint Presentation</vt:lpstr>
      <vt:lpstr>Решение №2</vt:lpstr>
      <vt:lpstr>PowerPoint Presentation</vt:lpstr>
      <vt:lpstr>Решение №3</vt:lpstr>
      <vt:lpstr>PowerPoint Presentation</vt:lpstr>
      <vt:lpstr>PowerPoint Presentation</vt:lpstr>
      <vt:lpstr>PowerPoint Presentation</vt:lpstr>
      <vt:lpstr>Решение №4</vt:lpstr>
      <vt:lpstr>PowerPoint Presentation</vt:lpstr>
      <vt:lpstr>Решение №5</vt:lpstr>
      <vt:lpstr>PowerPoint Presentation</vt:lpstr>
      <vt:lpstr>Решение №6</vt:lpstr>
      <vt:lpstr>PowerPoint Presentation</vt:lpstr>
      <vt:lpstr>Решение №7*</vt:lpstr>
      <vt:lpstr>PowerPoint Presentation</vt:lpstr>
      <vt:lpstr>Решение №8***</vt:lpstr>
      <vt:lpstr>PowerPoint Presentation</vt:lpstr>
      <vt:lpstr>Решение №9*</vt:lpstr>
      <vt:lpstr>PowerPoint Presentation</vt:lpstr>
      <vt:lpstr>PowerPoint Presentation</vt:lpstr>
      <vt:lpstr>Решение №10**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552</cp:revision>
  <dcterms:created xsi:type="dcterms:W3CDTF">2013-12-13T09:03:57Z</dcterms:created>
  <dcterms:modified xsi:type="dcterms:W3CDTF">2022-03-13T19:59:40Z</dcterms:modified>
</cp:coreProperties>
</file>