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31"/>
  </p:notesMasterIdLst>
  <p:sldIdLst>
    <p:sldId id="464" r:id="rId2"/>
    <p:sldId id="465" r:id="rId3"/>
    <p:sldId id="469" r:id="rId4"/>
    <p:sldId id="470" r:id="rId5"/>
    <p:sldId id="482" r:id="rId6"/>
    <p:sldId id="471" r:id="rId7"/>
    <p:sldId id="492" r:id="rId8"/>
    <p:sldId id="483" r:id="rId9"/>
    <p:sldId id="472" r:id="rId10"/>
    <p:sldId id="484" r:id="rId11"/>
    <p:sldId id="473" r:id="rId12"/>
    <p:sldId id="493" r:id="rId13"/>
    <p:sldId id="494" r:id="rId14"/>
    <p:sldId id="485" r:id="rId15"/>
    <p:sldId id="474" r:id="rId16"/>
    <p:sldId id="489" r:id="rId17"/>
    <p:sldId id="495" r:id="rId18"/>
    <p:sldId id="475" r:id="rId19"/>
    <p:sldId id="496" r:id="rId20"/>
    <p:sldId id="490" r:id="rId21"/>
    <p:sldId id="476" r:id="rId22"/>
    <p:sldId id="497" r:id="rId23"/>
    <p:sldId id="491" r:id="rId24"/>
    <p:sldId id="477" r:id="rId25"/>
    <p:sldId id="486" r:id="rId26"/>
    <p:sldId id="478" r:id="rId27"/>
    <p:sldId id="498" r:id="rId28"/>
    <p:sldId id="488" r:id="rId29"/>
    <p:sldId id="4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24.4.2022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24.4.2022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1204-Local-zone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1205-Skinned-leg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localhost/Solutions/S1206-Image-morphing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Solutions/S1207-Tentacle.html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ematische-basteleien.de/heart.htm" TargetMode="External"/><Relationship Id="rId2" Type="http://schemas.openxmlformats.org/officeDocument/2006/relationships/hyperlink" Target="https://mathworld.wolfram.com/HeartSurfac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nRF7cUQIAn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Solutions/S1208-Heart-and-sphere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Solutions/S1209-Decomposing-cube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Solutions/S1210-Decomposing-text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1201-Backbone-neck-head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1202-Arms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1203-Squats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Решения на задачите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12</a:t>
            </a:r>
            <a:endParaRPr lang="bg-BG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0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Вижда се странност в огъването – изпъкналост отвън и вдлъбнатост отвътре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AFF8A3D8-787A-4C82-91CE-B4BACDDA3C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047231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Двойка ходещи крака</a:t>
            </a:r>
            <a:endParaRPr lang="en-US" dirty="0"/>
          </a:p>
          <a:p>
            <a:pPr lvl="1"/>
            <a:r>
              <a:rPr lang="bg-BG" dirty="0"/>
              <a:t>Традиционен скелет с </a:t>
            </a:r>
            <a:r>
              <a:rPr lang="en-US" dirty="0">
                <a:solidFill>
                  <a:srgbClr val="FF388C"/>
                </a:solidFill>
              </a:rPr>
              <a:t>pelvis</a:t>
            </a:r>
            <a:r>
              <a:rPr lang="bg-BG" dirty="0"/>
              <a:t> и по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кости за всеки крак</a:t>
            </a:r>
          </a:p>
          <a:p>
            <a:pPr lvl="1"/>
            <a:r>
              <a:rPr lang="bg-BG" dirty="0"/>
              <a:t>Геометрията е от три паралелепипеда – за тялото и двата крака</a:t>
            </a:r>
          </a:p>
          <a:p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AAF8A-BD79-411F-8446-D6153CB5675F}"/>
              </a:ext>
            </a:extLst>
          </p:cNvPr>
          <p:cNvSpPr/>
          <p:nvPr/>
        </p:nvSpPr>
        <p:spPr>
          <a:xfrm>
            <a:off x="4152900" y="4038600"/>
            <a:ext cx="8382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33AA9B-2C43-4BFF-A3CB-4B90D7261486}"/>
              </a:ext>
            </a:extLst>
          </p:cNvPr>
          <p:cNvGrpSpPr/>
          <p:nvPr/>
        </p:nvGrpSpPr>
        <p:grpSpPr>
          <a:xfrm>
            <a:off x="4152900" y="5001768"/>
            <a:ext cx="838202" cy="1170432"/>
            <a:chOff x="4152900" y="5257800"/>
            <a:chExt cx="838202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407D30-36A3-4535-BBEE-129B99E49F04}"/>
                </a:ext>
              </a:extLst>
            </p:cNvPr>
            <p:cNvSpPr/>
            <p:nvPr/>
          </p:nvSpPr>
          <p:spPr>
            <a:xfrm>
              <a:off x="4152900" y="5257800"/>
              <a:ext cx="3429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8EA4EA-0666-4777-89CE-A749D4334400}"/>
                </a:ext>
              </a:extLst>
            </p:cNvPr>
            <p:cNvSpPr/>
            <p:nvPr/>
          </p:nvSpPr>
          <p:spPr>
            <a:xfrm>
              <a:off x="4648202" y="5257800"/>
              <a:ext cx="3429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85391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016E7-37EC-4762-B99D-AC7CBDF61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Свързване на крак със скелет</a:t>
            </a:r>
          </a:p>
          <a:p>
            <a:pPr lvl="1"/>
            <a:r>
              <a:rPr lang="bg-BG" dirty="0"/>
              <a:t>Геометрията на крака е сложена там, където са костите на крака</a:t>
            </a:r>
            <a:endParaRPr lang="en-US" dirty="0"/>
          </a:p>
          <a:p>
            <a:pPr lvl="1"/>
            <a:r>
              <a:rPr lang="bg-BG" dirty="0"/>
              <a:t>Всеки връх</a:t>
            </a:r>
            <a:r>
              <a:rPr lang="en-US" dirty="0"/>
              <a:t>, </a:t>
            </a:r>
            <a:r>
              <a:rPr lang="bg-BG" dirty="0"/>
              <a:t>според вертикалната си зона е свързан с две или три кости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524B93-7CA1-4AC8-A9B6-37E60159DA8F}"/>
              </a:ext>
            </a:extLst>
          </p:cNvPr>
          <p:cNvSpPr/>
          <p:nvPr/>
        </p:nvSpPr>
        <p:spPr>
          <a:xfrm>
            <a:off x="3848075" y="4377690"/>
            <a:ext cx="524255" cy="1794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5F18B-370E-49FD-BACF-88590F812B76}"/>
              </a:ext>
            </a:extLst>
          </p:cNvPr>
          <p:cNvCxnSpPr>
            <a:cxnSpLocks/>
          </p:cNvCxnSpPr>
          <p:nvPr/>
        </p:nvCxnSpPr>
        <p:spPr>
          <a:xfrm flipV="1">
            <a:off x="3657600" y="3124200"/>
            <a:ext cx="0" cy="3276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CD172-CC53-43DC-8237-1908368D8787}"/>
              </a:ext>
            </a:extLst>
          </p:cNvPr>
          <p:cNvCxnSpPr/>
          <p:nvPr/>
        </p:nvCxnSpPr>
        <p:spPr>
          <a:xfrm>
            <a:off x="3576819" y="34290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4D20D8-C84E-4675-A4C7-4FEBBE8E5F2E}"/>
              </a:ext>
            </a:extLst>
          </p:cNvPr>
          <p:cNvCxnSpPr/>
          <p:nvPr/>
        </p:nvCxnSpPr>
        <p:spPr>
          <a:xfrm>
            <a:off x="3576819" y="6172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C6934C-AEC6-44E9-B784-3F2D04DC1486}"/>
              </a:ext>
            </a:extLst>
          </p:cNvPr>
          <p:cNvSpPr txBox="1"/>
          <p:nvPr/>
        </p:nvSpPr>
        <p:spPr>
          <a:xfrm>
            <a:off x="3160026" y="4182740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2A2D5-F98C-43FF-AF59-C6FE532F1ECD}"/>
              </a:ext>
            </a:extLst>
          </p:cNvPr>
          <p:cNvSpPr txBox="1"/>
          <p:nvPr/>
        </p:nvSpPr>
        <p:spPr>
          <a:xfrm>
            <a:off x="3160026" y="6018315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-22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EDE18-FC20-4DEF-9D11-D02EBA507E8B}"/>
              </a:ext>
            </a:extLst>
          </p:cNvPr>
          <p:cNvSpPr txBox="1"/>
          <p:nvPr/>
        </p:nvSpPr>
        <p:spPr>
          <a:xfrm>
            <a:off x="3204998" y="2977493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C33AED-ED9B-443A-AC82-38BCB81F7C68}"/>
              </a:ext>
            </a:extLst>
          </p:cNvPr>
          <p:cNvSpPr txBox="1"/>
          <p:nvPr/>
        </p:nvSpPr>
        <p:spPr>
          <a:xfrm>
            <a:off x="3160026" y="3264952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38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F31A7-0FED-4311-B2EC-55DB0953FEE2}"/>
              </a:ext>
            </a:extLst>
          </p:cNvPr>
          <p:cNvSpPr txBox="1"/>
          <p:nvPr/>
        </p:nvSpPr>
        <p:spPr>
          <a:xfrm>
            <a:off x="3160026" y="5100528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-2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14193-34F4-40ED-A401-49A0C393B6D0}"/>
              </a:ext>
            </a:extLst>
          </p:cNvPr>
          <p:cNvSpPr/>
          <p:nvPr/>
        </p:nvSpPr>
        <p:spPr>
          <a:xfrm>
            <a:off x="3848076" y="3429000"/>
            <a:ext cx="1133856" cy="88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E9A96-C6A3-47A9-AAFE-371E81D0172B}"/>
              </a:ext>
            </a:extLst>
          </p:cNvPr>
          <p:cNvSpPr/>
          <p:nvPr/>
        </p:nvSpPr>
        <p:spPr>
          <a:xfrm>
            <a:off x="4453103" y="4377690"/>
            <a:ext cx="524255" cy="1794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31DDFB-53CA-4917-9616-6817147C2327}"/>
              </a:ext>
            </a:extLst>
          </p:cNvPr>
          <p:cNvCxnSpPr>
            <a:cxnSpLocks/>
          </p:cNvCxnSpPr>
          <p:nvPr/>
        </p:nvCxnSpPr>
        <p:spPr>
          <a:xfrm>
            <a:off x="3610339" y="3886200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62A6BB-7132-42A7-B190-307E6287151E}"/>
              </a:ext>
            </a:extLst>
          </p:cNvPr>
          <p:cNvCxnSpPr>
            <a:cxnSpLocks/>
          </p:cNvCxnSpPr>
          <p:nvPr/>
        </p:nvCxnSpPr>
        <p:spPr>
          <a:xfrm>
            <a:off x="3610339" y="4800600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36FDAA-7FD8-4372-9474-7F07A14638A3}"/>
              </a:ext>
            </a:extLst>
          </p:cNvPr>
          <p:cNvCxnSpPr>
            <a:cxnSpLocks/>
          </p:cNvCxnSpPr>
          <p:nvPr/>
        </p:nvCxnSpPr>
        <p:spPr>
          <a:xfrm>
            <a:off x="3610339" y="5715000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C89E65-E6FF-4DDB-AE15-8C543F71C358}"/>
              </a:ext>
            </a:extLst>
          </p:cNvPr>
          <p:cNvSpPr txBox="1"/>
          <p:nvPr/>
        </p:nvSpPr>
        <p:spPr>
          <a:xfrm>
            <a:off x="3160026" y="4641634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1FC957-0FB0-4B42-9255-EF897AD09596}"/>
              </a:ext>
            </a:extLst>
          </p:cNvPr>
          <p:cNvSpPr txBox="1"/>
          <p:nvPr/>
        </p:nvSpPr>
        <p:spPr>
          <a:xfrm>
            <a:off x="3160026" y="3723846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28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BC378-1DB7-431C-85ED-948DB36501D1}"/>
              </a:ext>
            </a:extLst>
          </p:cNvPr>
          <p:cNvSpPr txBox="1"/>
          <p:nvPr/>
        </p:nvSpPr>
        <p:spPr>
          <a:xfrm>
            <a:off x="3160026" y="5559422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-12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C998DC-D883-4249-B18F-A562D2A321D2}"/>
              </a:ext>
            </a:extLst>
          </p:cNvPr>
          <p:cNvGrpSpPr/>
          <p:nvPr/>
        </p:nvGrpSpPr>
        <p:grpSpPr>
          <a:xfrm>
            <a:off x="6087389" y="3594952"/>
            <a:ext cx="351511" cy="2118359"/>
            <a:chOff x="3111500" y="3080531"/>
            <a:chExt cx="538480" cy="3245121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8EF9C8-65F1-44D9-9FA8-5CA8777DBC67}"/>
                </a:ext>
              </a:extLst>
            </p:cNvPr>
            <p:cNvCxnSpPr>
              <a:cxnSpLocks/>
            </p:cNvCxnSpPr>
            <p:nvPr/>
          </p:nvCxnSpPr>
          <p:spPr>
            <a:xfrm>
              <a:off x="3111500" y="4216400"/>
              <a:ext cx="538480" cy="93980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F6B4C25-5754-41C6-A807-A727A171F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158740"/>
              <a:ext cx="534670" cy="92583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23F59DC-1827-4154-832A-0C7CF7032779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534670" cy="241082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928207-9A1B-4125-A5A7-004529AA8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3018" y="3080531"/>
              <a:ext cx="15226" cy="1137797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06DD37-5D60-4622-BA70-0A268B233DD7}"/>
              </a:ext>
            </a:extLst>
          </p:cNvPr>
          <p:cNvGrpSpPr/>
          <p:nvPr/>
        </p:nvGrpSpPr>
        <p:grpSpPr>
          <a:xfrm>
            <a:off x="6134622" y="3402976"/>
            <a:ext cx="2474181" cy="381000"/>
            <a:chOff x="1520900" y="5266518"/>
            <a:chExt cx="1403468" cy="381000"/>
          </a:xfrm>
        </p:grpSpPr>
        <p:sp>
          <p:nvSpPr>
            <p:cNvPr id="43" name="Text Placeholder 2">
              <a:extLst>
                <a:ext uri="{FF2B5EF4-FFF2-40B4-BE49-F238E27FC236}">
                  <a16:creationId xmlns:a16="http://schemas.microsoft.com/office/drawing/2014/main" id="{DAB06048-AD7F-4F86-AD03-DB302C7D7FDF}"/>
                </a:ext>
              </a:extLst>
            </p:cNvPr>
            <p:cNvSpPr txBox="1">
              <a:spLocks/>
            </p:cNvSpPr>
            <p:nvPr/>
          </p:nvSpPr>
          <p:spPr>
            <a:xfrm>
              <a:off x="1952766" y="5266518"/>
              <a:ext cx="971602" cy="3810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кост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 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№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, 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pelvis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03497F-055B-462A-828B-B32E0DE5BA21}"/>
                </a:ext>
              </a:extLst>
            </p:cNvPr>
            <p:cNvCxnSpPr>
              <a:cxnSpLocks/>
            </p:cNvCxnSpPr>
            <p:nvPr/>
          </p:nvCxnSpPr>
          <p:spPr>
            <a:xfrm>
              <a:off x="1520900" y="5647518"/>
              <a:ext cx="140346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20D09F-7B64-46A3-87D7-D197A202F8AC}"/>
              </a:ext>
            </a:extLst>
          </p:cNvPr>
          <p:cNvGrpSpPr/>
          <p:nvPr/>
        </p:nvGrpSpPr>
        <p:grpSpPr>
          <a:xfrm>
            <a:off x="6224015" y="4098131"/>
            <a:ext cx="2390483" cy="381000"/>
            <a:chOff x="1568377" y="5266518"/>
            <a:chExt cx="1355991" cy="381000"/>
          </a:xfrm>
        </p:grpSpPr>
        <p:sp>
          <p:nvSpPr>
            <p:cNvPr id="47" name="Text Placeholder 2">
              <a:extLst>
                <a:ext uri="{FF2B5EF4-FFF2-40B4-BE49-F238E27FC236}">
                  <a16:creationId xmlns:a16="http://schemas.microsoft.com/office/drawing/2014/main" id="{DA0D1F76-F623-40E9-93BC-4086F22E4722}"/>
                </a:ext>
              </a:extLst>
            </p:cNvPr>
            <p:cNvSpPr txBox="1">
              <a:spLocks/>
            </p:cNvSpPr>
            <p:nvPr/>
          </p:nvSpPr>
          <p:spPr>
            <a:xfrm>
              <a:off x="1952766" y="5266518"/>
              <a:ext cx="971602" cy="3810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кост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 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№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, 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legA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bg-BG" sz="1800" b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5F587E6-575C-4697-B515-FAAFB180B4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8377" y="5647518"/>
              <a:ext cx="135599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6FEAA8-0E17-40A9-AF45-ABD4057520F7}"/>
              </a:ext>
            </a:extLst>
          </p:cNvPr>
          <p:cNvGrpSpPr/>
          <p:nvPr/>
        </p:nvGrpSpPr>
        <p:grpSpPr>
          <a:xfrm>
            <a:off x="6382511" y="4747182"/>
            <a:ext cx="2238970" cy="381000"/>
            <a:chOff x="1654322" y="5266518"/>
            <a:chExt cx="1270046" cy="381000"/>
          </a:xfrm>
        </p:grpSpPr>
        <p:sp>
          <p:nvSpPr>
            <p:cNvPr id="51" name="Text Placeholder 2">
              <a:extLst>
                <a:ext uri="{FF2B5EF4-FFF2-40B4-BE49-F238E27FC236}">
                  <a16:creationId xmlns:a16="http://schemas.microsoft.com/office/drawing/2014/main" id="{42E28C27-484C-457D-A8BB-68A4A89BCAF4}"/>
                </a:ext>
              </a:extLst>
            </p:cNvPr>
            <p:cNvSpPr txBox="1">
              <a:spLocks/>
            </p:cNvSpPr>
            <p:nvPr/>
          </p:nvSpPr>
          <p:spPr>
            <a:xfrm>
              <a:off x="1952766" y="5266518"/>
              <a:ext cx="971602" cy="3810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кост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 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№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, 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legB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bg-BG" sz="1800" b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F98867-DBCA-4D88-8361-526804F46FC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322" y="5646072"/>
              <a:ext cx="1270046" cy="144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07A446-7B4A-48F3-99DA-FD83F80B5C54}"/>
              </a:ext>
            </a:extLst>
          </p:cNvPr>
          <p:cNvGrpSpPr/>
          <p:nvPr/>
        </p:nvGrpSpPr>
        <p:grpSpPr>
          <a:xfrm>
            <a:off x="6444785" y="5408305"/>
            <a:ext cx="2170115" cy="381000"/>
            <a:chOff x="1693380" y="5266518"/>
            <a:chExt cx="1230988" cy="381000"/>
          </a:xfrm>
        </p:grpSpPr>
        <p:sp>
          <p:nvSpPr>
            <p:cNvPr id="54" name="Text Placeholder 2">
              <a:extLst>
                <a:ext uri="{FF2B5EF4-FFF2-40B4-BE49-F238E27FC236}">
                  <a16:creationId xmlns:a16="http://schemas.microsoft.com/office/drawing/2014/main" id="{CBB03E83-8A01-46AD-BCD3-699DF89915BD}"/>
                </a:ext>
              </a:extLst>
            </p:cNvPr>
            <p:cNvSpPr txBox="1">
              <a:spLocks/>
            </p:cNvSpPr>
            <p:nvPr/>
          </p:nvSpPr>
          <p:spPr>
            <a:xfrm>
              <a:off x="1952766" y="5266518"/>
              <a:ext cx="971602" cy="3810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кост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 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№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, 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legC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bg-BG" sz="1800" b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616099-CCCA-4E21-81DE-5D74C206D86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80" y="5266518"/>
              <a:ext cx="122753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D2C2E0-3247-4645-B15C-338DB82582AF}"/>
              </a:ext>
            </a:extLst>
          </p:cNvPr>
          <p:cNvGrpSpPr/>
          <p:nvPr/>
        </p:nvGrpSpPr>
        <p:grpSpPr>
          <a:xfrm>
            <a:off x="6444784" y="5836719"/>
            <a:ext cx="1712842" cy="570856"/>
            <a:chOff x="1952766" y="5076662"/>
            <a:chExt cx="971602" cy="570856"/>
          </a:xfrm>
        </p:grpSpPr>
        <p:sp>
          <p:nvSpPr>
            <p:cNvPr id="58" name="Text Placeholder 2">
              <a:extLst>
                <a:ext uri="{FF2B5EF4-FFF2-40B4-BE49-F238E27FC236}">
                  <a16:creationId xmlns:a16="http://schemas.microsoft.com/office/drawing/2014/main" id="{2AA695D8-02FB-4EA5-A85A-241A73D3ABD9}"/>
                </a:ext>
              </a:extLst>
            </p:cNvPr>
            <p:cNvSpPr txBox="1">
              <a:spLocks/>
            </p:cNvSpPr>
            <p:nvPr/>
          </p:nvSpPr>
          <p:spPr>
            <a:xfrm>
              <a:off x="1952766" y="5266518"/>
              <a:ext cx="971602" cy="3810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кост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 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№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, 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legD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bg-BG" sz="1800" b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A9F300-8D97-45D9-AC69-12EF44CAB440}"/>
                </a:ext>
              </a:extLst>
            </p:cNvPr>
            <p:cNvCxnSpPr>
              <a:cxnSpLocks/>
            </p:cNvCxnSpPr>
            <p:nvPr/>
          </p:nvCxnSpPr>
          <p:spPr>
            <a:xfrm>
              <a:off x="1952766" y="5076662"/>
              <a:ext cx="0" cy="57085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E8B14C5-EF3D-4FA6-B38E-3A2038907D73}"/>
              </a:ext>
            </a:extLst>
          </p:cNvPr>
          <p:cNvCxnSpPr>
            <a:cxnSpLocks/>
          </p:cNvCxnSpPr>
          <p:nvPr/>
        </p:nvCxnSpPr>
        <p:spPr>
          <a:xfrm flipH="1">
            <a:off x="6262730" y="5408305"/>
            <a:ext cx="182054" cy="189212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1E1A1E2-44A9-482F-AB91-663EADBEBE5A}"/>
              </a:ext>
            </a:extLst>
          </p:cNvPr>
          <p:cNvSpPr/>
          <p:nvPr/>
        </p:nvSpPr>
        <p:spPr>
          <a:xfrm>
            <a:off x="5107606" y="4107180"/>
            <a:ext cx="983314" cy="639997"/>
          </a:xfrm>
          <a:custGeom>
            <a:avLst/>
            <a:gdLst>
              <a:gd name="connsiteX0" fmla="*/ 0 w 981456"/>
              <a:gd name="connsiteY0" fmla="*/ 0 h 256032"/>
              <a:gd name="connsiteX1" fmla="*/ 981456 w 981456"/>
              <a:gd name="connsiteY1" fmla="*/ 256032 h 256032"/>
              <a:gd name="connsiteX0" fmla="*/ 0 w 780288"/>
              <a:gd name="connsiteY0" fmla="*/ 0 h 871728"/>
              <a:gd name="connsiteX1" fmla="*/ 780288 w 780288"/>
              <a:gd name="connsiteY1" fmla="*/ 871728 h 871728"/>
              <a:gd name="connsiteX0" fmla="*/ 0 w 927433"/>
              <a:gd name="connsiteY0" fmla="*/ 1028017 h 1028017"/>
              <a:gd name="connsiteX1" fmla="*/ 927433 w 927433"/>
              <a:gd name="connsiteY1" fmla="*/ 0 h 102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7433" h="1028017">
                <a:moveTo>
                  <a:pt x="0" y="1028017"/>
                </a:moveTo>
                <a:lnTo>
                  <a:pt x="927433" y="0"/>
                </a:lnTo>
              </a:path>
            </a:pathLst>
          </a:custGeom>
          <a:noFill/>
          <a:ln w="28575">
            <a:solidFill>
              <a:srgbClr val="FF388C"/>
            </a:solidFill>
            <a:prstDash val="solid"/>
            <a:headEnd type="triangl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D93CCAE7-9283-42C7-B837-1E3AAEED041D}"/>
              </a:ext>
            </a:extLst>
          </p:cNvPr>
          <p:cNvSpPr/>
          <p:nvPr/>
        </p:nvSpPr>
        <p:spPr>
          <a:xfrm>
            <a:off x="5018368" y="4373644"/>
            <a:ext cx="74878" cy="880110"/>
          </a:xfrm>
          <a:prstGeom prst="rightBrace">
            <a:avLst>
              <a:gd name="adj1" fmla="val 6600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8466263-CDBB-429F-9759-D6CD5E25F5E4}"/>
              </a:ext>
            </a:extLst>
          </p:cNvPr>
          <p:cNvSpPr/>
          <p:nvPr/>
        </p:nvSpPr>
        <p:spPr>
          <a:xfrm>
            <a:off x="5018368" y="5274945"/>
            <a:ext cx="74855" cy="668655"/>
          </a:xfrm>
          <a:prstGeom prst="rightBrace">
            <a:avLst>
              <a:gd name="adj1" fmla="val 50731"/>
              <a:gd name="adj2" fmla="val 50000"/>
            </a:avLst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5593EDA7-3C07-4184-914A-3A4EAB52F478}"/>
              </a:ext>
            </a:extLst>
          </p:cNvPr>
          <p:cNvSpPr/>
          <p:nvPr/>
        </p:nvSpPr>
        <p:spPr>
          <a:xfrm>
            <a:off x="5018369" y="5964791"/>
            <a:ext cx="74854" cy="207409"/>
          </a:xfrm>
          <a:prstGeom prst="rightBrace">
            <a:avLst>
              <a:gd name="adj1" fmla="val 30371"/>
              <a:gd name="adj2" fmla="val 50000"/>
            </a:avLst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089AAE-D27D-4E9D-AE8E-427B9355724C}"/>
              </a:ext>
            </a:extLst>
          </p:cNvPr>
          <p:cNvCxnSpPr>
            <a:cxnSpLocks/>
          </p:cNvCxnSpPr>
          <p:nvPr/>
        </p:nvCxnSpPr>
        <p:spPr>
          <a:xfrm>
            <a:off x="3610339" y="5967416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382E4E6-1F92-4381-99D6-63C8BCB08073}"/>
              </a:ext>
            </a:extLst>
          </p:cNvPr>
          <p:cNvSpPr txBox="1"/>
          <p:nvPr/>
        </p:nvSpPr>
        <p:spPr>
          <a:xfrm>
            <a:off x="3169884" y="5854365"/>
            <a:ext cx="457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-1</a:t>
            </a:r>
            <a:r>
              <a:rPr lang="bg-BG" sz="80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D1B39C7-477B-430E-93B9-1A2230F48C32}"/>
              </a:ext>
            </a:extLst>
          </p:cNvPr>
          <p:cNvSpPr/>
          <p:nvPr/>
        </p:nvSpPr>
        <p:spPr>
          <a:xfrm>
            <a:off x="5118745" y="4650740"/>
            <a:ext cx="1149975" cy="156053"/>
          </a:xfrm>
          <a:custGeom>
            <a:avLst/>
            <a:gdLst>
              <a:gd name="connsiteX0" fmla="*/ 0 w 981456"/>
              <a:gd name="connsiteY0" fmla="*/ 0 h 256032"/>
              <a:gd name="connsiteX1" fmla="*/ 981456 w 981456"/>
              <a:gd name="connsiteY1" fmla="*/ 256032 h 256032"/>
              <a:gd name="connsiteX0" fmla="*/ 0 w 780288"/>
              <a:gd name="connsiteY0" fmla="*/ 0 h 871728"/>
              <a:gd name="connsiteX1" fmla="*/ 780288 w 780288"/>
              <a:gd name="connsiteY1" fmla="*/ 871728 h 871728"/>
              <a:gd name="connsiteX0" fmla="*/ 0 w 927433"/>
              <a:gd name="connsiteY0" fmla="*/ 1028017 h 1028017"/>
              <a:gd name="connsiteX1" fmla="*/ 927433 w 927433"/>
              <a:gd name="connsiteY1" fmla="*/ 0 h 1028017"/>
              <a:gd name="connsiteX0" fmla="*/ 0 w 1116619"/>
              <a:gd name="connsiteY0" fmla="*/ 121500 h 121500"/>
              <a:gd name="connsiteX1" fmla="*/ 1116619 w 1116619"/>
              <a:gd name="connsiteY1" fmla="*/ 0 h 12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6619" h="121500">
                <a:moveTo>
                  <a:pt x="0" y="121500"/>
                </a:moveTo>
                <a:lnTo>
                  <a:pt x="1116619" y="0"/>
                </a:lnTo>
              </a:path>
            </a:pathLst>
          </a:custGeom>
          <a:noFill/>
          <a:ln w="28575">
            <a:solidFill>
              <a:srgbClr val="FF388C"/>
            </a:solidFill>
            <a:prstDash val="solid"/>
            <a:headEnd type="triangl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3832FFF-473E-4C67-B518-7636007D4CC8}"/>
              </a:ext>
            </a:extLst>
          </p:cNvPr>
          <p:cNvSpPr/>
          <p:nvPr/>
        </p:nvSpPr>
        <p:spPr>
          <a:xfrm flipV="1">
            <a:off x="5118745" y="4864100"/>
            <a:ext cx="1144895" cy="381000"/>
          </a:xfrm>
          <a:custGeom>
            <a:avLst/>
            <a:gdLst>
              <a:gd name="connsiteX0" fmla="*/ 0 w 981456"/>
              <a:gd name="connsiteY0" fmla="*/ 0 h 256032"/>
              <a:gd name="connsiteX1" fmla="*/ 981456 w 981456"/>
              <a:gd name="connsiteY1" fmla="*/ 256032 h 256032"/>
              <a:gd name="connsiteX0" fmla="*/ 0 w 780288"/>
              <a:gd name="connsiteY0" fmla="*/ 0 h 871728"/>
              <a:gd name="connsiteX1" fmla="*/ 780288 w 780288"/>
              <a:gd name="connsiteY1" fmla="*/ 871728 h 871728"/>
              <a:gd name="connsiteX0" fmla="*/ 0 w 927433"/>
              <a:gd name="connsiteY0" fmla="*/ 1028017 h 1028017"/>
              <a:gd name="connsiteX1" fmla="*/ 927433 w 927433"/>
              <a:gd name="connsiteY1" fmla="*/ 0 h 1028017"/>
              <a:gd name="connsiteX0" fmla="*/ 0 w 1116619"/>
              <a:gd name="connsiteY0" fmla="*/ 121500 h 121500"/>
              <a:gd name="connsiteX1" fmla="*/ 1116619 w 1116619"/>
              <a:gd name="connsiteY1" fmla="*/ 0 h 12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6619" h="121500">
                <a:moveTo>
                  <a:pt x="0" y="121500"/>
                </a:moveTo>
                <a:lnTo>
                  <a:pt x="1116619" y="0"/>
                </a:lnTo>
              </a:path>
            </a:pathLst>
          </a:custGeom>
          <a:noFill/>
          <a:ln w="28575">
            <a:solidFill>
              <a:srgbClr val="FF388C"/>
            </a:solidFill>
            <a:prstDash val="solid"/>
            <a:headEnd type="triangl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3F06-CEC5-440F-9D4E-BE16D899D264}"/>
                  </a:ext>
                </a:extLst>
              </p:cNvPr>
              <p:cNvSpPr txBox="1"/>
              <p:nvPr/>
            </p:nvSpPr>
            <p:spPr>
              <a:xfrm rot="19672879">
                <a:off x="5457129" y="4088241"/>
                <a:ext cx="45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3F06-CEC5-440F-9D4E-BE16D899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2879">
                <a:off x="5457129" y="4088241"/>
                <a:ext cx="45718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95672B29-20D4-4851-82E2-BC44EFE68A8B}"/>
              </a:ext>
            </a:extLst>
          </p:cNvPr>
          <p:cNvSpPr txBox="1"/>
          <p:nvPr/>
        </p:nvSpPr>
        <p:spPr>
          <a:xfrm rot="21166795">
            <a:off x="5571523" y="4460236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60FF1DD-A61A-444B-BCC4-E14393E662CD}"/>
                  </a:ext>
                </a:extLst>
              </p:cNvPr>
              <p:cNvSpPr txBox="1"/>
              <p:nvPr/>
            </p:nvSpPr>
            <p:spPr>
              <a:xfrm rot="1116023">
                <a:off x="5471994" y="4823726"/>
                <a:ext cx="67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1−</m:t>
                      </m:r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60FF1DD-A61A-444B-BCC4-E14393E6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6023">
                <a:off x="5471994" y="4823726"/>
                <a:ext cx="6709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80FBBB2-8E53-4A85-BBA5-858B481E2833}"/>
                  </a:ext>
                </a:extLst>
              </p:cNvPr>
              <p:cNvSpPr txBox="1"/>
              <p:nvPr/>
            </p:nvSpPr>
            <p:spPr>
              <a:xfrm>
                <a:off x="4502104" y="5133292"/>
                <a:ext cx="5591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𝑘</m:t>
                      </m:r>
                      <m:r>
                        <a:rPr lang="en-US" sz="1050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bg-BG" sz="1050" dirty="0">
                  <a:solidFill>
                    <a:srgbClr val="FF388C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80FBBB2-8E53-4A85-BBA5-858B481E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104" y="5133292"/>
                <a:ext cx="559122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65F3563-72D3-4F9B-875F-673FDCF25B29}"/>
                  </a:ext>
                </a:extLst>
              </p:cNvPr>
              <p:cNvSpPr txBox="1"/>
              <p:nvPr/>
            </p:nvSpPr>
            <p:spPr>
              <a:xfrm>
                <a:off x="4502104" y="4330301"/>
                <a:ext cx="5591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</m:t>
                    </m:r>
                    <m:r>
                      <a:rPr lang="en-US" sz="1050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US" sz="1050" dirty="0">
                    <a:solidFill>
                      <a:srgbClr val="FF388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endParaRPr lang="bg-BG" sz="1050" dirty="0">
                  <a:solidFill>
                    <a:srgbClr val="FF388C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65F3563-72D3-4F9B-875F-673FDCF2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104" y="4330301"/>
                <a:ext cx="559122" cy="253916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3BED580-BB63-4AC7-A369-3DABE62EA96D}"/>
              </a:ext>
            </a:extLst>
          </p:cNvPr>
          <p:cNvGrpSpPr/>
          <p:nvPr/>
        </p:nvGrpSpPr>
        <p:grpSpPr>
          <a:xfrm>
            <a:off x="478526" y="4806793"/>
            <a:ext cx="2710708" cy="982513"/>
            <a:chOff x="-290626" y="5011943"/>
            <a:chExt cx="2710708" cy="982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Placeholder 2">
                  <a:extLst>
                    <a:ext uri="{FF2B5EF4-FFF2-40B4-BE49-F238E27FC236}">
                      <a16:creationId xmlns:a16="http://schemas.microsoft.com/office/drawing/2014/main" id="{D5F32B97-5B43-4D48-982C-70AC78B005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290626" y="5011944"/>
                  <a:ext cx="2005140" cy="982512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Свързване за върхове от крак с</a:t>
                  </a:r>
                  <a:br>
                    <a:rPr lang="en-US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−2,18</m:t>
                            </m:r>
                          </m:e>
                        </m:d>
                      </m:oMath>
                    </m:oMathPara>
                  </a14:m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 Placeholder 2">
                  <a:extLst>
                    <a:ext uri="{FF2B5EF4-FFF2-40B4-BE49-F238E27FC236}">
                      <a16:creationId xmlns:a16="http://schemas.microsoft.com/office/drawing/2014/main" id="{D5F32B97-5B43-4D48-982C-70AC78B00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0626" y="5011944"/>
                  <a:ext cx="2005140" cy="982512"/>
                </a:xfrm>
                <a:prstGeom prst="rect">
                  <a:avLst/>
                </a:prstGeom>
                <a:blipFill>
                  <a:blip r:embed="rId6"/>
                  <a:stretch>
                    <a:fillRect l="-606" t="-3704" r="-4545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B00B59-BFBF-4DE7-925B-FC235DAA500A}"/>
                </a:ext>
              </a:extLst>
            </p:cNvPr>
            <p:cNvCxnSpPr>
              <a:cxnSpLocks/>
            </p:cNvCxnSpPr>
            <p:nvPr/>
          </p:nvCxnSpPr>
          <p:spPr>
            <a:xfrm>
              <a:off x="-290626" y="5011943"/>
              <a:ext cx="271070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CB936D-DB29-44D7-83DD-142F78739571}"/>
              </a:ext>
            </a:extLst>
          </p:cNvPr>
          <p:cNvCxnSpPr>
            <a:cxnSpLocks/>
          </p:cNvCxnSpPr>
          <p:nvPr/>
        </p:nvCxnSpPr>
        <p:spPr>
          <a:xfrm flipH="1">
            <a:off x="3653019" y="4348480"/>
            <a:ext cx="1" cy="909320"/>
          </a:xfrm>
          <a:prstGeom prst="line">
            <a:avLst/>
          </a:prstGeom>
          <a:ln w="38100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2E471D-EA83-47CB-8D5B-144C1AFE1218}"/>
              </a:ext>
            </a:extLst>
          </p:cNvPr>
          <p:cNvCxnSpPr/>
          <p:nvPr/>
        </p:nvCxnSpPr>
        <p:spPr>
          <a:xfrm>
            <a:off x="3576819" y="4343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D00910-61C3-4083-A3C0-FE709333697B}"/>
              </a:ext>
            </a:extLst>
          </p:cNvPr>
          <p:cNvCxnSpPr/>
          <p:nvPr/>
        </p:nvCxnSpPr>
        <p:spPr>
          <a:xfrm>
            <a:off x="3576819" y="52578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1993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7016E7-37EC-4762-B99D-AC7CBDF61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Свързване на тяло със скелет</a:t>
            </a:r>
          </a:p>
          <a:p>
            <a:pPr lvl="1"/>
            <a:r>
              <a:rPr lang="bg-BG" dirty="0"/>
              <a:t>Реализирана е по аналогичен начин</a:t>
            </a:r>
          </a:p>
          <a:p>
            <a:pPr lvl="1"/>
            <a:r>
              <a:rPr lang="bg-BG" dirty="0"/>
              <a:t>Долната част на геометрията отчита не само костта на крака, но и дали е левия или десния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524B93-7CA1-4AC8-A9B6-37E60159DA8F}"/>
              </a:ext>
            </a:extLst>
          </p:cNvPr>
          <p:cNvSpPr/>
          <p:nvPr/>
        </p:nvSpPr>
        <p:spPr>
          <a:xfrm>
            <a:off x="1447800" y="4038600"/>
            <a:ext cx="524255" cy="1794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5F18B-370E-49FD-BACF-88590F812B76}"/>
              </a:ext>
            </a:extLst>
          </p:cNvPr>
          <p:cNvCxnSpPr>
            <a:cxnSpLocks/>
          </p:cNvCxnSpPr>
          <p:nvPr/>
        </p:nvCxnSpPr>
        <p:spPr>
          <a:xfrm flipV="1">
            <a:off x="1257325" y="2785110"/>
            <a:ext cx="0" cy="3276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CD172-CC53-43DC-8237-1908368D8787}"/>
              </a:ext>
            </a:extLst>
          </p:cNvPr>
          <p:cNvCxnSpPr/>
          <p:nvPr/>
        </p:nvCxnSpPr>
        <p:spPr>
          <a:xfrm>
            <a:off x="1176544" y="308991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4D20D8-C84E-4675-A4C7-4FEBBE8E5F2E}"/>
              </a:ext>
            </a:extLst>
          </p:cNvPr>
          <p:cNvCxnSpPr/>
          <p:nvPr/>
        </p:nvCxnSpPr>
        <p:spPr>
          <a:xfrm>
            <a:off x="1176544" y="583311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C6934C-AEC6-44E9-B784-3F2D04DC1486}"/>
              </a:ext>
            </a:extLst>
          </p:cNvPr>
          <p:cNvSpPr txBox="1"/>
          <p:nvPr/>
        </p:nvSpPr>
        <p:spPr>
          <a:xfrm>
            <a:off x="759751" y="3843650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2A2D5-F98C-43FF-AF59-C6FE532F1ECD}"/>
              </a:ext>
            </a:extLst>
          </p:cNvPr>
          <p:cNvSpPr txBox="1"/>
          <p:nvPr/>
        </p:nvSpPr>
        <p:spPr>
          <a:xfrm>
            <a:off x="759751" y="5679225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-22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EDE18-FC20-4DEF-9D11-D02EBA507E8B}"/>
              </a:ext>
            </a:extLst>
          </p:cNvPr>
          <p:cNvSpPr txBox="1"/>
          <p:nvPr/>
        </p:nvSpPr>
        <p:spPr>
          <a:xfrm>
            <a:off x="804723" y="2638403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C33AED-ED9B-443A-AC82-38BCB81F7C68}"/>
              </a:ext>
            </a:extLst>
          </p:cNvPr>
          <p:cNvSpPr txBox="1"/>
          <p:nvPr/>
        </p:nvSpPr>
        <p:spPr>
          <a:xfrm>
            <a:off x="759751" y="2925862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38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F31A7-0FED-4311-B2EC-55DB0953FEE2}"/>
              </a:ext>
            </a:extLst>
          </p:cNvPr>
          <p:cNvSpPr txBox="1"/>
          <p:nvPr/>
        </p:nvSpPr>
        <p:spPr>
          <a:xfrm>
            <a:off x="759751" y="4761438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-2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14193-34F4-40ED-A401-49A0C393B6D0}"/>
              </a:ext>
            </a:extLst>
          </p:cNvPr>
          <p:cNvSpPr/>
          <p:nvPr/>
        </p:nvSpPr>
        <p:spPr>
          <a:xfrm>
            <a:off x="1447801" y="3089910"/>
            <a:ext cx="1133856" cy="88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E9A96-C6A3-47A9-AAFE-371E81D0172B}"/>
              </a:ext>
            </a:extLst>
          </p:cNvPr>
          <p:cNvSpPr/>
          <p:nvPr/>
        </p:nvSpPr>
        <p:spPr>
          <a:xfrm>
            <a:off x="2052828" y="4038600"/>
            <a:ext cx="524255" cy="1794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31DDFB-53CA-4917-9616-6817147C2327}"/>
              </a:ext>
            </a:extLst>
          </p:cNvPr>
          <p:cNvCxnSpPr>
            <a:cxnSpLocks/>
          </p:cNvCxnSpPr>
          <p:nvPr/>
        </p:nvCxnSpPr>
        <p:spPr>
          <a:xfrm>
            <a:off x="1210064" y="3547110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62A6BB-7132-42A7-B190-307E6287151E}"/>
              </a:ext>
            </a:extLst>
          </p:cNvPr>
          <p:cNvCxnSpPr>
            <a:cxnSpLocks/>
          </p:cNvCxnSpPr>
          <p:nvPr/>
        </p:nvCxnSpPr>
        <p:spPr>
          <a:xfrm>
            <a:off x="1210064" y="4461510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36FDAA-7FD8-4372-9474-7F07A14638A3}"/>
              </a:ext>
            </a:extLst>
          </p:cNvPr>
          <p:cNvCxnSpPr>
            <a:cxnSpLocks/>
          </p:cNvCxnSpPr>
          <p:nvPr/>
        </p:nvCxnSpPr>
        <p:spPr>
          <a:xfrm>
            <a:off x="1210064" y="5375910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C89E65-E6FF-4DDB-AE15-8C543F71C358}"/>
              </a:ext>
            </a:extLst>
          </p:cNvPr>
          <p:cNvSpPr txBox="1"/>
          <p:nvPr/>
        </p:nvSpPr>
        <p:spPr>
          <a:xfrm>
            <a:off x="759751" y="4302544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1FC957-0FB0-4B42-9255-EF897AD09596}"/>
              </a:ext>
            </a:extLst>
          </p:cNvPr>
          <p:cNvSpPr txBox="1"/>
          <p:nvPr/>
        </p:nvSpPr>
        <p:spPr>
          <a:xfrm>
            <a:off x="759751" y="3384756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28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BC378-1DB7-431C-85ED-948DB36501D1}"/>
              </a:ext>
            </a:extLst>
          </p:cNvPr>
          <p:cNvSpPr txBox="1"/>
          <p:nvPr/>
        </p:nvSpPr>
        <p:spPr>
          <a:xfrm>
            <a:off x="759751" y="5220332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-12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C998DC-D883-4249-B18F-A562D2A321D2}"/>
              </a:ext>
            </a:extLst>
          </p:cNvPr>
          <p:cNvGrpSpPr/>
          <p:nvPr/>
        </p:nvGrpSpPr>
        <p:grpSpPr>
          <a:xfrm>
            <a:off x="3687114" y="3255862"/>
            <a:ext cx="351511" cy="2118359"/>
            <a:chOff x="3111500" y="3080531"/>
            <a:chExt cx="538480" cy="3245121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8EF9C8-65F1-44D9-9FA8-5CA8777DBC67}"/>
                </a:ext>
              </a:extLst>
            </p:cNvPr>
            <p:cNvCxnSpPr>
              <a:cxnSpLocks/>
            </p:cNvCxnSpPr>
            <p:nvPr/>
          </p:nvCxnSpPr>
          <p:spPr>
            <a:xfrm>
              <a:off x="3111500" y="4216400"/>
              <a:ext cx="538480" cy="93980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F6B4C25-5754-41C6-A807-A727A171F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158740"/>
              <a:ext cx="534670" cy="92583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23F59DC-1827-4154-832A-0C7CF7032779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534670" cy="241082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928207-9A1B-4125-A5A7-004529AA8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3018" y="3080531"/>
              <a:ext cx="15226" cy="1137797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1E1A1E2-44A9-482F-AB91-663EADBEBE5A}"/>
              </a:ext>
            </a:extLst>
          </p:cNvPr>
          <p:cNvSpPr/>
          <p:nvPr/>
        </p:nvSpPr>
        <p:spPr>
          <a:xfrm flipV="1">
            <a:off x="2707331" y="3318511"/>
            <a:ext cx="983314" cy="249790"/>
          </a:xfrm>
          <a:custGeom>
            <a:avLst/>
            <a:gdLst>
              <a:gd name="connsiteX0" fmla="*/ 0 w 981456"/>
              <a:gd name="connsiteY0" fmla="*/ 0 h 256032"/>
              <a:gd name="connsiteX1" fmla="*/ 981456 w 981456"/>
              <a:gd name="connsiteY1" fmla="*/ 256032 h 256032"/>
              <a:gd name="connsiteX0" fmla="*/ 0 w 780288"/>
              <a:gd name="connsiteY0" fmla="*/ 0 h 871728"/>
              <a:gd name="connsiteX1" fmla="*/ 780288 w 780288"/>
              <a:gd name="connsiteY1" fmla="*/ 871728 h 871728"/>
              <a:gd name="connsiteX0" fmla="*/ 0 w 927433"/>
              <a:gd name="connsiteY0" fmla="*/ 1028017 h 1028017"/>
              <a:gd name="connsiteX1" fmla="*/ 927433 w 927433"/>
              <a:gd name="connsiteY1" fmla="*/ 0 h 102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7433" h="1028017">
                <a:moveTo>
                  <a:pt x="0" y="1028017"/>
                </a:moveTo>
                <a:lnTo>
                  <a:pt x="927433" y="0"/>
                </a:lnTo>
              </a:path>
            </a:pathLst>
          </a:custGeom>
          <a:noFill/>
          <a:ln w="28575">
            <a:solidFill>
              <a:srgbClr val="FF388C"/>
            </a:solidFill>
            <a:prstDash val="solid"/>
            <a:headEnd type="triangl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343F066-79AE-461F-97DE-7067E91F5F86}"/>
              </a:ext>
            </a:extLst>
          </p:cNvPr>
          <p:cNvSpPr/>
          <p:nvPr/>
        </p:nvSpPr>
        <p:spPr>
          <a:xfrm>
            <a:off x="2618093" y="3568301"/>
            <a:ext cx="79427" cy="436007"/>
          </a:xfrm>
          <a:prstGeom prst="rightBrace">
            <a:avLst>
              <a:gd name="adj1" fmla="val 50731"/>
              <a:gd name="adj2" fmla="val 50000"/>
            </a:avLst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76277448-5A37-42F9-A660-252C98E51A3F}"/>
              </a:ext>
            </a:extLst>
          </p:cNvPr>
          <p:cNvSpPr/>
          <p:nvPr/>
        </p:nvSpPr>
        <p:spPr>
          <a:xfrm>
            <a:off x="2617960" y="3089910"/>
            <a:ext cx="80841" cy="457200"/>
          </a:xfrm>
          <a:prstGeom prst="rightBrace">
            <a:avLst>
              <a:gd name="adj1" fmla="val 48186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672B29-20D4-4851-82E2-BC44EFE68A8B}"/>
              </a:ext>
            </a:extLst>
          </p:cNvPr>
          <p:cNvSpPr txBox="1"/>
          <p:nvPr/>
        </p:nvSpPr>
        <p:spPr>
          <a:xfrm rot="907113">
            <a:off x="2988585" y="3167894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CB936D-DB29-44D7-83DD-142F78739571}"/>
              </a:ext>
            </a:extLst>
          </p:cNvPr>
          <p:cNvCxnSpPr>
            <a:cxnSpLocks/>
          </p:cNvCxnSpPr>
          <p:nvPr/>
        </p:nvCxnSpPr>
        <p:spPr>
          <a:xfrm>
            <a:off x="1252744" y="3092450"/>
            <a:ext cx="0" cy="454660"/>
          </a:xfrm>
          <a:prstGeom prst="line">
            <a:avLst/>
          </a:prstGeom>
          <a:ln w="38100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2E471D-EA83-47CB-8D5B-144C1AFE1218}"/>
              </a:ext>
            </a:extLst>
          </p:cNvPr>
          <p:cNvCxnSpPr/>
          <p:nvPr/>
        </p:nvCxnSpPr>
        <p:spPr>
          <a:xfrm>
            <a:off x="1176544" y="400431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D00910-61C3-4083-A3C0-FE709333697B}"/>
              </a:ext>
            </a:extLst>
          </p:cNvPr>
          <p:cNvCxnSpPr/>
          <p:nvPr/>
        </p:nvCxnSpPr>
        <p:spPr>
          <a:xfrm>
            <a:off x="1176544" y="491871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6B6814B-856D-40CE-8190-DF8781A43890}"/>
              </a:ext>
            </a:extLst>
          </p:cNvPr>
          <p:cNvSpPr/>
          <p:nvPr/>
        </p:nvSpPr>
        <p:spPr>
          <a:xfrm>
            <a:off x="5634962" y="4038600"/>
            <a:ext cx="524255" cy="1794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5F1A3C-A4B3-40A7-A39B-6E553A82A425}"/>
              </a:ext>
            </a:extLst>
          </p:cNvPr>
          <p:cNvCxnSpPr>
            <a:cxnSpLocks/>
          </p:cNvCxnSpPr>
          <p:nvPr/>
        </p:nvCxnSpPr>
        <p:spPr>
          <a:xfrm flipV="1">
            <a:off x="5444487" y="2785110"/>
            <a:ext cx="0" cy="3276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230B03-D03B-4FE9-B215-3C4A8F6A9A0F}"/>
              </a:ext>
            </a:extLst>
          </p:cNvPr>
          <p:cNvCxnSpPr/>
          <p:nvPr/>
        </p:nvCxnSpPr>
        <p:spPr>
          <a:xfrm>
            <a:off x="5363706" y="308991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413E9C-7932-4C8F-9579-68E6596F9209}"/>
              </a:ext>
            </a:extLst>
          </p:cNvPr>
          <p:cNvCxnSpPr/>
          <p:nvPr/>
        </p:nvCxnSpPr>
        <p:spPr>
          <a:xfrm>
            <a:off x="5363706" y="583311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45D97A3-4CA0-4AAF-B3D1-BC081620B036}"/>
              </a:ext>
            </a:extLst>
          </p:cNvPr>
          <p:cNvSpPr txBox="1"/>
          <p:nvPr/>
        </p:nvSpPr>
        <p:spPr>
          <a:xfrm>
            <a:off x="4946913" y="3843650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205F40-06FA-4C2B-8BF8-D3D96DA329E7}"/>
              </a:ext>
            </a:extLst>
          </p:cNvPr>
          <p:cNvSpPr txBox="1"/>
          <p:nvPr/>
        </p:nvSpPr>
        <p:spPr>
          <a:xfrm>
            <a:off x="4946913" y="5679225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-22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DBD7AA-A58B-47A7-9ABB-46779F4046D3}"/>
              </a:ext>
            </a:extLst>
          </p:cNvPr>
          <p:cNvSpPr txBox="1"/>
          <p:nvPr/>
        </p:nvSpPr>
        <p:spPr>
          <a:xfrm>
            <a:off x="4991885" y="2638403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8CBBE7-668F-438A-9C32-E589BB4FAFD4}"/>
              </a:ext>
            </a:extLst>
          </p:cNvPr>
          <p:cNvSpPr txBox="1"/>
          <p:nvPr/>
        </p:nvSpPr>
        <p:spPr>
          <a:xfrm>
            <a:off x="4946913" y="2925862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38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EE397F-C5F3-45EE-BB87-EEE3A959BE57}"/>
              </a:ext>
            </a:extLst>
          </p:cNvPr>
          <p:cNvSpPr txBox="1"/>
          <p:nvPr/>
        </p:nvSpPr>
        <p:spPr>
          <a:xfrm>
            <a:off x="4946913" y="4761438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-2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65F16F-4B95-4885-82C2-1405B51F6FB4}"/>
              </a:ext>
            </a:extLst>
          </p:cNvPr>
          <p:cNvSpPr/>
          <p:nvPr/>
        </p:nvSpPr>
        <p:spPr>
          <a:xfrm>
            <a:off x="5634963" y="3089910"/>
            <a:ext cx="1133856" cy="88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70CD76-95A9-40A7-B2DA-D1700CB29185}"/>
              </a:ext>
            </a:extLst>
          </p:cNvPr>
          <p:cNvSpPr/>
          <p:nvPr/>
        </p:nvSpPr>
        <p:spPr>
          <a:xfrm>
            <a:off x="6239990" y="4038600"/>
            <a:ext cx="524255" cy="1794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2D2BEA-DDC7-4DC2-88FB-D49CB7AD127F}"/>
              </a:ext>
            </a:extLst>
          </p:cNvPr>
          <p:cNvCxnSpPr>
            <a:cxnSpLocks/>
          </p:cNvCxnSpPr>
          <p:nvPr/>
        </p:nvCxnSpPr>
        <p:spPr>
          <a:xfrm>
            <a:off x="5397226" y="3547110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8DC087-6373-49C6-B8C3-FA7FA573AC05}"/>
              </a:ext>
            </a:extLst>
          </p:cNvPr>
          <p:cNvCxnSpPr>
            <a:cxnSpLocks/>
          </p:cNvCxnSpPr>
          <p:nvPr/>
        </p:nvCxnSpPr>
        <p:spPr>
          <a:xfrm>
            <a:off x="5397226" y="4461510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97797A-7463-45AC-9986-582691D24772}"/>
              </a:ext>
            </a:extLst>
          </p:cNvPr>
          <p:cNvCxnSpPr>
            <a:cxnSpLocks/>
          </p:cNvCxnSpPr>
          <p:nvPr/>
        </p:nvCxnSpPr>
        <p:spPr>
          <a:xfrm>
            <a:off x="5397226" y="5375910"/>
            <a:ext cx="8536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901977-2A39-42C4-B5B3-7D417832AA98}"/>
              </a:ext>
            </a:extLst>
          </p:cNvPr>
          <p:cNvSpPr txBox="1"/>
          <p:nvPr/>
        </p:nvSpPr>
        <p:spPr>
          <a:xfrm>
            <a:off x="4946913" y="4302544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6CE1C5-22F7-4795-B32D-9F915F15CFA6}"/>
              </a:ext>
            </a:extLst>
          </p:cNvPr>
          <p:cNvSpPr txBox="1"/>
          <p:nvPr/>
        </p:nvSpPr>
        <p:spPr>
          <a:xfrm>
            <a:off x="4946913" y="3384756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28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C47BD3-6D47-4C1E-8123-D105FD0C0A20}"/>
              </a:ext>
            </a:extLst>
          </p:cNvPr>
          <p:cNvSpPr txBox="1"/>
          <p:nvPr/>
        </p:nvSpPr>
        <p:spPr>
          <a:xfrm>
            <a:off x="4946913" y="5220332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-12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9A55AA6-91F4-4F48-BB40-67E8E91B76B9}"/>
              </a:ext>
            </a:extLst>
          </p:cNvPr>
          <p:cNvGrpSpPr/>
          <p:nvPr/>
        </p:nvGrpSpPr>
        <p:grpSpPr>
          <a:xfrm>
            <a:off x="7874276" y="3255862"/>
            <a:ext cx="351511" cy="2118359"/>
            <a:chOff x="3111500" y="3080531"/>
            <a:chExt cx="538480" cy="3245121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873ED-A43B-4E44-B9C2-362E0A137D70}"/>
                </a:ext>
              </a:extLst>
            </p:cNvPr>
            <p:cNvCxnSpPr>
              <a:cxnSpLocks/>
            </p:cNvCxnSpPr>
            <p:nvPr/>
          </p:nvCxnSpPr>
          <p:spPr>
            <a:xfrm>
              <a:off x="3111500" y="4216400"/>
              <a:ext cx="538480" cy="93980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938B45F-BBE3-4F2F-9EFE-9F3C2DCB5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158740"/>
              <a:ext cx="534670" cy="92583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C35CBDF-B358-4BA1-BB53-735B59687DCF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534670" cy="241082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86DF0BA-FA20-459E-8D45-2E07A1623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3018" y="3080531"/>
              <a:ext cx="15226" cy="1137797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1465CFDD-10C5-4311-979F-3D928902D4F3}"/>
              </a:ext>
            </a:extLst>
          </p:cNvPr>
          <p:cNvSpPr/>
          <p:nvPr/>
        </p:nvSpPr>
        <p:spPr>
          <a:xfrm>
            <a:off x="6894493" y="3608071"/>
            <a:ext cx="983314" cy="144780"/>
          </a:xfrm>
          <a:custGeom>
            <a:avLst/>
            <a:gdLst>
              <a:gd name="connsiteX0" fmla="*/ 0 w 981456"/>
              <a:gd name="connsiteY0" fmla="*/ 0 h 256032"/>
              <a:gd name="connsiteX1" fmla="*/ 981456 w 981456"/>
              <a:gd name="connsiteY1" fmla="*/ 256032 h 256032"/>
              <a:gd name="connsiteX0" fmla="*/ 0 w 780288"/>
              <a:gd name="connsiteY0" fmla="*/ 0 h 871728"/>
              <a:gd name="connsiteX1" fmla="*/ 780288 w 780288"/>
              <a:gd name="connsiteY1" fmla="*/ 871728 h 871728"/>
              <a:gd name="connsiteX0" fmla="*/ 0 w 927433"/>
              <a:gd name="connsiteY0" fmla="*/ 1028017 h 1028017"/>
              <a:gd name="connsiteX1" fmla="*/ 927433 w 927433"/>
              <a:gd name="connsiteY1" fmla="*/ 0 h 102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7433" h="1028017">
                <a:moveTo>
                  <a:pt x="0" y="1028017"/>
                </a:moveTo>
                <a:lnTo>
                  <a:pt x="927433" y="0"/>
                </a:lnTo>
              </a:path>
            </a:pathLst>
          </a:custGeom>
          <a:noFill/>
          <a:ln w="28575">
            <a:solidFill>
              <a:srgbClr val="FF388C"/>
            </a:solidFill>
            <a:prstDash val="solid"/>
            <a:headEnd type="triangl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942BE3A5-C333-4AA8-BB67-884C3E07799C}"/>
              </a:ext>
            </a:extLst>
          </p:cNvPr>
          <p:cNvSpPr/>
          <p:nvPr/>
        </p:nvSpPr>
        <p:spPr>
          <a:xfrm>
            <a:off x="6805255" y="3568301"/>
            <a:ext cx="79427" cy="436007"/>
          </a:xfrm>
          <a:prstGeom prst="rightBrace">
            <a:avLst>
              <a:gd name="adj1" fmla="val 5073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893CE578-E1F7-4D90-A7AA-0629CB504669}"/>
              </a:ext>
            </a:extLst>
          </p:cNvPr>
          <p:cNvSpPr/>
          <p:nvPr/>
        </p:nvSpPr>
        <p:spPr>
          <a:xfrm>
            <a:off x="6805122" y="3089910"/>
            <a:ext cx="80841" cy="457200"/>
          </a:xfrm>
          <a:prstGeom prst="rightBrace">
            <a:avLst>
              <a:gd name="adj1" fmla="val 48186"/>
              <a:gd name="adj2" fmla="val 50000"/>
            </a:avLst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F2A37FFC-FD6C-4FF5-B37B-2D1A29E053DE}"/>
              </a:ext>
            </a:extLst>
          </p:cNvPr>
          <p:cNvSpPr/>
          <p:nvPr/>
        </p:nvSpPr>
        <p:spPr>
          <a:xfrm flipV="1">
            <a:off x="6905632" y="3817621"/>
            <a:ext cx="1149975" cy="494030"/>
          </a:xfrm>
          <a:custGeom>
            <a:avLst/>
            <a:gdLst>
              <a:gd name="connsiteX0" fmla="*/ 0 w 981456"/>
              <a:gd name="connsiteY0" fmla="*/ 0 h 256032"/>
              <a:gd name="connsiteX1" fmla="*/ 981456 w 981456"/>
              <a:gd name="connsiteY1" fmla="*/ 256032 h 256032"/>
              <a:gd name="connsiteX0" fmla="*/ 0 w 780288"/>
              <a:gd name="connsiteY0" fmla="*/ 0 h 871728"/>
              <a:gd name="connsiteX1" fmla="*/ 780288 w 780288"/>
              <a:gd name="connsiteY1" fmla="*/ 871728 h 871728"/>
              <a:gd name="connsiteX0" fmla="*/ 0 w 927433"/>
              <a:gd name="connsiteY0" fmla="*/ 1028017 h 1028017"/>
              <a:gd name="connsiteX1" fmla="*/ 927433 w 927433"/>
              <a:gd name="connsiteY1" fmla="*/ 0 h 1028017"/>
              <a:gd name="connsiteX0" fmla="*/ 0 w 1116619"/>
              <a:gd name="connsiteY0" fmla="*/ 121500 h 121500"/>
              <a:gd name="connsiteX1" fmla="*/ 1116619 w 1116619"/>
              <a:gd name="connsiteY1" fmla="*/ 0 h 12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6619" h="121500">
                <a:moveTo>
                  <a:pt x="0" y="121500"/>
                </a:moveTo>
                <a:lnTo>
                  <a:pt x="1116619" y="0"/>
                </a:lnTo>
              </a:path>
            </a:pathLst>
          </a:custGeom>
          <a:noFill/>
          <a:ln w="28575">
            <a:solidFill>
              <a:srgbClr val="FF388C"/>
            </a:solidFill>
            <a:prstDash val="solid"/>
            <a:headEnd type="triangl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4D9AAB5-B999-48C0-9872-E0E575211B39}"/>
                  </a:ext>
                </a:extLst>
              </p:cNvPr>
              <p:cNvSpPr txBox="1"/>
              <p:nvPr/>
            </p:nvSpPr>
            <p:spPr>
              <a:xfrm rot="19672879">
                <a:off x="7244016" y="3749151"/>
                <a:ext cx="45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bg-BG" sz="1400" dirty="0">
                  <a:solidFill>
                    <a:srgbClr val="FF388C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4D9AAB5-B999-48C0-9872-E0E57521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2879">
                <a:off x="7244016" y="3749151"/>
                <a:ext cx="45718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E362F61E-E33C-43F4-9886-FC3F5086553C}"/>
              </a:ext>
            </a:extLst>
          </p:cNvPr>
          <p:cNvSpPr txBox="1"/>
          <p:nvPr/>
        </p:nvSpPr>
        <p:spPr>
          <a:xfrm rot="21096277">
            <a:off x="7179339" y="3408675"/>
            <a:ext cx="45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848D5E5-99B3-40B6-B6AD-42C3E8C091E5}"/>
                  </a:ext>
                </a:extLst>
              </p:cNvPr>
              <p:cNvSpPr txBox="1"/>
              <p:nvPr/>
            </p:nvSpPr>
            <p:spPr>
              <a:xfrm>
                <a:off x="6324600" y="3775710"/>
                <a:ext cx="5591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𝑘</m:t>
                      </m:r>
                      <m:r>
                        <a:rPr lang="en-US" sz="1050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bg-BG" sz="1050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bg-BG" sz="1050" dirty="0">
                  <a:solidFill>
                    <a:srgbClr val="FF388C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848D5E5-99B3-40B6-B6AD-42C3E8C0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75710"/>
                <a:ext cx="55912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AC322A5-EDB3-4D4D-BCCA-97163B57D2E3}"/>
                  </a:ext>
                </a:extLst>
              </p:cNvPr>
              <p:cNvSpPr txBox="1"/>
              <p:nvPr/>
            </p:nvSpPr>
            <p:spPr>
              <a:xfrm>
                <a:off x="6324600" y="3429000"/>
                <a:ext cx="5591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</m:t>
                    </m:r>
                    <m:r>
                      <a:rPr lang="en-US" sz="1050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bg-BG" sz="1050" dirty="0">
                    <a:solidFill>
                      <a:srgbClr val="FF388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AC322A5-EDB3-4D4D-BCCA-97163B57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559122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4D8378E-4D99-492B-A52C-7F55A7FF5222}"/>
              </a:ext>
            </a:extLst>
          </p:cNvPr>
          <p:cNvCxnSpPr>
            <a:cxnSpLocks/>
          </p:cNvCxnSpPr>
          <p:nvPr/>
        </p:nvCxnSpPr>
        <p:spPr>
          <a:xfrm>
            <a:off x="5439906" y="3542031"/>
            <a:ext cx="0" cy="456565"/>
          </a:xfrm>
          <a:prstGeom prst="line">
            <a:avLst/>
          </a:prstGeom>
          <a:ln w="38100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31822FD-115A-49F3-B38F-9C9E2EA8934F}"/>
              </a:ext>
            </a:extLst>
          </p:cNvPr>
          <p:cNvCxnSpPr/>
          <p:nvPr/>
        </p:nvCxnSpPr>
        <p:spPr>
          <a:xfrm>
            <a:off x="5363706" y="400431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D285970-3B0A-4658-B727-7BDD8313E869}"/>
              </a:ext>
            </a:extLst>
          </p:cNvPr>
          <p:cNvCxnSpPr/>
          <p:nvPr/>
        </p:nvCxnSpPr>
        <p:spPr>
          <a:xfrm>
            <a:off x="5363706" y="491871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5908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Ходещи на място ляв и десен крак с плавно свързване към тялото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1587DBE-0940-470B-B9DF-EF66F77591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736" y="2209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259582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№6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594C9-5A16-487B-BF4F-BBD3BF279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изображения</a:t>
            </a:r>
          </a:p>
          <a:p>
            <a:pPr lvl="1"/>
            <a:r>
              <a:rPr lang="bg-BG" dirty="0"/>
              <a:t>Двете картинки трябва да са с колкото се може по-добре съответстващи си елементи</a:t>
            </a:r>
          </a:p>
          <a:p>
            <a:pPr lvl="1"/>
            <a:r>
              <a:rPr lang="bg-BG" dirty="0"/>
              <a:t>Показват се като текстури</a:t>
            </a:r>
          </a:p>
          <a:p>
            <a:pPr lvl="1"/>
            <a:r>
              <a:rPr lang="bg-BG" dirty="0"/>
              <a:t>На горната текстура променяме прозрачността с </a:t>
            </a:r>
            <a:r>
              <a:rPr lang="en-US" dirty="0">
                <a:solidFill>
                  <a:srgbClr val="FF388C"/>
                </a:solidFill>
              </a:rPr>
              <a:t>transparent</a:t>
            </a:r>
            <a:r>
              <a:rPr lang="bg-BG" dirty="0"/>
              <a:t> и </a:t>
            </a:r>
            <a:r>
              <a:rPr lang="en-US" dirty="0">
                <a:solidFill>
                  <a:srgbClr val="FF388C"/>
                </a:solidFill>
              </a:rPr>
              <a:t>opacity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74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Образът преминава плавно от едното до другото лице и обратно</a:t>
            </a:r>
          </a:p>
          <a:p>
            <a:pPr lvl="1"/>
            <a:endParaRPr lang="bg-BG" dirty="0"/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F12330F-8BBE-4A79-8115-4C61A98603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012381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BB6E73-EE30-40FF-8492-D97AA9CED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за размисъл</a:t>
            </a:r>
          </a:p>
          <a:p>
            <a:pPr lvl="1"/>
            <a:r>
              <a:rPr lang="bg-BG" dirty="0"/>
              <a:t>Какво да се направи, ако се получи </a:t>
            </a:r>
            <a:r>
              <a:rPr lang="en-US" dirty="0"/>
              <a:t>Z-</a:t>
            </a:r>
            <a:r>
              <a:rPr lang="bg-BG" dirty="0"/>
              <a:t>борба?</a:t>
            </a:r>
          </a:p>
          <a:p>
            <a:pPr lvl="1"/>
            <a:r>
              <a:rPr lang="bg-BG" dirty="0"/>
              <a:t>Какво да се направи, ако образите не си съответстват идеално?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1203641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Пипало</a:t>
            </a:r>
          </a:p>
          <a:p>
            <a:pPr lvl="1"/>
            <a:r>
              <a:rPr lang="bg-BG" dirty="0"/>
              <a:t>Геометрия от конус и скелет от две кости</a:t>
            </a:r>
          </a:p>
          <a:p>
            <a:pPr lvl="1"/>
            <a:r>
              <a:rPr lang="bg-BG" dirty="0"/>
              <a:t>Смукалата са с текстура, която е „ръчно“ направена от тази илюстрация: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CA712-5B2C-461D-9972-93EA851D51AA}"/>
              </a:ext>
            </a:extLst>
          </p:cNvPr>
          <p:cNvSpPr/>
          <p:nvPr/>
        </p:nvSpPr>
        <p:spPr>
          <a:xfrm>
            <a:off x="3657600" y="3750517"/>
            <a:ext cx="1828800" cy="18288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1F08F4-BA94-4F08-BDE9-A2A035D03FAE}"/>
              </a:ext>
            </a:extLst>
          </p:cNvPr>
          <p:cNvSpPr/>
          <p:nvPr/>
        </p:nvSpPr>
        <p:spPr>
          <a:xfrm>
            <a:off x="3810000" y="3902917"/>
            <a:ext cx="1524000" cy="1524000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80000">
                <a:schemeClr val="bg1"/>
              </a:gs>
              <a:gs pos="46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E33EC-F9EE-4EA0-B062-0A20BE1B340B}"/>
              </a:ext>
            </a:extLst>
          </p:cNvPr>
          <p:cNvGrpSpPr/>
          <p:nvPr/>
        </p:nvGrpSpPr>
        <p:grpSpPr>
          <a:xfrm>
            <a:off x="1382766" y="4021886"/>
            <a:ext cx="2427234" cy="643031"/>
            <a:chOff x="-7152" y="5011943"/>
            <a:chExt cx="2427234" cy="643031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B977FA42-7123-4D6A-99C8-FCAD6AECC79D}"/>
                </a:ext>
              </a:extLst>
            </p:cNvPr>
            <p:cNvSpPr txBox="1">
              <a:spLocks/>
            </p:cNvSpPr>
            <p:nvPr/>
          </p:nvSpPr>
          <p:spPr>
            <a:xfrm>
              <a:off x="-7152" y="5011944"/>
              <a:ext cx="1721666" cy="64303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Равнинна зона около смукало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0FF45F-BAA8-467D-935F-70DE56B0D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152" y="5011943"/>
              <a:ext cx="2427234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936530-D414-4187-B1DA-539F39606FAB}"/>
              </a:ext>
            </a:extLst>
          </p:cNvPr>
          <p:cNvGrpSpPr/>
          <p:nvPr/>
        </p:nvGrpSpPr>
        <p:grpSpPr>
          <a:xfrm>
            <a:off x="4648200" y="4664918"/>
            <a:ext cx="3581400" cy="643030"/>
            <a:chOff x="-2064552" y="5011944"/>
            <a:chExt cx="3581400" cy="643030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C3DB62C1-CEDA-458F-BEFA-6AE4517D05B6}"/>
                </a:ext>
              </a:extLst>
            </p:cNvPr>
            <p:cNvSpPr txBox="1">
              <a:spLocks/>
            </p:cNvSpPr>
            <p:nvPr/>
          </p:nvSpPr>
          <p:spPr>
            <a:xfrm>
              <a:off x="-7152" y="5011944"/>
              <a:ext cx="1524000" cy="64303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Вдлъбнатост спрямо ръба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B62790-2D07-4AE6-B117-1AB2041B4A34}"/>
                </a:ext>
              </a:extLst>
            </p:cNvPr>
            <p:cNvCxnSpPr>
              <a:cxnSpLocks/>
            </p:cNvCxnSpPr>
            <p:nvPr/>
          </p:nvCxnSpPr>
          <p:spPr>
            <a:xfrm>
              <a:off x="-2064552" y="5011944"/>
              <a:ext cx="35814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08FB2-5DA2-45AC-9A6A-135449453151}"/>
              </a:ext>
            </a:extLst>
          </p:cNvPr>
          <p:cNvGrpSpPr/>
          <p:nvPr/>
        </p:nvGrpSpPr>
        <p:grpSpPr>
          <a:xfrm>
            <a:off x="4572000" y="5291232"/>
            <a:ext cx="1600200" cy="1033368"/>
            <a:chOff x="-388152" y="4588175"/>
            <a:chExt cx="1600200" cy="1033368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4093DF25-3F40-44FF-BF82-4E4F90B5D9EF}"/>
                </a:ext>
              </a:extLst>
            </p:cNvPr>
            <p:cNvSpPr txBox="1">
              <a:spLocks/>
            </p:cNvSpPr>
            <p:nvPr/>
          </p:nvSpPr>
          <p:spPr>
            <a:xfrm>
              <a:off x="-388152" y="5249882"/>
              <a:ext cx="1600200" cy="37166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Издигнат ръб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4178DB-3D67-4ACD-A3B4-E7430CE543B6}"/>
                </a:ext>
              </a:extLst>
            </p:cNvPr>
            <p:cNvCxnSpPr>
              <a:cxnSpLocks/>
            </p:cNvCxnSpPr>
            <p:nvPr/>
          </p:nvCxnSpPr>
          <p:spPr>
            <a:xfrm>
              <a:off x="-388152" y="4588175"/>
              <a:ext cx="0" cy="1033368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7326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D9D6AC-96F3-489E-8DA9-309FB6BBF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текстурата</a:t>
            </a:r>
          </a:p>
          <a:p>
            <a:pPr lvl="1"/>
            <a:r>
              <a:rPr lang="bg-BG" dirty="0"/>
              <a:t>Вградена като </a:t>
            </a:r>
            <a:r>
              <a:rPr lang="en-US" dirty="0" err="1"/>
              <a:t>DataURI</a:t>
            </a:r>
            <a:endParaRPr lang="en-US" dirty="0"/>
          </a:p>
          <a:p>
            <a:pPr lvl="1"/>
            <a:r>
              <a:rPr lang="bg-BG" dirty="0"/>
              <a:t>Зарежда се в </a:t>
            </a:r>
            <a:r>
              <a:rPr lang="en-GB" dirty="0" err="1">
                <a:solidFill>
                  <a:srgbClr val="FF388C"/>
                </a:solidFill>
              </a:rPr>
              <a:t>displacementMap</a:t>
            </a:r>
            <a:r>
              <a:rPr lang="bg-BG" dirty="0"/>
              <a:t> за обемност на смукалата</a:t>
            </a:r>
          </a:p>
          <a:p>
            <a:pPr lvl="1"/>
            <a:r>
              <a:rPr lang="bg-BG" dirty="0"/>
              <a:t>Зарежда се и в </a:t>
            </a:r>
            <a:r>
              <a:rPr lang="en-GB" dirty="0" err="1">
                <a:solidFill>
                  <a:srgbClr val="FF388C"/>
                </a:solidFill>
              </a:rPr>
              <a:t>bumpMap</a:t>
            </a:r>
            <a:r>
              <a:rPr lang="bg-BG" dirty="0"/>
              <a:t> за осветяване (вместо текстура с нормални вектори)</a:t>
            </a:r>
          </a:p>
          <a:p>
            <a:r>
              <a:rPr lang="bg-BG" dirty="0"/>
              <a:t>Допълнително изследване</a:t>
            </a:r>
          </a:p>
          <a:p>
            <a:pPr lvl="1"/>
            <a:r>
              <a:rPr lang="bg-BG" dirty="0"/>
              <a:t>Изпробвайте какво става, ако се ползва само</a:t>
            </a:r>
            <a:r>
              <a:rPr lang="en-GB" dirty="0">
                <a:solidFill>
                  <a:srgbClr val="FF388C"/>
                </a:solidFill>
              </a:rPr>
              <a:t> </a:t>
            </a:r>
            <a:r>
              <a:rPr lang="en-GB" dirty="0" err="1">
                <a:solidFill>
                  <a:srgbClr val="FF388C"/>
                </a:solidFill>
              </a:rPr>
              <a:t>displacementMap</a:t>
            </a:r>
            <a:r>
              <a:rPr lang="bg-BG" dirty="0"/>
              <a:t> или само </a:t>
            </a:r>
            <a:r>
              <a:rPr lang="en-GB" dirty="0" err="1">
                <a:solidFill>
                  <a:srgbClr val="FF388C"/>
                </a:solidFill>
              </a:rPr>
              <a:t>bumpMap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95342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Гръбнак, врат и глава</a:t>
            </a:r>
          </a:p>
          <a:p>
            <a:pPr lvl="1"/>
            <a:r>
              <a:rPr lang="bg-BG" dirty="0"/>
              <a:t>За тазовите кости отместваме по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dirty="0"/>
              <a:t> </a:t>
            </a:r>
            <a:r>
              <a:rPr lang="bg-BG" dirty="0"/>
              <a:t>точката на закачане на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legA1</a:t>
            </a:r>
            <a:r>
              <a:rPr lang="bg-BG" dirty="0"/>
              <a:t> и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legA2</a:t>
            </a:r>
          </a:p>
          <a:p>
            <a:pPr lvl="1"/>
            <a:r>
              <a:rPr lang="bg-BG" dirty="0"/>
              <a:t>За гръбнак са костите </a:t>
            </a:r>
            <a:r>
              <a:rPr lang="en-US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backA</a:t>
            </a:r>
            <a:r>
              <a:rPr lang="en-US" dirty="0"/>
              <a:t> … </a:t>
            </a:r>
            <a:r>
              <a:rPr lang="en-US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backD</a:t>
            </a:r>
            <a:endParaRPr lang="en-US" dirty="0"/>
          </a:p>
          <a:p>
            <a:pPr lvl="1"/>
            <a:r>
              <a:rPr lang="bg-BG" dirty="0"/>
              <a:t>Вратът и главата са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neck</a:t>
            </a:r>
            <a:r>
              <a:rPr lang="bg-BG" dirty="0"/>
              <a:t> и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head</a:t>
            </a:r>
          </a:p>
          <a:p>
            <a:r>
              <a:rPr lang="bg-BG" dirty="0"/>
              <a:t>И все още помним</a:t>
            </a:r>
          </a:p>
          <a:p>
            <a:pPr lvl="1"/>
            <a:r>
              <a:rPr lang="bg-BG" dirty="0"/>
              <a:t>Рисуването на скелет рисува отсечки между началото на кост и началото на родителската кост, а не на самата кост</a:t>
            </a:r>
          </a:p>
        </p:txBody>
      </p:sp>
    </p:spTree>
    <p:extLst>
      <p:ext uri="{BB962C8B-B14F-4D97-AF65-F5344CB8AC3E}">
        <p14:creationId xmlns:p14="http://schemas.microsoft.com/office/powerpoint/2010/main" val="38200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Пипало с обемни смукала, които се огъват заедно с него</a:t>
            </a:r>
          </a:p>
          <a:p>
            <a:pPr lvl="1"/>
            <a:endParaRPr lang="bg-BG" dirty="0"/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6CCBA4A-8815-4FAD-B6F3-3E37C0FDF9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81241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Морфинг между сърце и сфера</a:t>
                </a:r>
                <a:endParaRPr lang="en-US" dirty="0"/>
              </a:p>
              <a:p>
                <a:pPr lvl="1"/>
                <a:r>
                  <a:rPr lang="bg-BG" dirty="0"/>
                  <a:t>Формулата на </a:t>
                </a:r>
                <a:r>
                  <a:rPr lang="bg-B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dirty="0"/>
                  <a:t>D</a:t>
                </a:r>
                <a:r>
                  <a:rPr lang="bg-BG" dirty="0"/>
                  <a:t> сърце има на много места</a:t>
                </a:r>
                <a:r>
                  <a:rPr lang="en-US" dirty="0"/>
                  <a:t>:</a:t>
                </a:r>
                <a:br>
                  <a:rPr lang="bg-BG" dirty="0"/>
                </a:br>
                <a:r>
                  <a:rPr lang="en-GB" sz="2400" dirty="0">
                    <a:hlinkClick r:id="rId2"/>
                  </a:rPr>
                  <a:t>mathworld.wolfram.com/HeartSurface.html</a:t>
                </a:r>
                <a:br>
                  <a:rPr lang="en-GB" sz="2400" dirty="0"/>
                </a:br>
                <a:r>
                  <a:rPr lang="en-GB" sz="2400" dirty="0">
                    <a:hlinkClick r:id="rId3"/>
                  </a:rPr>
                  <a:t>www.mathematische-basteleien.de/heart.htm</a:t>
                </a:r>
                <a:br>
                  <a:rPr lang="en-GB" sz="2400" dirty="0"/>
                </a:br>
                <a:r>
                  <a:rPr lang="en-GB" sz="2400" dirty="0">
                    <a:hlinkClick r:id="rId4"/>
                  </a:rPr>
                  <a:t>www.youtube.com/watch?v=nRF7cUQIAnM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i="1" dirty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pl-PL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:r>
                  <a:rPr lang="bg-BG" dirty="0"/>
                  <a:t>Дефинираме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h𝑒𝑎𝑟𝑡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err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bg-BG" dirty="0"/>
                  <a:t>за която в сърцето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h𝑒𝑎𝑟𝑡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bg-BG" dirty="0"/>
                  <a:t>, а извън него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h𝑒𝑎𝑟𝑡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Редът на параметри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за изправяне на сърцето, понеже се появява полегнало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54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10C475C-6724-45AD-BE39-15BAC442E0B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Генериране на сърце</a:t>
                </a:r>
              </a:p>
              <a:p>
                <a:pPr lvl="1"/>
                <a:r>
                  <a:rPr lang="bg-BG" dirty="0"/>
                  <a:t>Точка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err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err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по сфера с радиус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bg-BG" dirty="0"/>
                  <a:t> е външна за сърцето</a:t>
                </a:r>
                <a:r>
                  <a:rPr lang="en-US" dirty="0"/>
                  <a:t>, </a:t>
                </a:r>
                <a:r>
                  <a:rPr lang="bg-BG" dirty="0"/>
                  <a:t>точка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  <m:r>
                          <a:rPr lang="en-US" i="1" dirty="0" err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е вътрешна</a:t>
                </a:r>
              </a:p>
              <a:p>
                <a:pPr lvl="1"/>
                <a:r>
                  <a:rPr lang="bg-BG" dirty="0"/>
                  <a:t>Чрез двоично търсене намираме при какво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точката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bg-BG" dirty="0"/>
                  <a:t> е близо до повърхността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10C475C-6724-45AD-BE39-15BAC442E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29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Heart 2">
            <a:extLst>
              <a:ext uri="{FF2B5EF4-FFF2-40B4-BE49-F238E27FC236}">
                <a16:creationId xmlns:a16="http://schemas.microsoft.com/office/drawing/2014/main" id="{3D3CF1A7-5EA1-4717-BE6A-7E8F467223C3}"/>
              </a:ext>
            </a:extLst>
          </p:cNvPr>
          <p:cNvSpPr/>
          <p:nvPr/>
        </p:nvSpPr>
        <p:spPr>
          <a:xfrm>
            <a:off x="2770909" y="3276600"/>
            <a:ext cx="3602182" cy="3048000"/>
          </a:xfrm>
          <a:prstGeom prst="heart">
            <a:avLst/>
          </a:prstGeom>
          <a:noFill/>
          <a:ln w="203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B497460-1634-44E2-A600-8B44831ACE82}"/>
              </a:ext>
            </a:extLst>
          </p:cNvPr>
          <p:cNvSpPr/>
          <p:nvPr/>
        </p:nvSpPr>
        <p:spPr>
          <a:xfrm>
            <a:off x="1732178" y="1503579"/>
            <a:ext cx="5679642" cy="5679643"/>
          </a:xfrm>
          <a:prstGeom prst="arc">
            <a:avLst>
              <a:gd name="adj1" fmla="val 19707938"/>
              <a:gd name="adj2" fmla="val 28503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8A5963-03EA-4CE7-922C-7B93656CC4E9}"/>
              </a:ext>
            </a:extLst>
          </p:cNvPr>
          <p:cNvGrpSpPr/>
          <p:nvPr/>
        </p:nvGrpSpPr>
        <p:grpSpPr>
          <a:xfrm>
            <a:off x="6944588" y="5537583"/>
            <a:ext cx="1371600" cy="389579"/>
            <a:chOff x="-540552" y="5011944"/>
            <a:chExt cx="1371600" cy="389579"/>
          </a:xfrm>
        </p:grpSpPr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4CE11E87-0AE0-4F7C-B18E-3B618C9519C7}"/>
                </a:ext>
              </a:extLst>
            </p:cNvPr>
            <p:cNvSpPr txBox="1">
              <a:spLocks/>
            </p:cNvSpPr>
            <p:nvPr/>
          </p:nvSpPr>
          <p:spPr>
            <a:xfrm>
              <a:off x="-7152" y="5011944"/>
              <a:ext cx="838200" cy="3895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Сфера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9CBDC5-C0B5-4D25-8F35-8B6A08B979E9}"/>
                </a:ext>
              </a:extLst>
            </p:cNvPr>
            <p:cNvCxnSpPr>
              <a:cxnSpLocks/>
            </p:cNvCxnSpPr>
            <p:nvPr/>
          </p:nvCxnSpPr>
          <p:spPr>
            <a:xfrm>
              <a:off x="-540552" y="5401523"/>
              <a:ext cx="13716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5A04B1-DC59-4306-A8CD-79E52072E434}"/>
              </a:ext>
            </a:extLst>
          </p:cNvPr>
          <p:cNvGrpSpPr/>
          <p:nvPr/>
        </p:nvGrpSpPr>
        <p:grpSpPr>
          <a:xfrm>
            <a:off x="898273" y="3276600"/>
            <a:ext cx="2001261" cy="389579"/>
            <a:chOff x="-680541" y="5011944"/>
            <a:chExt cx="2001261" cy="3895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 Placeholder 2">
                  <a:extLst>
                    <a:ext uri="{FF2B5EF4-FFF2-40B4-BE49-F238E27FC236}">
                      <a16:creationId xmlns:a16="http://schemas.microsoft.com/office/drawing/2014/main" id="{6696C17B-D7A0-42BD-92D5-1B9286BCFF7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680541" y="5011944"/>
                  <a:ext cx="1511589" cy="389579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h𝑒𝑎𝑟𝑡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en-US" sz="1800" b="0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sz="1800" b="0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1800" b="0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Text Placeholder 2">
                  <a:extLst>
                    <a:ext uri="{FF2B5EF4-FFF2-40B4-BE49-F238E27FC236}">
                      <a16:creationId xmlns:a16="http://schemas.microsoft.com/office/drawing/2014/main" id="{6696C17B-D7A0-42BD-92D5-1B9286BC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80541" y="5011944"/>
                  <a:ext cx="1511589" cy="389579"/>
                </a:xfrm>
                <a:prstGeom prst="rect">
                  <a:avLst/>
                </a:prstGeom>
                <a:blipFill>
                  <a:blip r:embed="rId3"/>
                  <a:stretch>
                    <a:fillRect r="-803" b="-6250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E8A733-4067-4CFE-8913-217F8C2AC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80540" y="5401523"/>
              <a:ext cx="200126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Heart 28">
            <a:extLst>
              <a:ext uri="{FF2B5EF4-FFF2-40B4-BE49-F238E27FC236}">
                <a16:creationId xmlns:a16="http://schemas.microsoft.com/office/drawing/2014/main" id="{80DA844B-37D1-4597-BB7A-FF31CBCA0B95}"/>
              </a:ext>
            </a:extLst>
          </p:cNvPr>
          <p:cNvSpPr/>
          <p:nvPr/>
        </p:nvSpPr>
        <p:spPr>
          <a:xfrm>
            <a:off x="2770909" y="3276600"/>
            <a:ext cx="3602182" cy="3048000"/>
          </a:xfrm>
          <a:prstGeom prst="hear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1EBFFA-6094-4087-8821-A8F67EC911E8}"/>
              </a:ext>
            </a:extLst>
          </p:cNvPr>
          <p:cNvCxnSpPr>
            <a:cxnSpLocks/>
          </p:cNvCxnSpPr>
          <p:nvPr/>
        </p:nvCxnSpPr>
        <p:spPr>
          <a:xfrm flipV="1">
            <a:off x="4572000" y="3621024"/>
            <a:ext cx="2752344" cy="722376"/>
          </a:xfrm>
          <a:prstGeom prst="line">
            <a:avLst/>
          </a:prstGeom>
          <a:ln>
            <a:solidFill>
              <a:srgbClr val="FF38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62CCF69-D1BA-4D03-BC06-7D24BB67F94B}"/>
              </a:ext>
            </a:extLst>
          </p:cNvPr>
          <p:cNvSpPr/>
          <p:nvPr/>
        </p:nvSpPr>
        <p:spPr>
          <a:xfrm>
            <a:off x="7245096" y="3541776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771796-5D89-4283-96EB-6D985793ECB0}"/>
              </a:ext>
            </a:extLst>
          </p:cNvPr>
          <p:cNvSpPr/>
          <p:nvPr/>
        </p:nvSpPr>
        <p:spPr>
          <a:xfrm>
            <a:off x="6268288" y="3798054"/>
            <a:ext cx="152400" cy="152400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60F67-D458-48A1-A885-3355564853F1}"/>
              </a:ext>
            </a:extLst>
          </p:cNvPr>
          <p:cNvSpPr/>
          <p:nvPr/>
        </p:nvSpPr>
        <p:spPr>
          <a:xfrm>
            <a:off x="5867400" y="3895344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32B5A5-7A15-435A-BD37-B012FFD104EE}"/>
              </a:ext>
            </a:extLst>
          </p:cNvPr>
          <p:cNvSpPr/>
          <p:nvPr/>
        </p:nvSpPr>
        <p:spPr>
          <a:xfrm>
            <a:off x="4489704" y="42672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2997C0-AD4F-40FE-BB7E-55E272466751}"/>
                  </a:ext>
                </a:extLst>
              </p:cNvPr>
              <p:cNvSpPr txBox="1"/>
              <p:nvPr/>
            </p:nvSpPr>
            <p:spPr>
              <a:xfrm>
                <a:off x="4047744" y="4208764"/>
                <a:ext cx="514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2997C0-AD4F-40FE-BB7E-55E27246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744" y="4208764"/>
                <a:ext cx="5141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736C6A-BF87-4DAE-8103-3EE9F4024595}"/>
                  </a:ext>
                </a:extLst>
              </p:cNvPr>
              <p:cNvSpPr txBox="1"/>
              <p:nvPr/>
            </p:nvSpPr>
            <p:spPr>
              <a:xfrm>
                <a:off x="7373331" y="3410188"/>
                <a:ext cx="514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736C6A-BF87-4DAE-8103-3EE9F4024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31" y="3410188"/>
                <a:ext cx="5141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56DC29-A444-4130-B394-71F55BE32AD1}"/>
                  </a:ext>
                </a:extLst>
              </p:cNvPr>
              <p:cNvSpPr txBox="1"/>
              <p:nvPr/>
            </p:nvSpPr>
            <p:spPr>
              <a:xfrm>
                <a:off x="5511611" y="3429000"/>
                <a:ext cx="55258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56DC29-A444-4130-B394-71F55BE3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611" y="3429000"/>
                <a:ext cx="552587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98DA09-4238-44DD-9229-6321D1FFD002}"/>
                  </a:ext>
                </a:extLst>
              </p:cNvPr>
              <p:cNvSpPr txBox="1"/>
              <p:nvPr/>
            </p:nvSpPr>
            <p:spPr>
              <a:xfrm>
                <a:off x="6414231" y="3808214"/>
                <a:ext cx="512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FF388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98DA09-4238-44DD-9229-6321D1FFD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31" y="3808214"/>
                <a:ext cx="5125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FDC9A06-1380-4D31-A360-0EE7C3FD5639}"/>
              </a:ext>
            </a:extLst>
          </p:cNvPr>
          <p:cNvGrpSpPr/>
          <p:nvPr/>
        </p:nvGrpSpPr>
        <p:grpSpPr>
          <a:xfrm>
            <a:off x="923739" y="5314519"/>
            <a:ext cx="2352861" cy="609595"/>
            <a:chOff x="-7153" y="5011943"/>
            <a:chExt cx="2352861" cy="609595"/>
          </a:xfrm>
        </p:grpSpPr>
        <p:sp>
          <p:nvSpPr>
            <p:cNvPr id="32" name="Text Placeholder 2">
              <a:extLst>
                <a:ext uri="{FF2B5EF4-FFF2-40B4-BE49-F238E27FC236}">
                  <a16:creationId xmlns:a16="http://schemas.microsoft.com/office/drawing/2014/main" id="{33994C75-87FB-474C-9596-E665D5CDAABA}"/>
                </a:ext>
              </a:extLst>
            </p:cNvPr>
            <p:cNvSpPr txBox="1">
              <a:spLocks/>
            </p:cNvSpPr>
            <p:nvPr/>
          </p:nvSpPr>
          <p:spPr>
            <a:xfrm>
              <a:off x="-7153" y="5011944"/>
              <a:ext cx="1409697" cy="6095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Приемливо отклонение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42649F-F896-4DB0-8846-36DE90723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153" y="5011943"/>
              <a:ext cx="2352861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7307847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Сърце на плочки, което тупти до сфера</a:t>
            </a:r>
          </a:p>
          <a:p>
            <a:pPr lvl="1"/>
            <a:r>
              <a:rPr lang="bg-BG" dirty="0"/>
              <a:t>Плочките са, за да сме с малко върхове</a:t>
            </a:r>
          </a:p>
          <a:p>
            <a:pPr lvl="1"/>
            <a:endParaRPr lang="bg-BG" dirty="0"/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1DF679DD-6F6D-4116-94C2-ADDD21467F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677604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Разпадащ се куб</a:t>
            </a:r>
          </a:p>
          <a:p>
            <a:pPr lvl="1"/>
            <a:r>
              <a:rPr lang="bg-BG" dirty="0"/>
              <a:t>Каквато и да е геометрия с достатъчно върхове, пръснати случайно в куба</a:t>
            </a:r>
          </a:p>
          <a:p>
            <a:pPr lvl="1"/>
            <a:r>
              <a:rPr lang="bg-BG" dirty="0"/>
              <a:t>За всеки връх правим паднал връх под него, но отместен случайно встрани</a:t>
            </a:r>
          </a:p>
          <a:p>
            <a:pPr lvl="1"/>
            <a:r>
              <a:rPr lang="bg-BG" dirty="0"/>
              <a:t>Всички точки са обект от класа </a:t>
            </a:r>
            <a:r>
              <a:rPr lang="en-GB" dirty="0">
                <a:solidFill>
                  <a:srgbClr val="FF388C"/>
                </a:solidFill>
              </a:rPr>
              <a:t>Points</a:t>
            </a:r>
            <a:r>
              <a:rPr lang="bg-BG" dirty="0"/>
              <a:t>, а материалът е инстанция на </a:t>
            </a:r>
            <a:r>
              <a:rPr lang="en-GB" dirty="0" err="1">
                <a:solidFill>
                  <a:srgbClr val="FF388C"/>
                </a:solidFill>
              </a:rPr>
              <a:t>PointsMaterial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Падането е </a:t>
            </a:r>
            <a:r>
              <a:rPr lang="bg-BG" dirty="0" err="1"/>
              <a:t>морфинг</a:t>
            </a:r>
            <a:r>
              <a:rPr lang="bg-BG" dirty="0"/>
              <a:t>, контролиран с </a:t>
            </a:r>
            <a:r>
              <a:rPr lang="en-GB" dirty="0">
                <a:solidFill>
                  <a:srgbClr val="FF388C"/>
                </a:solidFill>
              </a:rPr>
              <a:t>Tween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endParaRPr lang="en-US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7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Куб от точки се разпада на земята, като </a:t>
            </a:r>
            <a:r>
              <a:rPr lang="bg-BG" dirty="0" err="1"/>
              <a:t>топането</a:t>
            </a:r>
            <a:r>
              <a:rPr lang="bg-BG" dirty="0"/>
              <a:t> в края е чрез  </a:t>
            </a:r>
            <a:r>
              <a:rPr lang="en-GB" dirty="0" err="1">
                <a:solidFill>
                  <a:srgbClr val="FF388C"/>
                </a:solidFill>
              </a:rPr>
              <a:t>Easing.Bounce.Out</a:t>
            </a:r>
            <a:endParaRPr lang="bg-BG" dirty="0"/>
          </a:p>
          <a:p>
            <a:pPr lvl="1"/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0CAF59E-3120-48B3-AE13-546D885FBB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754121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 се разбива на плочки</a:t>
            </a:r>
          </a:p>
          <a:p>
            <a:pPr lvl="1"/>
            <a:r>
              <a:rPr lang="bg-BG" dirty="0"/>
              <a:t>Приемаме, че имаме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текст</a:t>
            </a:r>
          </a:p>
          <a:p>
            <a:pPr lvl="1"/>
            <a:r>
              <a:rPr lang="bg-BG" dirty="0"/>
              <a:t>Разбиването е чрез </a:t>
            </a:r>
            <a:r>
              <a:rPr lang="bg-BG" dirty="0" err="1"/>
              <a:t>морфинг</a:t>
            </a:r>
            <a:r>
              <a:rPr lang="bg-BG" dirty="0"/>
              <a:t> до паднало състояние (подобно на задача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Връщането в основна позиция е чрез втори, по-бърз </a:t>
            </a:r>
            <a:r>
              <a:rPr lang="en-US" dirty="0"/>
              <a:t>Tween</a:t>
            </a:r>
            <a:endParaRPr lang="bg-BG" dirty="0"/>
          </a:p>
          <a:p>
            <a:pPr lvl="1"/>
            <a:r>
              <a:rPr lang="bg-BG" dirty="0"/>
              <a:t>Двата </a:t>
            </a:r>
            <a:r>
              <a:rPr lang="en-US" dirty="0"/>
              <a:t>Tween</a:t>
            </a:r>
            <a:r>
              <a:rPr lang="bg-BG" dirty="0"/>
              <a:t>-а се редуват чрез </a:t>
            </a:r>
            <a:r>
              <a:rPr lang="en-US" dirty="0">
                <a:solidFill>
                  <a:srgbClr val="FF388C"/>
                </a:solidFill>
              </a:rPr>
              <a:t>chain</a:t>
            </a:r>
            <a:r>
              <a:rPr lang="bg-BG" dirty="0"/>
              <a:t> – когато единият свърши, активира веднага другия</a:t>
            </a:r>
          </a:p>
        </p:txBody>
      </p:sp>
    </p:spTree>
    <p:extLst>
      <p:ext uri="{BB962C8B-B14F-4D97-AF65-F5344CB8AC3E}">
        <p14:creationId xmlns:p14="http://schemas.microsoft.com/office/powerpoint/2010/main" val="1785938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575F8-E3EA-45C2-8987-BF7402556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текст</a:t>
            </a:r>
          </a:p>
          <a:p>
            <a:pPr lvl="1"/>
            <a:r>
              <a:rPr lang="bg-BG" dirty="0"/>
              <a:t>Включваме </a:t>
            </a:r>
            <a:r>
              <a:rPr lang="en-GB" err="1">
                <a:solidFill>
                  <a:srgbClr val="FF388C"/>
                </a:solidFill>
              </a:rPr>
              <a:t>FontLoader</a:t>
            </a:r>
            <a:r>
              <a:rPr lang="en-GB">
                <a:solidFill>
                  <a:srgbClr val="FF388C"/>
                </a:solidFill>
              </a:rPr>
              <a:t>.js</a:t>
            </a:r>
            <a:r>
              <a:rPr lang="bg-BG"/>
              <a:t> </a:t>
            </a:r>
            <a:r>
              <a:rPr lang="bg-BG" dirty="0"/>
              <a:t>и </a:t>
            </a:r>
            <a:r>
              <a:rPr lang="en-GB" dirty="0" err="1">
                <a:solidFill>
                  <a:srgbClr val="FF388C"/>
                </a:solidFill>
              </a:rPr>
              <a:t>TextGeometry</a:t>
            </a:r>
            <a:r>
              <a:rPr lang="bg-BG" dirty="0">
                <a:solidFill>
                  <a:srgbClr val="FF388C"/>
                </a:solidFill>
              </a:rPr>
              <a:t>.</a:t>
            </a:r>
            <a:r>
              <a:rPr lang="en-US" dirty="0" err="1">
                <a:solidFill>
                  <a:srgbClr val="FF388C"/>
                </a:solidFill>
              </a:rPr>
              <a:t>js</a:t>
            </a:r>
            <a:endParaRPr lang="en-US" dirty="0"/>
          </a:p>
          <a:p>
            <a:pPr lvl="1"/>
            <a:r>
              <a:rPr lang="bg-BG" dirty="0"/>
              <a:t>С </a:t>
            </a:r>
            <a:r>
              <a:rPr lang="en-GB" dirty="0" err="1">
                <a:solidFill>
                  <a:srgbClr val="FF388C"/>
                </a:solidFill>
              </a:rPr>
              <a:t>FontLoader</a:t>
            </a:r>
            <a:r>
              <a:rPr lang="bg-BG" dirty="0"/>
              <a:t> се зарежда описанието на шрифт, а с </a:t>
            </a:r>
            <a:r>
              <a:rPr lang="en-US" dirty="0">
                <a:solidFill>
                  <a:srgbClr val="FF388C"/>
                </a:solidFill>
              </a:rPr>
              <a:t>parse</a:t>
            </a:r>
            <a:r>
              <a:rPr lang="bg-BG" dirty="0"/>
              <a:t> се обработва</a:t>
            </a:r>
          </a:p>
          <a:p>
            <a:pPr lvl="1"/>
            <a:r>
              <a:rPr lang="bg-BG" dirty="0"/>
              <a:t>Самият шрифт </a:t>
            </a:r>
            <a:r>
              <a:rPr lang="en-GB" dirty="0" err="1">
                <a:solidFill>
                  <a:srgbClr val="FF388C"/>
                </a:solidFill>
              </a:rPr>
              <a:t>helvetiker_regular</a:t>
            </a:r>
            <a:r>
              <a:rPr lang="bg-BG" dirty="0"/>
              <a:t> намираме в папка </a:t>
            </a:r>
            <a:r>
              <a:rPr lang="en-GB" dirty="0">
                <a:solidFill>
                  <a:srgbClr val="FF388C"/>
                </a:solidFill>
              </a:rPr>
              <a:t>examples\fonts</a:t>
            </a:r>
            <a:r>
              <a:rPr lang="bg-BG" dirty="0"/>
              <a:t> на </a:t>
            </a:r>
            <a:r>
              <a:rPr lang="en-US" dirty="0"/>
              <a:t>Three.js</a:t>
            </a:r>
            <a:r>
              <a:rPr lang="bg-BG" dirty="0"/>
              <a:t> 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Вграждаме го в кода, за да тръгва локално, а не да го зареждаме динамично</a:t>
            </a:r>
          </a:p>
          <a:p>
            <a:pPr lvl="1"/>
            <a:r>
              <a:rPr lang="bg-BG" dirty="0"/>
              <a:t>С </a:t>
            </a:r>
            <a:r>
              <a:rPr lang="en-GB" dirty="0" err="1">
                <a:solidFill>
                  <a:srgbClr val="FF388C"/>
                </a:solidFill>
              </a:rPr>
              <a:t>TextGeometry</a:t>
            </a:r>
            <a:r>
              <a:rPr lang="bg-BG" dirty="0"/>
              <a:t> се създава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обект</a:t>
            </a:r>
          </a:p>
          <a:p>
            <a:pPr lvl="1"/>
            <a:r>
              <a:rPr lang="bg-BG" dirty="0"/>
              <a:t>За хоризонтално центриране ползваме размерите на обекта от неговия </a:t>
            </a:r>
            <a:r>
              <a:rPr lang="en-GB" dirty="0" err="1">
                <a:solidFill>
                  <a:srgbClr val="FF388C"/>
                </a:solidFill>
              </a:rPr>
              <a:t>boundingBox</a:t>
            </a:r>
            <a:r>
              <a:rPr lang="bg-BG" dirty="0"/>
              <a:t>, изчислен с </a:t>
            </a:r>
            <a:r>
              <a:rPr lang="en-GB" dirty="0" err="1">
                <a:solidFill>
                  <a:srgbClr val="FF388C"/>
                </a:solidFill>
              </a:rPr>
              <a:t>computeBoundingBox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75225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Текст, който се раздробява на парчета, но после пъргаво се сглобя отново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978108C-0E84-4770-B8DC-AF6F53BCF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402405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871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Леко изкривяваме гръбнака назад в кръста и напред в раменете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2DC56F80-93AB-409E-B7C7-3D7411100B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47618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Ръце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Съставени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кости, за да се виждат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отсечки (третата е дланта)</a:t>
                </a:r>
              </a:p>
              <a:p>
                <a:pPr lvl="1"/>
                <a:r>
                  <a:rPr lang="bg-BG" dirty="0"/>
                  <a:t>Главната кост на всяка ръка е закачена за последната кост на гръбнака, за която е закачена и костта на врата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0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Статични ръце, висят надолу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7085713-4FA2-45DF-A4C1-B3F029A8A0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39162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68E16F-C019-455E-A805-5F86342B8C62}"/>
              </a:ext>
            </a:extLst>
          </p:cNvPr>
          <p:cNvCxnSpPr>
            <a:cxnSpLocks/>
          </p:cNvCxnSpPr>
          <p:nvPr/>
        </p:nvCxnSpPr>
        <p:spPr>
          <a:xfrm>
            <a:off x="4335780" y="4137660"/>
            <a:ext cx="3810" cy="1108710"/>
          </a:xfrm>
          <a:prstGeom prst="line">
            <a:avLst/>
          </a:prstGeom>
          <a:ln w="76200">
            <a:solidFill>
              <a:srgbClr val="DDE9F7"/>
            </a:solidFill>
            <a:headEnd type="oval" w="med" len="med"/>
            <a:tailEnd type="oval" w="med" len="med"/>
          </a:ln>
          <a:scene3d>
            <a:camera prst="orthographicFront"/>
            <a:lightRig rig="flat" dir="t"/>
          </a:scene3d>
          <a:sp3d contourW="12700" prstMaterial="matte">
            <a:bevelT w="152400" h="50800" prst="softRound"/>
            <a:contourClr>
              <a:schemeClr val="accent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Клекове</a:t>
            </a:r>
          </a:p>
          <a:p>
            <a:pPr lvl="1"/>
            <a:r>
              <a:rPr lang="bg-BG" dirty="0"/>
              <a:t>Основен проблем – фиксиране на ходилата</a:t>
            </a:r>
          </a:p>
          <a:p>
            <a:pPr lvl="1"/>
            <a:r>
              <a:rPr lang="bg-BG" dirty="0"/>
              <a:t>Изчисляваме вертикалното отместване, породено от завъртането на костите</a:t>
            </a:r>
          </a:p>
        </p:txBody>
      </p:sp>
      <p:sp>
        <p:nvSpPr>
          <p:cNvPr id="4" name="AutoShape 2" descr="data:image/png;base64,iVBORw0KGgoAAAANSUhEUgAAALQAAABkCAYAAAAv8xodAAAJAElEQVR4Xu2d6W9UVRjGn3PuLG2t1UIssokoIhUx+gHCogghRgW3aPSLif+Zn4wxxsQgJmrQGg1iXIJarCvKoobNAB100E7nnmPec6Yz3bDbnZl7zzwnmdCWO+e87/P+cnP2V1UqFQsWKhCIAopABxJJuuEUINAEISgFCHRQ4aQzBJoMBKUAgQ4qnHSGQJOBoBQg0EGFk84QaDIQlAIEOqhw0hkCTQaCUoBABxVOOkOgyUBQChDooMJJZwg0GQhKAQIdVDjpDIEmA0EpQKCDCiedIdBkILsKWAsoNcV+VS6XeQQruyHNtuXj49DnziG6eBHq/HmosTGochmwFurvv6HGx2FzOaBadT9Da/d/MMb5HQ8OYuzJJwl0tinInvX6wgVEp05Bnz0LNTrqYJWi/v13Sc7MCjTPFC5JU355mgLq9GnoX3+F+v134No1/8atVK6vUxTB3nCD7zp0d8N2dwM9PUB/P2xvL5QxsLfeCtPVBeTzQLHoP/K2nqWwD00kl6SA/vFHqJER32UQeKvVmfUpBdvXBxQKsMuXwy5bBgikGzcCUbSk9qd/mUAnKmf4lamzZ6G/+grq3DmoP//0fdrJRfq8E+AODMBs3gy7dm3LhCHQLZM6uw3pb76B/uEHCMyY3u8tFl03wa5ZA6xahXjr1rY6SqDbKn96G9effw79889Qf/xRn1Vw1moNe9NNrl9rN22CueeeVDlBoFMVjvYao7/+Gvr4cf8mrk2NiUVWBmR9fTCDgzC7ds2Y+22v1VNbJ9BpikYbbJE3sD5yBPq336YO6Hp6YPv7Ye6/332yUgh0ViKVsJ3R0JCfnajNCbvq83k/C3HnnYj37Em4xdZUR6Bbo3MqWpGZCT00BH3xIvDPP3WbpE9sNmyAeeyxVNi5FCMI9FLUy8h3ZZpNHzsGJSBPlO5umDVrEO/bByxfnhFP5jaTQM+tUWafiD74AHp4eMpUm735ZpgHHoDZuTOzfv2f4QQ6wLBGb78NWYJWV69672SqbeVKB7FbnQu4EOiAghsdOgT93XeNKbdiEeb22xE/9ZRbveuEQqADiHL05ptQZ85AXbvmvJFNPXbDBsQHDgTg3cJcINAL0ytVT0dvveVW8+q72QoFt3ci3r8/VXa20hgC3Uq1E2orOnzYD/Zq2zJloGc3bkT8yCMJtZDdagh0hmKnP/vML03LLjcpuRzMffchfvzxDHnRXFMJdHP1TaR2Gejpjz5ypz1cka6FrOY9+2wi9YdUCYFOczTjGLlXX/WnP2rF3nYbqi+84E9tsMxQgECnFIro3Xd9PzmOnYVm3TqYPXv8vmOW6ypAoFMGhxxp0p9+6k6EuFIsIt69G2bbtpRZmk5zCHSK4pJ75RUo2cYpRQZ8d9+N+JlnUmRh+k0h0CmIkf7kE8jm+omlanvLLag+/TSwYkUKrMuWCQS6nfEql/2grzYN5zbUy8ahHTvaaVWm2ybQbQqfbLCXtzLGxvygT/ZcvPhim6wJp1kC3epYXrmC3OuvQ1265Fq2ctRfdsFt3txqS4Jsj0C3MKzRxx9DVvsmLmMx996LWPrKLIkpQKATk/L/K8q9/LK7Xci9lWWT/b59MJs2taj1zmmGQDc51nL8SU6OQG7PlL6y7L2YdmNmk03oqOoJdBPDHb32GvTJk76F7m7Ee/e6WQyW5ilAoJugrcxeRB9+WD/LJ1s7q88/34SWWOV0BQh0wkxEb7zhN91LiSI3pxw//HDCrbC66ylAoBNiQ3//PaL33qvfd2FXrfJv5d7ehFpgNfNRgEDPR6U5nokOHvSHU6VojXjXLpjduxOomVUsVAECvVDFJj3vTpB88QXUX3+5v7o9GLLaJzfSs7RFAQK9GNlHR5E7dKix8T6fR7xjB8xDDy2mNn4nQQUI9ALFdN2LEycaB1TXrkX1pZcWWAsfb5YCBHqeykrXIjpypHGtVn+/n1ceHJxnDXysFQoQ6DlUlvuT3dValy/7J3t6/Mb7Dr77ohVgLrYNAn095apV5A4ehPrpp/oTkoKhKidIEs7ctNjg8XszFSDQs1DhrtY6daqeGNLdn7x/P8wdd5ChlCtAoCcFKHrnHT+fPJEoUvZfyF7l7dtTHkaaN6EAgZYV6vffh/7228Yqn2R5uusuxI8+SlIypkBHAy0gSx9ZlUo+bFrDbNmC+IknMhZGmtvRb2iXSPLLL+spGlziyHXrED/3HMnIuAKd84auVCAXgksOvvpStWR8GhjgHXEZh3iy+cEDreUi8KNHoU+fruelliyoZutWd3qEJSwFggVabuuUgV49z4hsHpI3sgz2JPMTS5AKhAX0pUvupIjrVkxKKOkuBJfBHrd0BglxcF0OuR5AnTgBdeFCwzeZsZBkkg8+6DJAsXSGApl9Q7tE68PDPtG6tfVo2RUrYNevZ7eiM/id4WWmgI6OHm28iavVBsSS9UluINq2zeWpZulcBVIPtCTIkStm1ZUrjSVpiVehALtsmU9fxkOonUvwNM9TB7QseqiTJ91pEJd3z5iGybmcm6mQ/CJm714GkQqkr8shN9arWmYnVS7XbxiqW5rPw80bb9nCS1oI8JwKtPQNLW9d/csvkE3zuHwZDuBJAzpnrQAsh0xXrkS8fTvkOgAWKjBfBRIH2i0rl0p+w8/oKPTIiN9XLJ9JA7m6gV1dsMUi7OrV7sNcIvMNHZ+bTYHZgZZ+6/g4lOwLlksG5d/az+5vlQqkrwvp40p6MflcveohrmVtmlVupSC31MsxJsnmZNavh+WmeZKZoAKqVCo1JnHlTsHDh5EfGVl0E9JdMDfeCNPXB9vXB10qwfT0oCJ94IGBRdfLL1KB+SgwA+iuoSEUhodhCwU/NSZ92nze921rv8vPOTnKLxlNe3sxJqc6agDbXG4+7fIZKtAUBWZ2OaSLIQCzUIEMKpD4oDCDGtDkgBQg0AEFk65AJjIqUwaFFIUKZFkBAp3l6NH2GQoQaEIRlAIEOqhw0hkCTQaCUoBABxVOOkOgyUBQChDooMJJZwg0GQhKAQIdVDjpDIEmA0EpQKCDCiedIdBkICgFCHRQ4aQzBJoMBKUAgQ4qnHTmP6+WF+GJsmb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4" descr="data:image/png;base64,iVBORw0KGgoAAAANSUhEUgAAALQAAABkCAYAAAAv8xodAAAJAElEQVR4Xu2d6W9UVRjGn3PuLG2t1UIssokoIhUx+gHCogghRgW3aPSLif+Zn4wxxsQgJmrQGg1iXIJarCvKoobNAB100E7nnmPec6Yz3bDbnZl7zzwnmdCWO+e87/P+cnP2V1UqFQsWKhCIAopABxJJuuEUINAEISgFCHRQ4aQzBJoMBKUAgQ4qnHSGQJOBoBQg0EGFk84QaDIQlAIEOqhw0hkCTQaCUoBABxVOOkOgyUBQChDooMJJZwg0GQhKAQIdVDjpDIEmA0EpQKCDCiedIdBkILsKWAsoNcV+VS6XeQQruyHNtuXj49DnziG6eBHq/HmosTGochmwFurvv6HGx2FzOaBadT9Da/d/MMb5HQ8OYuzJJwl0tinInvX6wgVEp05Bnz0LNTrqYJWi/v13Sc7MCjTPFC5JU355mgLq9GnoX3+F+v134No1/8atVK6vUxTB3nCD7zp0d8N2dwM9PUB/P2xvL5QxsLfeCtPVBeTzQLHoP/K2nqWwD00kl6SA/vFHqJER32UQeKvVmfUpBdvXBxQKsMuXwy5bBgikGzcCUbSk9qd/mUAnKmf4lamzZ6G/+grq3DmoP//0fdrJRfq8E+AODMBs3gy7dm3LhCHQLZM6uw3pb76B/uEHCMyY3u8tFl03wa5ZA6xahXjr1rY6SqDbKn96G9effw79889Qf/xRn1Vw1moNe9NNrl9rN22CueeeVDlBoFMVjvYao7/+Gvr4cf8mrk2NiUVWBmR9fTCDgzC7ds2Y+22v1VNbJ9BpikYbbJE3sD5yBPq336YO6Hp6YPv7Ye6/332yUgh0ViKVsJ3R0JCfnajNCbvq83k/C3HnnYj37Em4xdZUR6Bbo3MqWpGZCT00BH3xIvDPP3WbpE9sNmyAeeyxVNi5FCMI9FLUy8h3ZZpNHzsGJSBPlO5umDVrEO/bByxfnhFP5jaTQM+tUWafiD74AHp4eMpUm735ZpgHHoDZuTOzfv2f4QQ6wLBGb78NWYJWV69672SqbeVKB7FbnQu4EOiAghsdOgT93XeNKbdiEeb22xE/9ZRbveuEQqADiHL05ptQZ85AXbvmvJFNPXbDBsQHDgTg3cJcINAL0ytVT0dvveVW8+q72QoFt3ci3r8/VXa20hgC3Uq1E2orOnzYD/Zq2zJloGc3bkT8yCMJtZDdagh0hmKnP/vML03LLjcpuRzMffchfvzxDHnRXFMJdHP1TaR2Gejpjz5ypz1cka6FrOY9+2wi9YdUCYFOczTjGLlXX/WnP2rF3nYbqi+84E9tsMxQgECnFIro3Xd9PzmOnYVm3TqYPXv8vmOW6ypAoFMGhxxp0p9+6k6EuFIsIt69G2bbtpRZmk5zCHSK4pJ75RUo2cYpRQZ8d9+N+JlnUmRh+k0h0CmIkf7kE8jm+omlanvLLag+/TSwYkUKrMuWCQS6nfEql/2grzYN5zbUy8ahHTvaaVWm2ybQbQqfbLCXtzLGxvygT/ZcvPhim6wJp1kC3epYXrmC3OuvQ1265Fq2ctRfdsFt3txqS4Jsj0C3MKzRxx9DVvsmLmMx996LWPrKLIkpQKATk/L/K8q9/LK7Xci9lWWT/b59MJs2taj1zmmGQDc51nL8SU6OQG7PlL6y7L2YdmNmk03oqOoJdBPDHb32GvTJk76F7m7Ee/e6WQyW5ilAoJugrcxeRB9+WD/LJ1s7q88/34SWWOV0BQh0wkxEb7zhN91LiSI3pxw//HDCrbC66ylAoBNiQ3//PaL33qvfd2FXrfJv5d7ehFpgNfNRgEDPR6U5nokOHvSHU6VojXjXLpjduxOomVUsVAECvVDFJj3vTpB88QXUX3+5v7o9GLLaJzfSs7RFAQK9GNlHR5E7dKix8T6fR7xjB8xDDy2mNn4nQQUI9ALFdN2LEycaB1TXrkX1pZcWWAsfb5YCBHqeykrXIjpypHGtVn+/n1ceHJxnDXysFQoQ6DlUlvuT3dValy/7J3t6/Mb7Dr77ohVgLrYNAn095apV5A4ehPrpp/oTkoKhKidIEs7ctNjg8XszFSDQs1DhrtY6daqeGNLdn7x/P8wdd5ChlCtAoCcFKHrnHT+fPJEoUvZfyF7l7dtTHkaaN6EAgZYV6vffh/7228Yqn2R5uusuxI8+SlIypkBHAy0gSx9ZlUo+bFrDbNmC+IknMhZGmtvRb2iXSPLLL+spGlziyHXrED/3HMnIuAKd84auVCAXgksOvvpStWR8GhjgHXEZh3iy+cEDreUi8KNHoU+fruelliyoZutWd3qEJSwFggVabuuUgV49z4hsHpI3sgz2JPMTS5AKhAX0pUvupIjrVkxKKOkuBJfBHrd0BglxcF0OuR5AnTgBdeFCwzeZsZBkkg8+6DJAsXSGApl9Q7tE68PDPtG6tfVo2RUrYNevZ7eiM/id4WWmgI6OHm28iavVBsSS9UluINq2zeWpZulcBVIPtCTIkStm1ZUrjSVpiVehALtsmU9fxkOonUvwNM9TB7QseqiTJ91pEJd3z5iGybmcm6mQ/CJm714GkQqkr8shN9arWmYnVS7XbxiqW5rPw80bb9nCS1oI8JwKtPQNLW9d/csvkE3zuHwZDuBJAzpnrQAsh0xXrkS8fTvkOgAWKjBfBRIH2i0rl0p+w8/oKPTIiN9XLJ9JA7m6gV1dsMUi7OrV7sNcIvMNHZ+bTYHZgZZ+6/g4lOwLlksG5d/az+5vlQqkrwvp40p6MflcveohrmVtmlVupSC31MsxJsnmZNavh+WmeZKZoAKqVCo1JnHlTsHDh5EfGVl0E9JdMDfeCNPXB9vXB10qwfT0oCJ94IGBRdfLL1KB+SgwA+iuoSEUhodhCwU/NSZ92nze921rv8vPOTnKLxlNe3sxJqc6agDbXG4+7fIZKtAUBWZ2OaSLIQCzUIEMKpD4oDCDGtDkgBQg0AEFk65AJjIqUwaFFIUKZFkBAp3l6NH2GQoQaEIRlAIEOqhw0hkCTQaCUoBABxVOOkOgyUBQChDooMJJZwg0GQhKAQIdVDjpDIEmA0EpQKCDCiedIdBkICgFCHRQ4aQzBJoMBKUAgQ4qnHTmP6+WF+GJsmbf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F7B515-1826-4C1B-A557-C7663DF67765}"/>
              </a:ext>
            </a:extLst>
          </p:cNvPr>
          <p:cNvGrpSpPr/>
          <p:nvPr/>
        </p:nvGrpSpPr>
        <p:grpSpPr>
          <a:xfrm>
            <a:off x="4340860" y="4137660"/>
            <a:ext cx="774700" cy="1875790"/>
            <a:chOff x="3111500" y="4216400"/>
            <a:chExt cx="774700" cy="187579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FB52F6-5065-4972-824A-45949190E50B}"/>
                </a:ext>
              </a:extLst>
            </p:cNvPr>
            <p:cNvCxnSpPr>
              <a:cxnSpLocks/>
            </p:cNvCxnSpPr>
            <p:nvPr/>
          </p:nvCxnSpPr>
          <p:spPr>
            <a:xfrm>
              <a:off x="3111500" y="4216400"/>
              <a:ext cx="538480" cy="93980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DA0D68-92B7-4E2D-B836-A81C3B9D8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158740"/>
              <a:ext cx="534670" cy="92583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E43DFE-13E9-47EC-AE43-F40550B656AC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773430" cy="762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A54BDA-9211-42FB-8426-171930DE12B7}"/>
              </a:ext>
            </a:extLst>
          </p:cNvPr>
          <p:cNvCxnSpPr>
            <a:cxnSpLocks/>
          </p:cNvCxnSpPr>
          <p:nvPr/>
        </p:nvCxnSpPr>
        <p:spPr>
          <a:xfrm flipH="1">
            <a:off x="4038600" y="5077329"/>
            <a:ext cx="990600" cy="0"/>
          </a:xfrm>
          <a:prstGeom prst="line">
            <a:avLst/>
          </a:prstGeom>
          <a:ln w="3175">
            <a:solidFill>
              <a:srgbClr val="FF38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69D3D1-A5E6-4D26-A88C-ADD88F417707}"/>
              </a:ext>
            </a:extLst>
          </p:cNvPr>
          <p:cNvCxnSpPr>
            <a:cxnSpLocks/>
          </p:cNvCxnSpPr>
          <p:nvPr/>
        </p:nvCxnSpPr>
        <p:spPr>
          <a:xfrm flipH="1">
            <a:off x="4038600" y="5256517"/>
            <a:ext cx="472440" cy="0"/>
          </a:xfrm>
          <a:prstGeom prst="line">
            <a:avLst/>
          </a:prstGeom>
          <a:ln w="3175">
            <a:solidFill>
              <a:srgbClr val="FF38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3DE519-7028-433E-88EE-16DD49D48471}"/>
              </a:ext>
            </a:extLst>
          </p:cNvPr>
          <p:cNvGrpSpPr/>
          <p:nvPr/>
        </p:nvGrpSpPr>
        <p:grpSpPr>
          <a:xfrm>
            <a:off x="2029004" y="5161915"/>
            <a:ext cx="2074366" cy="381000"/>
            <a:chOff x="226888" y="5008538"/>
            <a:chExt cx="2074366" cy="381000"/>
          </a:xfrm>
        </p:grpSpPr>
        <p:sp>
          <p:nvSpPr>
            <p:cNvPr id="41" name="Text Placeholder 2">
              <a:extLst>
                <a:ext uri="{FF2B5EF4-FFF2-40B4-BE49-F238E27FC236}">
                  <a16:creationId xmlns:a16="http://schemas.microsoft.com/office/drawing/2014/main" id="{04408F59-C494-4A39-9729-E4040D8126A3}"/>
                </a:ext>
              </a:extLst>
            </p:cNvPr>
            <p:cNvSpPr txBox="1">
              <a:spLocks/>
            </p:cNvSpPr>
            <p:nvPr/>
          </p:nvSpPr>
          <p:spPr>
            <a:xfrm>
              <a:off x="226888" y="5011944"/>
              <a:ext cx="1487626" cy="3775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Отместване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E87F90C-28E7-4DC9-BE1C-029331C5B95E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687755-8919-4C5B-B060-BB7D387C9838}"/>
              </a:ext>
            </a:extLst>
          </p:cNvPr>
          <p:cNvGrpSpPr/>
          <p:nvPr/>
        </p:nvGrpSpPr>
        <p:grpSpPr>
          <a:xfrm>
            <a:off x="4609465" y="5003225"/>
            <a:ext cx="2585203" cy="635575"/>
            <a:chOff x="339165" y="5011943"/>
            <a:chExt cx="2585203" cy="635575"/>
          </a:xfrm>
        </p:grpSpPr>
        <p:sp>
          <p:nvSpPr>
            <p:cNvPr id="51" name="Text Placeholder 2">
              <a:extLst>
                <a:ext uri="{FF2B5EF4-FFF2-40B4-BE49-F238E27FC236}">
                  <a16:creationId xmlns:a16="http://schemas.microsoft.com/office/drawing/2014/main" id="{81D4FC93-3EBE-42D6-BFD2-3414F39AA486}"/>
                </a:ext>
              </a:extLst>
            </p:cNvPr>
            <p:cNvSpPr txBox="1">
              <a:spLocks/>
            </p:cNvSpPr>
            <p:nvPr/>
          </p:nvSpPr>
          <p:spPr>
            <a:xfrm>
              <a:off x="1369888" y="5011943"/>
              <a:ext cx="1554480" cy="6355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И тази кост е с отместване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CD19C6-64C3-4C5C-8CB2-DC475C7CC29E}"/>
                </a:ext>
              </a:extLst>
            </p:cNvPr>
            <p:cNvCxnSpPr>
              <a:cxnSpLocks/>
            </p:cNvCxnSpPr>
            <p:nvPr/>
          </p:nvCxnSpPr>
          <p:spPr>
            <a:xfrm>
              <a:off x="339165" y="5634301"/>
              <a:ext cx="2585203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717F3BBC-1878-4DA7-8E54-C590484B2EFF}"/>
              </a:ext>
            </a:extLst>
          </p:cNvPr>
          <p:cNvSpPr/>
          <p:nvPr/>
        </p:nvSpPr>
        <p:spPr>
          <a:xfrm rot="4409699">
            <a:off x="3944620" y="3845235"/>
            <a:ext cx="880599" cy="1083009"/>
          </a:xfrm>
          <a:prstGeom prst="arc">
            <a:avLst>
              <a:gd name="adj1" fmla="val 20460631"/>
              <a:gd name="adj2" fmla="val 1073965"/>
            </a:avLst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47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E3E30F-BAF0-49EE-8BCD-A76B456BC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Допълнително отместване</a:t>
            </a:r>
          </a:p>
          <a:p>
            <a:pPr lvl="1"/>
            <a:r>
              <a:rPr lang="bg-BG" dirty="0"/>
              <a:t>Само за по-добро центриране на скелета</a:t>
            </a:r>
          </a:p>
          <a:p>
            <a:r>
              <a:rPr lang="bg-BG" dirty="0"/>
              <a:t>Движение на ръцете</a:t>
            </a:r>
          </a:p>
          <a:p>
            <a:pPr lvl="1"/>
            <a:r>
              <a:rPr lang="bg-BG" dirty="0"/>
              <a:t>Използва същия такт като клякането</a:t>
            </a:r>
          </a:p>
          <a:p>
            <a:pPr lvl="1"/>
            <a:r>
              <a:rPr lang="bg-BG" dirty="0"/>
              <a:t>Комбинират се две движения – вдигане на ръцете напред и сгъване в лактите</a:t>
            </a:r>
          </a:p>
        </p:txBody>
      </p:sp>
    </p:spTree>
    <p:extLst>
      <p:ext uri="{BB962C8B-B14F-4D97-AF65-F5344CB8AC3E}">
        <p14:creationId xmlns:p14="http://schemas.microsoft.com/office/powerpoint/2010/main" val="212291128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Едва при клек се забелязва колко несъразмерно къси са прасците</a:t>
            </a:r>
            <a:endParaRPr lang="en-US" dirty="0"/>
          </a:p>
          <a:p>
            <a:pPr lvl="1"/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9DAF70B6-972B-472F-B07F-5F4D1F93D2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454764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Локална зона</a:t>
                </a:r>
              </a:p>
              <a:p>
                <a:pPr lvl="1"/>
                <a:r>
                  <a:rPr lang="bg-BG" dirty="0"/>
                  <a:t>Извън локалната зона</a:t>
                </a:r>
                <a:br>
                  <a:rPr lang="bg-BG" dirty="0"/>
                </a:br>
                <a:r>
                  <a:rPr lang="bg-BG" dirty="0"/>
                  <a:t>теглата са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0%</a:t>
                </a:r>
                <a:r>
                  <a:rPr lang="bg-BG" dirty="0"/>
                  <a:t> или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100%</a:t>
                </a:r>
              </a:p>
              <a:p>
                <a:pPr lvl="1"/>
                <a:r>
                  <a:rPr lang="bg-BG" dirty="0"/>
                  <a:t>Комбинираме по-голям</a:t>
                </a:r>
                <a:br>
                  <a:rPr lang="bg-BG" dirty="0"/>
                </a:br>
                <a:r>
                  <a:rPr lang="bg-BG" dirty="0"/>
                  <a:t>диапазон на </a:t>
                </a:r>
                <a:r>
                  <a:rPr lang="en-GB" dirty="0" err="1">
                    <a:solidFill>
                      <a:srgbClr val="FF388C"/>
                    </a:solidFill>
                  </a:rPr>
                  <a:t>mapLinear</a:t>
                </a:r>
                <a:r>
                  <a:rPr lang="en-GB" dirty="0"/>
                  <a:t>,</a:t>
                </a:r>
                <a:br>
                  <a:rPr lang="bg-BG" dirty="0"/>
                </a:br>
                <a:r>
                  <a:rPr lang="bg-BG" dirty="0"/>
                  <a:t>но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изрязан до</a:t>
                </a:r>
                <a:b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</a:t>
                </a:r>
                <a:r>
                  <a:rPr lang="bg-BG" dirty="0"/>
                  <a:t> </a:t>
                </a:r>
                <a:r>
                  <a:rPr lang="en-US" dirty="0">
                    <a:solidFill>
                      <a:srgbClr val="FF388C"/>
                    </a:solidFill>
                  </a:rPr>
                  <a:t>clamp</a:t>
                </a:r>
                <a:r>
                  <a:rPr lang="bg-BG" dirty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3E40D2C-99D3-4B04-95D4-DAF51DF96C85}"/>
              </a:ext>
            </a:extLst>
          </p:cNvPr>
          <p:cNvGrpSpPr/>
          <p:nvPr/>
        </p:nvGrpSpPr>
        <p:grpSpPr>
          <a:xfrm>
            <a:off x="4819210" y="4336547"/>
            <a:ext cx="1662820" cy="606102"/>
            <a:chOff x="1370767" y="3850357"/>
            <a:chExt cx="1662820" cy="1070920"/>
          </a:xfrm>
        </p:grpSpPr>
        <p:sp>
          <p:nvSpPr>
            <p:cNvPr id="26" name="Text Placeholder 2">
              <a:extLst>
                <a:ext uri="{FF2B5EF4-FFF2-40B4-BE49-F238E27FC236}">
                  <a16:creationId xmlns:a16="http://schemas.microsoft.com/office/drawing/2014/main" id="{08CBEAB9-9997-4D84-88AC-8BF55002041B}"/>
                </a:ext>
              </a:extLst>
            </p:cNvPr>
            <p:cNvSpPr txBox="1">
              <a:spLocks/>
            </p:cNvSpPr>
            <p:nvPr/>
          </p:nvSpPr>
          <p:spPr>
            <a:xfrm>
              <a:off x="1370767" y="3850357"/>
              <a:ext cx="1047383" cy="107092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Локална зона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4A53AB-6D7A-4341-BF29-D1189EBD9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0767" y="3850357"/>
              <a:ext cx="166282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7D5C509-07E0-4DDA-9DDE-CD731FFC5984}"/>
              </a:ext>
            </a:extLst>
          </p:cNvPr>
          <p:cNvSpPr/>
          <p:nvPr/>
        </p:nvSpPr>
        <p:spPr>
          <a:xfrm>
            <a:off x="7100017" y="2442559"/>
            <a:ext cx="449768" cy="4047902"/>
          </a:xfrm>
          <a:prstGeom prst="rect">
            <a:avLst/>
          </a:prstGeom>
          <a:solidFill>
            <a:srgbClr val="DDE9F7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1C5283-E5BF-4E19-AEC2-ACEFAFD75DE5}"/>
              </a:ext>
            </a:extLst>
          </p:cNvPr>
          <p:cNvGrpSpPr/>
          <p:nvPr/>
        </p:nvGrpSpPr>
        <p:grpSpPr>
          <a:xfrm rot="16200000">
            <a:off x="5292233" y="4466073"/>
            <a:ext cx="4047913" cy="940"/>
            <a:chOff x="2064875" y="5413369"/>
            <a:chExt cx="5486407" cy="1274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2F9375-90FB-42B6-A786-192AF96F8A8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 flipV="1">
              <a:off x="3373611" y="4104635"/>
              <a:ext cx="4" cy="2617476"/>
            </a:xfrm>
            <a:prstGeom prst="line">
              <a:avLst/>
            </a:prstGeom>
            <a:ln w="76200">
              <a:solidFill>
                <a:srgbClr val="FF388C"/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rgbClr val="FF388C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420C15-1304-4F1A-9A15-5E32727845F4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5400000">
              <a:off x="6192897" y="4056257"/>
              <a:ext cx="1274" cy="2715497"/>
            </a:xfrm>
            <a:prstGeom prst="line">
              <a:avLst/>
            </a:prstGeom>
            <a:ln w="76200">
              <a:solidFill>
                <a:srgbClr val="0070C0"/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056262-008A-4F9B-9E41-09B210A98CB9}"/>
              </a:ext>
            </a:extLst>
          </p:cNvPr>
          <p:cNvSpPr txBox="1"/>
          <p:nvPr/>
        </p:nvSpPr>
        <p:spPr>
          <a:xfrm>
            <a:off x="6096000" y="6376920"/>
            <a:ext cx="474503" cy="227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B1B81-EE11-4729-8F87-F52D6C15ED82}"/>
              </a:ext>
            </a:extLst>
          </p:cNvPr>
          <p:cNvSpPr txBox="1"/>
          <p:nvPr/>
        </p:nvSpPr>
        <p:spPr>
          <a:xfrm>
            <a:off x="6169328" y="4352969"/>
            <a:ext cx="401175" cy="227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C364E-757C-4F24-AB2B-FC361CD683D6}"/>
              </a:ext>
            </a:extLst>
          </p:cNvPr>
          <p:cNvSpPr txBox="1"/>
          <p:nvPr/>
        </p:nvSpPr>
        <p:spPr>
          <a:xfrm>
            <a:off x="6242656" y="2329018"/>
            <a:ext cx="327847" cy="227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F041E-D7AE-4CD2-9201-75DCCB0423EC}"/>
              </a:ext>
            </a:extLst>
          </p:cNvPr>
          <p:cNvCxnSpPr>
            <a:cxnSpLocks/>
          </p:cNvCxnSpPr>
          <p:nvPr/>
        </p:nvCxnSpPr>
        <p:spPr>
          <a:xfrm flipV="1">
            <a:off x="6570503" y="2422149"/>
            <a:ext cx="0" cy="4047902"/>
          </a:xfrm>
          <a:prstGeom prst="straightConnector1">
            <a:avLst/>
          </a:prstGeom>
          <a:ln w="28575">
            <a:solidFill>
              <a:srgbClr val="FF388C"/>
            </a:solidFill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FC58B8-8DA2-4995-941B-8496755E7868}"/>
              </a:ext>
            </a:extLst>
          </p:cNvPr>
          <p:cNvSpPr txBox="1"/>
          <p:nvPr/>
        </p:nvSpPr>
        <p:spPr>
          <a:xfrm>
            <a:off x="6026764" y="39481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35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442855-B740-4E76-8D5C-1FE7A750C804}"/>
              </a:ext>
            </a:extLst>
          </p:cNvPr>
          <p:cNvSpPr txBox="1"/>
          <p:nvPr/>
        </p:nvSpPr>
        <p:spPr>
          <a:xfrm>
            <a:off x="6026763" y="354338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8D1D7-AE8E-4881-89B3-511AE42ABA16}"/>
              </a:ext>
            </a:extLst>
          </p:cNvPr>
          <p:cNvSpPr txBox="1"/>
          <p:nvPr/>
        </p:nvSpPr>
        <p:spPr>
          <a:xfrm>
            <a:off x="6126150" y="3138598"/>
            <a:ext cx="44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3FA5C-FDDB-446D-BBE6-1B69011F1C0D}"/>
              </a:ext>
            </a:extLst>
          </p:cNvPr>
          <p:cNvSpPr txBox="1"/>
          <p:nvPr/>
        </p:nvSpPr>
        <p:spPr>
          <a:xfrm>
            <a:off x="6126150" y="2733808"/>
            <a:ext cx="44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C09C0-813B-4DB4-954D-CC6FAFB9E5B0}"/>
              </a:ext>
            </a:extLst>
          </p:cNvPr>
          <p:cNvSpPr txBox="1"/>
          <p:nvPr/>
        </p:nvSpPr>
        <p:spPr>
          <a:xfrm>
            <a:off x="6026764" y="47577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65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047D5-EC07-4D78-BDEB-5798FB56E773}"/>
              </a:ext>
            </a:extLst>
          </p:cNvPr>
          <p:cNvSpPr txBox="1"/>
          <p:nvPr/>
        </p:nvSpPr>
        <p:spPr>
          <a:xfrm>
            <a:off x="6026763" y="5162549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16B0B2-97A6-4642-A2CE-A15A95324E0E}"/>
              </a:ext>
            </a:extLst>
          </p:cNvPr>
          <p:cNvSpPr txBox="1"/>
          <p:nvPr/>
        </p:nvSpPr>
        <p:spPr>
          <a:xfrm>
            <a:off x="5927377" y="5567339"/>
            <a:ext cx="643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ACB00E-A060-4409-B76A-3910ECA6C2ED}"/>
              </a:ext>
            </a:extLst>
          </p:cNvPr>
          <p:cNvSpPr txBox="1"/>
          <p:nvPr/>
        </p:nvSpPr>
        <p:spPr>
          <a:xfrm>
            <a:off x="5927377" y="5972129"/>
            <a:ext cx="643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0081F-AFC8-4AA0-9BBD-F037C84976CA}"/>
              </a:ext>
            </a:extLst>
          </p:cNvPr>
          <p:cNvCxnSpPr>
            <a:cxnSpLocks/>
          </p:cNvCxnSpPr>
          <p:nvPr/>
        </p:nvCxnSpPr>
        <p:spPr>
          <a:xfrm flipH="1">
            <a:off x="8010122" y="2442555"/>
            <a:ext cx="2313" cy="4112231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19D04C-CA18-4C93-8928-238618068EB2}"/>
              </a:ext>
            </a:extLst>
          </p:cNvPr>
          <p:cNvSpPr txBox="1"/>
          <p:nvPr/>
        </p:nvSpPr>
        <p:spPr>
          <a:xfrm>
            <a:off x="8012435" y="2321595"/>
            <a:ext cx="474503" cy="227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42C67-ED88-4B20-92AA-EE93269AA1CC}"/>
              </a:ext>
            </a:extLst>
          </p:cNvPr>
          <p:cNvSpPr txBox="1"/>
          <p:nvPr/>
        </p:nvSpPr>
        <p:spPr>
          <a:xfrm>
            <a:off x="8012435" y="4345549"/>
            <a:ext cx="401175" cy="227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AD4E3-6681-4AFB-8C19-60C2B94B20BD}"/>
              </a:ext>
            </a:extLst>
          </p:cNvPr>
          <p:cNvSpPr txBox="1"/>
          <p:nvPr/>
        </p:nvSpPr>
        <p:spPr>
          <a:xfrm>
            <a:off x="8012435" y="6369503"/>
            <a:ext cx="327847" cy="227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15048-DCFB-4293-87F3-C3596DFE8884}"/>
              </a:ext>
            </a:extLst>
          </p:cNvPr>
          <p:cNvSpPr txBox="1"/>
          <p:nvPr/>
        </p:nvSpPr>
        <p:spPr>
          <a:xfrm>
            <a:off x="8012435" y="47503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35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F2BA89-0CF1-4510-ACA9-C301F6F9E42F}"/>
              </a:ext>
            </a:extLst>
          </p:cNvPr>
          <p:cNvSpPr txBox="1"/>
          <p:nvPr/>
        </p:nvSpPr>
        <p:spPr>
          <a:xfrm>
            <a:off x="8012435" y="51551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ECA0B-873D-4F08-B64C-52075A76F4BB}"/>
              </a:ext>
            </a:extLst>
          </p:cNvPr>
          <p:cNvSpPr txBox="1"/>
          <p:nvPr/>
        </p:nvSpPr>
        <p:spPr>
          <a:xfrm>
            <a:off x="8012435" y="555992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3A5AAB-11E1-487D-931E-95C195E4E5C0}"/>
              </a:ext>
            </a:extLst>
          </p:cNvPr>
          <p:cNvSpPr txBox="1"/>
          <p:nvPr/>
        </p:nvSpPr>
        <p:spPr>
          <a:xfrm>
            <a:off x="8012435" y="596471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EF15C0-F6CA-42D8-BEC5-5315666FA57D}"/>
              </a:ext>
            </a:extLst>
          </p:cNvPr>
          <p:cNvSpPr txBox="1"/>
          <p:nvPr/>
        </p:nvSpPr>
        <p:spPr>
          <a:xfrm>
            <a:off x="8012435" y="39407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FD42E-1A3A-49A0-AC57-D487552CD669}"/>
              </a:ext>
            </a:extLst>
          </p:cNvPr>
          <p:cNvSpPr txBox="1"/>
          <p:nvPr/>
        </p:nvSpPr>
        <p:spPr>
          <a:xfrm>
            <a:off x="8012435" y="35359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0AE95-48CB-4D88-830C-C969885F084F}"/>
              </a:ext>
            </a:extLst>
          </p:cNvPr>
          <p:cNvSpPr txBox="1"/>
          <p:nvPr/>
        </p:nvSpPr>
        <p:spPr>
          <a:xfrm>
            <a:off x="8001000" y="31311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71DFD4-C8EB-48F5-A619-2CAE917CBDCA}"/>
              </a:ext>
            </a:extLst>
          </p:cNvPr>
          <p:cNvSpPr txBox="1"/>
          <p:nvPr/>
        </p:nvSpPr>
        <p:spPr>
          <a:xfrm>
            <a:off x="8012435" y="272638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B8A52BE-B31A-4177-AFBC-A824484E2A16}"/>
              </a:ext>
            </a:extLst>
          </p:cNvPr>
          <p:cNvSpPr/>
          <p:nvPr/>
        </p:nvSpPr>
        <p:spPr>
          <a:xfrm>
            <a:off x="7484383" y="2386335"/>
            <a:ext cx="112442" cy="4168451"/>
          </a:xfrm>
          <a:custGeom>
            <a:avLst/>
            <a:gdLst>
              <a:gd name="connsiteX0" fmla="*/ 76200 w 152400"/>
              <a:gd name="connsiteY0" fmla="*/ 5497380 h 5649780"/>
              <a:gd name="connsiteX1" fmla="*/ 152400 w 152400"/>
              <a:gd name="connsiteY1" fmla="*/ 5573580 h 5649780"/>
              <a:gd name="connsiteX2" fmla="*/ 76200 w 152400"/>
              <a:gd name="connsiteY2" fmla="*/ 5649780 h 5649780"/>
              <a:gd name="connsiteX3" fmla="*/ 0 w 152400"/>
              <a:gd name="connsiteY3" fmla="*/ 5573580 h 5649780"/>
              <a:gd name="connsiteX4" fmla="*/ 76200 w 152400"/>
              <a:gd name="connsiteY4" fmla="*/ 5497380 h 5649780"/>
              <a:gd name="connsiteX5" fmla="*/ 76200 w 152400"/>
              <a:gd name="connsiteY5" fmla="*/ 4997619 h 5649780"/>
              <a:gd name="connsiteX6" fmla="*/ 152400 w 152400"/>
              <a:gd name="connsiteY6" fmla="*/ 5073819 h 5649780"/>
              <a:gd name="connsiteX7" fmla="*/ 76200 w 152400"/>
              <a:gd name="connsiteY7" fmla="*/ 5150019 h 5649780"/>
              <a:gd name="connsiteX8" fmla="*/ 0 w 152400"/>
              <a:gd name="connsiteY8" fmla="*/ 5073819 h 5649780"/>
              <a:gd name="connsiteX9" fmla="*/ 76200 w 152400"/>
              <a:gd name="connsiteY9" fmla="*/ 4997619 h 5649780"/>
              <a:gd name="connsiteX10" fmla="*/ 76200 w 152400"/>
              <a:gd name="connsiteY10" fmla="*/ 4497857 h 5649780"/>
              <a:gd name="connsiteX11" fmla="*/ 152400 w 152400"/>
              <a:gd name="connsiteY11" fmla="*/ 4574057 h 5649780"/>
              <a:gd name="connsiteX12" fmla="*/ 76200 w 152400"/>
              <a:gd name="connsiteY12" fmla="*/ 4650257 h 5649780"/>
              <a:gd name="connsiteX13" fmla="*/ 0 w 152400"/>
              <a:gd name="connsiteY13" fmla="*/ 4574057 h 5649780"/>
              <a:gd name="connsiteX14" fmla="*/ 76200 w 152400"/>
              <a:gd name="connsiteY14" fmla="*/ 4497857 h 5649780"/>
              <a:gd name="connsiteX15" fmla="*/ 76200 w 152400"/>
              <a:gd name="connsiteY15" fmla="*/ 3998095 h 5649780"/>
              <a:gd name="connsiteX16" fmla="*/ 152400 w 152400"/>
              <a:gd name="connsiteY16" fmla="*/ 4074295 h 5649780"/>
              <a:gd name="connsiteX17" fmla="*/ 76200 w 152400"/>
              <a:gd name="connsiteY17" fmla="*/ 4150495 h 5649780"/>
              <a:gd name="connsiteX18" fmla="*/ 0 w 152400"/>
              <a:gd name="connsiteY18" fmla="*/ 4074295 h 5649780"/>
              <a:gd name="connsiteX19" fmla="*/ 76200 w 152400"/>
              <a:gd name="connsiteY19" fmla="*/ 3998095 h 5649780"/>
              <a:gd name="connsiteX20" fmla="*/ 76200 w 152400"/>
              <a:gd name="connsiteY20" fmla="*/ 3498333 h 5649780"/>
              <a:gd name="connsiteX21" fmla="*/ 152400 w 152400"/>
              <a:gd name="connsiteY21" fmla="*/ 3574533 h 5649780"/>
              <a:gd name="connsiteX22" fmla="*/ 76200 w 152400"/>
              <a:gd name="connsiteY22" fmla="*/ 3650733 h 5649780"/>
              <a:gd name="connsiteX23" fmla="*/ 0 w 152400"/>
              <a:gd name="connsiteY23" fmla="*/ 3574533 h 5649780"/>
              <a:gd name="connsiteX24" fmla="*/ 76200 w 152400"/>
              <a:gd name="connsiteY24" fmla="*/ 3498333 h 5649780"/>
              <a:gd name="connsiteX25" fmla="*/ 76200 w 152400"/>
              <a:gd name="connsiteY25" fmla="*/ 2998571 h 5649780"/>
              <a:gd name="connsiteX26" fmla="*/ 152400 w 152400"/>
              <a:gd name="connsiteY26" fmla="*/ 3074771 h 5649780"/>
              <a:gd name="connsiteX27" fmla="*/ 76200 w 152400"/>
              <a:gd name="connsiteY27" fmla="*/ 3150971 h 5649780"/>
              <a:gd name="connsiteX28" fmla="*/ 0 w 152400"/>
              <a:gd name="connsiteY28" fmla="*/ 3074771 h 5649780"/>
              <a:gd name="connsiteX29" fmla="*/ 76200 w 152400"/>
              <a:gd name="connsiteY29" fmla="*/ 2998571 h 5649780"/>
              <a:gd name="connsiteX30" fmla="*/ 76200 w 152400"/>
              <a:gd name="connsiteY30" fmla="*/ 2498809 h 5649780"/>
              <a:gd name="connsiteX31" fmla="*/ 152400 w 152400"/>
              <a:gd name="connsiteY31" fmla="*/ 2575009 h 5649780"/>
              <a:gd name="connsiteX32" fmla="*/ 76200 w 152400"/>
              <a:gd name="connsiteY32" fmla="*/ 2651209 h 5649780"/>
              <a:gd name="connsiteX33" fmla="*/ 0 w 152400"/>
              <a:gd name="connsiteY33" fmla="*/ 2575009 h 5649780"/>
              <a:gd name="connsiteX34" fmla="*/ 76200 w 152400"/>
              <a:gd name="connsiteY34" fmla="*/ 2498809 h 5649780"/>
              <a:gd name="connsiteX35" fmla="*/ 76200 w 152400"/>
              <a:gd name="connsiteY35" fmla="*/ 1999047 h 5649780"/>
              <a:gd name="connsiteX36" fmla="*/ 152400 w 152400"/>
              <a:gd name="connsiteY36" fmla="*/ 2075247 h 5649780"/>
              <a:gd name="connsiteX37" fmla="*/ 76200 w 152400"/>
              <a:gd name="connsiteY37" fmla="*/ 2151447 h 5649780"/>
              <a:gd name="connsiteX38" fmla="*/ 0 w 152400"/>
              <a:gd name="connsiteY38" fmla="*/ 2075247 h 5649780"/>
              <a:gd name="connsiteX39" fmla="*/ 76200 w 152400"/>
              <a:gd name="connsiteY39" fmla="*/ 1999047 h 5649780"/>
              <a:gd name="connsiteX40" fmla="*/ 76200 w 152400"/>
              <a:gd name="connsiteY40" fmla="*/ 1499285 h 5649780"/>
              <a:gd name="connsiteX41" fmla="*/ 152400 w 152400"/>
              <a:gd name="connsiteY41" fmla="*/ 1575486 h 5649780"/>
              <a:gd name="connsiteX42" fmla="*/ 76200 w 152400"/>
              <a:gd name="connsiteY42" fmla="*/ 1651685 h 5649780"/>
              <a:gd name="connsiteX43" fmla="*/ 0 w 152400"/>
              <a:gd name="connsiteY43" fmla="*/ 1575486 h 5649780"/>
              <a:gd name="connsiteX44" fmla="*/ 76200 w 152400"/>
              <a:gd name="connsiteY44" fmla="*/ 1499285 h 5649780"/>
              <a:gd name="connsiteX45" fmla="*/ 76200 w 152400"/>
              <a:gd name="connsiteY45" fmla="*/ 999524 h 5649780"/>
              <a:gd name="connsiteX46" fmla="*/ 152400 w 152400"/>
              <a:gd name="connsiteY46" fmla="*/ 1075724 h 5649780"/>
              <a:gd name="connsiteX47" fmla="*/ 76200 w 152400"/>
              <a:gd name="connsiteY47" fmla="*/ 1151924 h 5649780"/>
              <a:gd name="connsiteX48" fmla="*/ 0 w 152400"/>
              <a:gd name="connsiteY48" fmla="*/ 1075724 h 5649780"/>
              <a:gd name="connsiteX49" fmla="*/ 76200 w 152400"/>
              <a:gd name="connsiteY49" fmla="*/ 999524 h 5649780"/>
              <a:gd name="connsiteX50" fmla="*/ 76200 w 152400"/>
              <a:gd name="connsiteY50" fmla="*/ 499762 h 5649780"/>
              <a:gd name="connsiteX51" fmla="*/ 152400 w 152400"/>
              <a:gd name="connsiteY51" fmla="*/ 575962 h 5649780"/>
              <a:gd name="connsiteX52" fmla="*/ 76200 w 152400"/>
              <a:gd name="connsiteY52" fmla="*/ 652162 h 5649780"/>
              <a:gd name="connsiteX53" fmla="*/ 0 w 152400"/>
              <a:gd name="connsiteY53" fmla="*/ 575962 h 5649780"/>
              <a:gd name="connsiteX54" fmla="*/ 76200 w 152400"/>
              <a:gd name="connsiteY54" fmla="*/ 499762 h 5649780"/>
              <a:gd name="connsiteX55" fmla="*/ 76200 w 152400"/>
              <a:gd name="connsiteY55" fmla="*/ 0 h 5649780"/>
              <a:gd name="connsiteX56" fmla="*/ 152400 w 152400"/>
              <a:gd name="connsiteY56" fmla="*/ 76200 h 5649780"/>
              <a:gd name="connsiteX57" fmla="*/ 76200 w 152400"/>
              <a:gd name="connsiteY57" fmla="*/ 152400 h 5649780"/>
              <a:gd name="connsiteX58" fmla="*/ 0 w 152400"/>
              <a:gd name="connsiteY58" fmla="*/ 76200 h 5649780"/>
              <a:gd name="connsiteX59" fmla="*/ 76200 w 152400"/>
              <a:gd name="connsiteY59" fmla="*/ 0 h 56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2400" h="5649780">
                <a:moveTo>
                  <a:pt x="76200" y="5497380"/>
                </a:moveTo>
                <a:cubicBezTo>
                  <a:pt x="118284" y="5497380"/>
                  <a:pt x="152400" y="5531496"/>
                  <a:pt x="152400" y="5573580"/>
                </a:cubicBezTo>
                <a:cubicBezTo>
                  <a:pt x="152400" y="5615664"/>
                  <a:pt x="118284" y="5649780"/>
                  <a:pt x="76200" y="5649780"/>
                </a:cubicBezTo>
                <a:cubicBezTo>
                  <a:pt x="34116" y="5649780"/>
                  <a:pt x="0" y="5615664"/>
                  <a:pt x="0" y="5573580"/>
                </a:cubicBezTo>
                <a:cubicBezTo>
                  <a:pt x="0" y="5531496"/>
                  <a:pt x="34116" y="5497380"/>
                  <a:pt x="76200" y="5497380"/>
                </a:cubicBezTo>
                <a:close/>
                <a:moveTo>
                  <a:pt x="76200" y="4997619"/>
                </a:moveTo>
                <a:cubicBezTo>
                  <a:pt x="118284" y="4997619"/>
                  <a:pt x="152400" y="5031735"/>
                  <a:pt x="152400" y="5073819"/>
                </a:cubicBezTo>
                <a:cubicBezTo>
                  <a:pt x="152400" y="5115903"/>
                  <a:pt x="118284" y="5150019"/>
                  <a:pt x="76200" y="5150019"/>
                </a:cubicBezTo>
                <a:cubicBezTo>
                  <a:pt x="34116" y="5150019"/>
                  <a:pt x="0" y="5115903"/>
                  <a:pt x="0" y="5073819"/>
                </a:cubicBezTo>
                <a:cubicBezTo>
                  <a:pt x="0" y="5031735"/>
                  <a:pt x="34116" y="4997619"/>
                  <a:pt x="76200" y="4997619"/>
                </a:cubicBezTo>
                <a:close/>
                <a:moveTo>
                  <a:pt x="76200" y="4497857"/>
                </a:moveTo>
                <a:cubicBezTo>
                  <a:pt x="118284" y="4497857"/>
                  <a:pt x="152400" y="4531973"/>
                  <a:pt x="152400" y="4574057"/>
                </a:cubicBezTo>
                <a:cubicBezTo>
                  <a:pt x="152400" y="4616141"/>
                  <a:pt x="118284" y="4650257"/>
                  <a:pt x="76200" y="4650257"/>
                </a:cubicBezTo>
                <a:cubicBezTo>
                  <a:pt x="34116" y="4650257"/>
                  <a:pt x="0" y="4616141"/>
                  <a:pt x="0" y="4574057"/>
                </a:cubicBezTo>
                <a:cubicBezTo>
                  <a:pt x="0" y="4531973"/>
                  <a:pt x="34116" y="4497857"/>
                  <a:pt x="76200" y="4497857"/>
                </a:cubicBezTo>
                <a:close/>
                <a:moveTo>
                  <a:pt x="76200" y="3998095"/>
                </a:moveTo>
                <a:cubicBezTo>
                  <a:pt x="118284" y="3998095"/>
                  <a:pt x="152400" y="4032211"/>
                  <a:pt x="152400" y="4074295"/>
                </a:cubicBezTo>
                <a:cubicBezTo>
                  <a:pt x="152400" y="4116379"/>
                  <a:pt x="118284" y="4150495"/>
                  <a:pt x="76200" y="4150495"/>
                </a:cubicBezTo>
                <a:cubicBezTo>
                  <a:pt x="34116" y="4150495"/>
                  <a:pt x="0" y="4116379"/>
                  <a:pt x="0" y="4074295"/>
                </a:cubicBezTo>
                <a:cubicBezTo>
                  <a:pt x="0" y="4032211"/>
                  <a:pt x="34116" y="3998095"/>
                  <a:pt x="76200" y="3998095"/>
                </a:cubicBezTo>
                <a:close/>
                <a:moveTo>
                  <a:pt x="76200" y="3498333"/>
                </a:moveTo>
                <a:cubicBezTo>
                  <a:pt x="118284" y="3498333"/>
                  <a:pt x="152400" y="3532449"/>
                  <a:pt x="152400" y="3574533"/>
                </a:cubicBezTo>
                <a:cubicBezTo>
                  <a:pt x="152400" y="3616617"/>
                  <a:pt x="118284" y="3650733"/>
                  <a:pt x="76200" y="3650733"/>
                </a:cubicBezTo>
                <a:cubicBezTo>
                  <a:pt x="34116" y="3650733"/>
                  <a:pt x="0" y="3616617"/>
                  <a:pt x="0" y="3574533"/>
                </a:cubicBezTo>
                <a:cubicBezTo>
                  <a:pt x="0" y="3532449"/>
                  <a:pt x="34116" y="3498333"/>
                  <a:pt x="76200" y="3498333"/>
                </a:cubicBezTo>
                <a:close/>
                <a:moveTo>
                  <a:pt x="76200" y="2998571"/>
                </a:moveTo>
                <a:cubicBezTo>
                  <a:pt x="118284" y="2998571"/>
                  <a:pt x="152400" y="3032687"/>
                  <a:pt x="152400" y="3074771"/>
                </a:cubicBezTo>
                <a:cubicBezTo>
                  <a:pt x="152400" y="3116855"/>
                  <a:pt x="118284" y="3150971"/>
                  <a:pt x="76200" y="3150971"/>
                </a:cubicBezTo>
                <a:cubicBezTo>
                  <a:pt x="34116" y="3150971"/>
                  <a:pt x="0" y="3116855"/>
                  <a:pt x="0" y="3074771"/>
                </a:cubicBezTo>
                <a:cubicBezTo>
                  <a:pt x="0" y="3032687"/>
                  <a:pt x="34116" y="2998571"/>
                  <a:pt x="76200" y="2998571"/>
                </a:cubicBezTo>
                <a:close/>
                <a:moveTo>
                  <a:pt x="76200" y="2498809"/>
                </a:moveTo>
                <a:cubicBezTo>
                  <a:pt x="118284" y="2498809"/>
                  <a:pt x="152400" y="2532925"/>
                  <a:pt x="152400" y="2575009"/>
                </a:cubicBezTo>
                <a:cubicBezTo>
                  <a:pt x="152400" y="2617093"/>
                  <a:pt x="118284" y="2651209"/>
                  <a:pt x="76200" y="2651209"/>
                </a:cubicBezTo>
                <a:cubicBezTo>
                  <a:pt x="34116" y="2651209"/>
                  <a:pt x="0" y="2617093"/>
                  <a:pt x="0" y="2575009"/>
                </a:cubicBezTo>
                <a:cubicBezTo>
                  <a:pt x="0" y="2532925"/>
                  <a:pt x="34116" y="2498809"/>
                  <a:pt x="76200" y="2498809"/>
                </a:cubicBezTo>
                <a:close/>
                <a:moveTo>
                  <a:pt x="76200" y="1999047"/>
                </a:moveTo>
                <a:cubicBezTo>
                  <a:pt x="118284" y="1999047"/>
                  <a:pt x="152400" y="2033163"/>
                  <a:pt x="152400" y="2075247"/>
                </a:cubicBezTo>
                <a:cubicBezTo>
                  <a:pt x="152400" y="2117331"/>
                  <a:pt x="118284" y="2151447"/>
                  <a:pt x="76200" y="2151447"/>
                </a:cubicBezTo>
                <a:cubicBezTo>
                  <a:pt x="34116" y="2151447"/>
                  <a:pt x="0" y="2117331"/>
                  <a:pt x="0" y="2075247"/>
                </a:cubicBezTo>
                <a:cubicBezTo>
                  <a:pt x="0" y="2033163"/>
                  <a:pt x="34116" y="1999047"/>
                  <a:pt x="76200" y="1999047"/>
                </a:cubicBezTo>
                <a:close/>
                <a:moveTo>
                  <a:pt x="76200" y="1499285"/>
                </a:moveTo>
                <a:cubicBezTo>
                  <a:pt x="118284" y="1499285"/>
                  <a:pt x="152400" y="1533401"/>
                  <a:pt x="152400" y="1575486"/>
                </a:cubicBezTo>
                <a:cubicBezTo>
                  <a:pt x="152400" y="1617569"/>
                  <a:pt x="118284" y="1651685"/>
                  <a:pt x="76200" y="1651685"/>
                </a:cubicBezTo>
                <a:cubicBezTo>
                  <a:pt x="34116" y="1651685"/>
                  <a:pt x="0" y="1617569"/>
                  <a:pt x="0" y="1575486"/>
                </a:cubicBezTo>
                <a:cubicBezTo>
                  <a:pt x="0" y="1533401"/>
                  <a:pt x="34116" y="1499285"/>
                  <a:pt x="76200" y="1499285"/>
                </a:cubicBezTo>
                <a:close/>
                <a:moveTo>
                  <a:pt x="76200" y="999524"/>
                </a:moveTo>
                <a:cubicBezTo>
                  <a:pt x="118284" y="999524"/>
                  <a:pt x="152400" y="1033640"/>
                  <a:pt x="152400" y="1075724"/>
                </a:cubicBezTo>
                <a:cubicBezTo>
                  <a:pt x="152400" y="1117808"/>
                  <a:pt x="118284" y="1151924"/>
                  <a:pt x="76200" y="1151924"/>
                </a:cubicBezTo>
                <a:cubicBezTo>
                  <a:pt x="34116" y="1151924"/>
                  <a:pt x="0" y="1117808"/>
                  <a:pt x="0" y="1075724"/>
                </a:cubicBezTo>
                <a:cubicBezTo>
                  <a:pt x="0" y="1033640"/>
                  <a:pt x="34116" y="999524"/>
                  <a:pt x="76200" y="999524"/>
                </a:cubicBezTo>
                <a:close/>
                <a:moveTo>
                  <a:pt x="76200" y="499762"/>
                </a:moveTo>
                <a:cubicBezTo>
                  <a:pt x="118284" y="499762"/>
                  <a:pt x="152400" y="533878"/>
                  <a:pt x="152400" y="575962"/>
                </a:cubicBezTo>
                <a:cubicBezTo>
                  <a:pt x="152400" y="618046"/>
                  <a:pt x="118284" y="652162"/>
                  <a:pt x="76200" y="652162"/>
                </a:cubicBezTo>
                <a:cubicBezTo>
                  <a:pt x="34116" y="652162"/>
                  <a:pt x="0" y="618046"/>
                  <a:pt x="0" y="575962"/>
                </a:cubicBezTo>
                <a:cubicBezTo>
                  <a:pt x="0" y="533878"/>
                  <a:pt x="34116" y="499762"/>
                  <a:pt x="76200" y="499762"/>
                </a:cubicBezTo>
                <a:close/>
                <a:moveTo>
                  <a:pt x="76200" y="0"/>
                </a:moveTo>
                <a:cubicBezTo>
                  <a:pt x="118284" y="0"/>
                  <a:pt x="152400" y="34116"/>
                  <a:pt x="152400" y="76200"/>
                </a:cubicBez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gradFill>
            <a:gsLst>
              <a:gs pos="70000">
                <a:srgbClr val="FF388C"/>
              </a:gs>
              <a:gs pos="3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CD2E4EE-7EDB-47C7-AD07-C19FDB68114D}"/>
              </a:ext>
            </a:extLst>
          </p:cNvPr>
          <p:cNvSpPr/>
          <p:nvPr/>
        </p:nvSpPr>
        <p:spPr>
          <a:xfrm>
            <a:off x="7034615" y="2386334"/>
            <a:ext cx="112442" cy="4168451"/>
          </a:xfrm>
          <a:custGeom>
            <a:avLst/>
            <a:gdLst>
              <a:gd name="connsiteX0" fmla="*/ 76200 w 152400"/>
              <a:gd name="connsiteY0" fmla="*/ 5497380 h 5649780"/>
              <a:gd name="connsiteX1" fmla="*/ 152400 w 152400"/>
              <a:gd name="connsiteY1" fmla="*/ 5573580 h 5649780"/>
              <a:gd name="connsiteX2" fmla="*/ 76200 w 152400"/>
              <a:gd name="connsiteY2" fmla="*/ 5649780 h 5649780"/>
              <a:gd name="connsiteX3" fmla="*/ 0 w 152400"/>
              <a:gd name="connsiteY3" fmla="*/ 5573580 h 5649780"/>
              <a:gd name="connsiteX4" fmla="*/ 76200 w 152400"/>
              <a:gd name="connsiteY4" fmla="*/ 5497380 h 5649780"/>
              <a:gd name="connsiteX5" fmla="*/ 76200 w 152400"/>
              <a:gd name="connsiteY5" fmla="*/ 4997619 h 5649780"/>
              <a:gd name="connsiteX6" fmla="*/ 152400 w 152400"/>
              <a:gd name="connsiteY6" fmla="*/ 5073819 h 5649780"/>
              <a:gd name="connsiteX7" fmla="*/ 76200 w 152400"/>
              <a:gd name="connsiteY7" fmla="*/ 5150019 h 5649780"/>
              <a:gd name="connsiteX8" fmla="*/ 0 w 152400"/>
              <a:gd name="connsiteY8" fmla="*/ 5073819 h 5649780"/>
              <a:gd name="connsiteX9" fmla="*/ 76200 w 152400"/>
              <a:gd name="connsiteY9" fmla="*/ 4997619 h 5649780"/>
              <a:gd name="connsiteX10" fmla="*/ 76200 w 152400"/>
              <a:gd name="connsiteY10" fmla="*/ 4497857 h 5649780"/>
              <a:gd name="connsiteX11" fmla="*/ 152400 w 152400"/>
              <a:gd name="connsiteY11" fmla="*/ 4574057 h 5649780"/>
              <a:gd name="connsiteX12" fmla="*/ 76200 w 152400"/>
              <a:gd name="connsiteY12" fmla="*/ 4650257 h 5649780"/>
              <a:gd name="connsiteX13" fmla="*/ 0 w 152400"/>
              <a:gd name="connsiteY13" fmla="*/ 4574057 h 5649780"/>
              <a:gd name="connsiteX14" fmla="*/ 76200 w 152400"/>
              <a:gd name="connsiteY14" fmla="*/ 4497857 h 5649780"/>
              <a:gd name="connsiteX15" fmla="*/ 76200 w 152400"/>
              <a:gd name="connsiteY15" fmla="*/ 3998095 h 5649780"/>
              <a:gd name="connsiteX16" fmla="*/ 152400 w 152400"/>
              <a:gd name="connsiteY16" fmla="*/ 4074295 h 5649780"/>
              <a:gd name="connsiteX17" fmla="*/ 76200 w 152400"/>
              <a:gd name="connsiteY17" fmla="*/ 4150495 h 5649780"/>
              <a:gd name="connsiteX18" fmla="*/ 0 w 152400"/>
              <a:gd name="connsiteY18" fmla="*/ 4074295 h 5649780"/>
              <a:gd name="connsiteX19" fmla="*/ 76200 w 152400"/>
              <a:gd name="connsiteY19" fmla="*/ 3998095 h 5649780"/>
              <a:gd name="connsiteX20" fmla="*/ 76200 w 152400"/>
              <a:gd name="connsiteY20" fmla="*/ 3498333 h 5649780"/>
              <a:gd name="connsiteX21" fmla="*/ 152400 w 152400"/>
              <a:gd name="connsiteY21" fmla="*/ 3574533 h 5649780"/>
              <a:gd name="connsiteX22" fmla="*/ 76200 w 152400"/>
              <a:gd name="connsiteY22" fmla="*/ 3650733 h 5649780"/>
              <a:gd name="connsiteX23" fmla="*/ 0 w 152400"/>
              <a:gd name="connsiteY23" fmla="*/ 3574533 h 5649780"/>
              <a:gd name="connsiteX24" fmla="*/ 76200 w 152400"/>
              <a:gd name="connsiteY24" fmla="*/ 3498333 h 5649780"/>
              <a:gd name="connsiteX25" fmla="*/ 76200 w 152400"/>
              <a:gd name="connsiteY25" fmla="*/ 2998571 h 5649780"/>
              <a:gd name="connsiteX26" fmla="*/ 152400 w 152400"/>
              <a:gd name="connsiteY26" fmla="*/ 3074771 h 5649780"/>
              <a:gd name="connsiteX27" fmla="*/ 76200 w 152400"/>
              <a:gd name="connsiteY27" fmla="*/ 3150971 h 5649780"/>
              <a:gd name="connsiteX28" fmla="*/ 0 w 152400"/>
              <a:gd name="connsiteY28" fmla="*/ 3074771 h 5649780"/>
              <a:gd name="connsiteX29" fmla="*/ 76200 w 152400"/>
              <a:gd name="connsiteY29" fmla="*/ 2998571 h 5649780"/>
              <a:gd name="connsiteX30" fmla="*/ 76200 w 152400"/>
              <a:gd name="connsiteY30" fmla="*/ 2498809 h 5649780"/>
              <a:gd name="connsiteX31" fmla="*/ 152400 w 152400"/>
              <a:gd name="connsiteY31" fmla="*/ 2575009 h 5649780"/>
              <a:gd name="connsiteX32" fmla="*/ 76200 w 152400"/>
              <a:gd name="connsiteY32" fmla="*/ 2651209 h 5649780"/>
              <a:gd name="connsiteX33" fmla="*/ 0 w 152400"/>
              <a:gd name="connsiteY33" fmla="*/ 2575009 h 5649780"/>
              <a:gd name="connsiteX34" fmla="*/ 76200 w 152400"/>
              <a:gd name="connsiteY34" fmla="*/ 2498809 h 5649780"/>
              <a:gd name="connsiteX35" fmla="*/ 76200 w 152400"/>
              <a:gd name="connsiteY35" fmla="*/ 1999047 h 5649780"/>
              <a:gd name="connsiteX36" fmla="*/ 152400 w 152400"/>
              <a:gd name="connsiteY36" fmla="*/ 2075247 h 5649780"/>
              <a:gd name="connsiteX37" fmla="*/ 76200 w 152400"/>
              <a:gd name="connsiteY37" fmla="*/ 2151447 h 5649780"/>
              <a:gd name="connsiteX38" fmla="*/ 0 w 152400"/>
              <a:gd name="connsiteY38" fmla="*/ 2075247 h 5649780"/>
              <a:gd name="connsiteX39" fmla="*/ 76200 w 152400"/>
              <a:gd name="connsiteY39" fmla="*/ 1999047 h 5649780"/>
              <a:gd name="connsiteX40" fmla="*/ 76200 w 152400"/>
              <a:gd name="connsiteY40" fmla="*/ 1499285 h 5649780"/>
              <a:gd name="connsiteX41" fmla="*/ 152400 w 152400"/>
              <a:gd name="connsiteY41" fmla="*/ 1575486 h 5649780"/>
              <a:gd name="connsiteX42" fmla="*/ 76200 w 152400"/>
              <a:gd name="connsiteY42" fmla="*/ 1651685 h 5649780"/>
              <a:gd name="connsiteX43" fmla="*/ 0 w 152400"/>
              <a:gd name="connsiteY43" fmla="*/ 1575486 h 5649780"/>
              <a:gd name="connsiteX44" fmla="*/ 76200 w 152400"/>
              <a:gd name="connsiteY44" fmla="*/ 1499285 h 5649780"/>
              <a:gd name="connsiteX45" fmla="*/ 76200 w 152400"/>
              <a:gd name="connsiteY45" fmla="*/ 999524 h 5649780"/>
              <a:gd name="connsiteX46" fmla="*/ 152400 w 152400"/>
              <a:gd name="connsiteY46" fmla="*/ 1075724 h 5649780"/>
              <a:gd name="connsiteX47" fmla="*/ 76200 w 152400"/>
              <a:gd name="connsiteY47" fmla="*/ 1151924 h 5649780"/>
              <a:gd name="connsiteX48" fmla="*/ 0 w 152400"/>
              <a:gd name="connsiteY48" fmla="*/ 1075724 h 5649780"/>
              <a:gd name="connsiteX49" fmla="*/ 76200 w 152400"/>
              <a:gd name="connsiteY49" fmla="*/ 999524 h 5649780"/>
              <a:gd name="connsiteX50" fmla="*/ 76200 w 152400"/>
              <a:gd name="connsiteY50" fmla="*/ 499762 h 5649780"/>
              <a:gd name="connsiteX51" fmla="*/ 152400 w 152400"/>
              <a:gd name="connsiteY51" fmla="*/ 575962 h 5649780"/>
              <a:gd name="connsiteX52" fmla="*/ 76200 w 152400"/>
              <a:gd name="connsiteY52" fmla="*/ 652162 h 5649780"/>
              <a:gd name="connsiteX53" fmla="*/ 0 w 152400"/>
              <a:gd name="connsiteY53" fmla="*/ 575962 h 5649780"/>
              <a:gd name="connsiteX54" fmla="*/ 76200 w 152400"/>
              <a:gd name="connsiteY54" fmla="*/ 499762 h 5649780"/>
              <a:gd name="connsiteX55" fmla="*/ 76200 w 152400"/>
              <a:gd name="connsiteY55" fmla="*/ 0 h 5649780"/>
              <a:gd name="connsiteX56" fmla="*/ 152400 w 152400"/>
              <a:gd name="connsiteY56" fmla="*/ 76200 h 5649780"/>
              <a:gd name="connsiteX57" fmla="*/ 76200 w 152400"/>
              <a:gd name="connsiteY57" fmla="*/ 152400 h 5649780"/>
              <a:gd name="connsiteX58" fmla="*/ 0 w 152400"/>
              <a:gd name="connsiteY58" fmla="*/ 76200 h 5649780"/>
              <a:gd name="connsiteX59" fmla="*/ 76200 w 152400"/>
              <a:gd name="connsiteY59" fmla="*/ 0 h 56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2400" h="5649780">
                <a:moveTo>
                  <a:pt x="76200" y="5497380"/>
                </a:moveTo>
                <a:cubicBezTo>
                  <a:pt x="118284" y="5497380"/>
                  <a:pt x="152400" y="5531496"/>
                  <a:pt x="152400" y="5573580"/>
                </a:cubicBezTo>
                <a:cubicBezTo>
                  <a:pt x="152400" y="5615664"/>
                  <a:pt x="118284" y="5649780"/>
                  <a:pt x="76200" y="5649780"/>
                </a:cubicBezTo>
                <a:cubicBezTo>
                  <a:pt x="34116" y="5649780"/>
                  <a:pt x="0" y="5615664"/>
                  <a:pt x="0" y="5573580"/>
                </a:cubicBezTo>
                <a:cubicBezTo>
                  <a:pt x="0" y="5531496"/>
                  <a:pt x="34116" y="5497380"/>
                  <a:pt x="76200" y="5497380"/>
                </a:cubicBezTo>
                <a:close/>
                <a:moveTo>
                  <a:pt x="76200" y="4997619"/>
                </a:moveTo>
                <a:cubicBezTo>
                  <a:pt x="118284" y="4997619"/>
                  <a:pt x="152400" y="5031735"/>
                  <a:pt x="152400" y="5073819"/>
                </a:cubicBezTo>
                <a:cubicBezTo>
                  <a:pt x="152400" y="5115903"/>
                  <a:pt x="118284" y="5150019"/>
                  <a:pt x="76200" y="5150019"/>
                </a:cubicBezTo>
                <a:cubicBezTo>
                  <a:pt x="34116" y="5150019"/>
                  <a:pt x="0" y="5115903"/>
                  <a:pt x="0" y="5073819"/>
                </a:cubicBezTo>
                <a:cubicBezTo>
                  <a:pt x="0" y="5031735"/>
                  <a:pt x="34116" y="4997619"/>
                  <a:pt x="76200" y="4997619"/>
                </a:cubicBezTo>
                <a:close/>
                <a:moveTo>
                  <a:pt x="76200" y="4497857"/>
                </a:moveTo>
                <a:cubicBezTo>
                  <a:pt x="118284" y="4497857"/>
                  <a:pt x="152400" y="4531973"/>
                  <a:pt x="152400" y="4574057"/>
                </a:cubicBezTo>
                <a:cubicBezTo>
                  <a:pt x="152400" y="4616141"/>
                  <a:pt x="118284" y="4650257"/>
                  <a:pt x="76200" y="4650257"/>
                </a:cubicBezTo>
                <a:cubicBezTo>
                  <a:pt x="34116" y="4650257"/>
                  <a:pt x="0" y="4616141"/>
                  <a:pt x="0" y="4574057"/>
                </a:cubicBezTo>
                <a:cubicBezTo>
                  <a:pt x="0" y="4531973"/>
                  <a:pt x="34116" y="4497857"/>
                  <a:pt x="76200" y="4497857"/>
                </a:cubicBezTo>
                <a:close/>
                <a:moveTo>
                  <a:pt x="76200" y="3998095"/>
                </a:moveTo>
                <a:cubicBezTo>
                  <a:pt x="118284" y="3998095"/>
                  <a:pt x="152400" y="4032211"/>
                  <a:pt x="152400" y="4074295"/>
                </a:cubicBezTo>
                <a:cubicBezTo>
                  <a:pt x="152400" y="4116379"/>
                  <a:pt x="118284" y="4150495"/>
                  <a:pt x="76200" y="4150495"/>
                </a:cubicBezTo>
                <a:cubicBezTo>
                  <a:pt x="34116" y="4150495"/>
                  <a:pt x="0" y="4116379"/>
                  <a:pt x="0" y="4074295"/>
                </a:cubicBezTo>
                <a:cubicBezTo>
                  <a:pt x="0" y="4032211"/>
                  <a:pt x="34116" y="3998095"/>
                  <a:pt x="76200" y="3998095"/>
                </a:cubicBezTo>
                <a:close/>
                <a:moveTo>
                  <a:pt x="76200" y="3498333"/>
                </a:moveTo>
                <a:cubicBezTo>
                  <a:pt x="118284" y="3498333"/>
                  <a:pt x="152400" y="3532449"/>
                  <a:pt x="152400" y="3574533"/>
                </a:cubicBezTo>
                <a:cubicBezTo>
                  <a:pt x="152400" y="3616617"/>
                  <a:pt x="118284" y="3650733"/>
                  <a:pt x="76200" y="3650733"/>
                </a:cubicBezTo>
                <a:cubicBezTo>
                  <a:pt x="34116" y="3650733"/>
                  <a:pt x="0" y="3616617"/>
                  <a:pt x="0" y="3574533"/>
                </a:cubicBezTo>
                <a:cubicBezTo>
                  <a:pt x="0" y="3532449"/>
                  <a:pt x="34116" y="3498333"/>
                  <a:pt x="76200" y="3498333"/>
                </a:cubicBezTo>
                <a:close/>
                <a:moveTo>
                  <a:pt x="76200" y="2998571"/>
                </a:moveTo>
                <a:cubicBezTo>
                  <a:pt x="118284" y="2998571"/>
                  <a:pt x="152400" y="3032687"/>
                  <a:pt x="152400" y="3074771"/>
                </a:cubicBezTo>
                <a:cubicBezTo>
                  <a:pt x="152400" y="3116855"/>
                  <a:pt x="118284" y="3150971"/>
                  <a:pt x="76200" y="3150971"/>
                </a:cubicBezTo>
                <a:cubicBezTo>
                  <a:pt x="34116" y="3150971"/>
                  <a:pt x="0" y="3116855"/>
                  <a:pt x="0" y="3074771"/>
                </a:cubicBezTo>
                <a:cubicBezTo>
                  <a:pt x="0" y="3032687"/>
                  <a:pt x="34116" y="2998571"/>
                  <a:pt x="76200" y="2998571"/>
                </a:cubicBezTo>
                <a:close/>
                <a:moveTo>
                  <a:pt x="76200" y="2498809"/>
                </a:moveTo>
                <a:cubicBezTo>
                  <a:pt x="118284" y="2498809"/>
                  <a:pt x="152400" y="2532925"/>
                  <a:pt x="152400" y="2575009"/>
                </a:cubicBezTo>
                <a:cubicBezTo>
                  <a:pt x="152400" y="2617093"/>
                  <a:pt x="118284" y="2651209"/>
                  <a:pt x="76200" y="2651209"/>
                </a:cubicBezTo>
                <a:cubicBezTo>
                  <a:pt x="34116" y="2651209"/>
                  <a:pt x="0" y="2617093"/>
                  <a:pt x="0" y="2575009"/>
                </a:cubicBezTo>
                <a:cubicBezTo>
                  <a:pt x="0" y="2532925"/>
                  <a:pt x="34116" y="2498809"/>
                  <a:pt x="76200" y="2498809"/>
                </a:cubicBezTo>
                <a:close/>
                <a:moveTo>
                  <a:pt x="76200" y="1999047"/>
                </a:moveTo>
                <a:cubicBezTo>
                  <a:pt x="118284" y="1999047"/>
                  <a:pt x="152400" y="2033163"/>
                  <a:pt x="152400" y="2075247"/>
                </a:cubicBezTo>
                <a:cubicBezTo>
                  <a:pt x="152400" y="2117331"/>
                  <a:pt x="118284" y="2151447"/>
                  <a:pt x="76200" y="2151447"/>
                </a:cubicBezTo>
                <a:cubicBezTo>
                  <a:pt x="34116" y="2151447"/>
                  <a:pt x="0" y="2117331"/>
                  <a:pt x="0" y="2075247"/>
                </a:cubicBezTo>
                <a:cubicBezTo>
                  <a:pt x="0" y="2033163"/>
                  <a:pt x="34116" y="1999047"/>
                  <a:pt x="76200" y="1999047"/>
                </a:cubicBezTo>
                <a:close/>
                <a:moveTo>
                  <a:pt x="76200" y="1499285"/>
                </a:moveTo>
                <a:cubicBezTo>
                  <a:pt x="118284" y="1499285"/>
                  <a:pt x="152400" y="1533401"/>
                  <a:pt x="152400" y="1575486"/>
                </a:cubicBezTo>
                <a:cubicBezTo>
                  <a:pt x="152400" y="1617569"/>
                  <a:pt x="118284" y="1651685"/>
                  <a:pt x="76200" y="1651685"/>
                </a:cubicBezTo>
                <a:cubicBezTo>
                  <a:pt x="34116" y="1651685"/>
                  <a:pt x="0" y="1617569"/>
                  <a:pt x="0" y="1575486"/>
                </a:cubicBezTo>
                <a:cubicBezTo>
                  <a:pt x="0" y="1533401"/>
                  <a:pt x="34116" y="1499285"/>
                  <a:pt x="76200" y="1499285"/>
                </a:cubicBezTo>
                <a:close/>
                <a:moveTo>
                  <a:pt x="76200" y="999524"/>
                </a:moveTo>
                <a:cubicBezTo>
                  <a:pt x="118284" y="999524"/>
                  <a:pt x="152400" y="1033640"/>
                  <a:pt x="152400" y="1075724"/>
                </a:cubicBezTo>
                <a:cubicBezTo>
                  <a:pt x="152400" y="1117808"/>
                  <a:pt x="118284" y="1151924"/>
                  <a:pt x="76200" y="1151924"/>
                </a:cubicBezTo>
                <a:cubicBezTo>
                  <a:pt x="34116" y="1151924"/>
                  <a:pt x="0" y="1117808"/>
                  <a:pt x="0" y="1075724"/>
                </a:cubicBezTo>
                <a:cubicBezTo>
                  <a:pt x="0" y="1033640"/>
                  <a:pt x="34116" y="999524"/>
                  <a:pt x="76200" y="999524"/>
                </a:cubicBezTo>
                <a:close/>
                <a:moveTo>
                  <a:pt x="76200" y="499762"/>
                </a:moveTo>
                <a:cubicBezTo>
                  <a:pt x="118284" y="499762"/>
                  <a:pt x="152400" y="533878"/>
                  <a:pt x="152400" y="575962"/>
                </a:cubicBezTo>
                <a:cubicBezTo>
                  <a:pt x="152400" y="618046"/>
                  <a:pt x="118284" y="652162"/>
                  <a:pt x="76200" y="652162"/>
                </a:cubicBezTo>
                <a:cubicBezTo>
                  <a:pt x="34116" y="652162"/>
                  <a:pt x="0" y="618046"/>
                  <a:pt x="0" y="575962"/>
                </a:cubicBezTo>
                <a:cubicBezTo>
                  <a:pt x="0" y="533878"/>
                  <a:pt x="34116" y="499762"/>
                  <a:pt x="76200" y="499762"/>
                </a:cubicBezTo>
                <a:close/>
                <a:moveTo>
                  <a:pt x="76200" y="0"/>
                </a:moveTo>
                <a:cubicBezTo>
                  <a:pt x="118284" y="0"/>
                  <a:pt x="152400" y="34116"/>
                  <a:pt x="152400" y="76200"/>
                </a:cubicBez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gradFill>
            <a:gsLst>
              <a:gs pos="70000">
                <a:srgbClr val="FF388C"/>
              </a:gs>
              <a:gs pos="3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0AF743-EE44-47FC-88F0-02B01310CF9B}"/>
              </a:ext>
            </a:extLst>
          </p:cNvPr>
          <p:cNvSpPr/>
          <p:nvPr/>
        </p:nvSpPr>
        <p:spPr>
          <a:xfrm>
            <a:off x="6462568" y="3620417"/>
            <a:ext cx="1684778" cy="1684778"/>
          </a:xfrm>
          <a:prstGeom prst="ellips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39247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10207</TotalTime>
  <Words>1035</Words>
  <Application>Microsoft Office PowerPoint</Application>
  <PresentationFormat>On-screen Show (4:3)</PresentationFormat>
  <Paragraphs>182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Решение №1</vt:lpstr>
      <vt:lpstr>PowerPoint Presentation</vt:lpstr>
      <vt:lpstr>Решение №2</vt:lpstr>
      <vt:lpstr>PowerPoint Presentation</vt:lpstr>
      <vt:lpstr>Решение №3</vt:lpstr>
      <vt:lpstr>PowerPoint Presentation</vt:lpstr>
      <vt:lpstr>PowerPoint Presentation</vt:lpstr>
      <vt:lpstr>Решение №4</vt:lpstr>
      <vt:lpstr>PowerPoint Presentation</vt:lpstr>
      <vt:lpstr>Решение №5</vt:lpstr>
      <vt:lpstr>PowerPoint Presentation</vt:lpstr>
      <vt:lpstr>PowerPoint Presentation</vt:lpstr>
      <vt:lpstr>PowerPoint Presentation</vt:lpstr>
      <vt:lpstr>Решение №6</vt:lpstr>
      <vt:lpstr>PowerPoint Presentation</vt:lpstr>
      <vt:lpstr>PowerPoint Presentation</vt:lpstr>
      <vt:lpstr>Решение №7*</vt:lpstr>
      <vt:lpstr>PowerPoint Presentation</vt:lpstr>
      <vt:lpstr>PowerPoint Presentation</vt:lpstr>
      <vt:lpstr>Решение №8*</vt:lpstr>
      <vt:lpstr>PowerPoint Presentation</vt:lpstr>
      <vt:lpstr>PowerPoint Presentation</vt:lpstr>
      <vt:lpstr>Решение №9**</vt:lpstr>
      <vt:lpstr>PowerPoint Presentation</vt:lpstr>
      <vt:lpstr>Решение №10**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569</cp:revision>
  <dcterms:created xsi:type="dcterms:W3CDTF">2013-12-13T09:03:57Z</dcterms:created>
  <dcterms:modified xsi:type="dcterms:W3CDTF">2022-04-24T08:43:52Z</dcterms:modified>
</cp:coreProperties>
</file>