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57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4F81BD"/>
    <a:srgbClr val="A7C0DE"/>
    <a:srgbClr val="FFCCFF"/>
    <a:srgbClr val="FF00FF"/>
    <a:srgbClr val="000066"/>
    <a:srgbClr val="A1BD63"/>
    <a:srgbClr val="006600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3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9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3031BA-A24E-45DC-9CBD-7102C1FF3E6B}"/>
              </a:ext>
            </a:extLst>
          </p:cNvPr>
          <p:cNvGrpSpPr/>
          <p:nvPr userDrawn="1"/>
        </p:nvGrpSpPr>
        <p:grpSpPr>
          <a:xfrm>
            <a:off x="-762000" y="3367120"/>
            <a:ext cx="10495758" cy="61880"/>
            <a:chOff x="-185346" y="2438400"/>
            <a:chExt cx="10495758" cy="618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44C394-3FC0-4E83-A644-CD9CFA25DFFD}"/>
                </a:ext>
              </a:extLst>
            </p:cNvPr>
            <p:cNvGrpSpPr/>
            <p:nvPr userDrawn="1"/>
          </p:nvGrpSpPr>
          <p:grpSpPr>
            <a:xfrm>
              <a:off x="-185346" y="2438400"/>
              <a:ext cx="1898190" cy="61880"/>
              <a:chOff x="3381375" y="2682801"/>
              <a:chExt cx="1898190" cy="61880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D0127088-1C77-47B4-85E0-32D1494CA2CB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9CA1CE37-7F5B-4090-86FF-0C05A0A9818D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23CF74A6-CBB8-4232-BEA4-313D22BF2217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B1B77998-1D6B-4927-AA6D-9076ADE08A58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49C55432-3BD4-42E2-8CA7-74BEB4A23DB2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CB56618A-D3F1-444C-BB2D-B84ED16C2264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A8D50D-1711-4FEE-8C70-CE82DB906055}"/>
                </a:ext>
              </a:extLst>
            </p:cNvPr>
            <p:cNvGrpSpPr/>
            <p:nvPr userDrawn="1"/>
          </p:nvGrpSpPr>
          <p:grpSpPr>
            <a:xfrm>
              <a:off x="1524000" y="2438400"/>
              <a:ext cx="1898190" cy="61880"/>
              <a:chOff x="3381375" y="2682801"/>
              <a:chExt cx="1898190" cy="61880"/>
            </a:xfrm>
          </p:grpSpPr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9F5475AF-EC67-471B-B271-73E435A74F2A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0245DAE5-76EB-4112-B667-790FBB9A59F2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14351BFB-862D-468A-9560-5F2571BF81C1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9AB68694-A6A1-4BD6-A3C5-F5CB45341B1E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C4DFC796-1ED0-45CC-A5C9-4AE86C19DAEB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BFAFF1C1-0464-49F6-9799-F09763CAFF54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73F2A-780B-49BA-B90C-29839299D9E2}"/>
                </a:ext>
              </a:extLst>
            </p:cNvPr>
            <p:cNvGrpSpPr/>
            <p:nvPr userDrawn="1"/>
          </p:nvGrpSpPr>
          <p:grpSpPr>
            <a:xfrm>
              <a:off x="3264342" y="2438400"/>
              <a:ext cx="1898190" cy="61880"/>
              <a:chOff x="3381375" y="2682801"/>
              <a:chExt cx="1898190" cy="61880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14381C9-653E-492A-8B96-9017E0B4DCDC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D766FB39-FC43-42E0-9F74-1841711D17C9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C06CE0C8-66B7-4E6A-928C-9F631687B66E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5F697D4E-E4D3-41AD-B258-EEAF6169AE61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A449569-DF63-452D-8CE8-E3CBF98ACE8C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8DAD5FFA-BAA1-42B7-9C3C-10C3297A2556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8669A0-D135-4B9D-986C-CF2284634983}"/>
                </a:ext>
              </a:extLst>
            </p:cNvPr>
            <p:cNvGrpSpPr/>
            <p:nvPr userDrawn="1"/>
          </p:nvGrpSpPr>
          <p:grpSpPr>
            <a:xfrm>
              <a:off x="4973688" y="2438400"/>
              <a:ext cx="1898190" cy="61880"/>
              <a:chOff x="3381375" y="2682801"/>
              <a:chExt cx="1898190" cy="61880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C243F9C4-4DD4-4675-B906-3F4E9C53653B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45DE029C-3826-4149-A40A-17B0D0071C1A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6FCB27E-36BB-4B51-AC09-683BE2E1E163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51F643AB-119E-4425-A313-B2D9E70EA647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8C317C6E-B596-4C22-B08D-DD141C0F16A4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8B4CE2E2-EEE1-4A21-8DA4-CC3700F57E1F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AAABDA-01B8-464A-B09C-4F20D2E2E5D3}"/>
                </a:ext>
              </a:extLst>
            </p:cNvPr>
            <p:cNvGrpSpPr/>
            <p:nvPr userDrawn="1"/>
          </p:nvGrpSpPr>
          <p:grpSpPr>
            <a:xfrm>
              <a:off x="6702876" y="2438400"/>
              <a:ext cx="1898190" cy="61880"/>
              <a:chOff x="3381375" y="2682801"/>
              <a:chExt cx="1898190" cy="61880"/>
            </a:xfrm>
          </p:grpSpPr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58D4F0B8-40AA-41EC-BBE6-47CA91097AFD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6D070DC9-427B-4D30-AA7F-62531849C6FF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C3A1B7E9-45E0-4505-AECE-F53F7DEF3EC5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9A3DECDD-F634-48CD-8C6B-DDE2570CD759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FF09791F-8BD2-4A2F-9E75-36E8D3F31797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4DFFB84D-DBD0-4F97-B08A-911F1D9EC165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424676-62F6-4759-8D1F-63A75EE58A63}"/>
                </a:ext>
              </a:extLst>
            </p:cNvPr>
            <p:cNvGrpSpPr/>
            <p:nvPr userDrawn="1"/>
          </p:nvGrpSpPr>
          <p:grpSpPr>
            <a:xfrm>
              <a:off x="8412222" y="2438400"/>
              <a:ext cx="1898190" cy="61880"/>
              <a:chOff x="3381375" y="2682801"/>
              <a:chExt cx="1898190" cy="61880"/>
            </a:xfrm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199B6D4-C08F-4F7E-927A-B99877CF38F1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4DADDF47-3EE9-4731-928E-6800F1D5C513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0994357F-691E-4B21-B585-206F64303EA5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AC2891E1-652C-4EEB-9CCA-DEC7DB0ADF5B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5BADD994-8435-40B7-B399-AD1992EF2852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1FB01069-ED76-4F4D-A44F-329EC204BEC4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1FFF5D-73C7-4072-8FB4-F694A6892A94}"/>
                </a:ext>
              </a:extLst>
            </p:cNvPr>
            <p:cNvCxnSpPr>
              <a:cxnSpLocks/>
              <a:stCxn id="56" idx="0"/>
              <a:endCxn id="23" idx="1"/>
            </p:cNvCxnSpPr>
            <p:nvPr userDrawn="1"/>
          </p:nvCxnSpPr>
          <p:spPr>
            <a:xfrm>
              <a:off x="43254" y="243840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5B3132-1D7C-4C38-B6F8-672D7B850744}"/>
                </a:ext>
              </a:extLst>
            </p:cNvPr>
            <p:cNvCxnSpPr>
              <a:cxnSpLocks/>
              <a:stCxn id="56" idx="3"/>
              <a:endCxn id="23" idx="4"/>
            </p:cNvCxnSpPr>
            <p:nvPr userDrawn="1"/>
          </p:nvCxnSpPr>
          <p:spPr>
            <a:xfrm>
              <a:off x="-38776" y="250028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850D76-ADC6-49A4-8F94-F6020A29B5E4}"/>
              </a:ext>
            </a:extLst>
          </p:cNvPr>
          <p:cNvGrpSpPr/>
          <p:nvPr userDrawn="1"/>
        </p:nvGrpSpPr>
        <p:grpSpPr>
          <a:xfrm>
            <a:off x="4550795" y="2054905"/>
            <a:ext cx="418153" cy="634711"/>
            <a:chOff x="9105819" y="2044472"/>
            <a:chExt cx="418153" cy="634711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70AA90-191F-49EF-9FC0-771D0F247ACA}"/>
                </a:ext>
              </a:extLst>
            </p:cNvPr>
            <p:cNvSpPr/>
            <p:nvPr userDrawn="1"/>
          </p:nvSpPr>
          <p:spPr>
            <a:xfrm>
              <a:off x="9105819" y="2044472"/>
              <a:ext cx="418153" cy="373084"/>
            </a:xfrm>
            <a:custGeom>
              <a:avLst/>
              <a:gdLst>
                <a:gd name="connsiteX0" fmla="*/ 418205 w 418205"/>
                <a:gd name="connsiteY0" fmla="*/ 373018 h 373018"/>
                <a:gd name="connsiteX1" fmla="*/ 201035 w 418205"/>
                <a:gd name="connsiteY1" fmla="*/ 104413 h 373018"/>
                <a:gd name="connsiteX2" fmla="*/ 157220 w 418205"/>
                <a:gd name="connsiteY2" fmla="*/ 91078 h 373018"/>
                <a:gd name="connsiteX3" fmla="*/ 61970 w 418205"/>
                <a:gd name="connsiteY3" fmla="*/ 7258 h 373018"/>
                <a:gd name="connsiteX4" fmla="*/ 16250 w 418205"/>
                <a:gd name="connsiteY4" fmla="*/ 11068 h 373018"/>
                <a:gd name="connsiteX5" fmla="*/ 1010 w 418205"/>
                <a:gd name="connsiteY5" fmla="*/ 66313 h 373018"/>
                <a:gd name="connsiteX6" fmla="*/ 41015 w 418205"/>
                <a:gd name="connsiteY6" fmla="*/ 119653 h 373018"/>
                <a:gd name="connsiteX7" fmla="*/ 136265 w 418205"/>
                <a:gd name="connsiteY7" fmla="*/ 104413 h 373018"/>
                <a:gd name="connsiteX8" fmla="*/ 206750 w 418205"/>
                <a:gd name="connsiteY8" fmla="*/ 83458 h 373018"/>
                <a:gd name="connsiteX9" fmla="*/ 260090 w 418205"/>
                <a:gd name="connsiteY9" fmla="*/ 18688 h 373018"/>
                <a:gd name="connsiteX10" fmla="*/ 330575 w 418205"/>
                <a:gd name="connsiteY10" fmla="*/ 3448 h 373018"/>
                <a:gd name="connsiteX11" fmla="*/ 370580 w 418205"/>
                <a:gd name="connsiteY11" fmla="*/ 41548 h 373018"/>
                <a:gd name="connsiteX12" fmla="*/ 366770 w 418205"/>
                <a:gd name="connsiteY12" fmla="*/ 94888 h 373018"/>
                <a:gd name="connsiteX13" fmla="*/ 305810 w 418205"/>
                <a:gd name="connsiteY13" fmla="*/ 129178 h 373018"/>
                <a:gd name="connsiteX14" fmla="*/ 218180 w 418205"/>
                <a:gd name="connsiteY14" fmla="*/ 94888 h 373018"/>
                <a:gd name="connsiteX15" fmla="*/ 170555 w 418205"/>
                <a:gd name="connsiteY15" fmla="*/ 104413 h 373018"/>
                <a:gd name="connsiteX16" fmla="*/ 113405 w 418205"/>
                <a:gd name="connsiteY16" fmla="*/ 142513 h 373018"/>
                <a:gd name="connsiteX17" fmla="*/ 92450 w 418205"/>
                <a:gd name="connsiteY17" fmla="*/ 232048 h 373018"/>
                <a:gd name="connsiteX18" fmla="*/ 63875 w 418205"/>
                <a:gd name="connsiteY18" fmla="*/ 315868 h 373018"/>
                <a:gd name="connsiteX19" fmla="*/ 42920 w 418205"/>
                <a:gd name="connsiteY19" fmla="*/ 348253 h 373018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42868 w 418153"/>
                <a:gd name="connsiteY19" fmla="*/ 348319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8153" h="373084">
                  <a:moveTo>
                    <a:pt x="418153" y="373084"/>
                  </a:moveTo>
                  <a:cubicBezTo>
                    <a:pt x="325601" y="325141"/>
                    <a:pt x="244480" y="151469"/>
                    <a:pt x="200983" y="104479"/>
                  </a:cubicBezTo>
                  <a:cubicBezTo>
                    <a:pt x="157486" y="57489"/>
                    <a:pt x="177488" y="106067"/>
                    <a:pt x="157168" y="91144"/>
                  </a:cubicBezTo>
                  <a:cubicBezTo>
                    <a:pt x="136848" y="76221"/>
                    <a:pt x="102240" y="27009"/>
                    <a:pt x="79063" y="14944"/>
                  </a:cubicBezTo>
                  <a:cubicBezTo>
                    <a:pt x="55886" y="2879"/>
                    <a:pt x="31121" y="10182"/>
                    <a:pt x="18103" y="18754"/>
                  </a:cubicBezTo>
                  <a:cubicBezTo>
                    <a:pt x="5086" y="27327"/>
                    <a:pt x="-2852" y="49552"/>
                    <a:pt x="958" y="66379"/>
                  </a:cubicBezTo>
                  <a:cubicBezTo>
                    <a:pt x="4768" y="83207"/>
                    <a:pt x="6991" y="109559"/>
                    <a:pt x="40963" y="119719"/>
                  </a:cubicBezTo>
                  <a:cubicBezTo>
                    <a:pt x="74935" y="129879"/>
                    <a:pt x="108590" y="110511"/>
                    <a:pt x="136213" y="104479"/>
                  </a:cubicBezTo>
                  <a:cubicBezTo>
                    <a:pt x="163835" y="98446"/>
                    <a:pt x="186061" y="97811"/>
                    <a:pt x="206698" y="83524"/>
                  </a:cubicBezTo>
                  <a:cubicBezTo>
                    <a:pt x="227335" y="69237"/>
                    <a:pt x="239401" y="32089"/>
                    <a:pt x="260038" y="18754"/>
                  </a:cubicBezTo>
                  <a:cubicBezTo>
                    <a:pt x="280675" y="5419"/>
                    <a:pt x="302583" y="-6011"/>
                    <a:pt x="330523" y="3514"/>
                  </a:cubicBezTo>
                  <a:cubicBezTo>
                    <a:pt x="358463" y="13039"/>
                    <a:pt x="364496" y="26374"/>
                    <a:pt x="370528" y="41614"/>
                  </a:cubicBezTo>
                  <a:cubicBezTo>
                    <a:pt x="376560" y="56854"/>
                    <a:pt x="377513" y="80349"/>
                    <a:pt x="366718" y="94954"/>
                  </a:cubicBezTo>
                  <a:cubicBezTo>
                    <a:pt x="355923" y="109559"/>
                    <a:pt x="341953" y="131149"/>
                    <a:pt x="305758" y="129244"/>
                  </a:cubicBezTo>
                  <a:cubicBezTo>
                    <a:pt x="269563" y="127339"/>
                    <a:pt x="240670" y="99081"/>
                    <a:pt x="218128" y="94954"/>
                  </a:cubicBezTo>
                  <a:cubicBezTo>
                    <a:pt x="195585" y="90826"/>
                    <a:pt x="187965" y="96542"/>
                    <a:pt x="170503" y="104479"/>
                  </a:cubicBezTo>
                  <a:cubicBezTo>
                    <a:pt x="153041" y="112416"/>
                    <a:pt x="126370" y="121306"/>
                    <a:pt x="113353" y="142579"/>
                  </a:cubicBezTo>
                  <a:cubicBezTo>
                    <a:pt x="100335" y="163851"/>
                    <a:pt x="100653" y="203222"/>
                    <a:pt x="92398" y="232114"/>
                  </a:cubicBezTo>
                  <a:cubicBezTo>
                    <a:pt x="84143" y="261006"/>
                    <a:pt x="77793" y="296249"/>
                    <a:pt x="63823" y="315934"/>
                  </a:cubicBezTo>
                  <a:cubicBezTo>
                    <a:pt x="49853" y="335619"/>
                    <a:pt x="14928" y="343715"/>
                    <a:pt x="8578" y="350224"/>
                  </a:cubicBezTo>
                </a:path>
              </a:pathLst>
            </a:custGeom>
            <a:noFill/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F266B94-943E-4C7C-8BF0-772C6EFEC11D}"/>
                </a:ext>
              </a:extLst>
            </p:cNvPr>
            <p:cNvSpPr/>
            <p:nvPr userDrawn="1"/>
          </p:nvSpPr>
          <p:spPr>
            <a:xfrm>
              <a:off x="9255486" y="2149839"/>
              <a:ext cx="83820" cy="144795"/>
            </a:xfrm>
            <a:custGeom>
              <a:avLst/>
              <a:gdLst>
                <a:gd name="connsiteX0" fmla="*/ 83820 w 83820"/>
                <a:gd name="connsiteY0" fmla="*/ 142890 h 144795"/>
                <a:gd name="connsiteX1" fmla="*/ 59055 w 83820"/>
                <a:gd name="connsiteY1" fmla="*/ 81930 h 144795"/>
                <a:gd name="connsiteX2" fmla="*/ 51435 w 83820"/>
                <a:gd name="connsiteY2" fmla="*/ 24780 h 144795"/>
                <a:gd name="connsiteX3" fmla="*/ 38100 w 83820"/>
                <a:gd name="connsiteY3" fmla="*/ 15 h 144795"/>
                <a:gd name="connsiteX4" fmla="*/ 32385 w 83820"/>
                <a:gd name="connsiteY4" fmla="*/ 20970 h 144795"/>
                <a:gd name="connsiteX5" fmla="*/ 19050 w 83820"/>
                <a:gd name="connsiteY5" fmla="*/ 15255 h 144795"/>
                <a:gd name="connsiteX6" fmla="*/ 5715 w 83820"/>
                <a:gd name="connsiteY6" fmla="*/ 64785 h 144795"/>
                <a:gd name="connsiteX7" fmla="*/ 0 w 83820"/>
                <a:gd name="connsiteY7" fmla="*/ 121935 h 144795"/>
                <a:gd name="connsiteX8" fmla="*/ 5715 w 83820"/>
                <a:gd name="connsiteY8" fmla="*/ 144795 h 14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" h="144795">
                  <a:moveTo>
                    <a:pt x="83820" y="142890"/>
                  </a:moveTo>
                  <a:cubicBezTo>
                    <a:pt x="74136" y="122252"/>
                    <a:pt x="64452" y="101615"/>
                    <a:pt x="59055" y="81930"/>
                  </a:cubicBezTo>
                  <a:cubicBezTo>
                    <a:pt x="53658" y="62245"/>
                    <a:pt x="54927" y="38432"/>
                    <a:pt x="51435" y="24780"/>
                  </a:cubicBezTo>
                  <a:cubicBezTo>
                    <a:pt x="47943" y="11128"/>
                    <a:pt x="41275" y="650"/>
                    <a:pt x="38100" y="15"/>
                  </a:cubicBezTo>
                  <a:cubicBezTo>
                    <a:pt x="34925" y="-620"/>
                    <a:pt x="35560" y="18430"/>
                    <a:pt x="32385" y="20970"/>
                  </a:cubicBezTo>
                  <a:cubicBezTo>
                    <a:pt x="29210" y="23510"/>
                    <a:pt x="23495" y="7953"/>
                    <a:pt x="19050" y="15255"/>
                  </a:cubicBezTo>
                  <a:cubicBezTo>
                    <a:pt x="14605" y="22557"/>
                    <a:pt x="8890" y="47005"/>
                    <a:pt x="5715" y="64785"/>
                  </a:cubicBezTo>
                  <a:cubicBezTo>
                    <a:pt x="2540" y="82565"/>
                    <a:pt x="0" y="108600"/>
                    <a:pt x="0" y="121935"/>
                  </a:cubicBezTo>
                  <a:cubicBezTo>
                    <a:pt x="0" y="135270"/>
                    <a:pt x="2857" y="140032"/>
                    <a:pt x="5715" y="14479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28F41-B353-4DCA-8531-C2E71D5DDF33}"/>
                </a:ext>
              </a:extLst>
            </p:cNvPr>
            <p:cNvGrpSpPr/>
            <p:nvPr userDrawn="1"/>
          </p:nvGrpSpPr>
          <p:grpSpPr>
            <a:xfrm rot="586656">
              <a:off x="9132650" y="2279754"/>
              <a:ext cx="181438" cy="399429"/>
              <a:chOff x="9171320" y="1915881"/>
              <a:chExt cx="181438" cy="3994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4D93500-95BA-468F-B468-FADF2EC3EFFD}"/>
                  </a:ext>
                </a:extLst>
              </p:cNvPr>
              <p:cNvSpPr/>
              <p:nvPr userDrawn="1"/>
            </p:nvSpPr>
            <p:spPr>
              <a:xfrm>
                <a:off x="91713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0F0F2E0-7BEC-4FDD-B67F-1B4C86BEE474}"/>
                  </a:ext>
                </a:extLst>
              </p:cNvPr>
              <p:cNvSpPr/>
              <p:nvPr userDrawn="1"/>
            </p:nvSpPr>
            <p:spPr>
              <a:xfrm>
                <a:off x="9231756" y="2009775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EB72F6D-F17A-4D83-A199-F33F2873F357}"/>
                  </a:ext>
                </a:extLst>
              </p:cNvPr>
              <p:cNvSpPr/>
              <p:nvPr userDrawn="1"/>
            </p:nvSpPr>
            <p:spPr>
              <a:xfrm>
                <a:off x="9231756" y="1992630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FD26B0B-F148-40E6-9B4C-11814CAA80CA}"/>
                </a:ext>
              </a:extLst>
            </p:cNvPr>
            <p:cNvGrpSpPr/>
            <p:nvPr userDrawn="1"/>
          </p:nvGrpSpPr>
          <p:grpSpPr>
            <a:xfrm rot="21050729">
              <a:off x="9269565" y="2261219"/>
              <a:ext cx="181438" cy="399429"/>
              <a:chOff x="9399920" y="1915881"/>
              <a:chExt cx="181438" cy="399429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4B4A8AD-2CD3-4D35-938B-A8E23B82CD78}"/>
                  </a:ext>
                </a:extLst>
              </p:cNvPr>
              <p:cNvSpPr/>
              <p:nvPr userDrawn="1"/>
            </p:nvSpPr>
            <p:spPr>
              <a:xfrm>
                <a:off x="93999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7C9D664-9DB0-4743-9931-FB4D940903E4}"/>
                  </a:ext>
                </a:extLst>
              </p:cNvPr>
              <p:cNvSpPr/>
              <p:nvPr userDrawn="1"/>
            </p:nvSpPr>
            <p:spPr>
              <a:xfrm>
                <a:off x="9460356" y="2009776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E6E5BCB2-E04F-460C-8A6D-A5CDC5C3E7B0}"/>
                  </a:ext>
                </a:extLst>
              </p:cNvPr>
              <p:cNvSpPr/>
              <p:nvPr userDrawn="1"/>
            </p:nvSpPr>
            <p:spPr>
              <a:xfrm>
                <a:off x="9460356" y="1992631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0407D3-5408-439D-AFAA-24D8C66CAEC4}"/>
              </a:ext>
            </a:extLst>
          </p:cNvPr>
          <p:cNvGrpSpPr/>
          <p:nvPr userDrawn="1"/>
        </p:nvGrpSpPr>
        <p:grpSpPr>
          <a:xfrm>
            <a:off x="-685800" y="2438400"/>
            <a:ext cx="10495758" cy="61880"/>
            <a:chOff x="-185346" y="2438400"/>
            <a:chExt cx="10495758" cy="618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F7A266-BE5D-44B7-984D-5091766BA931}"/>
                </a:ext>
              </a:extLst>
            </p:cNvPr>
            <p:cNvGrpSpPr/>
            <p:nvPr userDrawn="1"/>
          </p:nvGrpSpPr>
          <p:grpSpPr>
            <a:xfrm>
              <a:off x="-185346" y="2438400"/>
              <a:ext cx="1898190" cy="61880"/>
              <a:chOff x="3381375" y="2682801"/>
              <a:chExt cx="1898190" cy="6188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30DFACF4-10D8-41EF-A937-2C41BE3445E4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9D8ABA75-2477-4677-A63B-95C80644E88E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F77E1D74-5301-4B51-B59E-FA4AEA05DA10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633F7F10-6B60-4A80-987A-088AEB6E56E3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4F6B9AB2-4895-45E7-95C0-D93F244EEA4B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383327C9-0807-4A34-A67C-39EFC3E3FADE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0E76E8-D034-41B1-9D0F-57C09C6B585A}"/>
                </a:ext>
              </a:extLst>
            </p:cNvPr>
            <p:cNvGrpSpPr/>
            <p:nvPr userDrawn="1"/>
          </p:nvGrpSpPr>
          <p:grpSpPr>
            <a:xfrm>
              <a:off x="1524000" y="2438400"/>
              <a:ext cx="1898190" cy="61880"/>
              <a:chOff x="3381375" y="2682801"/>
              <a:chExt cx="1898190" cy="61880"/>
            </a:xfrm>
          </p:grpSpPr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B7D79180-B890-44D9-9F7C-DF97738E3C97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1F55E9DE-DF56-4E1B-8341-BF525A6E8A58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CB83A630-7AED-47CB-9A7E-B2AFF2492048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83AC3B71-6F49-4438-AB46-8CE656EE6772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9487F484-533B-488A-81DD-73D94BD1406E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C0A91497-5F5B-4F1E-864D-4B6A459DC9F5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B8C5B7-E5F8-4C83-B51F-59B9259373F9}"/>
                </a:ext>
              </a:extLst>
            </p:cNvPr>
            <p:cNvGrpSpPr/>
            <p:nvPr userDrawn="1"/>
          </p:nvGrpSpPr>
          <p:grpSpPr>
            <a:xfrm>
              <a:off x="3264342" y="2438400"/>
              <a:ext cx="1898190" cy="61880"/>
              <a:chOff x="3381375" y="2682801"/>
              <a:chExt cx="1898190" cy="61880"/>
            </a:xfrm>
          </p:grpSpPr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7CD2EEF1-5047-4690-B7D4-F93520840E5E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BCBBCB0C-C377-437B-B665-CE2E1701E22C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5F46F098-F5E7-4ECE-BCAA-11245550FE9E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978B283-3E08-4FBB-A455-F0560515ACE2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98252A54-D4FF-4D44-AFDF-322E991C1EC3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CB066DE9-5929-4066-8CB1-EE249E3EA03E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5A6610-FCC9-4D6E-A693-3D5BF184B2CA}"/>
                </a:ext>
              </a:extLst>
            </p:cNvPr>
            <p:cNvGrpSpPr/>
            <p:nvPr userDrawn="1"/>
          </p:nvGrpSpPr>
          <p:grpSpPr>
            <a:xfrm>
              <a:off x="4973688" y="2438400"/>
              <a:ext cx="1898190" cy="61880"/>
              <a:chOff x="3381375" y="2682801"/>
              <a:chExt cx="1898190" cy="61880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ECBEAF16-4E1E-49D9-AF8D-F14737614460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051FA427-B6E2-4199-BFAE-118142C6673B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2011F94B-A389-4915-A1E0-3833B2792984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36B2F5AD-8766-4063-933A-4C64C51837F0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D826D3EA-5D20-4142-A9F3-A03ACCEB24CD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B4EB358D-C13B-43AD-AE34-9584121F4DD7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CB8090-C0E9-4B8C-8C68-915D1CCABB51}"/>
                </a:ext>
              </a:extLst>
            </p:cNvPr>
            <p:cNvGrpSpPr/>
            <p:nvPr userDrawn="1"/>
          </p:nvGrpSpPr>
          <p:grpSpPr>
            <a:xfrm>
              <a:off x="6702876" y="2438400"/>
              <a:ext cx="1898190" cy="61880"/>
              <a:chOff x="3381375" y="2682801"/>
              <a:chExt cx="1898190" cy="61880"/>
            </a:xfrm>
          </p:grpSpPr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1D6BEC3C-BE57-4539-9984-F5EED8A81658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5D33734B-814A-4692-8904-5B1A801E497B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01B0F0F9-30CE-458C-A780-CBD2A9E7F159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2ED7C7BF-F378-42AD-A95E-5E17B4403F3D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F07A4C95-57A2-4B50-AB67-8519250633BA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8C314088-811C-44CB-ADC3-501E3BBF51C7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2161DF-9790-4605-9B88-80579D408BCC}"/>
                </a:ext>
              </a:extLst>
            </p:cNvPr>
            <p:cNvGrpSpPr/>
            <p:nvPr userDrawn="1"/>
          </p:nvGrpSpPr>
          <p:grpSpPr>
            <a:xfrm>
              <a:off x="8412222" y="2438400"/>
              <a:ext cx="1898190" cy="61880"/>
              <a:chOff x="3381375" y="2682801"/>
              <a:chExt cx="1898190" cy="61880"/>
            </a:xfrm>
          </p:grpSpPr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CB92223D-7F0A-430F-B4EC-CD4240648AF4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3D65B564-BF47-4B07-9E69-19CBE8C06624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FF8F6B75-49A6-45BD-A7B1-3181503E8BAE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2B7AE14B-2DFB-412A-9604-C9170494E3DE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671958DD-0085-4005-BC74-17935C4CBDAF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9" name="Parallelogram 58">
                <a:extLst>
                  <a:ext uri="{FF2B5EF4-FFF2-40B4-BE49-F238E27FC236}">
                    <a16:creationId xmlns:a16="http://schemas.microsoft.com/office/drawing/2014/main" id="{9140A058-7D1A-43B3-934E-8C3DE1171013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8CAECA-DA92-4177-9D81-751B181B0592}"/>
                </a:ext>
              </a:extLst>
            </p:cNvPr>
            <p:cNvCxnSpPr>
              <a:cxnSpLocks/>
              <a:stCxn id="22" idx="0"/>
              <a:endCxn id="55" idx="1"/>
            </p:cNvCxnSpPr>
            <p:nvPr userDrawn="1"/>
          </p:nvCxnSpPr>
          <p:spPr>
            <a:xfrm>
              <a:off x="43254" y="243840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661B7F-25AA-4063-84C0-B67E937586E5}"/>
                </a:ext>
              </a:extLst>
            </p:cNvPr>
            <p:cNvCxnSpPr>
              <a:cxnSpLocks/>
              <a:stCxn id="22" idx="3"/>
              <a:endCxn id="55" idx="4"/>
            </p:cNvCxnSpPr>
            <p:nvPr userDrawn="1"/>
          </p:nvCxnSpPr>
          <p:spPr>
            <a:xfrm>
              <a:off x="-38776" y="250028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0609F9-086F-4B9A-8298-52331E8D4BB2}"/>
              </a:ext>
            </a:extLst>
          </p:cNvPr>
          <p:cNvGrpSpPr/>
          <p:nvPr userDrawn="1"/>
        </p:nvGrpSpPr>
        <p:grpSpPr>
          <a:xfrm>
            <a:off x="8708913" y="2362200"/>
            <a:ext cx="418153" cy="634711"/>
            <a:chOff x="9105819" y="2044472"/>
            <a:chExt cx="418153" cy="634711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14F276-396C-4885-96F6-41E5E678707A}"/>
                </a:ext>
              </a:extLst>
            </p:cNvPr>
            <p:cNvSpPr/>
            <p:nvPr userDrawn="1"/>
          </p:nvSpPr>
          <p:spPr>
            <a:xfrm>
              <a:off x="9105819" y="2044472"/>
              <a:ext cx="418153" cy="373084"/>
            </a:xfrm>
            <a:custGeom>
              <a:avLst/>
              <a:gdLst>
                <a:gd name="connsiteX0" fmla="*/ 418205 w 418205"/>
                <a:gd name="connsiteY0" fmla="*/ 373018 h 373018"/>
                <a:gd name="connsiteX1" fmla="*/ 201035 w 418205"/>
                <a:gd name="connsiteY1" fmla="*/ 104413 h 373018"/>
                <a:gd name="connsiteX2" fmla="*/ 157220 w 418205"/>
                <a:gd name="connsiteY2" fmla="*/ 91078 h 373018"/>
                <a:gd name="connsiteX3" fmla="*/ 61970 w 418205"/>
                <a:gd name="connsiteY3" fmla="*/ 7258 h 373018"/>
                <a:gd name="connsiteX4" fmla="*/ 16250 w 418205"/>
                <a:gd name="connsiteY4" fmla="*/ 11068 h 373018"/>
                <a:gd name="connsiteX5" fmla="*/ 1010 w 418205"/>
                <a:gd name="connsiteY5" fmla="*/ 66313 h 373018"/>
                <a:gd name="connsiteX6" fmla="*/ 41015 w 418205"/>
                <a:gd name="connsiteY6" fmla="*/ 119653 h 373018"/>
                <a:gd name="connsiteX7" fmla="*/ 136265 w 418205"/>
                <a:gd name="connsiteY7" fmla="*/ 104413 h 373018"/>
                <a:gd name="connsiteX8" fmla="*/ 206750 w 418205"/>
                <a:gd name="connsiteY8" fmla="*/ 83458 h 373018"/>
                <a:gd name="connsiteX9" fmla="*/ 260090 w 418205"/>
                <a:gd name="connsiteY9" fmla="*/ 18688 h 373018"/>
                <a:gd name="connsiteX10" fmla="*/ 330575 w 418205"/>
                <a:gd name="connsiteY10" fmla="*/ 3448 h 373018"/>
                <a:gd name="connsiteX11" fmla="*/ 370580 w 418205"/>
                <a:gd name="connsiteY11" fmla="*/ 41548 h 373018"/>
                <a:gd name="connsiteX12" fmla="*/ 366770 w 418205"/>
                <a:gd name="connsiteY12" fmla="*/ 94888 h 373018"/>
                <a:gd name="connsiteX13" fmla="*/ 305810 w 418205"/>
                <a:gd name="connsiteY13" fmla="*/ 129178 h 373018"/>
                <a:gd name="connsiteX14" fmla="*/ 218180 w 418205"/>
                <a:gd name="connsiteY14" fmla="*/ 94888 h 373018"/>
                <a:gd name="connsiteX15" fmla="*/ 170555 w 418205"/>
                <a:gd name="connsiteY15" fmla="*/ 104413 h 373018"/>
                <a:gd name="connsiteX16" fmla="*/ 113405 w 418205"/>
                <a:gd name="connsiteY16" fmla="*/ 142513 h 373018"/>
                <a:gd name="connsiteX17" fmla="*/ 92450 w 418205"/>
                <a:gd name="connsiteY17" fmla="*/ 232048 h 373018"/>
                <a:gd name="connsiteX18" fmla="*/ 63875 w 418205"/>
                <a:gd name="connsiteY18" fmla="*/ 315868 h 373018"/>
                <a:gd name="connsiteX19" fmla="*/ 42920 w 418205"/>
                <a:gd name="connsiteY19" fmla="*/ 348253 h 373018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42868 w 418153"/>
                <a:gd name="connsiteY19" fmla="*/ 348319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8153" h="373084">
                  <a:moveTo>
                    <a:pt x="418153" y="373084"/>
                  </a:moveTo>
                  <a:cubicBezTo>
                    <a:pt x="325601" y="325141"/>
                    <a:pt x="244480" y="151469"/>
                    <a:pt x="200983" y="104479"/>
                  </a:cubicBezTo>
                  <a:cubicBezTo>
                    <a:pt x="157486" y="57489"/>
                    <a:pt x="177488" y="106067"/>
                    <a:pt x="157168" y="91144"/>
                  </a:cubicBezTo>
                  <a:cubicBezTo>
                    <a:pt x="136848" y="76221"/>
                    <a:pt x="102240" y="27009"/>
                    <a:pt x="79063" y="14944"/>
                  </a:cubicBezTo>
                  <a:cubicBezTo>
                    <a:pt x="55886" y="2879"/>
                    <a:pt x="31121" y="10182"/>
                    <a:pt x="18103" y="18754"/>
                  </a:cubicBezTo>
                  <a:cubicBezTo>
                    <a:pt x="5086" y="27327"/>
                    <a:pt x="-2852" y="49552"/>
                    <a:pt x="958" y="66379"/>
                  </a:cubicBezTo>
                  <a:cubicBezTo>
                    <a:pt x="4768" y="83207"/>
                    <a:pt x="6991" y="109559"/>
                    <a:pt x="40963" y="119719"/>
                  </a:cubicBezTo>
                  <a:cubicBezTo>
                    <a:pt x="74935" y="129879"/>
                    <a:pt x="108590" y="110511"/>
                    <a:pt x="136213" y="104479"/>
                  </a:cubicBezTo>
                  <a:cubicBezTo>
                    <a:pt x="163835" y="98446"/>
                    <a:pt x="186061" y="97811"/>
                    <a:pt x="206698" y="83524"/>
                  </a:cubicBezTo>
                  <a:cubicBezTo>
                    <a:pt x="227335" y="69237"/>
                    <a:pt x="239401" y="32089"/>
                    <a:pt x="260038" y="18754"/>
                  </a:cubicBezTo>
                  <a:cubicBezTo>
                    <a:pt x="280675" y="5419"/>
                    <a:pt x="302583" y="-6011"/>
                    <a:pt x="330523" y="3514"/>
                  </a:cubicBezTo>
                  <a:cubicBezTo>
                    <a:pt x="358463" y="13039"/>
                    <a:pt x="364496" y="26374"/>
                    <a:pt x="370528" y="41614"/>
                  </a:cubicBezTo>
                  <a:cubicBezTo>
                    <a:pt x="376560" y="56854"/>
                    <a:pt x="377513" y="80349"/>
                    <a:pt x="366718" y="94954"/>
                  </a:cubicBezTo>
                  <a:cubicBezTo>
                    <a:pt x="355923" y="109559"/>
                    <a:pt x="341953" y="131149"/>
                    <a:pt x="305758" y="129244"/>
                  </a:cubicBezTo>
                  <a:cubicBezTo>
                    <a:pt x="269563" y="127339"/>
                    <a:pt x="240670" y="99081"/>
                    <a:pt x="218128" y="94954"/>
                  </a:cubicBezTo>
                  <a:cubicBezTo>
                    <a:pt x="195585" y="90826"/>
                    <a:pt x="187965" y="96542"/>
                    <a:pt x="170503" y="104479"/>
                  </a:cubicBezTo>
                  <a:cubicBezTo>
                    <a:pt x="153041" y="112416"/>
                    <a:pt x="126370" y="121306"/>
                    <a:pt x="113353" y="142579"/>
                  </a:cubicBezTo>
                  <a:cubicBezTo>
                    <a:pt x="100335" y="163851"/>
                    <a:pt x="100653" y="203222"/>
                    <a:pt x="92398" y="232114"/>
                  </a:cubicBezTo>
                  <a:cubicBezTo>
                    <a:pt x="84143" y="261006"/>
                    <a:pt x="77793" y="296249"/>
                    <a:pt x="63823" y="315934"/>
                  </a:cubicBezTo>
                  <a:cubicBezTo>
                    <a:pt x="49853" y="335619"/>
                    <a:pt x="14928" y="343715"/>
                    <a:pt x="8578" y="350224"/>
                  </a:cubicBezTo>
                </a:path>
              </a:pathLst>
            </a:custGeom>
            <a:noFill/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25BCD2-754F-4992-913A-F96D8F7C5A3C}"/>
                </a:ext>
              </a:extLst>
            </p:cNvPr>
            <p:cNvSpPr/>
            <p:nvPr userDrawn="1"/>
          </p:nvSpPr>
          <p:spPr>
            <a:xfrm>
              <a:off x="9255486" y="2149839"/>
              <a:ext cx="83820" cy="144795"/>
            </a:xfrm>
            <a:custGeom>
              <a:avLst/>
              <a:gdLst>
                <a:gd name="connsiteX0" fmla="*/ 83820 w 83820"/>
                <a:gd name="connsiteY0" fmla="*/ 142890 h 144795"/>
                <a:gd name="connsiteX1" fmla="*/ 59055 w 83820"/>
                <a:gd name="connsiteY1" fmla="*/ 81930 h 144795"/>
                <a:gd name="connsiteX2" fmla="*/ 51435 w 83820"/>
                <a:gd name="connsiteY2" fmla="*/ 24780 h 144795"/>
                <a:gd name="connsiteX3" fmla="*/ 38100 w 83820"/>
                <a:gd name="connsiteY3" fmla="*/ 15 h 144795"/>
                <a:gd name="connsiteX4" fmla="*/ 32385 w 83820"/>
                <a:gd name="connsiteY4" fmla="*/ 20970 h 144795"/>
                <a:gd name="connsiteX5" fmla="*/ 19050 w 83820"/>
                <a:gd name="connsiteY5" fmla="*/ 15255 h 144795"/>
                <a:gd name="connsiteX6" fmla="*/ 5715 w 83820"/>
                <a:gd name="connsiteY6" fmla="*/ 64785 h 144795"/>
                <a:gd name="connsiteX7" fmla="*/ 0 w 83820"/>
                <a:gd name="connsiteY7" fmla="*/ 121935 h 144795"/>
                <a:gd name="connsiteX8" fmla="*/ 5715 w 83820"/>
                <a:gd name="connsiteY8" fmla="*/ 144795 h 14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" h="144795">
                  <a:moveTo>
                    <a:pt x="83820" y="142890"/>
                  </a:moveTo>
                  <a:cubicBezTo>
                    <a:pt x="74136" y="122252"/>
                    <a:pt x="64452" y="101615"/>
                    <a:pt x="59055" y="81930"/>
                  </a:cubicBezTo>
                  <a:cubicBezTo>
                    <a:pt x="53658" y="62245"/>
                    <a:pt x="54927" y="38432"/>
                    <a:pt x="51435" y="24780"/>
                  </a:cubicBezTo>
                  <a:cubicBezTo>
                    <a:pt x="47943" y="11128"/>
                    <a:pt x="41275" y="650"/>
                    <a:pt x="38100" y="15"/>
                  </a:cubicBezTo>
                  <a:cubicBezTo>
                    <a:pt x="34925" y="-620"/>
                    <a:pt x="35560" y="18430"/>
                    <a:pt x="32385" y="20970"/>
                  </a:cubicBezTo>
                  <a:cubicBezTo>
                    <a:pt x="29210" y="23510"/>
                    <a:pt x="23495" y="7953"/>
                    <a:pt x="19050" y="15255"/>
                  </a:cubicBezTo>
                  <a:cubicBezTo>
                    <a:pt x="14605" y="22557"/>
                    <a:pt x="8890" y="47005"/>
                    <a:pt x="5715" y="64785"/>
                  </a:cubicBezTo>
                  <a:cubicBezTo>
                    <a:pt x="2540" y="82565"/>
                    <a:pt x="0" y="108600"/>
                    <a:pt x="0" y="121935"/>
                  </a:cubicBezTo>
                  <a:cubicBezTo>
                    <a:pt x="0" y="135270"/>
                    <a:pt x="2857" y="140032"/>
                    <a:pt x="5715" y="14479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0DCD746-8CFD-4AB8-8377-CFBE9B2B9AA1}"/>
                </a:ext>
              </a:extLst>
            </p:cNvPr>
            <p:cNvGrpSpPr/>
            <p:nvPr userDrawn="1"/>
          </p:nvGrpSpPr>
          <p:grpSpPr>
            <a:xfrm rot="586656">
              <a:off x="9132650" y="2279754"/>
              <a:ext cx="181438" cy="399429"/>
              <a:chOff x="9171320" y="1915881"/>
              <a:chExt cx="181438" cy="399429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9F08050-0668-48CA-A929-451104FAA4AE}"/>
                  </a:ext>
                </a:extLst>
              </p:cNvPr>
              <p:cNvSpPr/>
              <p:nvPr userDrawn="1"/>
            </p:nvSpPr>
            <p:spPr>
              <a:xfrm>
                <a:off x="91713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E8DAC3A-93DE-4DC0-A93C-34F6504ED0B0}"/>
                  </a:ext>
                </a:extLst>
              </p:cNvPr>
              <p:cNvSpPr/>
              <p:nvPr userDrawn="1"/>
            </p:nvSpPr>
            <p:spPr>
              <a:xfrm>
                <a:off x="9231756" y="2009775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86B02A7-F826-4E57-9D7D-D79855165591}"/>
                  </a:ext>
                </a:extLst>
              </p:cNvPr>
              <p:cNvSpPr/>
              <p:nvPr userDrawn="1"/>
            </p:nvSpPr>
            <p:spPr>
              <a:xfrm>
                <a:off x="9231756" y="1992630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8DE3284-55F0-447B-B65A-51C02C0B3A3C}"/>
                </a:ext>
              </a:extLst>
            </p:cNvPr>
            <p:cNvGrpSpPr/>
            <p:nvPr userDrawn="1"/>
          </p:nvGrpSpPr>
          <p:grpSpPr>
            <a:xfrm rot="21050729">
              <a:off x="9269565" y="2261219"/>
              <a:ext cx="181438" cy="399429"/>
              <a:chOff x="9399920" y="1915881"/>
              <a:chExt cx="181438" cy="39942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5E7CDD3-1286-41A6-B14E-A46D46BA8A0B}"/>
                  </a:ext>
                </a:extLst>
              </p:cNvPr>
              <p:cNvSpPr/>
              <p:nvPr userDrawn="1"/>
            </p:nvSpPr>
            <p:spPr>
              <a:xfrm>
                <a:off x="93999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F16A204-837A-4995-AF30-905C4B9998FC}"/>
                  </a:ext>
                </a:extLst>
              </p:cNvPr>
              <p:cNvSpPr/>
              <p:nvPr userDrawn="1"/>
            </p:nvSpPr>
            <p:spPr>
              <a:xfrm>
                <a:off x="9460356" y="2009776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47963575-525A-4279-A51B-460F4E3B67ED}"/>
                  </a:ext>
                </a:extLst>
              </p:cNvPr>
              <p:cNvSpPr/>
              <p:nvPr userDrawn="1"/>
            </p:nvSpPr>
            <p:spPr>
              <a:xfrm>
                <a:off x="9460356" y="1992631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F00671-A0E9-42FC-948B-09B002F76226}"/>
              </a:ext>
            </a:extLst>
          </p:cNvPr>
          <p:cNvGrpSpPr/>
          <p:nvPr userDrawn="1"/>
        </p:nvGrpSpPr>
        <p:grpSpPr>
          <a:xfrm>
            <a:off x="-685800" y="856130"/>
            <a:ext cx="10495758" cy="61880"/>
            <a:chOff x="-185346" y="2438400"/>
            <a:chExt cx="10495758" cy="618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468AE4-1DEB-44DB-8891-8612828DA88E}"/>
                </a:ext>
              </a:extLst>
            </p:cNvPr>
            <p:cNvGrpSpPr/>
            <p:nvPr userDrawn="1"/>
          </p:nvGrpSpPr>
          <p:grpSpPr>
            <a:xfrm>
              <a:off x="-185346" y="2438400"/>
              <a:ext cx="1898190" cy="61880"/>
              <a:chOff x="3381375" y="2682801"/>
              <a:chExt cx="1898190" cy="61880"/>
            </a:xfrm>
          </p:grpSpPr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7C7857AC-60CA-4729-94B4-ECEAA3240675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ABE5AEBF-0C8C-4364-9B56-352F9B70F35D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9B005CE-0142-473F-8CC5-8EBC9465303E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5260D83C-68BF-42F8-928C-6CCD9896CBD6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9" name="Parallelogram 58">
                <a:extLst>
                  <a:ext uri="{FF2B5EF4-FFF2-40B4-BE49-F238E27FC236}">
                    <a16:creationId xmlns:a16="http://schemas.microsoft.com/office/drawing/2014/main" id="{5E8B7889-489E-4355-931C-296AD57E7B9B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7B815C34-0648-43A3-A6D0-10A8EDB9F5E0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99D6F2-9925-4D3F-902D-F02308749F68}"/>
                </a:ext>
              </a:extLst>
            </p:cNvPr>
            <p:cNvGrpSpPr/>
            <p:nvPr userDrawn="1"/>
          </p:nvGrpSpPr>
          <p:grpSpPr>
            <a:xfrm>
              <a:off x="1524000" y="2438400"/>
              <a:ext cx="1898190" cy="61880"/>
              <a:chOff x="3381375" y="2682801"/>
              <a:chExt cx="1898190" cy="61880"/>
            </a:xfrm>
          </p:grpSpPr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DDB34715-6651-4713-8894-F3C57B08E22A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CEE6A717-3BEB-471E-8CFF-010CB38A5018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28A54C51-372D-4156-AA61-60279F75E0F5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2A49063F-E207-4423-82EC-A25F52E22DE2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6C4C6ACB-5722-49EF-9DFF-462B583BD933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B064C9FA-04F9-43CB-9372-74316EA65AC0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89FFF9-48B5-433C-909E-C73407D7B959}"/>
                </a:ext>
              </a:extLst>
            </p:cNvPr>
            <p:cNvGrpSpPr/>
            <p:nvPr userDrawn="1"/>
          </p:nvGrpSpPr>
          <p:grpSpPr>
            <a:xfrm>
              <a:off x="3264342" y="2438400"/>
              <a:ext cx="1898190" cy="61880"/>
              <a:chOff x="3381375" y="2682801"/>
              <a:chExt cx="1898190" cy="61880"/>
            </a:xfrm>
          </p:grpSpPr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9E52245F-1A99-4413-985C-4C0712459219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5D09A52F-360A-4B77-ACAE-1D56506C0CEE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B92652F7-0ECA-4092-94DE-1A18B2E6CEF2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DA814D5-E253-4458-BED1-302579AB9337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D9F8CED7-549C-44BC-BEC4-08128BF168A2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BAC8C3E4-4013-408D-BE2A-59A353BCB17D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65CAC-BE90-4E13-85B5-755F268933ED}"/>
                </a:ext>
              </a:extLst>
            </p:cNvPr>
            <p:cNvGrpSpPr/>
            <p:nvPr userDrawn="1"/>
          </p:nvGrpSpPr>
          <p:grpSpPr>
            <a:xfrm>
              <a:off x="4973688" y="2438400"/>
              <a:ext cx="1898190" cy="61880"/>
              <a:chOff x="3381375" y="2682801"/>
              <a:chExt cx="1898190" cy="61880"/>
            </a:xfrm>
          </p:grpSpPr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D39594BB-3DA2-4BB6-BBF9-9341714F4B8C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196A5C8F-4D08-416D-BC35-02F260E9B92B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DB7B47FF-FB02-409F-91D5-ECFC80FDA55D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B8760762-289C-444F-B541-027DCCDD4D67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B596AA54-4A0B-4B24-A149-F98BA390B941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371539E0-0CCD-4F43-BF6C-33CADE0E6255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3F8F57-E1C4-4997-BF49-84F34D6D427A}"/>
                </a:ext>
              </a:extLst>
            </p:cNvPr>
            <p:cNvGrpSpPr/>
            <p:nvPr userDrawn="1"/>
          </p:nvGrpSpPr>
          <p:grpSpPr>
            <a:xfrm>
              <a:off x="6702876" y="2438400"/>
              <a:ext cx="1898190" cy="61880"/>
              <a:chOff x="3381375" y="2682801"/>
              <a:chExt cx="1898190" cy="61880"/>
            </a:xfrm>
          </p:grpSpPr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0CCA9C41-960D-4B9C-8CB9-9ED39F60302B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E806A19F-4B58-45F6-883B-C6669F4CD3B1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FDF17B51-EE18-4278-ABA8-E5813C88FABE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374994A9-581F-4E1A-9016-CD0616F3E4E5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F5BBA294-54AF-4C16-AA32-F8B0E3395716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51F8C71-3707-4A87-8E7E-3C929D1E7E74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79AE1B-422E-4318-9635-BC0092C22D37}"/>
                </a:ext>
              </a:extLst>
            </p:cNvPr>
            <p:cNvGrpSpPr/>
            <p:nvPr userDrawn="1"/>
          </p:nvGrpSpPr>
          <p:grpSpPr>
            <a:xfrm>
              <a:off x="8412222" y="2438400"/>
              <a:ext cx="1898190" cy="61880"/>
              <a:chOff x="3381375" y="2682801"/>
              <a:chExt cx="1898190" cy="6188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AD6C354-3419-4B72-9D90-BC67098E1E40}"/>
                  </a:ext>
                </a:extLst>
              </p:cNvPr>
              <p:cNvSpPr/>
              <p:nvPr userDrawn="1"/>
            </p:nvSpPr>
            <p:spPr>
              <a:xfrm>
                <a:off x="4534167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7D30577F-4211-4D17-863A-982C37595CA8}"/>
                  </a:ext>
                </a:extLst>
              </p:cNvPr>
              <p:cNvSpPr/>
              <p:nvPr userDrawn="1"/>
            </p:nvSpPr>
            <p:spPr>
              <a:xfrm>
                <a:off x="482236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4503673A-33E8-49CD-8826-CB2C8DB33F0F}"/>
                  </a:ext>
                </a:extLst>
              </p:cNvPr>
              <p:cNvSpPr/>
              <p:nvPr userDrawn="1"/>
            </p:nvSpPr>
            <p:spPr>
              <a:xfrm>
                <a:off x="3957771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FF388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5984F3A2-6594-4937-8935-A7E56C51D203}"/>
                  </a:ext>
                </a:extLst>
              </p:cNvPr>
              <p:cNvSpPr/>
              <p:nvPr userDrawn="1"/>
            </p:nvSpPr>
            <p:spPr>
              <a:xfrm>
                <a:off x="4245969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BC28864C-99C6-419A-A74C-046A060A767B}"/>
                  </a:ext>
                </a:extLst>
              </p:cNvPr>
              <p:cNvSpPr/>
              <p:nvPr userDrawn="1"/>
            </p:nvSpPr>
            <p:spPr>
              <a:xfrm>
                <a:off x="3381375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rgbClr val="4F81B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FACE5E71-117F-46D9-942D-8F49BA9048DC}"/>
                  </a:ext>
                </a:extLst>
              </p:cNvPr>
              <p:cNvSpPr/>
              <p:nvPr userDrawn="1"/>
            </p:nvSpPr>
            <p:spPr>
              <a:xfrm>
                <a:off x="3669573" y="2682801"/>
                <a:ext cx="457200" cy="61880"/>
              </a:xfrm>
              <a:prstGeom prst="parallelogram">
                <a:avLst>
                  <a:gd name="adj" fmla="val 2651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1C8470-0B75-4A2C-98E8-F8FC4FA25237}"/>
                </a:ext>
              </a:extLst>
            </p:cNvPr>
            <p:cNvCxnSpPr>
              <a:cxnSpLocks/>
              <a:stCxn id="59" idx="0"/>
              <a:endCxn id="26" idx="1"/>
            </p:cNvCxnSpPr>
            <p:nvPr userDrawn="1"/>
          </p:nvCxnSpPr>
          <p:spPr>
            <a:xfrm>
              <a:off x="43254" y="243840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151F83-D1B0-4567-90C6-50BC877C6E36}"/>
                </a:ext>
              </a:extLst>
            </p:cNvPr>
            <p:cNvCxnSpPr>
              <a:cxnSpLocks/>
              <a:stCxn id="59" idx="3"/>
              <a:endCxn id="26" idx="4"/>
            </p:cNvCxnSpPr>
            <p:nvPr userDrawn="1"/>
          </p:nvCxnSpPr>
          <p:spPr>
            <a:xfrm>
              <a:off x="-38776" y="2500280"/>
              <a:ext cx="1012058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454DC4-9C6C-4571-9E46-F8B31544E97B}"/>
              </a:ext>
            </a:extLst>
          </p:cNvPr>
          <p:cNvGrpSpPr/>
          <p:nvPr userDrawn="1"/>
        </p:nvGrpSpPr>
        <p:grpSpPr>
          <a:xfrm>
            <a:off x="8708913" y="788895"/>
            <a:ext cx="418153" cy="634711"/>
            <a:chOff x="9105819" y="2044472"/>
            <a:chExt cx="418153" cy="634711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9158072-1E55-4F88-B0DF-49793F00EFE7}"/>
                </a:ext>
              </a:extLst>
            </p:cNvPr>
            <p:cNvSpPr/>
            <p:nvPr userDrawn="1"/>
          </p:nvSpPr>
          <p:spPr>
            <a:xfrm>
              <a:off x="9105819" y="2044472"/>
              <a:ext cx="418153" cy="373084"/>
            </a:xfrm>
            <a:custGeom>
              <a:avLst/>
              <a:gdLst>
                <a:gd name="connsiteX0" fmla="*/ 418205 w 418205"/>
                <a:gd name="connsiteY0" fmla="*/ 373018 h 373018"/>
                <a:gd name="connsiteX1" fmla="*/ 201035 w 418205"/>
                <a:gd name="connsiteY1" fmla="*/ 104413 h 373018"/>
                <a:gd name="connsiteX2" fmla="*/ 157220 w 418205"/>
                <a:gd name="connsiteY2" fmla="*/ 91078 h 373018"/>
                <a:gd name="connsiteX3" fmla="*/ 61970 w 418205"/>
                <a:gd name="connsiteY3" fmla="*/ 7258 h 373018"/>
                <a:gd name="connsiteX4" fmla="*/ 16250 w 418205"/>
                <a:gd name="connsiteY4" fmla="*/ 11068 h 373018"/>
                <a:gd name="connsiteX5" fmla="*/ 1010 w 418205"/>
                <a:gd name="connsiteY5" fmla="*/ 66313 h 373018"/>
                <a:gd name="connsiteX6" fmla="*/ 41015 w 418205"/>
                <a:gd name="connsiteY6" fmla="*/ 119653 h 373018"/>
                <a:gd name="connsiteX7" fmla="*/ 136265 w 418205"/>
                <a:gd name="connsiteY7" fmla="*/ 104413 h 373018"/>
                <a:gd name="connsiteX8" fmla="*/ 206750 w 418205"/>
                <a:gd name="connsiteY8" fmla="*/ 83458 h 373018"/>
                <a:gd name="connsiteX9" fmla="*/ 260090 w 418205"/>
                <a:gd name="connsiteY9" fmla="*/ 18688 h 373018"/>
                <a:gd name="connsiteX10" fmla="*/ 330575 w 418205"/>
                <a:gd name="connsiteY10" fmla="*/ 3448 h 373018"/>
                <a:gd name="connsiteX11" fmla="*/ 370580 w 418205"/>
                <a:gd name="connsiteY11" fmla="*/ 41548 h 373018"/>
                <a:gd name="connsiteX12" fmla="*/ 366770 w 418205"/>
                <a:gd name="connsiteY12" fmla="*/ 94888 h 373018"/>
                <a:gd name="connsiteX13" fmla="*/ 305810 w 418205"/>
                <a:gd name="connsiteY13" fmla="*/ 129178 h 373018"/>
                <a:gd name="connsiteX14" fmla="*/ 218180 w 418205"/>
                <a:gd name="connsiteY14" fmla="*/ 94888 h 373018"/>
                <a:gd name="connsiteX15" fmla="*/ 170555 w 418205"/>
                <a:gd name="connsiteY15" fmla="*/ 104413 h 373018"/>
                <a:gd name="connsiteX16" fmla="*/ 113405 w 418205"/>
                <a:gd name="connsiteY16" fmla="*/ 142513 h 373018"/>
                <a:gd name="connsiteX17" fmla="*/ 92450 w 418205"/>
                <a:gd name="connsiteY17" fmla="*/ 232048 h 373018"/>
                <a:gd name="connsiteX18" fmla="*/ 63875 w 418205"/>
                <a:gd name="connsiteY18" fmla="*/ 315868 h 373018"/>
                <a:gd name="connsiteX19" fmla="*/ 42920 w 418205"/>
                <a:gd name="connsiteY19" fmla="*/ 348253 h 373018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445 w 418445"/>
                <a:gd name="connsiteY0" fmla="*/ 370729 h 370729"/>
                <a:gd name="connsiteX1" fmla="*/ 201275 w 418445"/>
                <a:gd name="connsiteY1" fmla="*/ 102124 h 370729"/>
                <a:gd name="connsiteX2" fmla="*/ 157460 w 418445"/>
                <a:gd name="connsiteY2" fmla="*/ 88789 h 370729"/>
                <a:gd name="connsiteX3" fmla="*/ 79355 w 418445"/>
                <a:gd name="connsiteY3" fmla="*/ 12589 h 370729"/>
                <a:gd name="connsiteX4" fmla="*/ 16490 w 418445"/>
                <a:gd name="connsiteY4" fmla="*/ 8779 h 370729"/>
                <a:gd name="connsiteX5" fmla="*/ 1250 w 418445"/>
                <a:gd name="connsiteY5" fmla="*/ 64024 h 370729"/>
                <a:gd name="connsiteX6" fmla="*/ 41255 w 418445"/>
                <a:gd name="connsiteY6" fmla="*/ 117364 h 370729"/>
                <a:gd name="connsiteX7" fmla="*/ 136505 w 418445"/>
                <a:gd name="connsiteY7" fmla="*/ 102124 h 370729"/>
                <a:gd name="connsiteX8" fmla="*/ 206990 w 418445"/>
                <a:gd name="connsiteY8" fmla="*/ 81169 h 370729"/>
                <a:gd name="connsiteX9" fmla="*/ 260330 w 418445"/>
                <a:gd name="connsiteY9" fmla="*/ 16399 h 370729"/>
                <a:gd name="connsiteX10" fmla="*/ 330815 w 418445"/>
                <a:gd name="connsiteY10" fmla="*/ 1159 h 370729"/>
                <a:gd name="connsiteX11" fmla="*/ 370820 w 418445"/>
                <a:gd name="connsiteY11" fmla="*/ 39259 h 370729"/>
                <a:gd name="connsiteX12" fmla="*/ 367010 w 418445"/>
                <a:gd name="connsiteY12" fmla="*/ 92599 h 370729"/>
                <a:gd name="connsiteX13" fmla="*/ 306050 w 418445"/>
                <a:gd name="connsiteY13" fmla="*/ 126889 h 370729"/>
                <a:gd name="connsiteX14" fmla="*/ 218420 w 418445"/>
                <a:gd name="connsiteY14" fmla="*/ 92599 h 370729"/>
                <a:gd name="connsiteX15" fmla="*/ 170795 w 418445"/>
                <a:gd name="connsiteY15" fmla="*/ 102124 h 370729"/>
                <a:gd name="connsiteX16" fmla="*/ 113645 w 418445"/>
                <a:gd name="connsiteY16" fmla="*/ 140224 h 370729"/>
                <a:gd name="connsiteX17" fmla="*/ 92690 w 418445"/>
                <a:gd name="connsiteY17" fmla="*/ 229759 h 370729"/>
                <a:gd name="connsiteX18" fmla="*/ 64115 w 418445"/>
                <a:gd name="connsiteY18" fmla="*/ 313579 h 370729"/>
                <a:gd name="connsiteX19" fmla="*/ 43160 w 418445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0729 h 370729"/>
                <a:gd name="connsiteX1" fmla="*/ 200983 w 418153"/>
                <a:gd name="connsiteY1" fmla="*/ 102124 h 370729"/>
                <a:gd name="connsiteX2" fmla="*/ 157168 w 418153"/>
                <a:gd name="connsiteY2" fmla="*/ 88789 h 370729"/>
                <a:gd name="connsiteX3" fmla="*/ 79063 w 418153"/>
                <a:gd name="connsiteY3" fmla="*/ 12589 h 370729"/>
                <a:gd name="connsiteX4" fmla="*/ 18103 w 418153"/>
                <a:gd name="connsiteY4" fmla="*/ 16399 h 370729"/>
                <a:gd name="connsiteX5" fmla="*/ 958 w 418153"/>
                <a:gd name="connsiteY5" fmla="*/ 64024 h 370729"/>
                <a:gd name="connsiteX6" fmla="*/ 40963 w 418153"/>
                <a:gd name="connsiteY6" fmla="*/ 117364 h 370729"/>
                <a:gd name="connsiteX7" fmla="*/ 136213 w 418153"/>
                <a:gd name="connsiteY7" fmla="*/ 102124 h 370729"/>
                <a:gd name="connsiteX8" fmla="*/ 206698 w 418153"/>
                <a:gd name="connsiteY8" fmla="*/ 81169 h 370729"/>
                <a:gd name="connsiteX9" fmla="*/ 260038 w 418153"/>
                <a:gd name="connsiteY9" fmla="*/ 16399 h 370729"/>
                <a:gd name="connsiteX10" fmla="*/ 330523 w 418153"/>
                <a:gd name="connsiteY10" fmla="*/ 1159 h 370729"/>
                <a:gd name="connsiteX11" fmla="*/ 370528 w 418153"/>
                <a:gd name="connsiteY11" fmla="*/ 39259 h 370729"/>
                <a:gd name="connsiteX12" fmla="*/ 366718 w 418153"/>
                <a:gd name="connsiteY12" fmla="*/ 92599 h 370729"/>
                <a:gd name="connsiteX13" fmla="*/ 305758 w 418153"/>
                <a:gd name="connsiteY13" fmla="*/ 126889 h 370729"/>
                <a:gd name="connsiteX14" fmla="*/ 218128 w 418153"/>
                <a:gd name="connsiteY14" fmla="*/ 92599 h 370729"/>
                <a:gd name="connsiteX15" fmla="*/ 170503 w 418153"/>
                <a:gd name="connsiteY15" fmla="*/ 102124 h 370729"/>
                <a:gd name="connsiteX16" fmla="*/ 113353 w 418153"/>
                <a:gd name="connsiteY16" fmla="*/ 140224 h 370729"/>
                <a:gd name="connsiteX17" fmla="*/ 92398 w 418153"/>
                <a:gd name="connsiteY17" fmla="*/ 229759 h 370729"/>
                <a:gd name="connsiteX18" fmla="*/ 63823 w 418153"/>
                <a:gd name="connsiteY18" fmla="*/ 313579 h 370729"/>
                <a:gd name="connsiteX19" fmla="*/ 42868 w 418153"/>
                <a:gd name="connsiteY19" fmla="*/ 345964 h 370729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42868 w 418153"/>
                <a:gd name="connsiteY19" fmla="*/ 348319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  <a:gd name="connsiteX0" fmla="*/ 418153 w 418153"/>
                <a:gd name="connsiteY0" fmla="*/ 373084 h 373084"/>
                <a:gd name="connsiteX1" fmla="*/ 200983 w 418153"/>
                <a:gd name="connsiteY1" fmla="*/ 104479 h 373084"/>
                <a:gd name="connsiteX2" fmla="*/ 157168 w 418153"/>
                <a:gd name="connsiteY2" fmla="*/ 91144 h 373084"/>
                <a:gd name="connsiteX3" fmla="*/ 79063 w 418153"/>
                <a:gd name="connsiteY3" fmla="*/ 14944 h 373084"/>
                <a:gd name="connsiteX4" fmla="*/ 18103 w 418153"/>
                <a:gd name="connsiteY4" fmla="*/ 18754 h 373084"/>
                <a:gd name="connsiteX5" fmla="*/ 958 w 418153"/>
                <a:gd name="connsiteY5" fmla="*/ 66379 h 373084"/>
                <a:gd name="connsiteX6" fmla="*/ 40963 w 418153"/>
                <a:gd name="connsiteY6" fmla="*/ 119719 h 373084"/>
                <a:gd name="connsiteX7" fmla="*/ 136213 w 418153"/>
                <a:gd name="connsiteY7" fmla="*/ 104479 h 373084"/>
                <a:gd name="connsiteX8" fmla="*/ 206698 w 418153"/>
                <a:gd name="connsiteY8" fmla="*/ 83524 h 373084"/>
                <a:gd name="connsiteX9" fmla="*/ 260038 w 418153"/>
                <a:gd name="connsiteY9" fmla="*/ 18754 h 373084"/>
                <a:gd name="connsiteX10" fmla="*/ 330523 w 418153"/>
                <a:gd name="connsiteY10" fmla="*/ 3514 h 373084"/>
                <a:gd name="connsiteX11" fmla="*/ 370528 w 418153"/>
                <a:gd name="connsiteY11" fmla="*/ 41614 h 373084"/>
                <a:gd name="connsiteX12" fmla="*/ 366718 w 418153"/>
                <a:gd name="connsiteY12" fmla="*/ 94954 h 373084"/>
                <a:gd name="connsiteX13" fmla="*/ 305758 w 418153"/>
                <a:gd name="connsiteY13" fmla="*/ 129244 h 373084"/>
                <a:gd name="connsiteX14" fmla="*/ 218128 w 418153"/>
                <a:gd name="connsiteY14" fmla="*/ 94954 h 373084"/>
                <a:gd name="connsiteX15" fmla="*/ 170503 w 418153"/>
                <a:gd name="connsiteY15" fmla="*/ 104479 h 373084"/>
                <a:gd name="connsiteX16" fmla="*/ 113353 w 418153"/>
                <a:gd name="connsiteY16" fmla="*/ 142579 h 373084"/>
                <a:gd name="connsiteX17" fmla="*/ 92398 w 418153"/>
                <a:gd name="connsiteY17" fmla="*/ 232114 h 373084"/>
                <a:gd name="connsiteX18" fmla="*/ 63823 w 418153"/>
                <a:gd name="connsiteY18" fmla="*/ 315934 h 373084"/>
                <a:gd name="connsiteX19" fmla="*/ 8578 w 418153"/>
                <a:gd name="connsiteY19" fmla="*/ 350224 h 3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8153" h="373084">
                  <a:moveTo>
                    <a:pt x="418153" y="373084"/>
                  </a:moveTo>
                  <a:cubicBezTo>
                    <a:pt x="325601" y="325141"/>
                    <a:pt x="244480" y="151469"/>
                    <a:pt x="200983" y="104479"/>
                  </a:cubicBezTo>
                  <a:cubicBezTo>
                    <a:pt x="157486" y="57489"/>
                    <a:pt x="177488" y="106067"/>
                    <a:pt x="157168" y="91144"/>
                  </a:cubicBezTo>
                  <a:cubicBezTo>
                    <a:pt x="136848" y="76221"/>
                    <a:pt x="102240" y="27009"/>
                    <a:pt x="79063" y="14944"/>
                  </a:cubicBezTo>
                  <a:cubicBezTo>
                    <a:pt x="55886" y="2879"/>
                    <a:pt x="31121" y="10182"/>
                    <a:pt x="18103" y="18754"/>
                  </a:cubicBezTo>
                  <a:cubicBezTo>
                    <a:pt x="5086" y="27327"/>
                    <a:pt x="-2852" y="49552"/>
                    <a:pt x="958" y="66379"/>
                  </a:cubicBezTo>
                  <a:cubicBezTo>
                    <a:pt x="4768" y="83207"/>
                    <a:pt x="6991" y="109559"/>
                    <a:pt x="40963" y="119719"/>
                  </a:cubicBezTo>
                  <a:cubicBezTo>
                    <a:pt x="74935" y="129879"/>
                    <a:pt x="108590" y="110511"/>
                    <a:pt x="136213" y="104479"/>
                  </a:cubicBezTo>
                  <a:cubicBezTo>
                    <a:pt x="163835" y="98446"/>
                    <a:pt x="186061" y="97811"/>
                    <a:pt x="206698" y="83524"/>
                  </a:cubicBezTo>
                  <a:cubicBezTo>
                    <a:pt x="227335" y="69237"/>
                    <a:pt x="239401" y="32089"/>
                    <a:pt x="260038" y="18754"/>
                  </a:cubicBezTo>
                  <a:cubicBezTo>
                    <a:pt x="280675" y="5419"/>
                    <a:pt x="302583" y="-6011"/>
                    <a:pt x="330523" y="3514"/>
                  </a:cubicBezTo>
                  <a:cubicBezTo>
                    <a:pt x="358463" y="13039"/>
                    <a:pt x="364496" y="26374"/>
                    <a:pt x="370528" y="41614"/>
                  </a:cubicBezTo>
                  <a:cubicBezTo>
                    <a:pt x="376560" y="56854"/>
                    <a:pt x="377513" y="80349"/>
                    <a:pt x="366718" y="94954"/>
                  </a:cubicBezTo>
                  <a:cubicBezTo>
                    <a:pt x="355923" y="109559"/>
                    <a:pt x="341953" y="131149"/>
                    <a:pt x="305758" y="129244"/>
                  </a:cubicBezTo>
                  <a:cubicBezTo>
                    <a:pt x="269563" y="127339"/>
                    <a:pt x="240670" y="99081"/>
                    <a:pt x="218128" y="94954"/>
                  </a:cubicBezTo>
                  <a:cubicBezTo>
                    <a:pt x="195585" y="90826"/>
                    <a:pt x="187965" y="96542"/>
                    <a:pt x="170503" y="104479"/>
                  </a:cubicBezTo>
                  <a:cubicBezTo>
                    <a:pt x="153041" y="112416"/>
                    <a:pt x="126370" y="121306"/>
                    <a:pt x="113353" y="142579"/>
                  </a:cubicBezTo>
                  <a:cubicBezTo>
                    <a:pt x="100335" y="163851"/>
                    <a:pt x="100653" y="203222"/>
                    <a:pt x="92398" y="232114"/>
                  </a:cubicBezTo>
                  <a:cubicBezTo>
                    <a:pt x="84143" y="261006"/>
                    <a:pt x="77793" y="296249"/>
                    <a:pt x="63823" y="315934"/>
                  </a:cubicBezTo>
                  <a:cubicBezTo>
                    <a:pt x="49853" y="335619"/>
                    <a:pt x="14928" y="343715"/>
                    <a:pt x="8578" y="35022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E7DDA2E-0969-41CA-9C74-5669D93D7136}"/>
                </a:ext>
              </a:extLst>
            </p:cNvPr>
            <p:cNvSpPr/>
            <p:nvPr userDrawn="1"/>
          </p:nvSpPr>
          <p:spPr>
            <a:xfrm>
              <a:off x="9255486" y="2149839"/>
              <a:ext cx="83820" cy="144795"/>
            </a:xfrm>
            <a:custGeom>
              <a:avLst/>
              <a:gdLst>
                <a:gd name="connsiteX0" fmla="*/ 83820 w 83820"/>
                <a:gd name="connsiteY0" fmla="*/ 142890 h 144795"/>
                <a:gd name="connsiteX1" fmla="*/ 59055 w 83820"/>
                <a:gd name="connsiteY1" fmla="*/ 81930 h 144795"/>
                <a:gd name="connsiteX2" fmla="*/ 51435 w 83820"/>
                <a:gd name="connsiteY2" fmla="*/ 24780 h 144795"/>
                <a:gd name="connsiteX3" fmla="*/ 38100 w 83820"/>
                <a:gd name="connsiteY3" fmla="*/ 15 h 144795"/>
                <a:gd name="connsiteX4" fmla="*/ 32385 w 83820"/>
                <a:gd name="connsiteY4" fmla="*/ 20970 h 144795"/>
                <a:gd name="connsiteX5" fmla="*/ 19050 w 83820"/>
                <a:gd name="connsiteY5" fmla="*/ 15255 h 144795"/>
                <a:gd name="connsiteX6" fmla="*/ 5715 w 83820"/>
                <a:gd name="connsiteY6" fmla="*/ 64785 h 144795"/>
                <a:gd name="connsiteX7" fmla="*/ 0 w 83820"/>
                <a:gd name="connsiteY7" fmla="*/ 121935 h 144795"/>
                <a:gd name="connsiteX8" fmla="*/ 5715 w 83820"/>
                <a:gd name="connsiteY8" fmla="*/ 144795 h 14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" h="144795">
                  <a:moveTo>
                    <a:pt x="83820" y="142890"/>
                  </a:moveTo>
                  <a:cubicBezTo>
                    <a:pt x="74136" y="122252"/>
                    <a:pt x="64452" y="101615"/>
                    <a:pt x="59055" y="81930"/>
                  </a:cubicBezTo>
                  <a:cubicBezTo>
                    <a:pt x="53658" y="62245"/>
                    <a:pt x="54927" y="38432"/>
                    <a:pt x="51435" y="24780"/>
                  </a:cubicBezTo>
                  <a:cubicBezTo>
                    <a:pt x="47943" y="11128"/>
                    <a:pt x="41275" y="650"/>
                    <a:pt x="38100" y="15"/>
                  </a:cubicBezTo>
                  <a:cubicBezTo>
                    <a:pt x="34925" y="-620"/>
                    <a:pt x="35560" y="18430"/>
                    <a:pt x="32385" y="20970"/>
                  </a:cubicBezTo>
                  <a:cubicBezTo>
                    <a:pt x="29210" y="23510"/>
                    <a:pt x="23495" y="7953"/>
                    <a:pt x="19050" y="15255"/>
                  </a:cubicBezTo>
                  <a:cubicBezTo>
                    <a:pt x="14605" y="22557"/>
                    <a:pt x="8890" y="47005"/>
                    <a:pt x="5715" y="64785"/>
                  </a:cubicBezTo>
                  <a:cubicBezTo>
                    <a:pt x="2540" y="82565"/>
                    <a:pt x="0" y="108600"/>
                    <a:pt x="0" y="121935"/>
                  </a:cubicBezTo>
                  <a:cubicBezTo>
                    <a:pt x="0" y="135270"/>
                    <a:pt x="2857" y="140032"/>
                    <a:pt x="5715" y="14479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3C2104-FE7D-46BA-B9EF-DB577A4086DA}"/>
                </a:ext>
              </a:extLst>
            </p:cNvPr>
            <p:cNvGrpSpPr/>
            <p:nvPr userDrawn="1"/>
          </p:nvGrpSpPr>
          <p:grpSpPr>
            <a:xfrm rot="586656">
              <a:off x="9132650" y="2279754"/>
              <a:ext cx="181438" cy="399429"/>
              <a:chOff x="9171320" y="1915881"/>
              <a:chExt cx="181438" cy="3994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F5A9FDF-C700-4DFB-B8B2-5684CCF1AC9F}"/>
                  </a:ext>
                </a:extLst>
              </p:cNvPr>
              <p:cNvSpPr/>
              <p:nvPr userDrawn="1"/>
            </p:nvSpPr>
            <p:spPr>
              <a:xfrm>
                <a:off x="91713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7FBE761B-1738-45B8-8E8D-9B97BA4B66D8}"/>
                  </a:ext>
                </a:extLst>
              </p:cNvPr>
              <p:cNvSpPr/>
              <p:nvPr userDrawn="1"/>
            </p:nvSpPr>
            <p:spPr>
              <a:xfrm>
                <a:off x="9231756" y="2009775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205F212-6FBA-4E88-A09D-CC2EE2D974E5}"/>
                  </a:ext>
                </a:extLst>
              </p:cNvPr>
              <p:cNvSpPr/>
              <p:nvPr userDrawn="1"/>
            </p:nvSpPr>
            <p:spPr>
              <a:xfrm>
                <a:off x="9231756" y="1992630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36DF1B7-5AA2-48B0-8D42-928DCBC99A8D}"/>
                </a:ext>
              </a:extLst>
            </p:cNvPr>
            <p:cNvGrpSpPr/>
            <p:nvPr userDrawn="1"/>
          </p:nvGrpSpPr>
          <p:grpSpPr>
            <a:xfrm rot="21050729">
              <a:off x="9269565" y="2261219"/>
              <a:ext cx="181438" cy="399429"/>
              <a:chOff x="9399920" y="1915881"/>
              <a:chExt cx="181438" cy="399429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83460D-D3B9-4D06-A186-BA05B05C36D5}"/>
                  </a:ext>
                </a:extLst>
              </p:cNvPr>
              <p:cNvSpPr/>
              <p:nvPr userDrawn="1"/>
            </p:nvSpPr>
            <p:spPr>
              <a:xfrm>
                <a:off x="9399920" y="1915881"/>
                <a:ext cx="181438" cy="399429"/>
              </a:xfrm>
              <a:custGeom>
                <a:avLst/>
                <a:gdLst>
                  <a:gd name="connsiteX0" fmla="*/ 90719 w 181438"/>
                  <a:gd name="connsiteY0" fmla="*/ 98428 h 399429"/>
                  <a:gd name="connsiteX1" fmla="*/ 181438 w 181438"/>
                  <a:gd name="connsiteY1" fmla="*/ 362393 h 399429"/>
                  <a:gd name="connsiteX2" fmla="*/ 180905 w 181438"/>
                  <a:gd name="connsiteY2" fmla="*/ 377783 h 399429"/>
                  <a:gd name="connsiteX3" fmla="*/ 181438 w 181438"/>
                  <a:gd name="connsiteY3" fmla="*/ 378395 h 399429"/>
                  <a:gd name="connsiteX4" fmla="*/ 90719 w 181438"/>
                  <a:gd name="connsiteY4" fmla="*/ 399429 h 399429"/>
                  <a:gd name="connsiteX5" fmla="*/ 0 w 181438"/>
                  <a:gd name="connsiteY5" fmla="*/ 378395 h 399429"/>
                  <a:gd name="connsiteX6" fmla="*/ 533 w 181438"/>
                  <a:gd name="connsiteY6" fmla="*/ 377783 h 399429"/>
                  <a:gd name="connsiteX7" fmla="*/ 0 w 181438"/>
                  <a:gd name="connsiteY7" fmla="*/ 362393 h 399429"/>
                  <a:gd name="connsiteX8" fmla="*/ 90719 w 181438"/>
                  <a:gd name="connsiteY8" fmla="*/ 98428 h 399429"/>
                  <a:gd name="connsiteX9" fmla="*/ 89107 w 181438"/>
                  <a:gd name="connsiteY9" fmla="*/ 0 h 399429"/>
                  <a:gd name="connsiteX10" fmla="*/ 138321 w 181438"/>
                  <a:gd name="connsiteY10" fmla="*/ 49214 h 399429"/>
                  <a:gd name="connsiteX11" fmla="*/ 89107 w 181438"/>
                  <a:gd name="connsiteY11" fmla="*/ 98428 h 399429"/>
                  <a:gd name="connsiteX12" fmla="*/ 39893 w 181438"/>
                  <a:gd name="connsiteY12" fmla="*/ 49214 h 399429"/>
                  <a:gd name="connsiteX13" fmla="*/ 89107 w 181438"/>
                  <a:gd name="connsiteY13" fmla="*/ 0 h 3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438" h="399429">
                    <a:moveTo>
                      <a:pt x="90719" y="98428"/>
                    </a:moveTo>
                    <a:cubicBezTo>
                      <a:pt x="140822" y="98428"/>
                      <a:pt x="181438" y="216609"/>
                      <a:pt x="181438" y="362393"/>
                    </a:cubicBezTo>
                    <a:lnTo>
                      <a:pt x="180905" y="377783"/>
                    </a:lnTo>
                    <a:lnTo>
                      <a:pt x="181438" y="378395"/>
                    </a:lnTo>
                    <a:cubicBezTo>
                      <a:pt x="181438" y="390012"/>
                      <a:pt x="140822" y="399429"/>
                      <a:pt x="90719" y="399429"/>
                    </a:cubicBezTo>
                    <a:cubicBezTo>
                      <a:pt x="40616" y="399429"/>
                      <a:pt x="0" y="390012"/>
                      <a:pt x="0" y="378395"/>
                    </a:cubicBezTo>
                    <a:lnTo>
                      <a:pt x="533" y="377783"/>
                    </a:lnTo>
                    <a:lnTo>
                      <a:pt x="0" y="362393"/>
                    </a:lnTo>
                    <a:cubicBezTo>
                      <a:pt x="0" y="216609"/>
                      <a:pt x="40616" y="98428"/>
                      <a:pt x="90719" y="98428"/>
                    </a:cubicBezTo>
                    <a:close/>
                    <a:moveTo>
                      <a:pt x="89107" y="0"/>
                    </a:moveTo>
                    <a:cubicBezTo>
                      <a:pt x="116287" y="0"/>
                      <a:pt x="138321" y="22034"/>
                      <a:pt x="138321" y="49214"/>
                    </a:cubicBezTo>
                    <a:cubicBezTo>
                      <a:pt x="138321" y="76394"/>
                      <a:pt x="116287" y="98428"/>
                      <a:pt x="89107" y="98428"/>
                    </a:cubicBezTo>
                    <a:cubicBezTo>
                      <a:pt x="61927" y="98428"/>
                      <a:pt x="39893" y="76394"/>
                      <a:pt x="39893" y="49214"/>
                    </a:cubicBezTo>
                    <a:cubicBezTo>
                      <a:pt x="39893" y="22034"/>
                      <a:pt x="61927" y="0"/>
                      <a:pt x="8910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088C38A-1D73-432E-B3C3-E0A8EF4DEF4A}"/>
                  </a:ext>
                </a:extLst>
              </p:cNvPr>
              <p:cNvSpPr/>
              <p:nvPr userDrawn="1"/>
            </p:nvSpPr>
            <p:spPr>
              <a:xfrm>
                <a:off x="9460356" y="2009776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3114454F-811A-4BF2-B7A8-A8209808AB58}"/>
                  </a:ext>
                </a:extLst>
              </p:cNvPr>
              <p:cNvSpPr/>
              <p:nvPr userDrawn="1"/>
            </p:nvSpPr>
            <p:spPr>
              <a:xfrm>
                <a:off x="9460356" y="1992631"/>
                <a:ext cx="60566" cy="17608"/>
              </a:xfrm>
              <a:prstGeom prst="roundRect">
                <a:avLst>
                  <a:gd name="adj" fmla="val 39975"/>
                </a:avLst>
              </a:prstGeom>
              <a:solidFill>
                <a:srgbClr val="FF388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177800">
                <a:bevelT w="101600" h="38100"/>
                <a:bevelB w="31750" h="25400"/>
                <a:contourClr>
                  <a:srgbClr val="FF388C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26.2.2022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s/E0202-3d-cross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s/E0203-vax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E0204-ladder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s/E0205-disjoint-ladder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s/E0206-rotating-ladder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s/E0207-capsule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s/E0208-chain.html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s/E0209-flat-chain.htm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s/E0210-planes.html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s/E0211-3D-plates.html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s/E0212-rotating-plates.html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0213-cone-with-hole.html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stats.j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sz="5400" dirty="0"/>
              <a:t>Обекти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965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Паралелепипед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023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Правоъгълен паралелепипед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BoxGeometry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Размери</a:t>
            </a:r>
            <a:r>
              <a:rPr lang="en-US" dirty="0"/>
              <a:t> </a:t>
            </a:r>
            <a:r>
              <a:rPr lang="bg-BG" dirty="0"/>
              <a:t>по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  <a:endParaRPr lang="bg-BG" dirty="0"/>
          </a:p>
          <a:p>
            <a:pPr lvl="1"/>
            <a:r>
              <a:rPr lang="bg-BG" dirty="0"/>
              <a:t>Брой деления по всяка ос</a:t>
            </a:r>
            <a:endParaRPr lang="en-US" dirty="0"/>
          </a:p>
          <a:p>
            <a:pPr marL="739775" lvl="2"/>
            <a:r>
              <a:rPr lang="en-US" dirty="0"/>
              <a:t>(</a:t>
            </a:r>
            <a:r>
              <a:rPr lang="bg-BG" dirty="0"/>
              <a:t>не ги ползваме все още)</a:t>
            </a:r>
          </a:p>
        </p:txBody>
      </p:sp>
    </p:spTree>
    <p:extLst>
      <p:ext uri="{BB962C8B-B14F-4D97-AF65-F5344CB8AC3E}">
        <p14:creationId xmlns:p14="http://schemas.microsoft.com/office/powerpoint/2010/main" val="217589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Модел на кръстачка</a:t>
            </a:r>
          </a:p>
          <a:p>
            <a:pPr lvl="1"/>
            <a:r>
              <a:rPr lang="bg-BG"/>
              <a:t>Три обекта, издължени по съответната ос</a:t>
            </a:r>
          </a:p>
          <a:p>
            <a:pPr lvl="1"/>
            <a:r>
              <a:rPr lang="bg-BG"/>
              <a:t>Материалът е един и същ за всички</a:t>
            </a:r>
          </a:p>
          <a:p>
            <a:r>
              <a:rPr lang="bg-BG"/>
              <a:t>И трите обекта</a:t>
            </a:r>
          </a:p>
          <a:p>
            <a:pPr lvl="1"/>
            <a:r>
              <a:rPr lang="bg-BG"/>
              <a:t>Трябва да се добавят към </a:t>
            </a:r>
            <a:r>
              <a:rPr lang="en-US">
                <a:solidFill>
                  <a:srgbClr val="FF388C"/>
                </a:solidFill>
              </a:rPr>
              <a:t>scene</a:t>
            </a:r>
          </a:p>
          <a:p>
            <a:pPr lvl="1"/>
            <a:r>
              <a:rPr lang="bg-BG"/>
              <a:t>Трябва да се въртят във </a:t>
            </a:r>
            <a:r>
              <a:rPr lang="en-US">
                <a:solidFill>
                  <a:srgbClr val="FF388C"/>
                </a:solidFill>
              </a:rPr>
              <a:t>frame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US" dirty="0"/>
          </a:p>
          <a:p>
            <a:pPr lvl="1"/>
            <a:r>
              <a:rPr lang="bg-BG" dirty="0"/>
              <a:t>Въртяща се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кръстачка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3911FE1-C5FC-449B-9D88-96767BCA23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526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2664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Момент!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71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Наша библиотека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Изнасяме повтарящ се код</a:t>
            </a:r>
          </a:p>
          <a:p>
            <a:pPr lvl="1"/>
            <a:r>
              <a:rPr lang="bg-BG" dirty="0"/>
              <a:t>Създаване на обектите </a:t>
            </a:r>
            <a:r>
              <a:rPr lang="en-US" dirty="0">
                <a:solidFill>
                  <a:srgbClr val="FF388C"/>
                </a:solidFill>
              </a:rPr>
              <a:t>renderer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scene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stats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camera</a:t>
            </a:r>
            <a:r>
              <a:rPr lang="en-US" dirty="0"/>
              <a:t>, </a:t>
            </a:r>
            <a:r>
              <a:rPr lang="en-US" dirty="0">
                <a:solidFill>
                  <a:srgbClr val="FF388C"/>
                </a:solidFill>
              </a:rPr>
              <a:t>light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като глобални</a:t>
            </a:r>
            <a:endParaRPr lang="en-US" dirty="0"/>
          </a:p>
          <a:p>
            <a:pPr lvl="1"/>
            <a:r>
              <a:rPr lang="bg-BG" dirty="0"/>
              <a:t>Оразмеряване на прозореца</a:t>
            </a:r>
          </a:p>
          <a:p>
            <a:r>
              <a:rPr lang="bg-BG" dirty="0"/>
              <a:t>Функция за инициализация</a:t>
            </a:r>
          </a:p>
          <a:p>
            <a:pPr lvl="1"/>
            <a:r>
              <a:rPr lang="bg-BG" dirty="0"/>
              <a:t>Моно режим</a:t>
            </a:r>
            <a:r>
              <a:rPr lang="en-US" dirty="0"/>
              <a:t> (</a:t>
            </a:r>
            <a:r>
              <a:rPr lang="bg-BG" dirty="0"/>
              <a:t>за едно око) – </a:t>
            </a:r>
            <a:r>
              <a:rPr lang="en-US" dirty="0" err="1">
                <a:solidFill>
                  <a:srgbClr val="FF388C"/>
                </a:solidFill>
              </a:rPr>
              <a:t>vaxInit</a:t>
            </a:r>
            <a:endParaRPr lang="en-US" dirty="0"/>
          </a:p>
          <a:p>
            <a:pPr lvl="1"/>
            <a:r>
              <a:rPr lang="bg-BG" dirty="0"/>
              <a:t>Изпробваме с модел на тухла</a:t>
            </a:r>
          </a:p>
        </p:txBody>
      </p:sp>
    </p:spTree>
    <p:extLst>
      <p:ext uri="{BB962C8B-B14F-4D97-AF65-F5344CB8AC3E}">
        <p14:creationId xmlns:p14="http://schemas.microsoft.com/office/powerpoint/2010/main" val="18497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Доста по-кратък код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E4B6F0F-9A7B-4288-93EB-DF2C91E41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11994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469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CylinderGeometry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Радиуси отгоре и отдолу</a:t>
            </a:r>
          </a:p>
          <a:p>
            <a:pPr lvl="1"/>
            <a:r>
              <a:rPr lang="bg-BG" dirty="0"/>
              <a:t>Височина</a:t>
            </a:r>
          </a:p>
          <a:p>
            <a:pPr lvl="1"/>
            <a:r>
              <a:rPr lang="bg-BG" dirty="0"/>
              <a:t>Брой околни стени и брой слоеве</a:t>
            </a:r>
          </a:p>
          <a:p>
            <a:pPr lvl="1"/>
            <a:r>
              <a:rPr lang="bg-BG" dirty="0"/>
              <a:t>Отворен или затворен</a:t>
            </a:r>
          </a:p>
          <a:p>
            <a:pPr lvl="1"/>
            <a:r>
              <a:rPr lang="bg-BG" dirty="0"/>
              <a:t>Начало на резен и размер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84950" y="4800600"/>
            <a:ext cx="2945301" cy="2945301"/>
            <a:chOff x="2743200" y="5257800"/>
            <a:chExt cx="1828800" cy="1828800"/>
          </a:xfrm>
        </p:grpSpPr>
        <p:sp>
          <p:nvSpPr>
            <p:cNvPr id="5" name="Pie 4"/>
            <p:cNvSpPr/>
            <p:nvPr/>
          </p:nvSpPr>
          <p:spPr>
            <a:xfrm>
              <a:off x="2743200" y="5257800"/>
              <a:ext cx="1828800" cy="1828800"/>
            </a:xfrm>
            <a:prstGeom prst="pie">
              <a:avLst>
                <a:gd name="adj1" fmla="val 17436504"/>
                <a:gd name="adj2" fmla="val 20249808"/>
              </a:avLst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Arc 6"/>
            <p:cNvSpPr/>
            <p:nvPr/>
          </p:nvSpPr>
          <p:spPr>
            <a:xfrm>
              <a:off x="2743200" y="5257800"/>
              <a:ext cx="1828800" cy="1828800"/>
            </a:xfrm>
            <a:prstGeom prst="arc">
              <a:avLst>
                <a:gd name="adj1" fmla="val 10157210"/>
                <a:gd name="adj2" fmla="val 4059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5800" y="5573723"/>
            <a:ext cx="1914534" cy="343378"/>
            <a:chOff x="356010" y="4953106"/>
            <a:chExt cx="1914534" cy="343378"/>
          </a:xfrm>
        </p:grpSpPr>
        <p:sp>
          <p:nvSpPr>
            <p:cNvPr id="11" name="Text Placeholder 2"/>
            <p:cNvSpPr txBox="1">
              <a:spLocks/>
            </p:cNvSpPr>
            <p:nvPr/>
          </p:nvSpPr>
          <p:spPr>
            <a:xfrm flipH="1">
              <a:off x="1420904" y="4953106"/>
              <a:ext cx="849640" cy="34337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Резен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6010" y="4953106"/>
              <a:ext cx="191453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376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стълба</a:t>
            </a:r>
          </a:p>
          <a:p>
            <a:pPr lvl="1"/>
            <a:r>
              <a:rPr lang="bg-BG" dirty="0"/>
              <a:t>Два носещи цилиндъра</a:t>
            </a:r>
          </a:p>
          <a:p>
            <a:pPr lvl="1"/>
            <a:r>
              <a:rPr lang="bg-BG" dirty="0"/>
              <a:t>Няколко стъпала между тях</a:t>
            </a:r>
          </a:p>
          <a:p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2863075" y="4188532"/>
            <a:ext cx="3266923" cy="1462412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8" name="Can 7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Can 8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Can 9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Can 10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Can 11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Can 12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an 13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9856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това занятие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Анимация в браузър</a:t>
            </a:r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Прости графични обекти</a:t>
            </a:r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bg-BG" sz="3200" dirty="0"/>
              <a:t>Съставни графични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321992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Позиция на обект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позиция</a:t>
            </a:r>
          </a:p>
          <a:p>
            <a:pPr lvl="1"/>
            <a:r>
              <a:rPr lang="bg-BG" dirty="0"/>
              <a:t>Свойство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/>
              <a:t> и метод </a:t>
            </a:r>
            <a:r>
              <a:rPr lang="en-US" dirty="0">
                <a:solidFill>
                  <a:srgbClr val="FF388C"/>
                </a:solidFill>
              </a:rPr>
              <a:t>set</a:t>
            </a:r>
          </a:p>
          <a:p>
            <a:pPr lvl="1"/>
            <a:r>
              <a:rPr lang="bg-BG" dirty="0"/>
              <a:t>Променя позицията чрез матрица, без да преизчислява геометрията</a:t>
            </a:r>
          </a:p>
          <a:p>
            <a:pPr lvl="1"/>
            <a:r>
              <a:rPr lang="bg-BG" dirty="0"/>
              <a:t>Позволява една геометрия да се ползва на много места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979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Стълба</a:t>
            </a:r>
          </a:p>
          <a:p>
            <a:pPr lvl="1"/>
            <a:r>
              <a:rPr lang="bg-BG" dirty="0"/>
              <a:t>Две цилиндрични форми</a:t>
            </a:r>
          </a:p>
          <a:p>
            <a:pPr lvl="2"/>
            <a:r>
              <a:rPr lang="bg-BG" dirty="0"/>
              <a:t>(и с една става, но не сега)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05000" y="2247422"/>
            <a:ext cx="1860331" cy="380164"/>
            <a:chOff x="-134625" y="4990728"/>
            <a:chExt cx="1860331" cy="380164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-134625" y="4990728"/>
              <a:ext cx="1291072" cy="38016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Форма А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115" y="4990728"/>
              <a:ext cx="1672591" cy="37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5400000">
            <a:off x="2863075" y="2959656"/>
            <a:ext cx="3266923" cy="1462412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15" name="Can 14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Can 15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Can 16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Can 17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Can 18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Can 19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Can 20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48266" y="2247422"/>
            <a:ext cx="1822568" cy="384048"/>
            <a:chOff x="889410" y="4990728"/>
            <a:chExt cx="1822568" cy="384048"/>
          </a:xfrm>
        </p:grpSpPr>
        <p:sp>
          <p:nvSpPr>
            <p:cNvPr id="23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1291073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Форма А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89410" y="4991100"/>
              <a:ext cx="83629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75341" y="5031014"/>
            <a:ext cx="1291073" cy="800856"/>
            <a:chOff x="1420905" y="4573920"/>
            <a:chExt cx="1291073" cy="800856"/>
          </a:xfrm>
        </p:grpSpPr>
        <p:sp>
          <p:nvSpPr>
            <p:cNvPr id="27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1291073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Форма Б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20905" y="4573920"/>
              <a:ext cx="0" cy="80085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7606030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US" dirty="0"/>
          </a:p>
          <a:p>
            <a:pPr lvl="1"/>
            <a:r>
              <a:rPr lang="bg-BG" dirty="0"/>
              <a:t>Стълба с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dirty="0"/>
              <a:t> стъпала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F3AE6C7-8AA2-494F-9386-95FD4C0D1F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15495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Завъртане на стълбата</a:t>
                </a:r>
              </a:p>
              <a:p>
                <a:pPr lvl="1"/>
                <a:r>
                  <a:rPr lang="bg-BG" dirty="0"/>
                  <a:t>Има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7</a:t>
                </a:r>
                <a:r>
                  <a:rPr lang="bg-BG" dirty="0"/>
                  <a:t> цилиндъра</a:t>
                </a:r>
              </a:p>
              <a:p>
                <a:pPr lvl="1"/>
                <a:r>
                  <a:rPr lang="bg-BG" dirty="0"/>
                  <a:t>Въртим всички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Дългите стават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Късите стават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0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f>
                      <m:f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,</m:t>
                    </m:r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</m:t>
                        </m:r>
                      </m:num>
                      <m:den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66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Разглобена стълба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F606B42-F7C6-46D2-B590-1BF9F6BE18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13540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rot="5400000">
            <a:off x="985586" y="3447926"/>
            <a:ext cx="3322530" cy="1487304"/>
            <a:chOff x="2057400" y="3903421"/>
            <a:chExt cx="4876797" cy="2183059"/>
          </a:xfrm>
          <a:noFill/>
        </p:grpSpPr>
        <p:sp>
          <p:nvSpPr>
            <p:cNvPr id="29" name="Can 28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Can 29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Can 30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Can 31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Can 32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Can 33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Can 34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Причина</a:t>
            </a:r>
          </a:p>
          <a:p>
            <a:pPr lvl="1"/>
            <a:r>
              <a:rPr lang="bg-BG" dirty="0"/>
              <a:t>Въртенето е около центъра</a:t>
            </a:r>
            <a:r>
              <a:rPr lang="en-US" dirty="0"/>
              <a:t> </a:t>
            </a:r>
            <a:r>
              <a:rPr lang="bg-BG" dirty="0"/>
              <a:t>на обект</a:t>
            </a:r>
          </a:p>
          <a:p>
            <a:pPr lvl="1"/>
            <a:r>
              <a:rPr lang="bg-BG" dirty="0"/>
              <a:t>За съставен обект елементите трябва да се въртят около общия център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681683" y="3434299"/>
            <a:ext cx="3322530" cy="1487304"/>
            <a:chOff x="2057400" y="3903421"/>
            <a:chExt cx="4876797" cy="2183059"/>
          </a:xfrm>
          <a:noFill/>
        </p:grpSpPr>
        <p:sp>
          <p:nvSpPr>
            <p:cNvPr id="12" name="Can 11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Can 12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Can 13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Can 14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Can 15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Can 16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Can 17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0" name="Group 19"/>
          <p:cNvGrpSpPr/>
          <p:nvPr/>
        </p:nvGrpSpPr>
        <p:grpSpPr>
          <a:xfrm rot="7200000">
            <a:off x="4679373" y="3429072"/>
            <a:ext cx="3322530" cy="1487304"/>
            <a:chOff x="2057400" y="3903421"/>
            <a:chExt cx="4876797" cy="2183059"/>
          </a:xfrm>
          <a:solidFill>
            <a:srgbClr val="4F81BD">
              <a:alpha val="50196"/>
            </a:srgbClr>
          </a:solidFill>
        </p:grpSpPr>
        <p:sp>
          <p:nvSpPr>
            <p:cNvPr id="21" name="Can 20"/>
            <p:cNvSpPr/>
            <p:nvPr/>
          </p:nvSpPr>
          <p:spPr>
            <a:xfrm>
              <a:off x="2619225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Can 21"/>
            <p:cNvSpPr/>
            <p:nvPr/>
          </p:nvSpPr>
          <p:spPr>
            <a:xfrm>
              <a:off x="35814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Can 22"/>
            <p:cNvSpPr/>
            <p:nvPr/>
          </p:nvSpPr>
          <p:spPr>
            <a:xfrm>
              <a:off x="4502429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Can 23"/>
            <p:cNvSpPr/>
            <p:nvPr/>
          </p:nvSpPr>
          <p:spPr>
            <a:xfrm>
              <a:off x="5410200" y="4290848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Can 24"/>
            <p:cNvSpPr/>
            <p:nvPr/>
          </p:nvSpPr>
          <p:spPr>
            <a:xfrm>
              <a:off x="6324600" y="4275082"/>
              <a:ext cx="171750" cy="1409700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Can 25"/>
            <p:cNvSpPr/>
            <p:nvPr/>
          </p:nvSpPr>
          <p:spPr>
            <a:xfrm rot="16200000">
              <a:off x="4281411" y="1707834"/>
              <a:ext cx="457200" cy="4848373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Can 26"/>
            <p:cNvSpPr/>
            <p:nvPr/>
          </p:nvSpPr>
          <p:spPr>
            <a:xfrm rot="16200000">
              <a:off x="4252988" y="3433692"/>
              <a:ext cx="457200" cy="4848375"/>
            </a:xfrm>
            <a:prstGeom prst="can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" name="Can 3"/>
          <p:cNvSpPr/>
          <p:nvPr/>
        </p:nvSpPr>
        <p:spPr>
          <a:xfrm rot="7200000">
            <a:off x="2586829" y="2490168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an 4"/>
          <p:cNvSpPr/>
          <p:nvPr/>
        </p:nvSpPr>
        <p:spPr>
          <a:xfrm rot="7200000">
            <a:off x="2586829" y="3145692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an 5"/>
          <p:cNvSpPr/>
          <p:nvPr/>
        </p:nvSpPr>
        <p:spPr>
          <a:xfrm rot="7200000">
            <a:off x="2586829" y="3773183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an 6"/>
          <p:cNvSpPr/>
          <p:nvPr/>
        </p:nvSpPr>
        <p:spPr>
          <a:xfrm rot="7200000">
            <a:off x="2586829" y="4391641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Can 7"/>
          <p:cNvSpPr/>
          <p:nvPr/>
        </p:nvSpPr>
        <p:spPr>
          <a:xfrm rot="7200000">
            <a:off x="2597570" y="5014616"/>
            <a:ext cx="117012" cy="960420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an 8"/>
          <p:cNvSpPr/>
          <p:nvPr/>
        </p:nvSpPr>
        <p:spPr>
          <a:xfrm rot="1800000">
            <a:off x="3078009" y="2548469"/>
            <a:ext cx="311487" cy="3303165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Can 9"/>
          <p:cNvSpPr/>
          <p:nvPr/>
        </p:nvSpPr>
        <p:spPr>
          <a:xfrm rot="1800000">
            <a:off x="1902192" y="2529104"/>
            <a:ext cx="311487" cy="3303166"/>
          </a:xfrm>
          <a:prstGeom prst="can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6237346" y="4125141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3117918" y="41387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Oval 36"/>
          <p:cNvSpPr/>
          <p:nvPr/>
        </p:nvSpPr>
        <p:spPr>
          <a:xfrm>
            <a:off x="1923090" y="41387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2529501" y="4137559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2529500" y="4756017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2528707" y="5380201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2528706" y="3510068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2528705" y="2855753"/>
            <a:ext cx="231667" cy="231667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465069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Групов обект от клас</a:t>
            </a:r>
            <a:r>
              <a:rPr lang="en-US" dirty="0"/>
              <a:t> </a:t>
            </a:r>
            <a:r>
              <a:rPr lang="en-US" dirty="0">
                <a:solidFill>
                  <a:srgbClr val="FF388C"/>
                </a:solidFill>
              </a:rPr>
              <a:t>Group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Вместо към </a:t>
            </a:r>
            <a:r>
              <a:rPr lang="en-US" dirty="0">
                <a:solidFill>
                  <a:srgbClr val="FF388C"/>
                </a:solidFill>
              </a:rPr>
              <a:t>scene</a:t>
            </a:r>
            <a:r>
              <a:rPr lang="en-US" dirty="0"/>
              <a:t>,</a:t>
            </a:r>
            <a:r>
              <a:rPr lang="bg-BG" dirty="0"/>
              <a:t> добавяме елементите към груповия обект</a:t>
            </a:r>
          </a:p>
          <a:p>
            <a:pPr lvl="1"/>
            <a:r>
              <a:rPr lang="bg-BG" dirty="0"/>
              <a:t>Въртим груповия обект (един е!)</a:t>
            </a:r>
          </a:p>
          <a:p>
            <a:r>
              <a:rPr lang="bg-BG" dirty="0"/>
              <a:t>Не забравяме</a:t>
            </a:r>
          </a:p>
          <a:p>
            <a:pPr lvl="1"/>
            <a:r>
              <a:rPr lang="bg-BG" dirty="0"/>
              <a:t>Груповият обект да е добавен към сцената,</a:t>
            </a:r>
            <a:br>
              <a:rPr lang="bg-BG" dirty="0"/>
            </a:br>
            <a:r>
              <a:rPr lang="bg-BG" dirty="0"/>
              <a:t>за да го видим</a:t>
            </a:r>
          </a:p>
        </p:txBody>
      </p:sp>
    </p:spTree>
    <p:extLst>
      <p:ext uri="{BB962C8B-B14F-4D97-AF65-F5344CB8AC3E}">
        <p14:creationId xmlns:p14="http://schemas.microsoft.com/office/powerpoint/2010/main" val="166146702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Въртяща се стълба като един обект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8273814-7C4A-4D8C-B54E-B716C4104B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99499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06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SphereGeometry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Радиус</a:t>
            </a:r>
          </a:p>
          <a:p>
            <a:pPr lvl="1"/>
            <a:r>
              <a:rPr lang="bg-BG" dirty="0"/>
              <a:t>Брой хоризонтални и вертикални деления</a:t>
            </a:r>
          </a:p>
          <a:p>
            <a:r>
              <a:rPr lang="bg-BG" dirty="0"/>
              <a:t>Резени</a:t>
            </a:r>
          </a:p>
          <a:p>
            <a:pPr lvl="1"/>
            <a:r>
              <a:rPr lang="bg-BG" dirty="0"/>
              <a:t>Хоризонтален – начало и размер в </a:t>
            </a:r>
            <a:r>
              <a:rPr lang="bg-BG" dirty="0" err="1"/>
              <a:t>радиани</a:t>
            </a:r>
            <a:endParaRPr lang="bg-BG" dirty="0"/>
          </a:p>
          <a:p>
            <a:pPr lvl="1"/>
            <a:r>
              <a:rPr lang="bg-BG" dirty="0"/>
              <a:t>Вертикален – начало и размер в </a:t>
            </a:r>
            <a:r>
              <a:rPr lang="bg-BG" dirty="0" err="1"/>
              <a:t>радиани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Скорост на анимация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280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Капсула</a:t>
            </a:r>
          </a:p>
          <a:p>
            <a:pPr lvl="1"/>
            <a:r>
              <a:rPr lang="bg-BG" dirty="0"/>
              <a:t>Заоблен цилиндричен обект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Две сфери (или полусфери) и цилиндър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19200" y="4544099"/>
            <a:ext cx="1464905" cy="365281"/>
            <a:chOff x="260801" y="4990728"/>
            <a:chExt cx="1464905" cy="645414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260801" y="4990728"/>
              <a:ext cx="895646" cy="6454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Сфера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0801" y="4991101"/>
              <a:ext cx="146490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97217" y="4544099"/>
            <a:ext cx="1427583" cy="365281"/>
            <a:chOff x="889410" y="4990728"/>
            <a:chExt cx="1427583" cy="645414"/>
          </a:xfrm>
        </p:grpSpPr>
        <p:sp>
          <p:nvSpPr>
            <p:cNvPr id="23" name="Text Placeholder 2"/>
            <p:cNvSpPr txBox="1">
              <a:spLocks/>
            </p:cNvSpPr>
            <p:nvPr/>
          </p:nvSpPr>
          <p:spPr>
            <a:xfrm flipH="1">
              <a:off x="1420905" y="4990728"/>
              <a:ext cx="896088" cy="6454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Сфера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89410" y="4991101"/>
              <a:ext cx="142758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546399" y="5347919"/>
            <a:ext cx="1263462" cy="838200"/>
            <a:chOff x="1420901" y="4354850"/>
            <a:chExt cx="1263462" cy="1190720"/>
          </a:xfrm>
        </p:grpSpPr>
        <p:sp>
          <p:nvSpPr>
            <p:cNvPr id="27" name="Text Placeholder 2"/>
            <p:cNvSpPr txBox="1">
              <a:spLocks/>
            </p:cNvSpPr>
            <p:nvPr/>
          </p:nvSpPr>
          <p:spPr>
            <a:xfrm flipH="1">
              <a:off x="1420901" y="4990729"/>
              <a:ext cx="1263462" cy="55484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Цилиндър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20905" y="4354850"/>
              <a:ext cx="0" cy="118814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80050" y="3810000"/>
            <a:ext cx="3822828" cy="1511405"/>
            <a:chOff x="2278653" y="3962401"/>
            <a:chExt cx="4625622" cy="1828799"/>
          </a:xfrm>
        </p:grpSpPr>
        <p:sp>
          <p:nvSpPr>
            <p:cNvPr id="21" name="Can 20"/>
            <p:cNvSpPr/>
            <p:nvPr/>
          </p:nvSpPr>
          <p:spPr>
            <a:xfrm rot="5400000">
              <a:off x="3653926" y="3252859"/>
              <a:ext cx="1828798" cy="3247883"/>
            </a:xfrm>
            <a:prstGeom prst="can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Oval 2"/>
            <p:cNvSpPr/>
            <p:nvPr/>
          </p:nvSpPr>
          <p:spPr>
            <a:xfrm>
              <a:off x="5075475" y="3962401"/>
              <a:ext cx="1828800" cy="1828799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Oval 24"/>
            <p:cNvSpPr/>
            <p:nvPr/>
          </p:nvSpPr>
          <p:spPr>
            <a:xfrm>
              <a:off x="2278653" y="3962401"/>
              <a:ext cx="1828800" cy="1828799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1" name="Oval 30"/>
          <p:cNvSpPr/>
          <p:nvPr/>
        </p:nvSpPr>
        <p:spPr>
          <a:xfrm>
            <a:off x="2571077" y="1447800"/>
            <a:ext cx="3879568" cy="1511405"/>
          </a:xfrm>
          <a:custGeom>
            <a:avLst/>
            <a:gdLst/>
            <a:ahLst/>
            <a:cxnLst/>
            <a:rect l="l" t="t" r="r" b="b"/>
            <a:pathLst>
              <a:path w="4694278" h="1828799">
                <a:moveTo>
                  <a:pt x="914400" y="0"/>
                </a:moveTo>
                <a:lnTo>
                  <a:pt x="3778340" y="0"/>
                </a:lnTo>
                <a:lnTo>
                  <a:pt x="3778340" y="78"/>
                </a:lnTo>
                <a:cubicBezTo>
                  <a:pt x="3778853" y="0"/>
                  <a:pt x="3779365" y="0"/>
                  <a:pt x="3779878" y="0"/>
                </a:cubicBezTo>
                <a:cubicBezTo>
                  <a:pt x="4284887" y="0"/>
                  <a:pt x="4694278" y="409390"/>
                  <a:pt x="4694278" y="914399"/>
                </a:cubicBezTo>
                <a:cubicBezTo>
                  <a:pt x="4694278" y="1419408"/>
                  <a:pt x="4284887" y="1828798"/>
                  <a:pt x="3779878" y="1828798"/>
                </a:cubicBezTo>
                <a:lnTo>
                  <a:pt x="3778340" y="1828720"/>
                </a:lnTo>
                <a:lnTo>
                  <a:pt x="3778340" y="1828799"/>
                </a:lnTo>
                <a:lnTo>
                  <a:pt x="914400" y="1828799"/>
                </a:lnTo>
                <a:cubicBezTo>
                  <a:pt x="409391" y="1828799"/>
                  <a:pt x="0" y="1419409"/>
                  <a:pt x="0" y="914400"/>
                </a:cubicBezTo>
                <a:cubicBezTo>
                  <a:pt x="0" y="409391"/>
                  <a:pt x="409391" y="1"/>
                  <a:pt x="914400" y="1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63546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 по-голям брой деления за гладкост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77BC48B-DD3D-4337-B488-DB2090644F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52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99709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Тор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921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TorusGeometry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Голям радиус и малък радиус</a:t>
            </a:r>
          </a:p>
          <a:p>
            <a:pPr lvl="1"/>
            <a:r>
              <a:rPr lang="bg-BG" dirty="0"/>
              <a:t>Брой вертикални и хоризонтални деления</a:t>
            </a:r>
          </a:p>
          <a:p>
            <a:pPr lvl="1"/>
            <a:r>
              <a:rPr lang="bg-BG" dirty="0"/>
              <a:t>Размер на хоризонтален резен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Верига</a:t>
            </a:r>
          </a:p>
          <a:p>
            <a:pPr lvl="1"/>
            <a:r>
              <a:rPr lang="bg-BG" dirty="0"/>
              <a:t>Три халки – всяка е тор</a:t>
            </a:r>
          </a:p>
          <a:p>
            <a:pPr lvl="1"/>
            <a:r>
              <a:rPr lang="bg-BG" dirty="0"/>
              <a:t>Имат еднакви размери</a:t>
            </a:r>
          </a:p>
        </p:txBody>
      </p:sp>
      <p:sp>
        <p:nvSpPr>
          <p:cNvPr id="6" name="Oval 4"/>
          <p:cNvSpPr/>
          <p:nvPr/>
        </p:nvSpPr>
        <p:spPr>
          <a:xfrm>
            <a:off x="2743200" y="2057400"/>
            <a:ext cx="3657600" cy="3657600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1828800" y="914400"/>
                </a:moveTo>
                <a:cubicBezTo>
                  <a:pt x="1323791" y="914400"/>
                  <a:pt x="914400" y="1323791"/>
                  <a:pt x="914400" y="1828800"/>
                </a:cubicBezTo>
                <a:cubicBezTo>
                  <a:pt x="914400" y="2333809"/>
                  <a:pt x="1323791" y="2743200"/>
                  <a:pt x="1828800" y="2743200"/>
                </a:cubicBezTo>
                <a:cubicBezTo>
                  <a:pt x="2333809" y="2743200"/>
                  <a:pt x="2743200" y="2333809"/>
                  <a:pt x="2743200" y="1828800"/>
                </a:cubicBezTo>
                <a:cubicBezTo>
                  <a:pt x="2743200" y="1323791"/>
                  <a:pt x="2333809" y="914400"/>
                  <a:pt x="1828800" y="914400"/>
                </a:cubicBezTo>
                <a:close/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7"/>
          <p:cNvSpPr/>
          <p:nvPr/>
        </p:nvSpPr>
        <p:spPr>
          <a:xfrm rot="5400000">
            <a:off x="5943601" y="2078422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7"/>
          <p:cNvSpPr/>
          <p:nvPr/>
        </p:nvSpPr>
        <p:spPr>
          <a:xfrm rot="5400000">
            <a:off x="2286001" y="2060029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gradFill flip="none" rotWithShape="1">
            <a:gsLst>
              <a:gs pos="0">
                <a:srgbClr val="A7C0DE"/>
              </a:gs>
              <a:gs pos="28000">
                <a:srgbClr val="A7C0DE"/>
              </a:gs>
              <a:gs pos="56000">
                <a:srgbClr val="ABC2DF"/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rgbClr val="A7C0DE"/>
              </a:gs>
            </a:gsLst>
            <a:lin ang="5400000" scaled="1"/>
            <a:tileRect/>
          </a:gra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3643009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45720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9144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73152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69125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Пресмятане или налучкване</a:t>
            </a:r>
          </a:p>
          <a:p>
            <a:pPr lvl="1"/>
            <a:r>
              <a:rPr lang="bg-BG" dirty="0"/>
              <a:t>Колкото по-сложна е сцената…</a:t>
            </a:r>
          </a:p>
          <a:p>
            <a:pPr lvl="1"/>
            <a:r>
              <a:rPr lang="bg-BG" dirty="0"/>
              <a:t>…толкова по-лесно е чрез смятане</a:t>
            </a:r>
          </a:p>
        </p:txBody>
      </p:sp>
      <p:sp>
        <p:nvSpPr>
          <p:cNvPr id="25" name="Oval 4"/>
          <p:cNvSpPr/>
          <p:nvPr/>
        </p:nvSpPr>
        <p:spPr>
          <a:xfrm>
            <a:off x="2743200" y="2057400"/>
            <a:ext cx="3657600" cy="3657600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1828800" y="914400"/>
                </a:moveTo>
                <a:cubicBezTo>
                  <a:pt x="1323791" y="914400"/>
                  <a:pt x="914400" y="1323791"/>
                  <a:pt x="914400" y="1828800"/>
                </a:cubicBezTo>
                <a:cubicBezTo>
                  <a:pt x="914400" y="2333809"/>
                  <a:pt x="1323791" y="2743200"/>
                  <a:pt x="1828800" y="2743200"/>
                </a:cubicBezTo>
                <a:cubicBezTo>
                  <a:pt x="2333809" y="2743200"/>
                  <a:pt x="2743200" y="2333809"/>
                  <a:pt x="2743200" y="1828800"/>
                </a:cubicBezTo>
                <a:cubicBezTo>
                  <a:pt x="2743200" y="1323791"/>
                  <a:pt x="2333809" y="914400"/>
                  <a:pt x="1828800" y="914400"/>
                </a:cubicBezTo>
                <a:close/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7"/>
          <p:cNvSpPr/>
          <p:nvPr/>
        </p:nvSpPr>
        <p:spPr>
          <a:xfrm rot="5400000">
            <a:off x="5943601" y="2078422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7"/>
          <p:cNvSpPr/>
          <p:nvPr/>
        </p:nvSpPr>
        <p:spPr>
          <a:xfrm rot="5400000">
            <a:off x="2286001" y="2060029"/>
            <a:ext cx="914400" cy="365760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3200400"/>
                </a:lnTo>
                <a:cubicBezTo>
                  <a:pt x="914400" y="3452905"/>
                  <a:pt x="709705" y="3657600"/>
                  <a:pt x="457200" y="3657600"/>
                </a:cubicBezTo>
                <a:cubicBezTo>
                  <a:pt x="204695" y="3657600"/>
                  <a:pt x="0" y="3452905"/>
                  <a:pt x="0" y="32004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3657525" y="3432629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/>
          <p:cNvSpPr/>
          <p:nvPr/>
        </p:nvSpPr>
        <p:spPr>
          <a:xfrm>
            <a:off x="45720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9144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7315201" y="3450022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4953001" y="38100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2743201" y="34290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5486401" y="3449826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Straight Arrow Connector 44"/>
          <p:cNvCxnSpPr>
            <a:stCxn id="30" idx="6"/>
            <a:endCxn id="90" idx="4"/>
          </p:cNvCxnSpPr>
          <p:nvPr/>
        </p:nvCxnSpPr>
        <p:spPr>
          <a:xfrm flipV="1">
            <a:off x="4571925" y="2590800"/>
            <a:ext cx="0" cy="1299029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95801" y="3812628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6" name="Straight Arrow Connector 55"/>
          <p:cNvCxnSpPr>
            <a:stCxn id="38" idx="2"/>
          </p:cNvCxnSpPr>
          <p:nvPr/>
        </p:nvCxnSpPr>
        <p:spPr>
          <a:xfrm>
            <a:off x="4953001" y="3886200"/>
            <a:ext cx="533400" cy="0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14801" y="2057400"/>
            <a:ext cx="914400" cy="914400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4495725" y="24384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Oval 93"/>
          <p:cNvSpPr/>
          <p:nvPr/>
        </p:nvSpPr>
        <p:spPr>
          <a:xfrm>
            <a:off x="2667000" y="3810000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5" name="Straight Arrow Connector 94"/>
          <p:cNvCxnSpPr>
            <a:stCxn id="48" idx="6"/>
            <a:endCxn id="94" idx="6"/>
          </p:cNvCxnSpPr>
          <p:nvPr/>
        </p:nvCxnSpPr>
        <p:spPr>
          <a:xfrm flipH="1" flipV="1">
            <a:off x="2819400" y="3886200"/>
            <a:ext cx="1828801" cy="2628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Placeholder 2"/>
              <p:cNvSpPr txBox="1">
                <a:spLocks/>
              </p:cNvSpPr>
              <p:nvPr/>
            </p:nvSpPr>
            <p:spPr>
              <a:xfrm flipH="1">
                <a:off x="2467107" y="5715000"/>
                <a:ext cx="990562" cy="228600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0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bg-BG" sz="1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7107" y="5715000"/>
                <a:ext cx="990562" cy="228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rgbClr val="FF388C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/>
              <p:cNvSpPr txBox="1">
                <a:spLocks/>
              </p:cNvSpPr>
              <p:nvPr/>
            </p:nvSpPr>
            <p:spPr>
              <a:xfrm flipH="1">
                <a:off x="5219701" y="5715000"/>
                <a:ext cx="393305" cy="228600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indent="0" algn="r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b="0" i="1" spc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mbria Math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sz="320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</a:defRPr>
                </a:lvl2pPr>
                <a:lvl3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3pPr>
                <a:lvl4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4pPr>
                <a:lvl5pPr indent="0">
                  <a:spcBef>
                    <a:spcPct val="20000"/>
                  </a:spcBef>
                  <a:buFont typeface="Arial" panose="020B0604020202020204" pitchFamily="34" charset="0"/>
                  <a:buNone/>
                  <a:defRPr sz="2400">
                    <a:ln>
                      <a:noFill/>
                    </a:ln>
                    <a:effectLst/>
                    <a:latin typeface="Candara" panose="020E0502030303020204" pitchFamily="34" charset="0"/>
                  </a:defRPr>
                </a:lvl5pPr>
                <a:lvl6pPr marL="25146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19701" y="5715000"/>
                <a:ext cx="393305" cy="228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rgbClr val="FF388C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5219701" y="3889829"/>
            <a:ext cx="0" cy="2053771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/>
          <p:cNvGrpSpPr/>
          <p:nvPr/>
        </p:nvGrpSpPr>
        <p:grpSpPr>
          <a:xfrm>
            <a:off x="1828801" y="3048000"/>
            <a:ext cx="2743124" cy="228600"/>
            <a:chOff x="2957588" y="3124200"/>
            <a:chExt cx="2743124" cy="228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Placeholder 2"/>
                <p:cNvSpPr txBox="1">
                  <a:spLocks/>
                </p:cNvSpPr>
                <p:nvPr/>
              </p:nvSpPr>
              <p:spPr>
                <a:xfrm>
                  <a:off x="2957588" y="3124200"/>
                  <a:ext cx="761925" cy="22860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=3</m:t>
                        </m:r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bg-BG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588" y="3124200"/>
                  <a:ext cx="761925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>
              <a:off x="2971875" y="3124200"/>
              <a:ext cx="272883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3457669" y="3889829"/>
            <a:ext cx="1" cy="2050142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8041C9A-534C-45A5-99C7-2B1EF8822FAB}"/>
              </a:ext>
            </a:extLst>
          </p:cNvPr>
          <p:cNvSpPr/>
          <p:nvPr/>
        </p:nvSpPr>
        <p:spPr>
          <a:xfrm>
            <a:off x="3172968" y="2496312"/>
            <a:ext cx="2798376" cy="2798376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53825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Верига от три халки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527A864-96FA-4B37-AB1C-F6A00C9EAB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08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25300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Мащаб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мащаба</a:t>
            </a:r>
          </a:p>
          <a:p>
            <a:pPr lvl="1"/>
            <a:r>
              <a:rPr lang="bg-BG" dirty="0"/>
              <a:t>Свойство </a:t>
            </a:r>
            <a:r>
              <a:rPr lang="en-US" dirty="0">
                <a:solidFill>
                  <a:srgbClr val="FF388C"/>
                </a:solidFill>
              </a:rPr>
              <a:t>scale</a:t>
            </a:r>
          </a:p>
          <a:p>
            <a:pPr lvl="1"/>
            <a:r>
              <a:rPr lang="bg-BG" dirty="0"/>
              <a:t>Аналогично на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Сплескана верига</a:t>
            </a:r>
          </a:p>
          <a:p>
            <a:pPr lvl="1"/>
            <a:r>
              <a:rPr lang="bg-BG" dirty="0"/>
              <a:t>Всеки елемент е сплескан тор</a:t>
            </a:r>
            <a:endParaRPr lang="bg-BG" dirty="0">
              <a:solidFill>
                <a:srgbClr val="FF38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1" y="5257800"/>
            <a:ext cx="7619999" cy="990600"/>
            <a:chOff x="914401" y="2514600"/>
            <a:chExt cx="7619999" cy="3657600"/>
          </a:xfrm>
        </p:grpSpPr>
        <p:sp>
          <p:nvSpPr>
            <p:cNvPr id="4" name="Oval 4"/>
            <p:cNvSpPr/>
            <p:nvPr/>
          </p:nvSpPr>
          <p:spPr>
            <a:xfrm>
              <a:off x="4876800" y="2514600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914400"/>
                  </a:moveTo>
                  <a:cubicBezTo>
                    <a:pt x="1323791" y="914400"/>
                    <a:pt x="914400" y="1323791"/>
                    <a:pt x="914400" y="1828800"/>
                  </a:cubicBezTo>
                  <a:cubicBezTo>
                    <a:pt x="914400" y="2333809"/>
                    <a:pt x="1323791" y="2743200"/>
                    <a:pt x="1828800" y="2743200"/>
                  </a:cubicBezTo>
                  <a:cubicBezTo>
                    <a:pt x="2333809" y="2743200"/>
                    <a:pt x="2743200" y="2333809"/>
                    <a:pt x="2743200" y="1828800"/>
                  </a:cubicBezTo>
                  <a:cubicBezTo>
                    <a:pt x="2743200" y="1323791"/>
                    <a:pt x="2333809" y="914400"/>
                    <a:pt x="1828800" y="914400"/>
                  </a:cubicBezTo>
                  <a:close/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838818"/>
                    <a:pt x="2838818" y="3657600"/>
                    <a:pt x="1828800" y="3657600"/>
                  </a:cubicBezTo>
                  <a:cubicBezTo>
                    <a:pt x="818782" y="3657600"/>
                    <a:pt x="0" y="2838818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7"/>
            <p:cNvSpPr/>
            <p:nvPr/>
          </p:nvSpPr>
          <p:spPr>
            <a:xfrm rot="5400000">
              <a:off x="2286001" y="2517229"/>
              <a:ext cx="914400" cy="3657600"/>
            </a:xfrm>
            <a:custGeom>
              <a:avLst/>
              <a:gdLst/>
              <a:ahLst/>
              <a:cxnLst/>
              <a:rect l="l" t="t" r="r" b="b"/>
              <a:pathLst>
                <a:path w="914400" h="36576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914400" y="3200400"/>
                  </a:lnTo>
                  <a:cubicBezTo>
                    <a:pt x="914400" y="3452905"/>
                    <a:pt x="709705" y="3657600"/>
                    <a:pt x="457200" y="3657600"/>
                  </a:cubicBezTo>
                  <a:cubicBezTo>
                    <a:pt x="204695" y="3657600"/>
                    <a:pt x="0" y="3452905"/>
                    <a:pt x="0" y="32004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Oval 6"/>
            <p:cNvSpPr/>
            <p:nvPr/>
          </p:nvSpPr>
          <p:spPr>
            <a:xfrm>
              <a:off x="3643009" y="3886200"/>
              <a:ext cx="914400" cy="914400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914401" y="3886200"/>
              <a:ext cx="914400" cy="914400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408304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Средната халка е сплескана другояче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5136B325-175A-4CF5-899B-92CCA4496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51777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Плоски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42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Скорост на анимация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Кадри в секунда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388C"/>
                    </a:solidFill>
                  </a:rPr>
                  <a:t>fps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В традиционното кино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24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 компютърната графика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30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При бързи движения поне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60 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Ниско</a:t>
                </a:r>
                <a:r>
                  <a:rPr lang="en-US" dirty="0"/>
                  <a:t> fps</a:t>
                </a:r>
              </a:p>
              <a:p>
                <a:pPr lvl="1"/>
                <a:r>
                  <a:rPr lang="bg-BG" dirty="0"/>
                  <a:t>Нарочно при бавни сцени</a:t>
                </a:r>
              </a:p>
              <a:p>
                <a:pPr lvl="1"/>
                <a:r>
                  <a:rPr lang="bg-BG" dirty="0"/>
                  <a:t>Нещастно при тежки сцени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787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Правоъгълник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PlaneGeometry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Двумерен вариант на правоъгълен </a:t>
            </a:r>
            <a:r>
              <a:rPr lang="bg-BG" dirty="0" err="1"/>
              <a:t>паралелеойляляпипед</a:t>
            </a:r>
            <a:endParaRPr lang="en-US" dirty="0"/>
          </a:p>
          <a:p>
            <a:pPr lvl="1"/>
            <a:r>
              <a:rPr lang="bg-BG" dirty="0"/>
              <a:t>Широчина и височина</a:t>
            </a:r>
          </a:p>
          <a:p>
            <a:pPr lvl="1"/>
            <a:r>
              <a:rPr lang="bg-BG" dirty="0"/>
              <a:t>Брой деления по широчина и височина</a:t>
            </a:r>
          </a:p>
        </p:txBody>
      </p:sp>
    </p:spTree>
    <p:extLst>
      <p:ext uri="{BB962C8B-B14F-4D97-AF65-F5344CB8AC3E}">
        <p14:creationId xmlns:p14="http://schemas.microsoft.com/office/powerpoint/2010/main" val="916800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Задача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изправени квадрата в кръг</a:t>
                </a:r>
              </a:p>
              <a:p>
                <a:pPr lvl="1"/>
                <a:r>
                  <a:rPr lang="bg-BG" dirty="0"/>
                  <a:t>Ориентирани по допирателната</a:t>
                </a:r>
              </a:p>
              <a:p>
                <a:pPr lvl="1"/>
                <a:r>
                  <a:rPr lang="bg-BG" dirty="0"/>
                  <a:t>Всеки се върти около „кръста“ си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3202941" y="2971800"/>
            <a:ext cx="2738117" cy="2740474"/>
            <a:chOff x="2743200" y="2511452"/>
            <a:chExt cx="3657600" cy="3660748"/>
          </a:xfrm>
        </p:grpSpPr>
        <p:grpSp>
          <p:nvGrpSpPr>
            <p:cNvPr id="30" name="Group 29"/>
            <p:cNvGrpSpPr/>
            <p:nvPr/>
          </p:nvGrpSpPr>
          <p:grpSpPr>
            <a:xfrm>
              <a:off x="2743200" y="2511452"/>
              <a:ext cx="3657600" cy="3657600"/>
              <a:chOff x="2743200" y="2511452"/>
              <a:chExt cx="3657600" cy="3657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 rot="1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 rot="19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6D09AD-291C-449C-A134-107098ED24DE}"/>
              </a:ext>
            </a:extLst>
          </p:cNvPr>
          <p:cNvGrpSpPr/>
          <p:nvPr/>
        </p:nvGrpSpPr>
        <p:grpSpPr>
          <a:xfrm>
            <a:off x="5941058" y="4343044"/>
            <a:ext cx="2288542" cy="384048"/>
            <a:chOff x="820197" y="4990728"/>
            <a:chExt cx="2288542" cy="384048"/>
          </a:xfrm>
        </p:grpSpPr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7A639F61-11FE-4067-AA4B-CDC2D3B1CE6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20904" y="4990728"/>
              <a:ext cx="1687835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Поглед отгоре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0D6B2F-8CFD-4FED-B5F8-25F2FC0D6748}"/>
                </a:ext>
              </a:extLst>
            </p:cNvPr>
            <p:cNvCxnSpPr>
              <a:cxnSpLocks/>
            </p:cNvCxnSpPr>
            <p:nvPr/>
          </p:nvCxnSpPr>
          <p:spPr>
            <a:xfrm>
              <a:off x="820197" y="4991100"/>
              <a:ext cx="2288542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015754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rc 77"/>
          <p:cNvSpPr/>
          <p:nvPr/>
        </p:nvSpPr>
        <p:spPr>
          <a:xfrm>
            <a:off x="5545271" y="3891275"/>
            <a:ext cx="456959" cy="456959"/>
          </a:xfrm>
          <a:prstGeom prst="arc">
            <a:avLst>
              <a:gd name="adj1" fmla="val 9085567"/>
              <a:gd name="adj2" fmla="val 107741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/>
              </a:solidFill>
            </a:endParaRPr>
          </a:p>
        </p:txBody>
      </p:sp>
      <p:sp>
        <p:nvSpPr>
          <p:cNvPr id="77" name="Arc 76"/>
          <p:cNvSpPr/>
          <p:nvPr/>
        </p:nvSpPr>
        <p:spPr>
          <a:xfrm>
            <a:off x="4061905" y="4278708"/>
            <a:ext cx="1042322" cy="1042322"/>
          </a:xfrm>
          <a:prstGeom prst="arc">
            <a:avLst>
              <a:gd name="adj1" fmla="val 19807954"/>
              <a:gd name="adj2" fmla="val 2158562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 rot="5400000" flipH="1" flipV="1">
            <a:off x="5545810" y="3902867"/>
            <a:ext cx="428861" cy="428861"/>
          </a:xfrm>
          <a:prstGeom prst="arc">
            <a:avLst>
              <a:gd name="adj1" fmla="val 16151654"/>
              <a:gd name="adj2" fmla="val 19784730"/>
            </a:avLst>
          </a:prstGeom>
          <a:ln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1" name="Straight Arrow Connector 70"/>
          <p:cNvCxnSpPr/>
          <p:nvPr/>
        </p:nvCxnSpPr>
        <p:spPr>
          <a:xfrm rot="5400000" flipV="1">
            <a:off x="5759003" y="3515361"/>
            <a:ext cx="0" cy="1210585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Сметки</a:t>
                </a:r>
              </a:p>
              <a:p>
                <a:pPr lvl="1"/>
                <a:r>
                  <a:rPr lang="bg-BG" dirty="0"/>
                  <a:t>Двата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bg-BG" dirty="0">
                    <a:latin typeface="Candara"/>
                  </a:rPr>
                  <a:t> са равни (от успоредни прави)</a:t>
                </a:r>
              </a:p>
              <a:p>
                <a:pPr lvl="1"/>
                <a:r>
                  <a:rPr lang="bg-BG" dirty="0">
                    <a:latin typeface="Candara"/>
                  </a:rPr>
                  <a:t>Двата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latin typeface="Candara"/>
                    <a:sym typeface="Symbol"/>
                  </a:rPr>
                  <a:t> също (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допълват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90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)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От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 получаваме центъра на квадрата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</a:rPr>
                  <a:t>От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/>
                    <a:sym typeface="Symbol"/>
                  </a:rPr>
                  <a:t> получаваме и завъртането </a:t>
                </a:r>
                <a:r>
                  <a:rPr lang="bg-BG" dirty="0">
                    <a:latin typeface="Candara"/>
                    <a:sym typeface="Symbol"/>
                  </a:rPr>
                  <a:t>му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3205483" y="3431726"/>
            <a:ext cx="2738117" cy="2740474"/>
            <a:chOff x="2743200" y="2511452"/>
            <a:chExt cx="3657600" cy="3660748"/>
          </a:xfrm>
        </p:grpSpPr>
        <p:grpSp>
          <p:nvGrpSpPr>
            <p:cNvPr id="30" name="Group 29"/>
            <p:cNvGrpSpPr/>
            <p:nvPr/>
          </p:nvGrpSpPr>
          <p:grpSpPr>
            <a:xfrm>
              <a:off x="2743200" y="2511452"/>
              <a:ext cx="3657600" cy="3657600"/>
              <a:chOff x="2743200" y="2511452"/>
              <a:chExt cx="3657600" cy="3657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 rot="1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 rot="19800000">
              <a:off x="2743200" y="2514600"/>
              <a:ext cx="3657600" cy="3657600"/>
              <a:chOff x="2743200" y="2511452"/>
              <a:chExt cx="3657600" cy="36576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743200" y="3965549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16200000">
                <a:off x="2743200" y="3962400"/>
                <a:ext cx="3657600" cy="755703"/>
                <a:chOff x="2743200" y="3886200"/>
                <a:chExt cx="3657600" cy="9144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008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3886200"/>
                  <a:ext cx="0" cy="91440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3" name="Straight Arrow Connector 52"/>
          <p:cNvCxnSpPr/>
          <p:nvPr/>
        </p:nvCxnSpPr>
        <p:spPr>
          <a:xfrm flipV="1">
            <a:off x="4574542" y="4140994"/>
            <a:ext cx="1149983" cy="66215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4542" y="4803142"/>
            <a:ext cx="1826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19800" y="4783313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4979" y="295684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574542" y="3126926"/>
            <a:ext cx="0" cy="16762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4053381" y="4262152"/>
            <a:ext cx="1042322" cy="1042322"/>
          </a:xfrm>
          <a:prstGeom prst="arc">
            <a:avLst>
              <a:gd name="adj1" fmla="val 16219254"/>
              <a:gd name="adj2" fmla="val 19931833"/>
            </a:avLst>
          </a:prstGeom>
          <a:ln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/>
          <p:cNvSpPr/>
          <p:nvPr/>
        </p:nvSpPr>
        <p:spPr>
          <a:xfrm>
            <a:off x="4751438" y="398698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6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720903" y="4082599"/>
            <a:ext cx="76200" cy="762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/>
          <p:cNvSpPr/>
          <p:nvPr/>
        </p:nvSpPr>
        <p:spPr>
          <a:xfrm>
            <a:off x="5271361" y="371954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6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9200" y="438272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accent1"/>
                </a:solidFill>
                <a:latin typeface="Candara"/>
                <a:sym typeface="Symbol"/>
              </a:rPr>
              <a:t>β</a:t>
            </a:r>
            <a:endParaRPr lang="bg-BG" sz="1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3978143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accent1"/>
                </a:solidFill>
                <a:latin typeface="Candara"/>
                <a:sym typeface="Symbol"/>
              </a:rPr>
              <a:t>β</a:t>
            </a:r>
            <a:endParaRPr lang="bg-BG" sz="1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32245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Въртене в кръста</a:t>
                </a:r>
              </a:p>
              <a:p>
                <a:pPr lvl="1"/>
                <a:r>
                  <a:rPr lang="bg-BG" dirty="0"/>
                  <a:t>Ориентация по допирателна с въртене около ос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Y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на ъгъл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𝛼</m:t>
                    </m:r>
                  </m:oMath>
                </a14:m>
                <a:endParaRPr lang="en-US" dirty="0">
                  <a:solidFill>
                    <a:srgbClr val="FF388C"/>
                  </a:solidFill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Въртене в кръста около оста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r>
                  <a:rPr lang="bg-BG" dirty="0">
                    <a:sym typeface="Symbol"/>
                  </a:rPr>
                  <a:t>, но с по-голяма скорост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+3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𝛼</m:t>
                    </m:r>
                  </m:oMath>
                </a14:m>
                <a:endParaRPr lang="en-US" dirty="0">
                  <a:solidFill>
                    <a:srgbClr val="FF388C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23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69050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само не се въртят около кръста,</a:t>
            </a:r>
            <a:br>
              <a:rPr lang="bg-BG" dirty="0"/>
            </a:br>
            <a:r>
              <a:rPr lang="bg-BG" dirty="0"/>
              <a:t>но и от време на време изчезват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0790B78E-441C-4FD6-BE53-E57AFEA2F3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80295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734360"/>
            <a:ext cx="1676400" cy="1676400"/>
          </a:xfrm>
          <a:prstGeom prst="rect">
            <a:avLst/>
          </a:prstGeom>
          <a:noFill/>
          <a:ln w="285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става?</a:t>
            </a:r>
          </a:p>
          <a:p>
            <a:pPr lvl="1"/>
            <a:r>
              <a:rPr lang="bg-BG" dirty="0"/>
              <a:t>По подразбиране в </a:t>
            </a:r>
            <a:r>
              <a:rPr lang="en-US" dirty="0"/>
              <a:t>Three.js </a:t>
            </a:r>
            <a:r>
              <a:rPr lang="bg-BG" dirty="0"/>
              <a:t>повърхностите се рисуват, ако са обърнати към нас</a:t>
            </a:r>
          </a:p>
          <a:p>
            <a:pPr lvl="1"/>
            <a:r>
              <a:rPr lang="bg-BG" dirty="0"/>
              <a:t>Липсващите квадрати са ни гърбом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r>
              <a:rPr lang="bg-BG" dirty="0"/>
              <a:t>Нека сменим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D </a:t>
            </a:r>
            <a:r>
              <a:rPr lang="bg-BG" dirty="0"/>
              <a:t>квадрати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плочки</a:t>
            </a:r>
            <a:endParaRPr lang="en-US" dirty="0"/>
          </a:p>
          <a:p>
            <a:pPr lvl="2"/>
            <a:r>
              <a:rPr lang="bg-BG" dirty="0"/>
              <a:t>(само за проба)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658160"/>
            <a:ext cx="1828800" cy="182880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2203409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595781" y="3339540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2743201" y="4486960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3890620" y="3339541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669448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2061822" y="3330014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1" name="Rectangle 10"/>
          <p:cNvSpPr/>
          <p:nvPr/>
        </p:nvSpPr>
        <p:spPr>
          <a:xfrm rot="10800000">
            <a:off x="2743200" y="4011395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3424580" y="3350829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2648633"/>
            <a:ext cx="0" cy="1828801"/>
          </a:xfrm>
          <a:prstGeom prst="line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4600" y="2648632"/>
            <a:ext cx="0" cy="1828801"/>
          </a:xfrm>
          <a:prstGeom prst="line">
            <a:avLst/>
          </a:prstGeom>
          <a:noFill/>
          <a:ln w="28575">
            <a:solidFill>
              <a:srgbClr val="FF38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5719419" y="3330015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лице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5177181" y="3330013"/>
            <a:ext cx="18288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388C"/>
                </a:solidFill>
                <a:latin typeface="Candara" panose="020E0502030303020204" pitchFamily="34" charset="0"/>
              </a:rPr>
              <a:t>гръб</a:t>
            </a:r>
          </a:p>
        </p:txBody>
      </p:sp>
    </p:spTree>
    <p:extLst>
      <p:ext uri="{BB962C8B-B14F-4D97-AF65-F5344CB8AC3E}">
        <p14:creationId xmlns:p14="http://schemas.microsoft.com/office/powerpoint/2010/main" val="3445296216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ОК, но въртенето в кръста е дефектно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ACD0F83-7731-40C3-BE81-AD945DA5DF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919382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 flipV="1">
            <a:off x="4404925" y="4825191"/>
            <a:ext cx="776675" cy="8941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304705" y="2133837"/>
            <a:ext cx="372445" cy="4286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Причина</a:t>
            </a:r>
          </a:p>
          <a:p>
            <a:pPr lvl="1"/>
            <a:r>
              <a:rPr lang="bg-BG" dirty="0"/>
              <a:t>Редът на въртене е съществен</a:t>
            </a:r>
          </a:p>
        </p:txBody>
      </p:sp>
      <p:sp>
        <p:nvSpPr>
          <p:cNvPr id="3" name="Cube 2"/>
          <p:cNvSpPr/>
          <p:nvPr/>
        </p:nvSpPr>
        <p:spPr>
          <a:xfrm>
            <a:off x="1695450" y="22824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88882" y="27971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748156" y="29761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98917" y="17568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89517" y="25640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8417" y="13716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4950" y="32896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60636" y="1410702"/>
            <a:ext cx="301870" cy="590783"/>
            <a:chOff x="1516783" y="5011943"/>
            <a:chExt cx="301870" cy="590783"/>
          </a:xfrm>
        </p:grpSpPr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1516783" y="5011943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516784" y="5011945"/>
              <a:ext cx="0" cy="5907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Cube 17"/>
          <p:cNvSpPr/>
          <p:nvPr/>
        </p:nvSpPr>
        <p:spPr>
          <a:xfrm>
            <a:off x="4065817" y="22824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59249" y="27971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18523" y="29761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69284" y="3289565"/>
            <a:ext cx="765" cy="3786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59884" y="25640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82639" y="3557138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75317" y="32896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Arc 24"/>
          <p:cNvSpPr/>
          <p:nvPr/>
        </p:nvSpPr>
        <p:spPr>
          <a:xfrm flipH="1">
            <a:off x="2787134" y="2005470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0" name="Group 29"/>
          <p:cNvGrpSpPr/>
          <p:nvPr/>
        </p:nvGrpSpPr>
        <p:grpSpPr>
          <a:xfrm>
            <a:off x="5424680" y="1595802"/>
            <a:ext cx="606670" cy="360157"/>
            <a:chOff x="1263160" y="5039498"/>
            <a:chExt cx="606670" cy="360157"/>
          </a:xfrm>
        </p:grpSpPr>
        <p:sp>
          <p:nvSpPr>
            <p:cNvPr id="31" name="Text Placeholder 2"/>
            <p:cNvSpPr txBox="1">
              <a:spLocks/>
            </p:cNvSpPr>
            <p:nvPr/>
          </p:nvSpPr>
          <p:spPr>
            <a:xfrm>
              <a:off x="1567960" y="5039498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263160" y="5399655"/>
              <a:ext cx="60667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Arc 42"/>
          <p:cNvSpPr/>
          <p:nvPr/>
        </p:nvSpPr>
        <p:spPr>
          <a:xfrm rot="16200000" flipH="1">
            <a:off x="4448807" y="1157963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Cube 47"/>
          <p:cNvSpPr/>
          <p:nvPr/>
        </p:nvSpPr>
        <p:spPr>
          <a:xfrm>
            <a:off x="6549817" y="2297477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43249" y="2812150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053284" y="3304601"/>
            <a:ext cx="765" cy="3786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43884" y="257913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66639" y="357217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91166" y="1816402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1" name="Cube 60"/>
          <p:cNvSpPr/>
          <p:nvPr/>
        </p:nvSpPr>
        <p:spPr>
          <a:xfrm>
            <a:off x="1714500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07932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67206" y="57193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217967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08567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27467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4000" y="60328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28949" y="4400760"/>
            <a:ext cx="606670" cy="360157"/>
            <a:chOff x="1263160" y="5039498"/>
            <a:chExt cx="606670" cy="360157"/>
          </a:xfrm>
        </p:grpSpPr>
        <p:sp>
          <p:nvSpPr>
            <p:cNvPr id="69" name="Text Placeholder 2"/>
            <p:cNvSpPr txBox="1">
              <a:spLocks/>
            </p:cNvSpPr>
            <p:nvPr/>
          </p:nvSpPr>
          <p:spPr>
            <a:xfrm>
              <a:off x="1567960" y="5039498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1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263160" y="5399655"/>
              <a:ext cx="60667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Arc 70"/>
          <p:cNvSpPr/>
          <p:nvPr/>
        </p:nvSpPr>
        <p:spPr>
          <a:xfrm rot="16200000" flipH="1">
            <a:off x="2053076" y="3962921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Cube 71"/>
          <p:cNvSpPr/>
          <p:nvPr/>
        </p:nvSpPr>
        <p:spPr>
          <a:xfrm>
            <a:off x="4022481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915913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525948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516548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5448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7300" y="4520475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278902" y="4148684"/>
            <a:ext cx="301870" cy="590783"/>
            <a:chOff x="1516783" y="5011943"/>
            <a:chExt cx="301870" cy="590783"/>
          </a:xfrm>
        </p:grpSpPr>
        <p:sp>
          <p:nvSpPr>
            <p:cNvPr id="85" name="Text Placeholder 2"/>
            <p:cNvSpPr txBox="1">
              <a:spLocks/>
            </p:cNvSpPr>
            <p:nvPr/>
          </p:nvSpPr>
          <p:spPr>
            <a:xfrm>
              <a:off x="1516783" y="5011943"/>
              <a:ext cx="301870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2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1516784" y="5011945"/>
              <a:ext cx="0" cy="5907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Arc 86"/>
          <p:cNvSpPr/>
          <p:nvPr/>
        </p:nvSpPr>
        <p:spPr>
          <a:xfrm flipH="1">
            <a:off x="5105400" y="4743452"/>
            <a:ext cx="370597" cy="1581148"/>
          </a:xfrm>
          <a:prstGeom prst="arc">
            <a:avLst>
              <a:gd name="adj1" fmla="val 15300621"/>
              <a:gd name="adj2" fmla="val 6859912"/>
            </a:avLst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Cube 87"/>
          <p:cNvSpPr/>
          <p:nvPr/>
        </p:nvSpPr>
        <p:spPr>
          <a:xfrm>
            <a:off x="6549816" y="5025641"/>
            <a:ext cx="1006934" cy="1006934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443248" y="5540314"/>
            <a:ext cx="6768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02522" y="5719357"/>
            <a:ext cx="329738" cy="43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053283" y="4500031"/>
            <a:ext cx="0" cy="650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043883" y="5307294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Z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862783" y="4114800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X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59316" y="6032826"/>
            <a:ext cx="381000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Y</a:t>
            </a:r>
            <a:endParaRPr lang="bg-BG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3698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Нов Резултат</a:t>
            </a:r>
          </a:p>
          <a:p>
            <a:pPr lvl="1"/>
            <a:r>
              <a:rPr lang="bg-BG" dirty="0"/>
              <a:t>Методът </a:t>
            </a:r>
            <a:r>
              <a:rPr lang="en-US" dirty="0">
                <a:solidFill>
                  <a:srgbClr val="FF388C"/>
                </a:solidFill>
              </a:rPr>
              <a:t>set</a:t>
            </a:r>
            <a:r>
              <a:rPr lang="bg-BG" dirty="0"/>
              <a:t> на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  <a:r>
              <a:rPr lang="en-US" dirty="0"/>
              <a:t> </a:t>
            </a:r>
            <a:r>
              <a:rPr lang="bg-BG" dirty="0"/>
              <a:t>има параметър за реда на въртене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6B33EE0-9916-4511-89E7-FDB8C906D7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981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574851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Шайба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Геометрия </a:t>
            </a:r>
            <a:r>
              <a:rPr lang="en-US" b="0" dirty="0" err="1">
                <a:solidFill>
                  <a:srgbClr val="FF388C"/>
                </a:solidFill>
              </a:rPr>
              <a:t>RingGeometry</a:t>
            </a:r>
            <a:endParaRPr lang="en-US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Двумерен вариант на тор</a:t>
            </a:r>
            <a:endParaRPr lang="en-US" dirty="0"/>
          </a:p>
          <a:p>
            <a:pPr lvl="1"/>
            <a:r>
              <a:rPr lang="bg-BG" dirty="0"/>
              <a:t>Вътрешен и външен радиус</a:t>
            </a:r>
          </a:p>
          <a:p>
            <a:pPr lvl="1"/>
            <a:r>
              <a:rPr lang="bg-BG" dirty="0"/>
              <a:t>Брой деления по периферията и радиално</a:t>
            </a:r>
          </a:p>
          <a:p>
            <a:pPr lvl="1"/>
            <a:r>
              <a:rPr lang="bg-BG" dirty="0"/>
              <a:t>Начало и размер на резен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Анимация в браузър</a:t>
            </a:r>
          </a:p>
          <a:p>
            <a:pPr lvl="1"/>
            <a:r>
              <a:rPr lang="bg-BG" dirty="0"/>
              <a:t>Браузърът диктува каква да е скоростта</a:t>
            </a:r>
          </a:p>
          <a:p>
            <a:pPr lvl="1"/>
            <a:r>
              <a:rPr lang="bg-BG" dirty="0"/>
              <a:t>По възможност е колкото е тактовата честота на опресняване на екрана</a:t>
            </a:r>
          </a:p>
          <a:p>
            <a:pPr lvl="1"/>
            <a:r>
              <a:rPr lang="bg-BG" dirty="0"/>
              <a:t>При лека натовареност скоростта е постоянна</a:t>
            </a:r>
          </a:p>
        </p:txBody>
      </p:sp>
    </p:spTree>
    <p:extLst>
      <p:ext uri="{BB962C8B-B14F-4D97-AF65-F5344CB8AC3E}">
        <p14:creationId xmlns:p14="http://schemas.microsoft.com/office/powerpoint/2010/main" val="4160289285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Продупчен пресечен конус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CE2948E-6F0A-4452-B9FB-BCDA09CCAD24}"/>
              </a:ext>
            </a:extLst>
          </p:cNvPr>
          <p:cNvSpPr txBox="1">
            <a:spLocks/>
          </p:cNvSpPr>
          <p:nvPr/>
        </p:nvSpPr>
        <p:spPr>
          <a:xfrm rot="16200000">
            <a:off x="3971407" y="2766207"/>
            <a:ext cx="1143001" cy="360157"/>
          </a:xfrm>
          <a:prstGeom prst="rect">
            <a:avLst/>
          </a:prstGeom>
          <a:solidFill>
            <a:srgbClr val="FFCCFF"/>
          </a:solidFill>
          <a:ln w="3175">
            <a:solidFill>
              <a:srgbClr val="FFCC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defRPr lang="en-US" sz="3200" kern="1200" dirty="0" smtClean="0">
                <a:ln w="3175">
                  <a:noFill/>
                  <a:prstDash val="solid"/>
                </a:ln>
                <a:solidFill>
                  <a:schemeClr val="accent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400" kern="120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b="0" dirty="0">
                <a:solidFill>
                  <a:schemeClr val="bg1"/>
                </a:solidFill>
              </a:rPr>
              <a:t>Дупка-а-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1867543"/>
            <a:ext cx="1828800" cy="662152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57600" y="4587095"/>
            <a:ext cx="1828800" cy="9144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1691495"/>
            <a:ext cx="2590800" cy="11430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4129895"/>
            <a:ext cx="5486400" cy="21336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2"/>
            <a:endCxn id="7" idx="2"/>
          </p:cNvCxnSpPr>
          <p:nvPr/>
        </p:nvCxnSpPr>
        <p:spPr>
          <a:xfrm>
            <a:off x="3657600" y="2198619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6"/>
          </p:cNvCxnSpPr>
          <p:nvPr/>
        </p:nvCxnSpPr>
        <p:spPr>
          <a:xfrm>
            <a:off x="5486400" y="2198619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8779" y="2146093"/>
            <a:ext cx="1449658" cy="28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55563" y="2132713"/>
            <a:ext cx="1458579" cy="290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98A9F1C-7D1C-40F2-A5B4-F4A5216AA62B}"/>
              </a:ext>
            </a:extLst>
          </p:cNvPr>
          <p:cNvSpPr txBox="1">
            <a:spLocks/>
          </p:cNvSpPr>
          <p:nvPr/>
        </p:nvSpPr>
        <p:spPr>
          <a:xfrm rot="16200000">
            <a:off x="4001961" y="1808669"/>
            <a:ext cx="1081894" cy="360157"/>
          </a:xfrm>
          <a:prstGeom prst="rect">
            <a:avLst/>
          </a:prstGeom>
          <a:solidFill>
            <a:srgbClr val="FF388C"/>
          </a:solidFill>
          <a:ln w="3175">
            <a:solidFill>
              <a:srgbClr val="FF38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defRPr lang="en-US" sz="3200" kern="1200" dirty="0" smtClean="0">
                <a:ln w="3175">
                  <a:noFill/>
                  <a:prstDash val="solid"/>
                </a:ln>
                <a:solidFill>
                  <a:schemeClr val="accent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400" kern="120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b="0" dirty="0">
                <a:solidFill>
                  <a:schemeClr val="bg1"/>
                </a:solidFill>
              </a:rPr>
              <a:t>а-а-а-а-а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8536935-2305-4F01-8121-A1267889532D}"/>
              </a:ext>
            </a:extLst>
          </p:cNvPr>
          <p:cNvSpPr/>
          <p:nvPr/>
        </p:nvSpPr>
        <p:spPr>
          <a:xfrm>
            <a:off x="3666520" y="1852303"/>
            <a:ext cx="1819876" cy="676604"/>
          </a:xfrm>
          <a:prstGeom prst="arc">
            <a:avLst>
              <a:gd name="adj1" fmla="val 3314476"/>
              <a:gd name="adj2" fmla="val 8020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877476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Как?</a:t>
            </a:r>
          </a:p>
          <a:p>
            <a:pPr lvl="1"/>
            <a:r>
              <a:rPr lang="bg-BG" dirty="0"/>
              <a:t>Сглобен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обекта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2033145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2033145"/>
            <a:ext cx="0" cy="2845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8779" y="1980619"/>
            <a:ext cx="1449658" cy="28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855563" y="1967239"/>
            <a:ext cx="1458579" cy="290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48300" y="2569173"/>
            <a:ext cx="1628900" cy="688605"/>
            <a:chOff x="987262" y="4711050"/>
            <a:chExt cx="1628900" cy="688605"/>
          </a:xfrm>
        </p:grpSpPr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1567960" y="4711050"/>
              <a:ext cx="1048202" cy="68860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Външна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стена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87262" y="5399655"/>
              <a:ext cx="8825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H="1">
            <a:off x="1752600" y="2584939"/>
            <a:ext cx="1905000" cy="672840"/>
            <a:chOff x="987262" y="4726816"/>
            <a:chExt cx="1905000" cy="672840"/>
          </a:xfrm>
        </p:grpSpPr>
        <p:sp>
          <p:nvSpPr>
            <p:cNvPr id="29" name="Text Placeholder 2"/>
            <p:cNvSpPr txBox="1">
              <a:spLocks/>
            </p:cNvSpPr>
            <p:nvPr/>
          </p:nvSpPr>
          <p:spPr>
            <a:xfrm>
              <a:off x="1567960" y="4726816"/>
              <a:ext cx="1324302" cy="67284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Вътрешна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стена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87262" y="5399655"/>
              <a:ext cx="8825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38800" y="1371600"/>
            <a:ext cx="924808" cy="787669"/>
            <a:chOff x="1529912" y="5039498"/>
            <a:chExt cx="924808" cy="787669"/>
          </a:xfrm>
        </p:grpSpPr>
        <p:sp>
          <p:nvSpPr>
            <p:cNvPr id="32" name="Text Placeholder 2"/>
            <p:cNvSpPr txBox="1">
              <a:spLocks/>
            </p:cNvSpPr>
            <p:nvPr/>
          </p:nvSpPr>
          <p:spPr>
            <a:xfrm>
              <a:off x="1529912" y="5039498"/>
              <a:ext cx="924808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Шайба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529912" y="5039499"/>
              <a:ext cx="0" cy="78766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V="1">
            <a:off x="6720488" y="5411250"/>
            <a:ext cx="899512" cy="760950"/>
            <a:chOff x="1529912" y="5039498"/>
            <a:chExt cx="899512" cy="787669"/>
          </a:xfrm>
        </p:grpSpPr>
        <p:sp>
          <p:nvSpPr>
            <p:cNvPr id="40" name="Text Placeholder 2"/>
            <p:cNvSpPr txBox="1">
              <a:spLocks/>
            </p:cNvSpPr>
            <p:nvPr/>
          </p:nvSpPr>
          <p:spPr>
            <a:xfrm rot="10800000">
              <a:off x="1529912" y="5039498"/>
              <a:ext cx="89951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Шайба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1529912" y="5039499"/>
              <a:ext cx="0" cy="78766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" name="Rectangle 22"/>
          <p:cNvSpPr/>
          <p:nvPr/>
        </p:nvSpPr>
        <p:spPr>
          <a:xfrm rot="16200000">
            <a:off x="3134052" y="3333981"/>
            <a:ext cx="2781301" cy="4660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Отвор по</a:t>
            </a:r>
            <a:b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</a:br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цялата височина</a:t>
            </a:r>
          </a:p>
        </p:txBody>
      </p:sp>
      <p:sp>
        <p:nvSpPr>
          <p:cNvPr id="34" name="Oval 33"/>
          <p:cNvSpPr/>
          <p:nvPr/>
        </p:nvSpPr>
        <p:spPr>
          <a:xfrm>
            <a:off x="3276600" y="1532826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>
                <a:moveTo>
                  <a:pt x="1295400" y="176048"/>
                </a:moveTo>
                <a:cubicBezTo>
                  <a:pt x="790391" y="176048"/>
                  <a:pt x="381000" y="324276"/>
                  <a:pt x="381000" y="507124"/>
                </a:cubicBezTo>
                <a:cubicBezTo>
                  <a:pt x="381000" y="689972"/>
                  <a:pt x="790391" y="838200"/>
                  <a:pt x="1295400" y="838200"/>
                </a:cubicBezTo>
                <a:cubicBezTo>
                  <a:pt x="1800409" y="838200"/>
                  <a:pt x="2209800" y="689972"/>
                  <a:pt x="2209800" y="507124"/>
                </a:cubicBezTo>
                <a:cubicBezTo>
                  <a:pt x="2209800" y="324276"/>
                  <a:pt x="1800409" y="176048"/>
                  <a:pt x="1295400" y="176048"/>
                </a:cubicBezTo>
                <a:close/>
                <a:moveTo>
                  <a:pt x="1295400" y="0"/>
                </a:moveTo>
                <a:cubicBezTo>
                  <a:pt x="2010830" y="0"/>
                  <a:pt x="2590800" y="255869"/>
                  <a:pt x="2590800" y="571500"/>
                </a:cubicBezTo>
                <a:cubicBezTo>
                  <a:pt x="2590800" y="887131"/>
                  <a:pt x="2010830" y="1143000"/>
                  <a:pt x="1295400" y="1143000"/>
                </a:cubicBezTo>
                <a:cubicBezTo>
                  <a:pt x="579970" y="1143000"/>
                  <a:pt x="0" y="887131"/>
                  <a:pt x="0" y="571500"/>
                </a:cubicBezTo>
                <a:cubicBezTo>
                  <a:pt x="0" y="255869"/>
                  <a:pt x="579970" y="0"/>
                  <a:pt x="1295400" y="0"/>
                </a:cubicBezTo>
                <a:close/>
              </a:path>
            </a:pathLst>
          </a:custGeom>
          <a:solidFill>
            <a:srgbClr val="4F81BD">
              <a:alpha val="2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3964421"/>
            <a:ext cx="5486400" cy="2133600"/>
          </a:xfrm>
          <a:custGeom>
            <a:avLst/>
            <a:gdLst/>
            <a:ahLst/>
            <a:cxnLst/>
            <a:rect l="l" t="t" r="r" b="b"/>
            <a:pathLst>
              <a:path w="5486400" h="2133600">
                <a:moveTo>
                  <a:pt x="2743200" y="457200"/>
                </a:moveTo>
                <a:cubicBezTo>
                  <a:pt x="2238191" y="457200"/>
                  <a:pt x="1828800" y="661895"/>
                  <a:pt x="1828800" y="914400"/>
                </a:cubicBezTo>
                <a:cubicBezTo>
                  <a:pt x="1828800" y="1166905"/>
                  <a:pt x="2238191" y="1371600"/>
                  <a:pt x="2743200" y="1371600"/>
                </a:cubicBezTo>
                <a:cubicBezTo>
                  <a:pt x="3248209" y="1371600"/>
                  <a:pt x="3657600" y="1166905"/>
                  <a:pt x="3657600" y="914400"/>
                </a:cubicBezTo>
                <a:cubicBezTo>
                  <a:pt x="3657600" y="661895"/>
                  <a:pt x="3248209" y="457200"/>
                  <a:pt x="2743200" y="457200"/>
                </a:cubicBezTo>
                <a:close/>
                <a:moveTo>
                  <a:pt x="2743200" y="0"/>
                </a:moveTo>
                <a:cubicBezTo>
                  <a:pt x="4258228" y="0"/>
                  <a:pt x="5486400" y="477623"/>
                  <a:pt x="5486400" y="1066800"/>
                </a:cubicBezTo>
                <a:cubicBezTo>
                  <a:pt x="5486400" y="1655977"/>
                  <a:pt x="4258228" y="2133600"/>
                  <a:pt x="2743200" y="2133600"/>
                </a:cubicBezTo>
                <a:cubicBezTo>
                  <a:pt x="1228172" y="2133600"/>
                  <a:pt x="0" y="1655977"/>
                  <a:pt x="0" y="1066800"/>
                </a:cubicBezTo>
                <a:cubicBezTo>
                  <a:pt x="0" y="477623"/>
                  <a:pt x="1228172" y="0"/>
                  <a:pt x="2743200" y="0"/>
                </a:cubicBezTo>
                <a:close/>
              </a:path>
            </a:pathLst>
          </a:custGeom>
          <a:solidFill>
            <a:srgbClr val="4F81BD">
              <a:alpha val="20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016184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на шайбите</a:t>
            </a:r>
          </a:p>
          <a:p>
            <a:pPr lvl="1"/>
            <a:r>
              <a:rPr lang="bg-BG" dirty="0"/>
              <a:t>Горната е с лице нагоре</a:t>
            </a:r>
          </a:p>
          <a:p>
            <a:pPr lvl="1"/>
            <a:r>
              <a:rPr lang="bg-BG" dirty="0"/>
              <a:t>Долната е с лице надолу</a:t>
            </a:r>
          </a:p>
          <a:p>
            <a:r>
              <a:rPr lang="bg-BG" dirty="0"/>
              <a:t>Отвори на цилиндрите-стени</a:t>
            </a:r>
          </a:p>
          <a:p>
            <a:pPr lvl="1"/>
            <a:r>
              <a:rPr lang="bg-BG" dirty="0"/>
              <a:t>Има параметър дали да са отворени, т.е. ще се рисуват без основи</a:t>
            </a:r>
          </a:p>
          <a:p>
            <a:r>
              <a:rPr lang="bg-BG" dirty="0"/>
              <a:t>Вътрешна стена</a:t>
            </a:r>
          </a:p>
          <a:p>
            <a:pPr lvl="1"/>
            <a:r>
              <a:rPr lang="bg-BG" dirty="0"/>
              <a:t>Осветена отвътре, а не отвън</a:t>
            </a:r>
          </a:p>
          <a:p>
            <a:pPr lvl="1"/>
            <a:r>
              <a:rPr lang="bg-BG" dirty="0"/>
              <a:t>Указваме в </a:t>
            </a:r>
            <a:r>
              <a:rPr lang="en-GB" dirty="0" err="1">
                <a:solidFill>
                  <a:srgbClr val="FF388C"/>
                </a:solidFill>
              </a:rPr>
              <a:t>material.side</a:t>
            </a:r>
            <a:r>
              <a:rPr lang="en-GB" dirty="0"/>
              <a:t> </a:t>
            </a:r>
            <a:r>
              <a:rPr lang="bg-BG" dirty="0"/>
              <a:t>да е </a:t>
            </a:r>
            <a:r>
              <a:rPr lang="en-GB" dirty="0" err="1">
                <a:solidFill>
                  <a:srgbClr val="FF388C"/>
                </a:solidFill>
              </a:rPr>
              <a:t>BackSide</a:t>
            </a:r>
            <a:endParaRPr lang="en-GB">
              <a:solidFill>
                <a:srgbClr val="FF388C"/>
              </a:solidFill>
            </a:endParaRPr>
          </a:p>
          <a:p>
            <a:pPr lvl="2"/>
            <a:r>
              <a:rPr lang="bg-BG"/>
              <a:t>(</a:t>
            </a:r>
            <a:r>
              <a:rPr lang="bg-BG" dirty="0"/>
              <a:t>така трябваше да направим и 2</a:t>
            </a:r>
            <a:r>
              <a:rPr lang="en-US" dirty="0"/>
              <a:t>D </a:t>
            </a:r>
            <a:r>
              <a:rPr lang="bg-BG" dirty="0"/>
              <a:t>плочките)</a:t>
            </a:r>
          </a:p>
          <a:p>
            <a:pPr lvl="1"/>
            <a:r>
              <a:rPr lang="bg-BG" dirty="0"/>
              <a:t>И е със собствен материал, не с общия</a:t>
            </a:r>
          </a:p>
        </p:txBody>
      </p:sp>
    </p:spTree>
    <p:extLst>
      <p:ext uri="{BB962C8B-B14F-4D97-AF65-F5344CB8AC3E}">
        <p14:creationId xmlns:p14="http://schemas.microsoft.com/office/powerpoint/2010/main" val="29536495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Продупчен пресечен конус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D9AAABF0-4418-42B1-AF33-B895B9110F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7102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431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Следва тест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42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Библиотека </a:t>
            </a:r>
            <a:r>
              <a:rPr lang="en-US" b="0" dirty="0">
                <a:solidFill>
                  <a:srgbClr val="FF388C"/>
                </a:solidFill>
              </a:rPr>
              <a:t>stats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Разработена от автора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Налична на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mrdoob</a:t>
            </a:r>
            <a:r>
              <a:rPr lang="en-US" dirty="0">
                <a:hlinkClick r:id="rId2"/>
              </a:rPr>
              <a:t>/stats.js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Има я и в </a:t>
            </a:r>
            <a:r>
              <a:rPr lang="en-GB" dirty="0">
                <a:solidFill>
                  <a:srgbClr val="FF388C"/>
                </a:solidFill>
              </a:rPr>
              <a:t>examples\</a:t>
            </a:r>
            <a:r>
              <a:rPr lang="en-GB" dirty="0" err="1">
                <a:solidFill>
                  <a:srgbClr val="FF388C"/>
                </a:solidFill>
              </a:rPr>
              <a:t>js</a:t>
            </a:r>
            <a:r>
              <a:rPr lang="en-GB" dirty="0">
                <a:solidFill>
                  <a:srgbClr val="FF388C"/>
                </a:solidFill>
              </a:rPr>
              <a:t>\libs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Ще ползваме </a:t>
            </a:r>
            <a:r>
              <a:rPr lang="en-US" dirty="0">
                <a:solidFill>
                  <a:srgbClr val="FF388C"/>
                </a:solidFill>
              </a:rPr>
              <a:t>stats.min.js</a:t>
            </a:r>
          </a:p>
          <a:p>
            <a:r>
              <a:rPr lang="bg-BG" dirty="0"/>
              <a:t>Измервани характеристики</a:t>
            </a:r>
            <a:endParaRPr lang="bg-BG" b="0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Брой кадри в секунда</a:t>
            </a:r>
          </a:p>
          <a:p>
            <a:pPr lvl="1"/>
            <a:r>
              <a:rPr lang="bg-BG" dirty="0"/>
              <a:t>Брой милисекунди за кадър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</a:t>
            </a:r>
          </a:p>
          <a:p>
            <a:pPr lvl="1"/>
            <a:r>
              <a:rPr lang="bg-BG" dirty="0"/>
              <a:t>Включване чрез </a:t>
            </a:r>
            <a:r>
              <a:rPr lang="en-US" dirty="0">
                <a:solidFill>
                  <a:srgbClr val="FF388C"/>
                </a:solidFill>
              </a:rPr>
              <a:t>&lt;script&gt;</a:t>
            </a:r>
          </a:p>
          <a:p>
            <a:pPr lvl="1"/>
            <a:r>
              <a:rPr lang="bg-BG" dirty="0"/>
              <a:t>Създаване на инстанция на </a:t>
            </a:r>
            <a:r>
              <a:rPr lang="en-US" dirty="0">
                <a:solidFill>
                  <a:srgbClr val="FF388C"/>
                </a:solidFill>
              </a:rPr>
              <a:t>Stats</a:t>
            </a:r>
          </a:p>
          <a:p>
            <a:pPr lvl="1"/>
            <a:r>
              <a:rPr lang="bg-BG" dirty="0"/>
              <a:t>Включване в </a:t>
            </a:r>
            <a:r>
              <a:rPr lang="en-US" dirty="0">
                <a:solidFill>
                  <a:srgbClr val="FF388C"/>
                </a:solidFill>
              </a:rPr>
              <a:t>&lt;body&gt;</a:t>
            </a:r>
            <a:r>
              <a:rPr lang="bg-BG" dirty="0"/>
              <a:t> с </a:t>
            </a:r>
            <a:r>
              <a:rPr lang="en-US" dirty="0" err="1">
                <a:solidFill>
                  <a:srgbClr val="FF388C"/>
                </a:solidFill>
              </a:rPr>
              <a:t>appendChild</a:t>
            </a:r>
            <a:endParaRPr lang="en-US" dirty="0"/>
          </a:p>
          <a:p>
            <a:r>
              <a:rPr lang="bg-BG" dirty="0"/>
              <a:t>Самото измерване</a:t>
            </a:r>
            <a:endParaRPr lang="en-US" dirty="0"/>
          </a:p>
          <a:p>
            <a:pPr lvl="1"/>
            <a:r>
              <a:rPr lang="bg-BG" dirty="0"/>
              <a:t>Вариант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/>
              <a:t> – маркиране на зоната, която мерим с методите </a:t>
            </a:r>
            <a:r>
              <a:rPr lang="en-US" dirty="0">
                <a:solidFill>
                  <a:srgbClr val="FF388C"/>
                </a:solidFill>
              </a:rPr>
              <a:t>begin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F388C"/>
                </a:solidFill>
              </a:rPr>
              <a:t>end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Вариант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– включваме метода </a:t>
            </a:r>
            <a:r>
              <a:rPr lang="en-US" dirty="0">
                <a:solidFill>
                  <a:srgbClr val="FF388C"/>
                </a:solidFill>
              </a:rPr>
              <a:t>update</a:t>
            </a:r>
            <a:r>
              <a:rPr lang="en-US" dirty="0"/>
              <a:t>,</a:t>
            </a:r>
            <a:r>
              <a:rPr lang="bg-BG" dirty="0"/>
              <a:t> който мери спрямо предходния </a:t>
            </a:r>
            <a:r>
              <a:rPr lang="en-US" dirty="0">
                <a:solidFill>
                  <a:srgbClr val="FF388C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801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Резултат</a:t>
            </a:r>
          </a:p>
          <a:p>
            <a:pPr lvl="1"/>
            <a:r>
              <a:rPr lang="bg-BG"/>
              <a:t>Графика в горния ляв ъгъл</a:t>
            </a:r>
          </a:p>
          <a:p>
            <a:pPr lvl="1"/>
            <a:r>
              <a:rPr lang="bg-BG"/>
              <a:t>При кликването ѝ се сменя инфото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5CF20-83F3-40C7-9C3A-B4F1577BAF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04" y="22098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152400" y="2781300"/>
            <a:ext cx="913588" cy="1181100"/>
            <a:chOff x="-1270590" y="723900"/>
            <a:chExt cx="986432" cy="1181100"/>
          </a:xfrm>
        </p:grpSpPr>
        <p:sp>
          <p:nvSpPr>
            <p:cNvPr id="5" name="Text Placeholder 2"/>
            <p:cNvSpPr txBox="1">
              <a:spLocks/>
            </p:cNvSpPr>
            <p:nvPr/>
          </p:nvSpPr>
          <p:spPr>
            <a:xfrm>
              <a:off x="-1270590" y="1562100"/>
              <a:ext cx="986432" cy="342900"/>
            </a:xfrm>
            <a:prstGeom prst="rect">
              <a:avLst/>
            </a:prstGeom>
            <a:solidFill>
              <a:srgbClr val="FF388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Това е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 flipV="1">
              <a:off x="-284158" y="723900"/>
              <a:ext cx="0" cy="1181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004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Наша реакция към </a:t>
                </a:r>
                <a:r>
                  <a:rPr lang="en-US" dirty="0"/>
                  <a:t>fps</a:t>
                </a:r>
                <a:endParaRPr lang="bg-BG" dirty="0"/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60</m:t>
                    </m:r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щастливи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30 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доволни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</a:rPr>
                      <m:t>20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притеснени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1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0 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нещастни</a:t>
                </a:r>
              </a:p>
              <a:p>
                <a:pPr lvl="1">
                  <a:tabLst>
                    <a:tab pos="1263650" algn="l"/>
                  </a:tabLst>
                </a:pP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1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  <a:sym typeface="Symbol"/>
                      </a:rPr>
                      <m:t>fps</m:t>
                    </m:r>
                  </m:oMath>
                </a14:m>
                <a:r>
                  <a:rPr lang="bg-BG" dirty="0">
                    <a:sym typeface="Symbol"/>
                  </a:rPr>
                  <a:t>	– зарязваме всичко и се оттегляме в</a:t>
                </a:r>
                <a:br>
                  <a:rPr lang="bg-BG" dirty="0">
                    <a:sym typeface="Symbol"/>
                  </a:rPr>
                </a:br>
                <a:r>
                  <a:rPr lang="bg-BG" dirty="0">
                    <a:sym typeface="Symbol"/>
                  </a:rPr>
                  <a:t>		   доброволно отшелничество</a:t>
                </a:r>
                <a:endParaRPr lang="bg-BG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245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7199</TotalTime>
  <Words>1030</Words>
  <Application>Microsoft Office PowerPoint</Application>
  <PresentationFormat>On-screen Show (4:3)</PresentationFormat>
  <Paragraphs>271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2022</vt:lpstr>
      <vt:lpstr>PowerPoint Presentation</vt:lpstr>
      <vt:lpstr>PowerPoint Presentation</vt:lpstr>
      <vt:lpstr>Скорост на анимация</vt:lpstr>
      <vt:lpstr>PowerPoint Presentation</vt:lpstr>
      <vt:lpstr>Статистика</vt:lpstr>
      <vt:lpstr>Използване</vt:lpstr>
      <vt:lpstr>PowerPoint Presentation</vt:lpstr>
      <vt:lpstr>PowerPoint Presentation</vt:lpstr>
      <vt:lpstr>PowerPoint Presentation</vt:lpstr>
      <vt:lpstr>Правоъгълен паралелепипед</vt:lpstr>
      <vt:lpstr>Пример</vt:lpstr>
      <vt:lpstr>PowerPoint Presentation</vt:lpstr>
      <vt:lpstr>PowerPoint Presentation</vt:lpstr>
      <vt:lpstr>Наша библиотека</vt:lpstr>
      <vt:lpstr>PowerPoint Presentation</vt:lpstr>
      <vt:lpstr>PowerPoint Presentation</vt:lpstr>
      <vt:lpstr>Цилиндър</vt:lpstr>
      <vt:lpstr>Пример</vt:lpstr>
      <vt:lpstr>Позиция на обект</vt:lpstr>
      <vt:lpstr>PowerPoint Presentation</vt:lpstr>
      <vt:lpstr>PowerPoint Presentation</vt:lpstr>
      <vt:lpstr>Завъртане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Сфера</vt:lpstr>
      <vt:lpstr>PowerPoint Presentation</vt:lpstr>
      <vt:lpstr>PowerPoint Presentation</vt:lpstr>
      <vt:lpstr>PowerPoint Presentation</vt:lpstr>
      <vt:lpstr>Тор</vt:lpstr>
      <vt:lpstr>PowerPoint Presentation</vt:lpstr>
      <vt:lpstr>PowerPoint Presentation</vt:lpstr>
      <vt:lpstr>PowerPoint Presentation</vt:lpstr>
      <vt:lpstr>Мащаб</vt:lpstr>
      <vt:lpstr>PowerPoint Presentation</vt:lpstr>
      <vt:lpstr>PowerPoint Presentation</vt:lpstr>
      <vt:lpstr>Правоъгълник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Шайба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528</cp:revision>
  <dcterms:created xsi:type="dcterms:W3CDTF">2013-12-13T09:03:57Z</dcterms:created>
  <dcterms:modified xsi:type="dcterms:W3CDTF">2022-02-26T07:42:43Z</dcterms:modified>
</cp:coreProperties>
</file>