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71"/>
  </p:notesMasterIdLst>
  <p:sldIdLst>
    <p:sldId id="296" r:id="rId2"/>
    <p:sldId id="327" r:id="rId3"/>
    <p:sldId id="380" r:id="rId4"/>
    <p:sldId id="381" r:id="rId5"/>
    <p:sldId id="382" r:id="rId6"/>
    <p:sldId id="383" r:id="rId7"/>
    <p:sldId id="384" r:id="rId8"/>
    <p:sldId id="385" r:id="rId9"/>
    <p:sldId id="419" r:id="rId10"/>
    <p:sldId id="420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44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5" r:id="rId41"/>
    <p:sldId id="414" r:id="rId42"/>
    <p:sldId id="416" r:id="rId43"/>
    <p:sldId id="417" r:id="rId44"/>
    <p:sldId id="422" r:id="rId45"/>
    <p:sldId id="423" r:id="rId46"/>
    <p:sldId id="421" r:id="rId47"/>
    <p:sldId id="425" r:id="rId48"/>
    <p:sldId id="426" r:id="rId49"/>
    <p:sldId id="427" r:id="rId50"/>
    <p:sldId id="428" r:id="rId51"/>
    <p:sldId id="424" r:id="rId52"/>
    <p:sldId id="418" r:id="rId53"/>
    <p:sldId id="429" r:id="rId54"/>
    <p:sldId id="430" r:id="rId55"/>
    <p:sldId id="431" r:id="rId56"/>
    <p:sldId id="432" r:id="rId57"/>
    <p:sldId id="433" r:id="rId58"/>
    <p:sldId id="444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2" r:id="rId67"/>
    <p:sldId id="441" r:id="rId68"/>
    <p:sldId id="326" r:id="rId69"/>
    <p:sldId id="37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FFFF"/>
    <a:srgbClr val="FF00FF"/>
    <a:srgbClr val="FFCC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>
        <p:scale>
          <a:sx n="75" d="100"/>
          <a:sy n="75" d="100"/>
        </p:scale>
        <p:origin x="159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7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901-GPS-Coordinat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2-GPS-Coordinates-accuracy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s/E0903-GPS-Coordinates-erro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0904-Geographical-ma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hyperlink" Target="https://www.openstreetmap.org/#map=12/35.6719/139.744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Examples/E0905-Device-orientation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1\Lectures\VRARXR-09.%20Positioning\Videos\E0905-Device-orientation.mp4" TargetMode="External"/><Relationship Id="rId1" Type="http://schemas.microsoft.com/office/2007/relationships/media" Target="file:///D:\Pavel\Courses\Materials\Course.VR.AR.XR%202021\Lectures\VRARXR-09.%20Positioning\Videos\E0905-Device-orientation.mp4" TargetMode="Externa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1\Lectures\VRARXR-09.%20Positioning\Videos\E0906-Compass.mp4" TargetMode="External"/><Relationship Id="rId1" Type="http://schemas.microsoft.com/office/2007/relationships/media" Target="file:///D:\Pavel\Courses\Materials\Course.VR.AR.XR%202021\Lectures\VRARXR-09.%20Positioning\Videos\E0906-Compass.mp4" TargetMode="Externa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Examples/E0906-Compass.html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3c.github.io/deviceorientation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7-Device-motion.html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Examples/E0908-Accelometer-noise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media" Target="file:///D:\Pavel\Courses\Materials\Course.VR.AR.XR%202021\Lectures\VRARXR-09.%20Positioning\Videos\E0908-Accelometer-noise-hand.mp4" TargetMode="External"/><Relationship Id="rId7" Type="http://schemas.openxmlformats.org/officeDocument/2006/relationships/image" Target="../media/image90.png"/><Relationship Id="rId2" Type="http://schemas.openxmlformats.org/officeDocument/2006/relationships/video" Target="file:///D:\Pavel\Courses\Materials\Course.VR.AR.XR%202021\Lectures\VRARXR-09.%20Positioning\Videos\E0908-Accelometer-noise-table.mp4" TargetMode="External"/><Relationship Id="rId1" Type="http://schemas.microsoft.com/office/2007/relationships/media" Target="file:///D:\Pavel\Courses\Materials\Course.VR.AR.XR%202021\Lectures\VRARXR-09.%20Positioning\Videos\E0908-Accelometer-noise-table.mp4" TargetMode="External"/><Relationship Id="rId6" Type="http://schemas.openxmlformats.org/officeDocument/2006/relationships/image" Target="../media/image89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93.png"/><Relationship Id="rId4" Type="http://schemas.openxmlformats.org/officeDocument/2006/relationships/video" Target="file:///D:\Pavel\Courses\Materials\Course.VR.AR.XR%202021\Lectures\VRARXR-09.%20Positioning\Videos\E0908-Accelometer-noise-hand.mp4" TargetMode="External"/><Relationship Id="rId9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проф. д-р Павел Бойчев    КИТ-ФМИ-СУ    20</a:t>
            </a:r>
            <a:r>
              <a:rPr lang="en-US" noProof="0" dirty="0"/>
              <a:t>22</a:t>
            </a:r>
            <a:endParaRPr lang="bg-BG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noProof="0" dirty="0"/>
              <a:t>Позициониране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noProof="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07F38-3538-47D5-859D-70D44051C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със </a:t>
            </a:r>
            <a:r>
              <a:rPr lang="en-US" dirty="0"/>
              <a:t>Samsung</a:t>
            </a:r>
            <a:r>
              <a:rPr lang="bg-BG" dirty="0" err="1"/>
              <a:t>шки</a:t>
            </a:r>
            <a:r>
              <a:rPr lang="bg-BG" dirty="0"/>
              <a:t> смартфон</a:t>
            </a:r>
            <a:endParaRPr lang="en-US" dirty="0"/>
          </a:p>
          <a:p>
            <a:pPr lvl="1"/>
            <a:r>
              <a:rPr lang="bg-BG" dirty="0"/>
              <a:t>Набира се таен код </a:t>
            </a:r>
            <a:r>
              <a:rPr lang="bg-BG" dirty="0">
                <a:solidFill>
                  <a:srgbClr val="FF388C"/>
                </a:solidFill>
                <a:latin typeface="Consolas" panose="020B0609020204030204" pitchFamily="49" charset="0"/>
              </a:rPr>
              <a:t>*#0*#</a:t>
            </a:r>
            <a:r>
              <a:rPr lang="bg-BG" dirty="0"/>
              <a:t> за служебно меню</a:t>
            </a:r>
          </a:p>
          <a:p>
            <a:pPr lvl="1"/>
            <a:r>
              <a:rPr lang="bg-BG" dirty="0"/>
              <a:t>От там се избира </a:t>
            </a:r>
            <a:r>
              <a:rPr lang="en-US" dirty="0">
                <a:solidFill>
                  <a:srgbClr val="FF388C"/>
                </a:solidFill>
              </a:rPr>
              <a:t>Sensor</a:t>
            </a:r>
            <a:r>
              <a:rPr lang="bg-BG" dirty="0"/>
              <a:t> за показване в реално време на данните от сензорите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2B4BA-B799-417D-B064-1C3B091C98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3472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E3517-5E2E-47D0-8391-104AD2A320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81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706BD-9509-49F4-8997-52D83FE00C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476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5E31D7-E80F-4B43-8484-A47C64A7457D}"/>
              </a:ext>
            </a:extLst>
          </p:cNvPr>
          <p:cNvGrpSpPr/>
          <p:nvPr/>
        </p:nvGrpSpPr>
        <p:grpSpPr>
          <a:xfrm>
            <a:off x="751587" y="2306176"/>
            <a:ext cx="1153498" cy="1478425"/>
            <a:chOff x="-168752" y="4218551"/>
            <a:chExt cx="1153498" cy="2612225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4E515945-AA2A-40F9-B51C-D4D45B3E1456}"/>
                </a:ext>
              </a:extLst>
            </p:cNvPr>
            <p:cNvSpPr txBox="1">
              <a:spLocks/>
            </p:cNvSpPr>
            <p:nvPr/>
          </p:nvSpPr>
          <p:spPr>
            <a:xfrm>
              <a:off x="-168752" y="4218551"/>
              <a:ext cx="1153498" cy="6288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Таен код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BD8D3E-E22F-4166-A962-EA5E05420F4D}"/>
                </a:ext>
              </a:extLst>
            </p:cNvPr>
            <p:cNvCxnSpPr>
              <a:cxnSpLocks/>
            </p:cNvCxnSpPr>
            <p:nvPr/>
          </p:nvCxnSpPr>
          <p:spPr>
            <a:xfrm>
              <a:off x="984661" y="4218551"/>
              <a:ext cx="85" cy="26122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Double Brace 9">
            <a:extLst>
              <a:ext uri="{FF2B5EF4-FFF2-40B4-BE49-F238E27FC236}">
                <a16:creationId xmlns:a16="http://schemas.microsoft.com/office/drawing/2014/main" id="{D9B0709F-F5AE-460E-B3E5-203DF2191100}"/>
              </a:ext>
            </a:extLst>
          </p:cNvPr>
          <p:cNvSpPr/>
          <p:nvPr/>
        </p:nvSpPr>
        <p:spPr>
          <a:xfrm rot="5400000">
            <a:off x="1409699" y="3888455"/>
            <a:ext cx="990599" cy="761999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955AA6-D111-4282-8AFE-3BBA66F456B4}"/>
              </a:ext>
            </a:extLst>
          </p:cNvPr>
          <p:cNvCxnSpPr>
            <a:cxnSpLocks/>
          </p:cNvCxnSpPr>
          <p:nvPr/>
        </p:nvCxnSpPr>
        <p:spPr>
          <a:xfrm>
            <a:off x="4562764" y="1801092"/>
            <a:ext cx="0" cy="1945355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9985153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D127E-0B55-4ED9-BB29-85444D029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FE00-1A6D-4181-8CBB-CE44B6786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8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98E1-3EDF-40A4-8927-F8DE223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6D64-4B83-4A54-B88C-71ED2101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GPS</a:t>
            </a:r>
          </a:p>
          <a:p>
            <a:pPr lvl="1"/>
            <a:r>
              <a:rPr lang="bg-BG" dirty="0"/>
              <a:t>Глобална система за позициониране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>
                <a:solidFill>
                  <a:srgbClr val="FF388C"/>
                </a:solidFill>
              </a:rPr>
              <a:t>Global Positioning System</a:t>
            </a:r>
            <a:r>
              <a:rPr lang="bg-BG" dirty="0"/>
              <a:t>, </a:t>
            </a:r>
            <a:r>
              <a:rPr lang="en-US" dirty="0">
                <a:solidFill>
                  <a:srgbClr val="FF388C"/>
                </a:solidFill>
              </a:rPr>
              <a:t>GPS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Навигация чрез система от спътници</a:t>
            </a:r>
          </a:p>
          <a:p>
            <a:pPr lvl="1"/>
            <a:r>
              <a:rPr lang="bg-BG" dirty="0"/>
              <a:t>Изисква наличието на </a:t>
            </a:r>
            <a:r>
              <a:rPr lang="en-US" dirty="0"/>
              <a:t>GPS</a:t>
            </a:r>
            <a:r>
              <a:rPr lang="bg-BG" dirty="0"/>
              <a:t> приемник с </a:t>
            </a:r>
            <a:r>
              <a:rPr lang="bg-BG" dirty="0" err="1"/>
              <a:t>радиовидимост</a:t>
            </a:r>
            <a:r>
              <a:rPr lang="bg-BG" dirty="0"/>
              <a:t> към няколко спътника</a:t>
            </a:r>
          </a:p>
          <a:p>
            <a:pPr lvl="1"/>
            <a:r>
              <a:rPr lang="bg-BG" dirty="0"/>
              <a:t>Поддържа променлива степен на точност</a:t>
            </a:r>
          </a:p>
        </p:txBody>
      </p:sp>
    </p:spTree>
    <p:extLst>
      <p:ext uri="{BB962C8B-B14F-4D97-AF65-F5344CB8AC3E}">
        <p14:creationId xmlns:p14="http://schemas.microsoft.com/office/powerpoint/2010/main" val="18761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F96-56B1-4AAE-B07C-FCCF26B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на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F385-3D3C-487B-9139-4396A4C18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Наземни станции</a:t>
            </a:r>
          </a:p>
          <a:p>
            <a:pPr lvl="1"/>
            <a:r>
              <a:rPr lang="bg-BG" dirty="0"/>
              <a:t>Следят положението на спътниците</a:t>
            </a:r>
          </a:p>
          <a:p>
            <a:pPr lvl="1"/>
            <a:r>
              <a:rPr lang="bg-BG" dirty="0"/>
              <a:t>Пращат коригиращи и синхронизиращи данни</a:t>
            </a:r>
          </a:p>
          <a:p>
            <a:pPr lvl="1"/>
            <a:r>
              <a:rPr lang="bg-BG" dirty="0"/>
              <a:t>Не се интересуват къде са крайните потребители на </a:t>
            </a:r>
            <a:r>
              <a:rPr lang="en-US" dirty="0"/>
              <a:t>GPS </a:t>
            </a:r>
            <a:r>
              <a:rPr lang="bg-BG" dirty="0"/>
              <a:t>услугата</a:t>
            </a:r>
          </a:p>
        </p:txBody>
      </p:sp>
    </p:spTree>
    <p:extLst>
      <p:ext uri="{BB962C8B-B14F-4D97-AF65-F5344CB8AC3E}">
        <p14:creationId xmlns:p14="http://schemas.microsoft.com/office/powerpoint/2010/main" val="241038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C932F-1A3D-4363-9D6B-419188C51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Сателити</a:t>
            </a:r>
          </a:p>
          <a:p>
            <a:pPr lvl="1"/>
            <a:r>
              <a:rPr lang="bg-BG" dirty="0"/>
              <a:t>Изпращат сигнали към земята</a:t>
            </a:r>
          </a:p>
          <a:p>
            <a:pPr lvl="1"/>
            <a:r>
              <a:rPr lang="bg-BG" dirty="0"/>
              <a:t>Опитват се да покрият максимална площ</a:t>
            </a:r>
          </a:p>
          <a:p>
            <a:pPr lvl="1"/>
            <a:r>
              <a:rPr lang="bg-BG" dirty="0"/>
              <a:t>Има значително припокриване на площите</a:t>
            </a:r>
          </a:p>
          <a:p>
            <a:pPr lvl="1"/>
            <a:r>
              <a:rPr lang="bg-BG" dirty="0"/>
              <a:t>Също не се интересуват от хората</a:t>
            </a:r>
          </a:p>
          <a:p>
            <a:r>
              <a:rPr lang="en-US" dirty="0"/>
              <a:t>GPS </a:t>
            </a:r>
            <a:r>
              <a:rPr lang="bg-BG" dirty="0"/>
              <a:t>приемник</a:t>
            </a:r>
          </a:p>
          <a:p>
            <a:pPr lvl="1"/>
            <a:r>
              <a:rPr lang="bg-BG" dirty="0"/>
              <a:t>Най-често в кола, в смартфон, в таблет</a:t>
            </a:r>
          </a:p>
          <a:p>
            <a:pPr lvl="1"/>
            <a:r>
              <a:rPr lang="bg-BG" dirty="0"/>
              <a:t>Получава сигнал от поне 4 спътника</a:t>
            </a:r>
          </a:p>
          <a:p>
            <a:pPr lvl="1"/>
            <a:r>
              <a:rPr lang="bg-BG" dirty="0"/>
              <a:t>Определя положението спрямо сигналите</a:t>
            </a:r>
          </a:p>
        </p:txBody>
      </p:sp>
    </p:spTree>
    <p:extLst>
      <p:ext uri="{BB962C8B-B14F-4D97-AF65-F5344CB8AC3E}">
        <p14:creationId xmlns:p14="http://schemas.microsoft.com/office/powerpoint/2010/main" val="106069360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389C-19DB-46AD-91BD-7776C0C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Опростен алгоритъм</a:t>
                </a:r>
              </a:p>
              <a:p>
                <a:pPr lvl="1"/>
                <a:r>
                  <a:rPr lang="bg-BG" dirty="0"/>
                  <a:t>Спътниците изпращат</a:t>
                </a:r>
                <a:r>
                  <a:rPr lang="en-US" dirty="0"/>
                  <a:t> </a:t>
                </a:r>
                <a:r>
                  <a:rPr lang="bg-BG" dirty="0"/>
                  <a:t>непрекъснато сигнали с включен </a:t>
                </a:r>
                <a:r>
                  <a:rPr lang="en-US" dirty="0">
                    <a:solidFill>
                      <a:srgbClr val="FF388C"/>
                    </a:solidFill>
                  </a:rPr>
                  <a:t>timestamp</a:t>
                </a:r>
                <a:r>
                  <a:rPr lang="bg-BG" dirty="0"/>
                  <a:t> и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своите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координати</a:t>
                </a:r>
                <a:endParaRPr lang="bg-BG" dirty="0"/>
              </a:p>
              <a:p>
                <a:pPr lvl="1"/>
                <a:r>
                  <a:rPr lang="bg-BG" dirty="0"/>
                  <a:t>Приемникът засича закъснението на всеки от сигналите и определя разстоянията до спътниците</a:t>
                </a:r>
              </a:p>
              <a:p>
                <a:pPr lvl="1"/>
                <a:r>
                  <a:rPr lang="bg-BG" dirty="0"/>
                  <a:t>Данните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или повече разстояния </a:t>
                </a:r>
                <a:r>
                  <a:rPr lang="bg-BG" dirty="0"/>
                  <a:t>определят положението и времето на приемника спрямо спътниците</a:t>
                </a:r>
              </a:p>
              <a:p>
                <a:pPr lvl="1"/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8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6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34DCD-05B1-4CB0-AEBD-E8BBDF661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D</a:t>
            </a:r>
          </a:p>
          <a:p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2C07-A7B1-4E66-9D9F-04082838E7CE}"/>
              </a:ext>
            </a:extLst>
          </p:cNvPr>
          <p:cNvSpPr txBox="1"/>
          <p:nvPr/>
        </p:nvSpPr>
        <p:spPr>
          <a:xfrm>
            <a:off x="1143000" y="1321530"/>
            <a:ext cx="7772400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13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sym typeface="Webdings" panose="05030102010509060703" pitchFamily="18" charset="2"/>
              </a:rPr>
              <a:t></a:t>
            </a:r>
            <a:endParaRPr lang="bg-BG" sz="41300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FA1D41-23FD-4282-861D-AB8A43A7BC60}"/>
              </a:ext>
            </a:extLst>
          </p:cNvPr>
          <p:cNvGrpSpPr/>
          <p:nvPr/>
        </p:nvGrpSpPr>
        <p:grpSpPr>
          <a:xfrm>
            <a:off x="2903220" y="718931"/>
            <a:ext cx="1360507" cy="1418557"/>
            <a:chOff x="2895600" y="612251"/>
            <a:chExt cx="1360507" cy="1418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28990A-0F8F-4864-B6F5-CAAB82CEC529}"/>
                </a:ext>
              </a:extLst>
            </p:cNvPr>
            <p:cNvSpPr txBox="1"/>
            <p:nvPr/>
          </p:nvSpPr>
          <p:spPr>
            <a:xfrm rot="12596175">
              <a:off x="2895600" y="612251"/>
              <a:ext cx="1295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7200" dirty="0">
                  <a:solidFill>
                    <a:srgbClr val="FF388C"/>
                  </a:solidFill>
                  <a:sym typeface="Webdings" panose="05030102010509060703" pitchFamily="18" charset="2"/>
                </a:rPr>
                <a:t></a:t>
              </a:r>
              <a:endParaRPr lang="bg-BG" sz="7200" dirty="0">
                <a:solidFill>
                  <a:srgbClr val="FF388C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742FEB-74A1-442E-98F4-F8B360CDA9EE}"/>
                </a:ext>
              </a:extLst>
            </p:cNvPr>
            <p:cNvGrpSpPr/>
            <p:nvPr/>
          </p:nvGrpSpPr>
          <p:grpSpPr>
            <a:xfrm rot="8086542">
              <a:off x="3068167" y="842868"/>
              <a:ext cx="1187940" cy="1187940"/>
              <a:chOff x="4303612" y="763090"/>
              <a:chExt cx="1187940" cy="118794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4959ACAC-4C69-4780-A060-F4D21B5275E8}"/>
                  </a:ext>
                </a:extLst>
              </p:cNvPr>
              <p:cNvSpPr/>
              <p:nvPr/>
            </p:nvSpPr>
            <p:spPr>
              <a:xfrm>
                <a:off x="4592782" y="1052260"/>
                <a:ext cx="609600" cy="60960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D21CBB00-F47A-436B-A6F7-3D1A4C974873}"/>
                  </a:ext>
                </a:extLst>
              </p:cNvPr>
              <p:cNvSpPr/>
              <p:nvPr/>
            </p:nvSpPr>
            <p:spPr>
              <a:xfrm>
                <a:off x="4303612" y="763090"/>
                <a:ext cx="1187940" cy="118794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523AFAD-7789-4727-BBE8-044C8BE3963A}"/>
                  </a:ext>
                </a:extLst>
              </p:cNvPr>
              <p:cNvSpPr/>
              <p:nvPr/>
            </p:nvSpPr>
            <p:spPr>
              <a:xfrm>
                <a:off x="4451324" y="910802"/>
                <a:ext cx="892516" cy="892516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4716192-4497-47C6-AABA-08231349F9A1}"/>
              </a:ext>
            </a:extLst>
          </p:cNvPr>
          <p:cNvSpPr/>
          <p:nvPr/>
        </p:nvSpPr>
        <p:spPr>
          <a:xfrm>
            <a:off x="1800610" y="3048000"/>
            <a:ext cx="3697222" cy="1473857"/>
          </a:xfrm>
          <a:prstGeom prst="ellipse">
            <a:avLst/>
          </a:prstGeom>
          <a:noFill/>
          <a:ln w="381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2393F5-2B74-4265-A205-20D06A7EA1CA}"/>
              </a:ext>
            </a:extLst>
          </p:cNvPr>
          <p:cNvGrpSpPr/>
          <p:nvPr/>
        </p:nvGrpSpPr>
        <p:grpSpPr>
          <a:xfrm rot="1054300">
            <a:off x="5517968" y="1282403"/>
            <a:ext cx="1897259" cy="3531192"/>
            <a:chOff x="4756866" y="1465027"/>
            <a:chExt cx="1897259" cy="35311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2C0C8D-2402-435D-AAFD-A52975D4054A}"/>
                </a:ext>
              </a:extLst>
            </p:cNvPr>
            <p:cNvGrpSpPr/>
            <p:nvPr/>
          </p:nvGrpSpPr>
          <p:grpSpPr>
            <a:xfrm>
              <a:off x="4959494" y="1465027"/>
              <a:ext cx="1360507" cy="1418557"/>
              <a:chOff x="2895600" y="612251"/>
              <a:chExt cx="1360507" cy="14185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C914B0-E6DA-4AF2-863E-020778BB1C93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olidFill>
                      <a:srgbClr val="0070C0"/>
                    </a:solidFill>
                    <a:sym typeface="Webdings" panose="05030102010509060703" pitchFamily="18" charset="2"/>
                  </a:rPr>
                  <a:t></a:t>
                </a:r>
                <a:endParaRPr lang="bg-BG" sz="72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723BAF4-67E7-424A-8983-F22F41C0F5B9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67931D16-F701-4FE8-BEAE-2B3065872CE0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CA11DEC0-1907-4749-8772-E12B13243777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B56A635C-1EDE-4812-AE39-F3E6A24962F8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A18E5D2-08BD-443F-8FDA-3C5476DE61FD}"/>
                </a:ext>
              </a:extLst>
            </p:cNvPr>
            <p:cNvSpPr/>
            <p:nvPr/>
          </p:nvSpPr>
          <p:spPr>
            <a:xfrm>
              <a:off x="4756866" y="4081069"/>
              <a:ext cx="1897259" cy="9151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01CD6-8F04-4AF1-A689-948FE01BFADF}"/>
              </a:ext>
            </a:extLst>
          </p:cNvPr>
          <p:cNvGrpSpPr/>
          <p:nvPr/>
        </p:nvGrpSpPr>
        <p:grpSpPr>
          <a:xfrm rot="19804911">
            <a:off x="539019" y="726384"/>
            <a:ext cx="4066944" cy="5143371"/>
            <a:chOff x="-487572" y="726384"/>
            <a:chExt cx="4066944" cy="514337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B970D-8FE3-46CC-9673-BF13934DDB34}"/>
                </a:ext>
              </a:extLst>
            </p:cNvPr>
            <p:cNvGrpSpPr/>
            <p:nvPr/>
          </p:nvGrpSpPr>
          <p:grpSpPr>
            <a:xfrm>
              <a:off x="799899" y="726384"/>
              <a:ext cx="1360507" cy="1418557"/>
              <a:chOff x="2895600" y="612251"/>
              <a:chExt cx="1360507" cy="141855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87D247-1929-439C-831C-CF9838212E80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ym typeface="Webdings" panose="05030102010509060703" pitchFamily="18" charset="2"/>
                  </a:rPr>
                  <a:t></a:t>
                </a:r>
                <a:endParaRPr lang="bg-BG" sz="72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C665D8-CBBB-461B-9E43-BA629D0E7F48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CB2FA1D8-6DAD-4BFD-84CE-869EA5BB0649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DA1D9AC7-586F-4DED-886A-9F006E83747D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AF5A2C0C-8E00-41AC-8A6A-8523336A5DF2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12D250-BB40-4338-B241-41521AE5531B}"/>
                </a:ext>
              </a:extLst>
            </p:cNvPr>
            <p:cNvSpPr/>
            <p:nvPr/>
          </p:nvSpPr>
          <p:spPr>
            <a:xfrm>
              <a:off x="-487572" y="4086388"/>
              <a:ext cx="4066944" cy="1783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074C62-DEDC-4E52-9DEE-0ECCE6C91404}"/>
              </a:ext>
            </a:extLst>
          </p:cNvPr>
          <p:cNvGrpSpPr/>
          <p:nvPr/>
        </p:nvGrpSpPr>
        <p:grpSpPr>
          <a:xfrm>
            <a:off x="5018702" y="326942"/>
            <a:ext cx="1991698" cy="2956927"/>
            <a:chOff x="-173832" y="4990728"/>
            <a:chExt cx="1991698" cy="5224585"/>
          </a:xfrm>
        </p:grpSpPr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65EA1F80-79B2-4755-8F60-CBEE48F3D4F6}"/>
                </a:ext>
              </a:extLst>
            </p:cNvPr>
            <p:cNvSpPr txBox="1">
              <a:spLocks/>
            </p:cNvSpPr>
            <p:nvPr/>
          </p:nvSpPr>
          <p:spPr>
            <a:xfrm>
              <a:off x="-173832" y="4990728"/>
              <a:ext cx="1991698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Равноотдалечени</a:t>
              </a:r>
              <a:r>
                <a:rPr lang="bg-BG" sz="1800" b="0" dirty="0">
                  <a:solidFill>
                    <a:schemeClr val="bg1"/>
                  </a:solidFill>
                </a:rPr>
                <a:t> точки от спътник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A4D85D-F137-45E6-B3B5-693774B96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3495" y="4990728"/>
              <a:ext cx="0" cy="522458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1A6D86-96AF-4267-8025-E6E53F7A65EB}"/>
              </a:ext>
            </a:extLst>
          </p:cNvPr>
          <p:cNvGrpSpPr/>
          <p:nvPr/>
        </p:nvGrpSpPr>
        <p:grpSpPr>
          <a:xfrm>
            <a:off x="5182947" y="4214129"/>
            <a:ext cx="1571048" cy="2049223"/>
            <a:chOff x="260800" y="2547695"/>
            <a:chExt cx="1571048" cy="3620767"/>
          </a:xfrm>
        </p:grpSpPr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866CFED4-6FE1-4132-A43B-11562C178318}"/>
                </a:ext>
              </a:extLst>
            </p:cNvPr>
            <p:cNvSpPr txBox="1">
              <a:spLocks/>
            </p:cNvSpPr>
            <p:nvPr/>
          </p:nvSpPr>
          <p:spPr>
            <a:xfrm>
              <a:off x="260800" y="5011388"/>
              <a:ext cx="1571048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Положение на приемника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2C3E65-10D0-49D6-B32A-B057B87E92A4}"/>
                </a:ext>
              </a:extLst>
            </p:cNvPr>
            <p:cNvCxnSpPr>
              <a:cxnSpLocks/>
            </p:cNvCxnSpPr>
            <p:nvPr/>
          </p:nvCxnSpPr>
          <p:spPr>
            <a:xfrm>
              <a:off x="260800" y="2547695"/>
              <a:ext cx="0" cy="362076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D18ABD1-1C1E-4034-A0F6-A782537B0ADA}"/>
              </a:ext>
            </a:extLst>
          </p:cNvPr>
          <p:cNvSpPr txBox="1"/>
          <p:nvPr/>
        </p:nvSpPr>
        <p:spPr>
          <a:xfrm>
            <a:off x="4825363" y="3867195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E2710-5351-4B3B-91DD-176FE3CAD887}"/>
              </a:ext>
            </a:extLst>
          </p:cNvPr>
          <p:cNvCxnSpPr>
            <a:cxnSpLocks/>
          </p:cNvCxnSpPr>
          <p:nvPr/>
        </p:nvCxnSpPr>
        <p:spPr>
          <a:xfrm flipH="1">
            <a:off x="5273964" y="2205654"/>
            <a:ext cx="1469872" cy="17752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/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bg-BG" sz="1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0070C0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blipFill>
                <a:blip r:embed="rId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F0E4A9-1BD7-459D-B9B9-382C54AC0514}"/>
              </a:ext>
            </a:extLst>
          </p:cNvPr>
          <p:cNvCxnSpPr>
            <a:cxnSpLocks/>
          </p:cNvCxnSpPr>
          <p:nvPr/>
        </p:nvCxnSpPr>
        <p:spPr>
          <a:xfrm>
            <a:off x="3659767" y="1596274"/>
            <a:ext cx="1429469" cy="2347653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/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bg-BG" sz="1200" i="1" dirty="0">
                  <a:solidFill>
                    <a:srgbClr val="FF388C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FF388C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blipFill>
                <a:blip r:embed="rId3"/>
                <a:stretch>
                  <a:fillRect l="-22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5E880-7076-4C32-A373-6F705BF50DF9}"/>
              </a:ext>
            </a:extLst>
          </p:cNvPr>
          <p:cNvCxnSpPr>
            <a:cxnSpLocks/>
          </p:cNvCxnSpPr>
          <p:nvPr/>
        </p:nvCxnSpPr>
        <p:spPr>
          <a:xfrm>
            <a:off x="1740192" y="1823587"/>
            <a:ext cx="3275153" cy="224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/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bg-BG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rPr lang="bg-BG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5</a:t>
                </a:r>
              </a:p>
              <a:p>
                <a:pPr algn="ctr"/>
                <a:r>
                  <a:rPr lang="bg-BG" sz="1200" b="0" i="0" dirty="0">
                    <a:solidFill>
                      <a:schemeClr val="tx1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0678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8A3E-A158-4A3B-9FD4-BAC7435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Геолокация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0EAF-139B-4923-A60D-F31EED3E3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Достъп до </a:t>
            </a:r>
            <a:r>
              <a:rPr lang="en-US" dirty="0"/>
              <a:t>GPS </a:t>
            </a:r>
            <a:r>
              <a:rPr lang="bg-BG" dirty="0"/>
              <a:t>данни</a:t>
            </a:r>
          </a:p>
          <a:p>
            <a:pPr lvl="1"/>
            <a:r>
              <a:rPr lang="bg-BG" dirty="0"/>
              <a:t>Браузърите поддържат </a:t>
            </a:r>
            <a:r>
              <a:rPr lang="en-US" dirty="0"/>
              <a:t>API</a:t>
            </a:r>
            <a:r>
              <a:rPr lang="bg-BG" dirty="0"/>
              <a:t> за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Изисква се потвърждение от потребителя</a:t>
            </a:r>
          </a:p>
          <a:p>
            <a:pPr lvl="1"/>
            <a:r>
              <a:rPr lang="bg-BG" dirty="0"/>
              <a:t>Вече изисква работа през </a:t>
            </a:r>
            <a:r>
              <a:rPr lang="en-US" dirty="0"/>
              <a:t>HTTPS</a:t>
            </a:r>
          </a:p>
          <a:p>
            <a:pPr lvl="1"/>
            <a:r>
              <a:rPr lang="bg-BG" dirty="0"/>
              <a:t>При липса на </a:t>
            </a:r>
            <a:r>
              <a:rPr lang="en-US" dirty="0"/>
              <a:t>GPS</a:t>
            </a:r>
            <a:r>
              <a:rPr lang="bg-BG" dirty="0"/>
              <a:t> свързаност, може да се ползва </a:t>
            </a:r>
            <a:r>
              <a:rPr lang="en-US" dirty="0" err="1"/>
              <a:t>WiFi</a:t>
            </a:r>
            <a:r>
              <a:rPr lang="en-US" dirty="0"/>
              <a:t>-</a:t>
            </a:r>
            <a:r>
              <a:rPr lang="bg-BG" dirty="0" err="1"/>
              <a:t>геолокация</a:t>
            </a:r>
            <a:r>
              <a:rPr lang="bg-BG" dirty="0"/>
              <a:t> (доста по-неточна)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24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7BE33-4D6E-4274-8D71-FDE2CA75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 пускане на примерите с </a:t>
            </a:r>
            <a:r>
              <a:rPr lang="bg-BG" dirty="0" err="1"/>
              <a:t>геолокация</a:t>
            </a:r>
            <a:r>
              <a:rPr lang="bg-BG" dirty="0"/>
              <a:t> трябва </a:t>
            </a:r>
            <a:r>
              <a:rPr lang="bg-BG" dirty="0">
                <a:solidFill>
                  <a:srgbClr val="FF388C"/>
                </a:solidFill>
              </a:rPr>
              <a:t>да се съгласите </a:t>
            </a:r>
            <a:r>
              <a:rPr lang="bg-BG" dirty="0"/>
              <a:t>да дадете достъп до вашето географско положение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След работа е добре </a:t>
            </a:r>
            <a:r>
              <a:rPr lang="bg-BG" dirty="0">
                <a:solidFill>
                  <a:srgbClr val="FF388C"/>
                </a:solidFill>
              </a:rPr>
              <a:t>да оттеглите съгласието</a:t>
            </a:r>
            <a:r>
              <a:rPr lang="bg-BG" dirty="0"/>
              <a:t> си, ако желаете да прекратите този достъп</a:t>
            </a:r>
          </a:p>
          <a:p>
            <a:pPr lvl="1"/>
            <a:r>
              <a:rPr lang="bg-BG" dirty="0"/>
              <a:t>Предварително разберете как се оттегля дадено съгласие конкретно за вашия браузър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7D5D2-16D6-4D76-829B-959697F04A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2209800"/>
            <a:ext cx="3794760" cy="152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0912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AD2BA-2BEC-44BE-8D96-120D5B2C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параноици</a:t>
            </a:r>
          </a:p>
          <a:p>
            <a:pPr lvl="1"/>
            <a:r>
              <a:rPr lang="bg-BG" dirty="0"/>
              <a:t>Преди да пуснете примерите може да видите техния код и как използва </a:t>
            </a:r>
            <a:r>
              <a:rPr lang="bg-BG" dirty="0" err="1"/>
              <a:t>геолокацията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775017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GPS</a:t>
            </a:r>
            <a:endParaRPr lang="bg-BG" noProof="0" dirty="0"/>
          </a:p>
          <a:p>
            <a:r>
              <a:rPr lang="bg-BG" noProof="0" dirty="0"/>
              <a:t>Ориентация и движение на мобилно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BB9C-2B13-4E77-987E-8C38CD67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6F5A-F618-4B30-A4E4-907DEC8F5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Получаване на координатите ни</a:t>
            </a:r>
          </a:p>
          <a:p>
            <a:pPr lvl="1"/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Метод </a:t>
            </a:r>
            <a:r>
              <a:rPr lang="en-US" dirty="0" err="1">
                <a:solidFill>
                  <a:srgbClr val="FF388C"/>
                </a:solidFill>
              </a:rPr>
              <a:t>getCurrentPosition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Параметри са функции при успех и неуспех</a:t>
            </a:r>
          </a:p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При успех – обект с </a:t>
            </a:r>
            <a:r>
              <a:rPr lang="bg-BG" dirty="0" err="1"/>
              <a:t>геолокационни</a:t>
            </a:r>
            <a:r>
              <a:rPr lang="bg-BG" dirty="0"/>
              <a:t> данни</a:t>
            </a:r>
          </a:p>
          <a:p>
            <a:pPr lvl="1"/>
            <a:r>
              <a:rPr lang="bg-BG" dirty="0"/>
              <a:t>При неуспех – код на грешката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39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B1A0B-634F-41E1-9C50-E8DFF5C6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даване на разрешение</a:t>
            </a:r>
          </a:p>
          <a:p>
            <a:pPr lvl="1"/>
            <a:r>
              <a:rPr lang="bg-BG" dirty="0"/>
              <a:t>Получаваме географските ни координати</a:t>
            </a:r>
            <a:endParaRPr lang="en-US" dirty="0"/>
          </a:p>
          <a:p>
            <a:pPr lvl="1"/>
            <a:r>
              <a:rPr lang="bg-BG" dirty="0"/>
              <a:t>Дробни числа в градуси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0DF5692-A26B-4464-9BE9-96F8DA9216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5F9914F-53B8-4268-9E27-B84C6FFF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2971800"/>
            <a:ext cx="4238751" cy="3200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378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 момента</a:t>
                </a:r>
              </a:p>
              <a:p>
                <a:pPr lvl="1"/>
                <a:r>
                  <a:rPr lang="bg-BG" dirty="0"/>
                  <a:t>Картинката от примера е без включен </a:t>
                </a:r>
                <a:r>
                  <a:rPr lang="en-US" dirty="0"/>
                  <a:t>GPS</a:t>
                </a:r>
              </a:p>
              <a:p>
                <a:pPr lvl="1"/>
                <a:r>
                  <a:rPr lang="bg-BG" dirty="0"/>
                  <a:t>Резултатите са от </a:t>
                </a:r>
                <a:r>
                  <a:rPr lang="en-US" dirty="0" err="1"/>
                  <a:t>WiFi</a:t>
                </a:r>
                <a:r>
                  <a:rPr lang="bg-BG" dirty="0"/>
                  <a:t> </a:t>
                </a:r>
                <a:r>
                  <a:rPr lang="bg-BG" dirty="0" err="1"/>
                  <a:t>геолокация</a:t>
                </a:r>
                <a:endParaRPr lang="bg-BG" dirty="0"/>
              </a:p>
              <a:p>
                <a:pPr lvl="2"/>
                <a:r>
                  <a:rPr lang="bg-BG" dirty="0"/>
                  <a:t>( те са спрямо най-непосредствения сървър с известни координати, през който минава връзката )</a:t>
                </a:r>
              </a:p>
              <a:p>
                <a:pPr lvl="1"/>
                <a:r>
                  <a:rPr lang="bg-BG" dirty="0"/>
                  <a:t>Параметърът </a:t>
                </a:r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bg-BG" dirty="0"/>
                  <a:t> определя радиус на кръг около тези координати, в който е позицията с вероятност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1E5FFDA-C9A3-48E3-BFBF-D5919B61EB03}"/>
              </a:ext>
            </a:extLst>
          </p:cNvPr>
          <p:cNvSpPr/>
          <p:nvPr/>
        </p:nvSpPr>
        <p:spPr>
          <a:xfrm>
            <a:off x="4490716" y="516546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F2B70-8167-4CD3-8026-853B756B6B3C}"/>
              </a:ext>
            </a:extLst>
          </p:cNvPr>
          <p:cNvGrpSpPr/>
          <p:nvPr/>
        </p:nvGrpSpPr>
        <p:grpSpPr>
          <a:xfrm>
            <a:off x="4991100" y="4929471"/>
            <a:ext cx="3390900" cy="937928"/>
            <a:chOff x="-2416228" y="5011388"/>
            <a:chExt cx="3390900" cy="1657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Вероятност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95%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реалната позиция да е в този кръг</a:t>
                  </a: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blipFill>
                  <a:blip r:embed="rId3"/>
                  <a:stretch>
                    <a:fillRect l="-2454" t="-3896" r="-3988" b="-7792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40555-B8A0-4E97-B4BA-6D87DEF0DABE}"/>
                </a:ext>
              </a:extLst>
            </p:cNvPr>
            <p:cNvCxnSpPr>
              <a:cxnSpLocks/>
            </p:cNvCxnSpPr>
            <p:nvPr/>
          </p:nvCxnSpPr>
          <p:spPr>
            <a:xfrm>
              <a:off x="-2416228" y="5011388"/>
              <a:ext cx="33909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70C0D6-F90B-4841-B2A9-9B2AE75AF68D}"/>
              </a:ext>
            </a:extLst>
          </p:cNvPr>
          <p:cNvSpPr txBox="1"/>
          <p:nvPr/>
        </p:nvSpPr>
        <p:spPr>
          <a:xfrm>
            <a:off x="4234397" y="4654207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813729-C405-41CA-8CCE-F3479C704ADF}"/>
              </a:ext>
            </a:extLst>
          </p:cNvPr>
          <p:cNvSpPr/>
          <p:nvPr/>
        </p:nvSpPr>
        <p:spPr>
          <a:xfrm>
            <a:off x="3657600" y="4343400"/>
            <a:ext cx="1840232" cy="1828798"/>
          </a:xfrm>
          <a:prstGeom prst="ellipse">
            <a:avLst/>
          </a:prstGeom>
          <a:gradFill flip="none" rotWithShape="1"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AC920E-9031-4FD2-9112-2D5768FFAF0B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577716" y="5348343"/>
            <a:ext cx="0" cy="82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AD4E71-033F-4079-9E58-312756084221}"/>
              </a:ext>
            </a:extLst>
          </p:cNvPr>
          <p:cNvGrpSpPr/>
          <p:nvPr/>
        </p:nvGrpSpPr>
        <p:grpSpPr>
          <a:xfrm>
            <a:off x="2124257" y="5715000"/>
            <a:ext cx="2452188" cy="358546"/>
            <a:chOff x="-1006527" y="5011388"/>
            <a:chExt cx="2452188" cy="633514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FF24ED83-72B2-4E8A-B874-B103C3C56650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066043" cy="6335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accuracy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D99D55-3FEF-477E-B42F-10857342EE99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5011388"/>
              <a:ext cx="24521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2618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82106-1E79-48F3-85D0-E9CCC0EF4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Координатите са придружени с точност, която в случая е твърде тъжна (</a:t>
            </a:r>
            <a:r>
              <a:rPr lang="en-US" dirty="0" err="1"/>
              <a:t>WiFi</a:t>
            </a:r>
            <a:r>
              <a:rPr lang="bg-BG" dirty="0"/>
              <a:t> локация)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4152D-7171-414A-AE82-F5469311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00101"/>
            <a:ext cx="0" cy="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65F2B6A7-9EF0-4ACB-8771-5578F0795A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27153689-23C7-461A-BF55-9775314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3429000"/>
            <a:ext cx="3657599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83946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F208E8-FD93-445C-8766-CBF452FFE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Втори резултат</a:t>
            </a:r>
          </a:p>
          <a:p>
            <a:pPr lvl="1"/>
            <a:r>
              <a:rPr lang="bg-BG" dirty="0"/>
              <a:t>В стая, през смартфон с включени </a:t>
            </a:r>
            <a:r>
              <a:rPr lang="en-US" dirty="0"/>
              <a:t>Google Geolocation Services</a:t>
            </a:r>
            <a:r>
              <a:rPr lang="bg-BG" dirty="0"/>
              <a:t> е по-точно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9225-3647-442E-8378-0193FFC696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3066472" y="4754424"/>
            <a:ext cx="1736332" cy="1676396"/>
            <a:chOff x="-1006527" y="2722548"/>
            <a:chExt cx="1981199" cy="296201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9811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радиус на атом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2722548"/>
              <a:ext cx="0" cy="296201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22F60-D3B8-4CD3-8832-134D20F2F8C2}"/>
              </a:ext>
            </a:extLst>
          </p:cNvPr>
          <p:cNvGrpSpPr/>
          <p:nvPr/>
        </p:nvGrpSpPr>
        <p:grpSpPr>
          <a:xfrm>
            <a:off x="3581400" y="4754424"/>
            <a:ext cx="1523997" cy="683489"/>
            <a:chOff x="-1006528" y="4476912"/>
            <a:chExt cx="1738920" cy="1207655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200F31E-5339-4111-AC93-56760D8DA1C8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73892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фемтометър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C2854A-4B8F-4195-927F-C81B888EF177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AC81-4B39-4F27-A2EE-E9E443FE2BBB}"/>
              </a:ext>
            </a:extLst>
          </p:cNvPr>
          <p:cNvGrpSpPr/>
          <p:nvPr/>
        </p:nvGrpSpPr>
        <p:grpSpPr>
          <a:xfrm>
            <a:off x="3276602" y="4754424"/>
            <a:ext cx="1313870" cy="1167252"/>
            <a:chOff x="-1006527" y="3622153"/>
            <a:chExt cx="1499160" cy="2062414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B00B8AE1-2B9B-4CBE-B1BA-698F48B7BFD5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49916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пикометър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7F6491-5F2E-4D90-AC4C-39672FF9A321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3622153"/>
              <a:ext cx="0" cy="206241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7F9311-F89A-46B0-AC42-94BF3B4DBF17}"/>
              </a:ext>
            </a:extLst>
          </p:cNvPr>
          <p:cNvGrpSpPr/>
          <p:nvPr/>
        </p:nvGrpSpPr>
        <p:grpSpPr>
          <a:xfrm>
            <a:off x="1659157" y="4754424"/>
            <a:ext cx="1316108" cy="1295401"/>
            <a:chOff x="-999861" y="3416126"/>
            <a:chExt cx="1501713" cy="2288840"/>
          </a:xfrm>
        </p:grpSpPr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FAF38E8A-2448-4473-92C0-43A423A883B9}"/>
                </a:ext>
              </a:extLst>
            </p:cNvPr>
            <p:cNvSpPr txBox="1">
              <a:spLocks/>
            </p:cNvSpPr>
            <p:nvPr/>
          </p:nvSpPr>
          <p:spPr>
            <a:xfrm>
              <a:off x="-999861" y="5011388"/>
              <a:ext cx="149915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нанометър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34840-59A4-4499-A547-21A72D88B676}"/>
                </a:ext>
              </a:extLst>
            </p:cNvPr>
            <p:cNvCxnSpPr>
              <a:cxnSpLocks/>
            </p:cNvCxnSpPr>
            <p:nvPr/>
          </p:nvCxnSpPr>
          <p:spPr>
            <a:xfrm>
              <a:off x="501852" y="3416126"/>
              <a:ext cx="0" cy="228884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34039-5B71-4781-B28D-BF61499CF82E}"/>
              </a:ext>
            </a:extLst>
          </p:cNvPr>
          <p:cNvGrpSpPr/>
          <p:nvPr/>
        </p:nvGrpSpPr>
        <p:grpSpPr>
          <a:xfrm>
            <a:off x="1020052" y="4754423"/>
            <a:ext cx="1356583" cy="683489"/>
            <a:chOff x="-1006528" y="4476912"/>
            <a:chExt cx="1547897" cy="1207655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23CE9786-624E-4BEB-B8A4-05F04576BB4D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547897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милиметър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365AEC-B871-48CA-826A-DC2EF53A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535524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641F4-263A-4E71-8165-80C0F61C9B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199" cy="411479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Трети опит</a:t>
                </a:r>
              </a:p>
              <a:p>
                <a:pPr lvl="1"/>
                <a:r>
                  <a:rPr lang="bg-BG" dirty="0"/>
                  <a:t>Навън, точността е вече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bg-BG" dirty="0"/>
                  <a:t> метра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2806064" y="1573637"/>
            <a:ext cx="2766933" cy="2861204"/>
            <a:chOff x="-1339098" y="5011388"/>
            <a:chExt cx="3157142" cy="505545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336923" y="5011388"/>
              <a:ext cx="3154967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Тази част от точността е на практика безсмислена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39098" y="5011388"/>
              <a:ext cx="0" cy="505545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584F84C-087E-438E-8685-6AB95018CF5E}"/>
              </a:ext>
            </a:extLst>
          </p:cNvPr>
          <p:cNvSpPr/>
          <p:nvPr/>
        </p:nvSpPr>
        <p:spPr>
          <a:xfrm rot="5400000">
            <a:off x="2310765" y="4200525"/>
            <a:ext cx="990599" cy="1459231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13961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FF153-5AAF-44A0-957A-40173B300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bg-BG" dirty="0" err="1"/>
              <a:t>геоданни</a:t>
            </a:r>
            <a:endParaRPr lang="bg-BG" dirty="0"/>
          </a:p>
          <a:p>
            <a:pPr lvl="1"/>
            <a:r>
              <a:rPr lang="bg-BG" dirty="0"/>
              <a:t>Не е включен </a:t>
            </a:r>
            <a:r>
              <a:rPr lang="en-US" dirty="0"/>
              <a:t>JavaScript</a:t>
            </a:r>
            <a:r>
              <a:rPr lang="bg-BG" dirty="0"/>
              <a:t>, виж таг </a:t>
            </a:r>
            <a:r>
              <a:rPr lang="en-US" dirty="0">
                <a:solidFill>
                  <a:srgbClr val="FF388C"/>
                </a:solidFill>
              </a:rPr>
              <a:t>&lt;</a:t>
            </a:r>
            <a:r>
              <a:rPr lang="en-US" dirty="0" err="1">
                <a:solidFill>
                  <a:srgbClr val="FF388C"/>
                </a:solidFill>
              </a:rPr>
              <a:t>noscript</a:t>
            </a:r>
            <a:r>
              <a:rPr lang="en-US" dirty="0">
                <a:solidFill>
                  <a:srgbClr val="FF388C"/>
                </a:solidFill>
              </a:rPr>
              <a:t>&gt;</a:t>
            </a:r>
          </a:p>
          <a:p>
            <a:pPr lvl="1"/>
            <a:r>
              <a:rPr lang="bg-BG" dirty="0"/>
              <a:t>Браузърът не поддържа </a:t>
            </a:r>
            <a:r>
              <a:rPr lang="bg-BG" dirty="0" err="1"/>
              <a:t>геолокация</a:t>
            </a:r>
            <a:r>
              <a:rPr lang="bg-BG" dirty="0"/>
              <a:t>, ако не съществува обекта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 err="1"/>
              <a:t>Геолокацията</a:t>
            </a:r>
            <a:r>
              <a:rPr lang="bg-BG" dirty="0"/>
              <a:t> е недостъпна при код на грешка </a:t>
            </a:r>
            <a:r>
              <a:rPr lang="en-US" dirty="0">
                <a:solidFill>
                  <a:srgbClr val="FF388C"/>
                </a:solidFill>
              </a:rPr>
              <a:t>POSITION_UNAVAILABLE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Потребителят не се е съгласил при код на грешка </a:t>
            </a:r>
            <a:r>
              <a:rPr lang="en-US" dirty="0">
                <a:solidFill>
                  <a:srgbClr val="FF388C"/>
                </a:solidFill>
              </a:rPr>
              <a:t>PERMISSION_DENIED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Времето за извличане на данните е изтекло при код на грешка </a:t>
            </a:r>
            <a:r>
              <a:rPr lang="en-US" dirty="0">
                <a:solidFill>
                  <a:srgbClr val="FF388C"/>
                </a:solidFill>
              </a:rPr>
              <a:t>TIMEOUT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Друга грешка при код </a:t>
            </a:r>
            <a:r>
              <a:rPr lang="en-US" dirty="0">
                <a:solidFill>
                  <a:srgbClr val="FF388C"/>
                </a:solidFill>
              </a:rPr>
              <a:t>UNKNOWN_ERROR</a:t>
            </a:r>
            <a:endParaRPr lang="bg-BG" dirty="0">
              <a:solidFill>
                <a:srgbClr val="FF388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855046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B286D189-DD7D-4C24-8FAD-B55649A51A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546" y="2033754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B10FB0-75F3-4B41-89EE-254BEB5DB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При отказ за споделяне</a:t>
            </a:r>
            <a:br>
              <a:rPr lang="bg-BG" dirty="0"/>
            </a:br>
            <a:r>
              <a:rPr lang="bg-BG" dirty="0"/>
              <a:t>на </a:t>
            </a:r>
            <a:r>
              <a:rPr lang="bg-BG" dirty="0" err="1"/>
              <a:t>геолокацията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DDE2E-19DF-45B9-BB6C-EED9C4724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598634"/>
            <a:ext cx="2910078" cy="11387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E71803-0F79-4444-883E-3DAE84EA0D23}"/>
              </a:ext>
            </a:extLst>
          </p:cNvPr>
          <p:cNvGrpSpPr/>
          <p:nvPr/>
        </p:nvGrpSpPr>
        <p:grpSpPr>
          <a:xfrm>
            <a:off x="7501128" y="78563"/>
            <a:ext cx="547833" cy="1293037"/>
            <a:chOff x="-83723" y="5011388"/>
            <a:chExt cx="625092" cy="228466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5559B025-4518-482E-98B0-45335D655B3D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625092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тук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A28911-119A-4F27-9683-3EBC25530ACD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5141631"/>
              <a:ext cx="0" cy="215442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" name="Picture 9">
            <a:hlinkClick r:id="rId2" action="ppaction://hlinkfile"/>
            <a:extLst>
              <a:ext uri="{FF2B5EF4-FFF2-40B4-BE49-F238E27FC236}">
                <a16:creationId xmlns:a16="http://schemas.microsoft.com/office/drawing/2014/main" id="{89CB4D85-5B82-40FB-8C82-2C17F738F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3994126" y="4018766"/>
            <a:ext cx="4415452" cy="2157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874172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Задължителни данни от </a:t>
                </a:r>
                <a:r>
                  <a:rPr lang="bg-BG" dirty="0" err="1"/>
                  <a:t>геолокацията</a:t>
                </a:r>
                <a:endParaRPr lang="bg-BG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latitude</a:t>
                </a:r>
                <a:r>
                  <a:rPr lang="en-US" dirty="0"/>
                  <a:t> – </a:t>
                </a:r>
                <a:r>
                  <a:rPr lang="bg-BG" dirty="0"/>
                  <a:t>географка ширина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longitude</a:t>
                </a:r>
                <a:r>
                  <a:rPr lang="bg-BG" dirty="0"/>
                  <a:t> – географска дължина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en-US" dirty="0"/>
                  <a:t> – </a:t>
                </a:r>
                <a:r>
                  <a:rPr lang="bg-BG" dirty="0"/>
                  <a:t>точност (в метри)</a:t>
                </a:r>
                <a:endParaRPr lang="en-US" dirty="0"/>
              </a:p>
              <a:p>
                <a:r>
                  <a:rPr lang="bg-BG" dirty="0"/>
                  <a:t>Незадължителни данни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altitude</a:t>
                </a:r>
                <a:r>
                  <a:rPr lang="en-US" dirty="0"/>
                  <a:t> – </a:t>
                </a:r>
                <a:r>
                  <a:rPr lang="bg-BG" dirty="0"/>
                  <a:t>надморска височина (в метри)</a:t>
                </a:r>
              </a:p>
              <a:p>
                <a:pPr lvl="1"/>
                <a:r>
                  <a:rPr lang="en-US" dirty="0" err="1">
                    <a:solidFill>
                      <a:srgbClr val="FF388C"/>
                    </a:solidFill>
                  </a:rPr>
                  <a:t>altitudeAccuracy</a:t>
                </a:r>
                <a:r>
                  <a:rPr lang="en-US" dirty="0"/>
                  <a:t> – </a:t>
                </a:r>
                <a:r>
                  <a:rPr lang="bg-BG" dirty="0"/>
                  <a:t>точност на надморската височина (в метри)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heading</a:t>
                </a:r>
                <a:r>
                  <a:rPr lang="en-US" dirty="0"/>
                  <a:t> – </a:t>
                </a:r>
                <a:r>
                  <a:rPr lang="bg-BG" dirty="0"/>
                  <a:t>посока (в градуси), като </a:t>
                </a:r>
                <a14:m>
                  <m:oMath xmlns:m="http://schemas.openxmlformats.org/officeDocument/2006/math">
                    <m:r>
                      <a:rPr lang="bg-BG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север,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изток,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юг и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запад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speed</a:t>
                </a:r>
                <a:r>
                  <a:rPr lang="en-US" dirty="0"/>
                  <a:t> – </a:t>
                </a:r>
                <a:r>
                  <a:rPr lang="bg-BG" dirty="0"/>
                  <a:t>скорост на движение (в м/с)</a:t>
                </a:r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9018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2ED-E107-4EF9-849F-3DC66E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AE15-FE6A-4F6F-9E15-A55FCEFF2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  <a:p>
            <a:pPr lvl="1"/>
            <a:r>
              <a:rPr lang="bg-BG" dirty="0"/>
              <a:t>Програмен достъп до карта</a:t>
            </a:r>
          </a:p>
          <a:p>
            <a:pPr lvl="1"/>
            <a:r>
              <a:rPr lang="bg-BG" dirty="0"/>
              <a:t>Възможност за показване на конкретна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Такава услуга се предоставя от </a:t>
            </a:r>
            <a:r>
              <a:rPr lang="en-US" dirty="0"/>
              <a:t>Google Maps,</a:t>
            </a:r>
            <a:r>
              <a:rPr lang="bg-BG" dirty="0"/>
              <a:t> </a:t>
            </a:r>
            <a:r>
              <a:rPr lang="en-US" dirty="0"/>
              <a:t>Open Street Map</a:t>
            </a:r>
            <a:r>
              <a:rPr lang="bg-BG" dirty="0"/>
              <a:t> и други</a:t>
            </a:r>
          </a:p>
        </p:txBody>
      </p:sp>
    </p:spTree>
    <p:extLst>
      <p:ext uri="{BB962C8B-B14F-4D97-AF65-F5344CB8AC3E}">
        <p14:creationId xmlns:p14="http://schemas.microsoft.com/office/powerpoint/2010/main" val="34109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79315-33AB-401E-94E6-795E38E0F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Обща информация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00E6-D1A7-45E9-82F6-B7F8F2FF8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89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Проба с ползване на карта</a:t>
                </a:r>
              </a:p>
              <a:p>
                <a:pPr lvl="1"/>
                <a:r>
                  <a:rPr lang="bg-BG" dirty="0"/>
                  <a:t>Бутони за позиции на няколко града – при  кликване се показва карта с избрания</a:t>
                </a:r>
              </a:p>
              <a:p>
                <a:r>
                  <a:rPr lang="bg-BG" dirty="0"/>
                  <a:t>Онлайн услуга</a:t>
                </a:r>
              </a:p>
              <a:p>
                <a:pPr lvl="1"/>
                <a:r>
                  <a:rPr lang="en-US" dirty="0"/>
                  <a:t>Open Street Map (</a:t>
                </a:r>
                <a:r>
                  <a:rPr lang="en-US" spc="-100" dirty="0">
                    <a:hlinkClick r:id="rId2"/>
                  </a:rPr>
                  <a:t>www.openstreetmap.org</a:t>
                </a:r>
                <a:r>
                  <a:rPr lang="en-US" spc="-100" dirty="0"/>
                  <a:t>)</a:t>
                </a:r>
              </a:p>
              <a:p>
                <a:r>
                  <a:rPr lang="bg-BG" dirty="0"/>
                  <a:t>Координати</a:t>
                </a:r>
              </a:p>
              <a:p>
                <a:pPr lvl="1"/>
                <a:r>
                  <a:rPr lang="bg-BG" dirty="0"/>
                  <a:t>Токио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35.6719, 139.7440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Виена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[48.1976, 16.3693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Торонто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43.6888, 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79.4593</m:t>
                        </m:r>
                      </m:e>
                    </m:d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Източен Лондон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[−32.9927</m:t>
                    </m:r>
                    <m:r>
                      <a:rPr lang="bg-BG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27.9032]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9930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64A67327-978A-4242-944A-57B79601EF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404" y="2057400"/>
            <a:ext cx="7313196" cy="3968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F05A5-304E-462A-9AA2-C82F36700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spc="-100" dirty="0"/>
              <a:t>Използваме адресен достъп чрез</a:t>
            </a:r>
            <a:r>
              <a:rPr lang="en-US" spc="-100" dirty="0"/>
              <a:t> URL</a:t>
            </a:r>
            <a:r>
              <a:rPr lang="bg-BG" spc="-100" dirty="0"/>
              <a:t> с параметри </a:t>
            </a:r>
            <a:r>
              <a:rPr lang="en-US" spc="-100" dirty="0">
                <a:solidFill>
                  <a:srgbClr val="FF388C"/>
                </a:solidFill>
              </a:rPr>
              <a:t>#map=</a:t>
            </a:r>
            <a:r>
              <a:rPr lang="bg-BG" spc="-100" dirty="0">
                <a:solidFill>
                  <a:srgbClr val="FF388C"/>
                </a:solidFill>
              </a:rPr>
              <a:t>мащаб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ширина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дължина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A19A9B46-8563-4185-86BD-510D271399E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693" y="3048004"/>
            <a:ext cx="5770719" cy="31318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403A9B-B216-4962-9277-06496626973B}"/>
              </a:ext>
            </a:extLst>
          </p:cNvPr>
          <p:cNvGrpSpPr/>
          <p:nvPr/>
        </p:nvGrpSpPr>
        <p:grpSpPr>
          <a:xfrm>
            <a:off x="1054976" y="2715768"/>
            <a:ext cx="4687456" cy="2014408"/>
            <a:chOff x="1179944" y="2758484"/>
            <a:chExt cx="4687456" cy="2014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76A172-C242-41BA-9C5E-854F8262CEEB}"/>
                </a:ext>
              </a:extLst>
            </p:cNvPr>
            <p:cNvGrpSpPr/>
            <p:nvPr/>
          </p:nvGrpSpPr>
          <p:grpSpPr>
            <a:xfrm>
              <a:off x="1179944" y="2758484"/>
              <a:ext cx="838198" cy="2014408"/>
              <a:chOff x="-83723" y="2125315"/>
              <a:chExt cx="956406" cy="3559252"/>
            </a:xfrm>
          </p:grpSpPr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185F091A-A268-4932-A56E-C9B196AF9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3723" y="5011388"/>
                <a:ext cx="956406" cy="673179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bg-BG" sz="1800" b="0" dirty="0">
                    <a:solidFill>
                      <a:schemeClr val="bg1"/>
                    </a:solidFill>
                  </a:rPr>
                  <a:t>Токио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5E74D3A-4041-42F9-BED6-B7858275F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3723" y="2125315"/>
                <a:ext cx="0" cy="3559252"/>
              </a:xfrm>
              <a:prstGeom prst="line">
                <a:avLst/>
              </a:prstGeom>
              <a:noFill/>
              <a:ln w="3175">
                <a:solidFill>
                  <a:srgbClr val="FF388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935CB-92E7-475A-9C79-BC7C5B41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944" y="4772892"/>
              <a:ext cx="468745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11496111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277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2E61-FE1B-4330-B5FF-E3E3032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Координатни системи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06A4-8D18-42CE-BD8C-504ED2E95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на мобилно устройство</a:t>
            </a:r>
          </a:p>
          <a:p>
            <a:pPr lvl="1"/>
            <a:r>
              <a:rPr lang="bg-BG" dirty="0"/>
              <a:t>Отчита как е завъртяно в пространството</a:t>
            </a:r>
          </a:p>
          <a:p>
            <a:pPr lvl="1"/>
            <a:r>
              <a:rPr lang="bg-BG" dirty="0"/>
              <a:t>Не отчита къде точно се намира</a:t>
            </a:r>
          </a:p>
          <a:p>
            <a:pPr lvl="1"/>
            <a:r>
              <a:rPr lang="bg-BG" dirty="0"/>
              <a:t>Зависи от избраната координатна система</a:t>
            </a:r>
          </a:p>
          <a:p>
            <a:pPr lvl="1"/>
            <a:r>
              <a:rPr lang="bg-BG" dirty="0"/>
              <a:t>Две основни системи – глобална и локална</a:t>
            </a:r>
          </a:p>
        </p:txBody>
      </p:sp>
    </p:spTree>
    <p:extLst>
      <p:ext uri="{BB962C8B-B14F-4D97-AF65-F5344CB8AC3E}">
        <p14:creationId xmlns:p14="http://schemas.microsoft.com/office/powerpoint/2010/main" val="23752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92074-C9B3-492D-8AA8-0D5015DF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81000"/>
            <a:ext cx="8153400" cy="6553200"/>
          </a:xfrm>
        </p:spPr>
        <p:txBody>
          <a:bodyPr/>
          <a:lstStyle/>
          <a:p>
            <a:r>
              <a:rPr lang="bg-BG" dirty="0"/>
              <a:t>Глобална координатна система</a:t>
            </a:r>
          </a:p>
          <a:p>
            <a:pPr lvl="1"/>
            <a:r>
              <a:rPr lang="bg-BG" dirty="0"/>
              <a:t>Свързана е с точка спрямо земята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Внимание: осите са относителни – различават се в различни точки по земята</a:t>
            </a:r>
            <a:r>
              <a:rPr lang="en-US" dirty="0"/>
              <a:t>. </a:t>
            </a:r>
            <a:r>
              <a:rPr lang="bg-BG" dirty="0"/>
              <a:t>Как?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1032" name="Picture 8" descr="World, Map, Continent, Country, Geography, Planet">
            <a:extLst>
              <a:ext uri="{FF2B5EF4-FFF2-40B4-BE49-F238E27FC236}">
                <a16:creationId xmlns:a16="http://schemas.microsoft.com/office/drawing/2014/main" id="{C7D86DC2-37DD-42BC-9453-CD7A84FE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953000" cy="25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3A0CA9-3146-4308-AB08-7237841B762A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16500" y="1909794"/>
            <a:ext cx="1852" cy="82832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2EA791-9BC3-4656-9B0F-E2AE46E3AA66}"/>
              </a:ext>
            </a:extLst>
          </p:cNvPr>
          <p:cNvGrpSpPr/>
          <p:nvPr/>
        </p:nvGrpSpPr>
        <p:grpSpPr>
          <a:xfrm>
            <a:off x="4879340" y="2738120"/>
            <a:ext cx="274320" cy="274320"/>
            <a:chOff x="6724947" y="3852023"/>
            <a:chExt cx="191125" cy="30102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B177AB-07ED-4DA1-B09A-2DC8115CEFC9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34BFDF-8B0B-4CCF-9AF3-FF37431CD79A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5CC558-4567-421B-97C7-DBD2254F7E8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153660" y="2875280"/>
            <a:ext cx="822960" cy="1413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82445C-34DC-454C-953D-5C17B3086FBB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5016448" y="3012440"/>
            <a:ext cx="52" cy="84278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45369B-ABCC-4F31-BA92-0F1036340DDD}"/>
              </a:ext>
            </a:extLst>
          </p:cNvPr>
          <p:cNvCxnSpPr>
            <a:cxnSpLocks/>
            <a:stCxn id="48" idx="6"/>
          </p:cNvCxnSpPr>
          <p:nvPr/>
        </p:nvCxnSpPr>
        <p:spPr>
          <a:xfrm flipH="1">
            <a:off x="4056380" y="2875280"/>
            <a:ext cx="822960" cy="2541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8A350E-A749-4D48-8055-DB81B6479A9B}"/>
              </a:ext>
            </a:extLst>
          </p:cNvPr>
          <p:cNvCxnSpPr>
            <a:cxnSpLocks/>
          </p:cNvCxnSpPr>
          <p:nvPr/>
        </p:nvCxnSpPr>
        <p:spPr>
          <a:xfrm flipH="1">
            <a:off x="4618182" y="2883408"/>
            <a:ext cx="398827" cy="746483"/>
          </a:xfrm>
          <a:prstGeom prst="straightConnector1">
            <a:avLst/>
          </a:prstGeom>
          <a:ln w="95250">
            <a:solidFill>
              <a:srgbClr val="FF388C">
                <a:alpha val="30000"/>
              </a:srgb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1509F9-2661-4E3D-8A4C-93EBA89294C5}"/>
              </a:ext>
            </a:extLst>
          </p:cNvPr>
          <p:cNvCxnSpPr>
            <a:cxnSpLocks/>
          </p:cNvCxnSpPr>
          <p:nvPr/>
        </p:nvCxnSpPr>
        <p:spPr>
          <a:xfrm flipH="1">
            <a:off x="4509770" y="2882392"/>
            <a:ext cx="496824" cy="63601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59B120-A595-4735-AD4E-6893D82B941A}"/>
              </a:ext>
            </a:extLst>
          </p:cNvPr>
          <p:cNvCxnSpPr>
            <a:cxnSpLocks/>
          </p:cNvCxnSpPr>
          <p:nvPr/>
        </p:nvCxnSpPr>
        <p:spPr>
          <a:xfrm flipV="1">
            <a:off x="5108448" y="2511552"/>
            <a:ext cx="207264" cy="262128"/>
          </a:xfrm>
          <a:prstGeom prst="straightConnector1">
            <a:avLst/>
          </a:prstGeom>
          <a:ln w="28575">
            <a:solidFill>
              <a:srgbClr val="FF388C">
                <a:alpha val="64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/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/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/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2599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успоредна на екватора,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сочи на изток,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сочи на запад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сочи към географските полюси,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към северния,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към южния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перпендикулярна на земната повърхност,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над,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под нея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7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8C3F978-2F08-46E8-BA19-C1970923E000}"/>
              </a:ext>
            </a:extLst>
          </p:cNvPr>
          <p:cNvSpPr/>
          <p:nvPr/>
        </p:nvSpPr>
        <p:spPr>
          <a:xfrm>
            <a:off x="3465944" y="350509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3" name="Picture 6" descr="Globe, World, Map, Sphere, India, Africa, Continent">
            <a:extLst>
              <a:ext uri="{FF2B5EF4-FFF2-40B4-BE49-F238E27FC236}">
                <a16:creationId xmlns:a16="http://schemas.microsoft.com/office/drawing/2014/main" id="{AAA4F93C-DD10-492D-8768-70D58091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944" y="350509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/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/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6A0606F7-4FAB-4A1E-8F1B-D6DC6DA4C881}"/>
              </a:ext>
            </a:extLst>
          </p:cNvPr>
          <p:cNvSpPr/>
          <p:nvPr/>
        </p:nvSpPr>
        <p:spPr>
          <a:xfrm rot="1668739">
            <a:off x="3837858" y="3531615"/>
            <a:ext cx="2039727" cy="2224328"/>
          </a:xfrm>
          <a:prstGeom prst="arc">
            <a:avLst>
              <a:gd name="adj1" fmla="val 8317659"/>
              <a:gd name="adj2" fmla="val 1099154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C334DE-8922-4145-B253-75FCC1A85542}"/>
              </a:ext>
            </a:extLst>
          </p:cNvPr>
          <p:cNvSpPr/>
          <p:nvPr/>
        </p:nvSpPr>
        <p:spPr>
          <a:xfrm>
            <a:off x="4325486" y="3520440"/>
            <a:ext cx="328295" cy="184785"/>
          </a:xfrm>
          <a:custGeom>
            <a:avLst/>
            <a:gdLst>
              <a:gd name="connsiteX0" fmla="*/ 0 w 213360"/>
              <a:gd name="connsiteY0" fmla="*/ 0 h 161925"/>
              <a:gd name="connsiteX1" fmla="*/ 213360 w 213360"/>
              <a:gd name="connsiteY1" fmla="*/ 11430 h 161925"/>
              <a:gd name="connsiteX2" fmla="*/ 36195 w 213360"/>
              <a:gd name="connsiteY2" fmla="*/ 161925 h 161925"/>
              <a:gd name="connsiteX3" fmla="*/ 0 w 213360"/>
              <a:gd name="connsiteY3" fmla="*/ 0 h 161925"/>
              <a:gd name="connsiteX0" fmla="*/ 0 w 581025"/>
              <a:gd name="connsiteY0" fmla="*/ 0 h 230505"/>
              <a:gd name="connsiteX1" fmla="*/ 581025 w 581025"/>
              <a:gd name="connsiteY1" fmla="*/ 230505 h 230505"/>
              <a:gd name="connsiteX2" fmla="*/ 36195 w 581025"/>
              <a:gd name="connsiteY2" fmla="*/ 161925 h 230505"/>
              <a:gd name="connsiteX3" fmla="*/ 0 w 581025"/>
              <a:gd name="connsiteY3" fmla="*/ 0 h 230505"/>
              <a:gd name="connsiteX0" fmla="*/ 0 w 581025"/>
              <a:gd name="connsiteY0" fmla="*/ 0 h 350520"/>
              <a:gd name="connsiteX1" fmla="*/ 581025 w 581025"/>
              <a:gd name="connsiteY1" fmla="*/ 230505 h 350520"/>
              <a:gd name="connsiteX2" fmla="*/ 428625 w 581025"/>
              <a:gd name="connsiteY2" fmla="*/ 350520 h 350520"/>
              <a:gd name="connsiteX3" fmla="*/ 0 w 581025"/>
              <a:gd name="connsiteY3" fmla="*/ 0 h 350520"/>
              <a:gd name="connsiteX0" fmla="*/ 0 w 300990"/>
              <a:gd name="connsiteY0" fmla="*/ 0 h 120015"/>
              <a:gd name="connsiteX1" fmla="*/ 300990 w 300990"/>
              <a:gd name="connsiteY1" fmla="*/ 0 h 120015"/>
              <a:gd name="connsiteX2" fmla="*/ 148590 w 300990"/>
              <a:gd name="connsiteY2" fmla="*/ 120015 h 120015"/>
              <a:gd name="connsiteX3" fmla="*/ 0 w 300990"/>
              <a:gd name="connsiteY3" fmla="*/ 0 h 120015"/>
              <a:gd name="connsiteX0" fmla="*/ 0 w 300990"/>
              <a:gd name="connsiteY0" fmla="*/ 0 h 104775"/>
              <a:gd name="connsiteX1" fmla="*/ 300990 w 300990"/>
              <a:gd name="connsiteY1" fmla="*/ 0 h 104775"/>
              <a:gd name="connsiteX2" fmla="*/ 120015 w 300990"/>
              <a:gd name="connsiteY2" fmla="*/ 104775 h 104775"/>
              <a:gd name="connsiteX3" fmla="*/ 0 w 300990"/>
              <a:gd name="connsiteY3" fmla="*/ 0 h 104775"/>
              <a:gd name="connsiteX0" fmla="*/ 0 w 373380"/>
              <a:gd name="connsiteY0" fmla="*/ 3810 h 108585"/>
              <a:gd name="connsiteX1" fmla="*/ 373380 w 373380"/>
              <a:gd name="connsiteY1" fmla="*/ 0 h 108585"/>
              <a:gd name="connsiteX2" fmla="*/ 120015 w 373380"/>
              <a:gd name="connsiteY2" fmla="*/ 108585 h 108585"/>
              <a:gd name="connsiteX3" fmla="*/ 0 w 373380"/>
              <a:gd name="connsiteY3" fmla="*/ 3810 h 108585"/>
              <a:gd name="connsiteX0" fmla="*/ 0 w 373380"/>
              <a:gd name="connsiteY0" fmla="*/ 0 h 123825"/>
              <a:gd name="connsiteX1" fmla="*/ 373380 w 373380"/>
              <a:gd name="connsiteY1" fmla="*/ 15240 h 123825"/>
              <a:gd name="connsiteX2" fmla="*/ 120015 w 373380"/>
              <a:gd name="connsiteY2" fmla="*/ 123825 h 123825"/>
              <a:gd name="connsiteX3" fmla="*/ 0 w 373380"/>
              <a:gd name="connsiteY3" fmla="*/ 0 h 123825"/>
              <a:gd name="connsiteX0" fmla="*/ 0 w 373380"/>
              <a:gd name="connsiteY0" fmla="*/ 0 h 139065"/>
              <a:gd name="connsiteX1" fmla="*/ 373380 w 373380"/>
              <a:gd name="connsiteY1" fmla="*/ 15240 h 139065"/>
              <a:gd name="connsiteX2" fmla="*/ 173355 w 373380"/>
              <a:gd name="connsiteY2" fmla="*/ 139065 h 139065"/>
              <a:gd name="connsiteX3" fmla="*/ 0 w 373380"/>
              <a:gd name="connsiteY3" fmla="*/ 0 h 139065"/>
              <a:gd name="connsiteX0" fmla="*/ 0 w 373380"/>
              <a:gd name="connsiteY0" fmla="*/ 0 h 133350"/>
              <a:gd name="connsiteX1" fmla="*/ 373380 w 373380"/>
              <a:gd name="connsiteY1" fmla="*/ 15240 h 133350"/>
              <a:gd name="connsiteX2" fmla="*/ 114300 w 373380"/>
              <a:gd name="connsiteY2" fmla="*/ 133350 h 133350"/>
              <a:gd name="connsiteX3" fmla="*/ 0 w 373380"/>
              <a:gd name="connsiteY3" fmla="*/ 0 h 133350"/>
              <a:gd name="connsiteX0" fmla="*/ 0 w 444500"/>
              <a:gd name="connsiteY0" fmla="*/ 15240 h 118110"/>
              <a:gd name="connsiteX1" fmla="*/ 444500 w 444500"/>
              <a:gd name="connsiteY1" fmla="*/ 0 h 118110"/>
              <a:gd name="connsiteX2" fmla="*/ 185420 w 444500"/>
              <a:gd name="connsiteY2" fmla="*/ 118110 h 118110"/>
              <a:gd name="connsiteX3" fmla="*/ 0 w 444500"/>
              <a:gd name="connsiteY3" fmla="*/ 15240 h 118110"/>
              <a:gd name="connsiteX0" fmla="*/ 0 w 444500"/>
              <a:gd name="connsiteY0" fmla="*/ 15240 h 163830"/>
              <a:gd name="connsiteX1" fmla="*/ 444500 w 444500"/>
              <a:gd name="connsiteY1" fmla="*/ 0 h 163830"/>
              <a:gd name="connsiteX2" fmla="*/ 242570 w 444500"/>
              <a:gd name="connsiteY2" fmla="*/ 163830 h 163830"/>
              <a:gd name="connsiteX3" fmla="*/ 0 w 444500"/>
              <a:gd name="connsiteY3" fmla="*/ 15240 h 163830"/>
              <a:gd name="connsiteX0" fmla="*/ 0 w 421640"/>
              <a:gd name="connsiteY0" fmla="*/ 19050 h 167640"/>
              <a:gd name="connsiteX1" fmla="*/ 421640 w 421640"/>
              <a:gd name="connsiteY1" fmla="*/ 0 h 167640"/>
              <a:gd name="connsiteX2" fmla="*/ 242570 w 421640"/>
              <a:gd name="connsiteY2" fmla="*/ 167640 h 167640"/>
              <a:gd name="connsiteX3" fmla="*/ 0 w 421640"/>
              <a:gd name="connsiteY3" fmla="*/ 19050 h 167640"/>
              <a:gd name="connsiteX0" fmla="*/ 0 w 421640"/>
              <a:gd name="connsiteY0" fmla="*/ 19050 h 184785"/>
              <a:gd name="connsiteX1" fmla="*/ 421640 w 421640"/>
              <a:gd name="connsiteY1" fmla="*/ 0 h 184785"/>
              <a:gd name="connsiteX2" fmla="*/ 284480 w 421640"/>
              <a:gd name="connsiteY2" fmla="*/ 184785 h 184785"/>
              <a:gd name="connsiteX3" fmla="*/ 0 w 421640"/>
              <a:gd name="connsiteY3" fmla="*/ 19050 h 184785"/>
              <a:gd name="connsiteX0" fmla="*/ 0 w 328295"/>
              <a:gd name="connsiteY0" fmla="*/ 78105 h 184785"/>
              <a:gd name="connsiteX1" fmla="*/ 328295 w 328295"/>
              <a:gd name="connsiteY1" fmla="*/ 0 h 184785"/>
              <a:gd name="connsiteX2" fmla="*/ 191135 w 328295"/>
              <a:gd name="connsiteY2" fmla="*/ 184785 h 184785"/>
              <a:gd name="connsiteX3" fmla="*/ 0 w 328295"/>
              <a:gd name="connsiteY3" fmla="*/ 7810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95" h="184785">
                <a:moveTo>
                  <a:pt x="0" y="78105"/>
                </a:moveTo>
                <a:lnTo>
                  <a:pt x="328295" y="0"/>
                </a:lnTo>
                <a:lnTo>
                  <a:pt x="191135" y="184785"/>
                </a:lnTo>
                <a:lnTo>
                  <a:pt x="0" y="78105"/>
                </a:lnTo>
                <a:close/>
              </a:path>
            </a:pathLst>
          </a:cu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E623C9A-62C5-499E-8DAD-7993CFCB4AFB}"/>
              </a:ext>
            </a:extLst>
          </p:cNvPr>
          <p:cNvSpPr/>
          <p:nvPr/>
        </p:nvSpPr>
        <p:spPr>
          <a:xfrm rot="1668739">
            <a:off x="3887336" y="3424008"/>
            <a:ext cx="2039727" cy="2349314"/>
          </a:xfrm>
          <a:prstGeom prst="arc">
            <a:avLst>
              <a:gd name="adj1" fmla="val 11363177"/>
              <a:gd name="adj2" fmla="val 13090338"/>
            </a:avLst>
          </a:prstGeom>
          <a:ln w="76200">
            <a:solidFill>
              <a:srgbClr val="FF388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DC7F70-72A4-48B0-96D2-332C235DB587}"/>
              </a:ext>
            </a:extLst>
          </p:cNvPr>
          <p:cNvGrpSpPr/>
          <p:nvPr/>
        </p:nvGrpSpPr>
        <p:grpSpPr>
          <a:xfrm rot="3075848">
            <a:off x="3962885" y="3858556"/>
            <a:ext cx="191125" cy="301025"/>
            <a:chOff x="2743200" y="4343400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A1DD69-CF8F-468B-92E2-AA82F35D76F7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48C482-22A0-4051-B1BA-8E28EDE4BC6B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/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/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6589CC-B61F-44E0-8EDB-F0A4082A4B19}"/>
              </a:ext>
            </a:extLst>
          </p:cNvPr>
          <p:cNvSpPr/>
          <p:nvPr/>
        </p:nvSpPr>
        <p:spPr>
          <a:xfrm flipV="1">
            <a:off x="933955" y="3575869"/>
            <a:ext cx="1869934" cy="496869"/>
          </a:xfrm>
          <a:prstGeom prst="arc">
            <a:avLst>
              <a:gd name="adj1" fmla="val 11783737"/>
              <a:gd name="adj2" fmla="val 20795720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5BF7ED-A229-42FD-A1B3-9CF8DE202255}"/>
              </a:ext>
            </a:extLst>
          </p:cNvPr>
          <p:cNvSpPr/>
          <p:nvPr/>
        </p:nvSpPr>
        <p:spPr>
          <a:xfrm>
            <a:off x="695957" y="350698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9" name="Picture 6" descr="Globe, World, Map, Sphere, India, Africa, Continent">
            <a:extLst>
              <a:ext uri="{FF2B5EF4-FFF2-40B4-BE49-F238E27FC236}">
                <a16:creationId xmlns:a16="http://schemas.microsoft.com/office/drawing/2014/main" id="{9408B1B6-435D-467B-B61C-985CEE39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957" y="350698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A5BDB39-04CF-4EBB-B399-AB5233D71C21}"/>
              </a:ext>
            </a:extLst>
          </p:cNvPr>
          <p:cNvGrpSpPr/>
          <p:nvPr/>
        </p:nvGrpSpPr>
        <p:grpSpPr>
          <a:xfrm rot="3075848">
            <a:off x="1192898" y="3860446"/>
            <a:ext cx="191125" cy="301025"/>
            <a:chOff x="2743200" y="4343400"/>
            <a:chExt cx="914400" cy="9144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E3A3CC4-1678-4D8E-9C84-0493FD09B0A8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ACC26C-CC4B-4FAA-BD3E-667A67D16269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4" name="Arc 83">
            <a:extLst>
              <a:ext uri="{FF2B5EF4-FFF2-40B4-BE49-F238E27FC236}">
                <a16:creationId xmlns:a16="http://schemas.microsoft.com/office/drawing/2014/main" id="{DD25275D-3F9C-4356-AD01-00831520AD4C}"/>
              </a:ext>
            </a:extLst>
          </p:cNvPr>
          <p:cNvSpPr/>
          <p:nvPr/>
        </p:nvSpPr>
        <p:spPr>
          <a:xfrm flipH="1">
            <a:off x="978134" y="3680884"/>
            <a:ext cx="1980735" cy="369848"/>
          </a:xfrm>
          <a:prstGeom prst="arc">
            <a:avLst>
              <a:gd name="adj1" fmla="val 20882008"/>
              <a:gd name="adj2" fmla="val 52720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F7CE14-048C-4D1A-B8F7-2C3EA9C4154C}"/>
              </a:ext>
            </a:extLst>
          </p:cNvPr>
          <p:cNvCxnSpPr>
            <a:cxnSpLocks/>
          </p:cNvCxnSpPr>
          <p:nvPr/>
        </p:nvCxnSpPr>
        <p:spPr>
          <a:xfrm flipH="1" flipV="1">
            <a:off x="6803972" y="3990054"/>
            <a:ext cx="533402" cy="61787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/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/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EF13C57-29AD-4145-AA9F-E922FDF340ED}"/>
              </a:ext>
            </a:extLst>
          </p:cNvPr>
          <p:cNvGrpSpPr/>
          <p:nvPr/>
        </p:nvGrpSpPr>
        <p:grpSpPr>
          <a:xfrm>
            <a:off x="6228006" y="3498564"/>
            <a:ext cx="2218732" cy="2228578"/>
            <a:chOff x="3462634" y="4038600"/>
            <a:chExt cx="2218732" cy="222857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60C3B4C-A0FC-4627-AC9C-1D3493101166}"/>
                </a:ext>
              </a:extLst>
            </p:cNvPr>
            <p:cNvSpPr/>
            <p:nvPr/>
          </p:nvSpPr>
          <p:spPr>
            <a:xfrm>
              <a:off x="3462634" y="4038600"/>
              <a:ext cx="2218732" cy="2228578"/>
            </a:xfrm>
            <a:prstGeom prst="ellipse">
              <a:avLst/>
            </a:prstGeom>
            <a:gradFill flip="none" rotWithShape="1">
              <a:gsLst>
                <a:gs pos="58000">
                  <a:schemeClr val="bg1">
                    <a:alpha val="25000"/>
                    <a:lumMod val="42000"/>
                    <a:lumOff val="58000"/>
                  </a:schemeClr>
                </a:gs>
                <a:gs pos="82000">
                  <a:srgbClr val="BBBBBB">
                    <a:alpha val="20000"/>
                  </a:srgbClr>
                </a:gs>
                <a:gs pos="100000">
                  <a:schemeClr val="bg1">
                    <a:lumMod val="50000"/>
                    <a:alpha val="36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92" name="Picture 6" descr="Globe, World, Map, Sphere, India, Africa, Continent">
              <a:extLst>
                <a:ext uri="{FF2B5EF4-FFF2-40B4-BE49-F238E27FC236}">
                  <a16:creationId xmlns:a16="http://schemas.microsoft.com/office/drawing/2014/main" id="{7B4DE214-6308-4037-9C6C-0527C3FBB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634" y="4038600"/>
              <a:ext cx="2218732" cy="221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C833E74-81DD-492A-90BF-1B1DBB8E45FC}"/>
                </a:ext>
              </a:extLst>
            </p:cNvPr>
            <p:cNvGrpSpPr/>
            <p:nvPr/>
          </p:nvGrpSpPr>
          <p:grpSpPr>
            <a:xfrm rot="3075848">
              <a:off x="3959575" y="4392059"/>
              <a:ext cx="191125" cy="301025"/>
              <a:chOff x="2743200" y="4343400"/>
              <a:chExt cx="914400" cy="9144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C4BB76B-5DB4-4AD4-8FF2-DDB92519E47A}"/>
                  </a:ext>
                </a:extLst>
              </p:cNvPr>
              <p:cNvSpPr/>
              <p:nvPr/>
            </p:nvSpPr>
            <p:spPr>
              <a:xfrm flipH="1">
                <a:off x="2743200" y="43434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C6B12B8-EEDA-43EF-BEB4-36A818FEBAF8}"/>
                  </a:ext>
                </a:extLst>
              </p:cNvPr>
              <p:cNvSpPr/>
              <p:nvPr/>
            </p:nvSpPr>
            <p:spPr>
              <a:xfrm flipH="1">
                <a:off x="2942323" y="4542523"/>
                <a:ext cx="516155" cy="516155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6E8327-8727-4A26-98DD-7A5398789196}"/>
              </a:ext>
            </a:extLst>
          </p:cNvPr>
          <p:cNvCxnSpPr>
            <a:cxnSpLocks/>
          </p:cNvCxnSpPr>
          <p:nvPr/>
        </p:nvCxnSpPr>
        <p:spPr>
          <a:xfrm flipH="1" flipV="1">
            <a:off x="6179132" y="3273774"/>
            <a:ext cx="647700" cy="735330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46882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34353D-3619-419E-822F-C61C3F4D29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345" y="4138325"/>
            <a:ext cx="3123054" cy="1530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1BAEA-C992-4235-B2A7-8DC8E784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74" y="3165907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</p:spPr>
            <p:txBody>
              <a:bodyPr/>
              <a:lstStyle/>
              <a:p>
                <a:r>
                  <a:rPr lang="bg-BG" dirty="0"/>
                  <a:t>Локална координатна система</a:t>
                </a:r>
              </a:p>
              <a:p>
                <a:pPr lvl="1"/>
                <a:r>
                  <a:rPr lang="bg-BG" dirty="0"/>
                  <a:t>Свързана е към мобилното устройство: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надясно,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е нагоре,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към потребителя</a:t>
                </a:r>
              </a:p>
              <a:p>
                <a:pPr lvl="1"/>
                <a:r>
                  <a:rPr lang="bg-BG" dirty="0"/>
                  <a:t>При смартфони се ползва портретната ориентация, при лаптопи – пейзажната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  <a:blipFill>
                <a:blip r:embed="rId4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27D98BE-33D2-4AC3-9C0F-7B515F8D0173}"/>
              </a:ext>
            </a:extLst>
          </p:cNvPr>
          <p:cNvGrpSpPr/>
          <p:nvPr/>
        </p:nvGrpSpPr>
        <p:grpSpPr>
          <a:xfrm>
            <a:off x="1378384" y="3372970"/>
            <a:ext cx="3675520" cy="3119406"/>
            <a:chOff x="4056380" y="2214594"/>
            <a:chExt cx="2292257" cy="194543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B3A0CA9-3146-4308-AB08-7237841B762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016500" y="2214594"/>
              <a:ext cx="1852" cy="82832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2EA791-9BC3-4656-9B0F-E2AE46E3AA66}"/>
                </a:ext>
              </a:extLst>
            </p:cNvPr>
            <p:cNvGrpSpPr/>
            <p:nvPr/>
          </p:nvGrpSpPr>
          <p:grpSpPr>
            <a:xfrm>
              <a:off x="4879340" y="3042920"/>
              <a:ext cx="274320" cy="274320"/>
              <a:chOff x="6724947" y="3852023"/>
              <a:chExt cx="191125" cy="30102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3B177AB-07ED-4DA1-B09A-2DC8115CEFC9}"/>
                  </a:ext>
                </a:extLst>
              </p:cNvPr>
              <p:cNvSpPr/>
              <p:nvPr/>
            </p:nvSpPr>
            <p:spPr>
              <a:xfrm flipH="1">
                <a:off x="6724947" y="3852023"/>
                <a:ext cx="191125" cy="301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34BFDF-8B0B-4CCF-9AF3-FF37431CD79A}"/>
                  </a:ext>
                </a:extLst>
              </p:cNvPr>
              <p:cNvSpPr/>
              <p:nvPr/>
            </p:nvSpPr>
            <p:spPr>
              <a:xfrm flipH="1">
                <a:off x="6766567" y="3917575"/>
                <a:ext cx="107885" cy="169921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5CC558-4567-421B-97C7-DBD2254F7E85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153660" y="3180080"/>
              <a:ext cx="822960" cy="1413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82445C-34DC-454C-953D-5C17B3086FBB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5016448" y="3317240"/>
              <a:ext cx="52" cy="842788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A45369B-ABCC-4F31-BA92-0F1036340DDD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4056380" y="3180080"/>
              <a:ext cx="822960" cy="2541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8A350E-A749-4D48-8055-DB81B647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8182" y="3188208"/>
              <a:ext cx="398827" cy="746483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91509F9-2661-4E3D-8A4C-93EBA8929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70" y="3187192"/>
              <a:ext cx="496824" cy="63601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B59B120-A595-4735-AD4E-6893D82B9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448" y="2816352"/>
              <a:ext cx="207264" cy="262128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/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/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/>
              <p:nvPr/>
            </p:nvSpPr>
            <p:spPr>
              <a:xfrm flipH="1">
                <a:off x="2455722" y="322864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55722" y="3228648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57DD57-13DB-485D-9894-C3C83714C4F8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V="1">
            <a:off x="7223709" y="4240925"/>
            <a:ext cx="2970" cy="1328179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F3C445-38B8-422F-AA4E-AE37F0C34C8C}"/>
              </a:ext>
            </a:extLst>
          </p:cNvPr>
          <p:cNvGrpSpPr/>
          <p:nvPr/>
        </p:nvGrpSpPr>
        <p:grpSpPr>
          <a:xfrm rot="5400000">
            <a:off x="6121245" y="4683600"/>
            <a:ext cx="439858" cy="439858"/>
            <a:chOff x="6724947" y="3852023"/>
            <a:chExt cx="191125" cy="3010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B85C59-4724-4C8B-9BBE-BEEDAA27ADBD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7A9DE7-5775-4604-89FB-1C2400226645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23B3F7-3C52-4286-9B6E-5B469A1EAD84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5680254" y="5782114"/>
            <a:ext cx="1319575" cy="226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3807-E843-4F02-A2C9-E8C7F2F1CD0F}"/>
              </a:ext>
            </a:extLst>
          </p:cNvPr>
          <p:cNvCxnSpPr>
            <a:cxnSpLocks/>
            <a:stCxn id="32" idx="4"/>
          </p:cNvCxnSpPr>
          <p:nvPr/>
        </p:nvCxnSpPr>
        <p:spPr>
          <a:xfrm rot="5400000" flipH="1">
            <a:off x="5445519" y="4227804"/>
            <a:ext cx="83" cy="135136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DF05E-F8A4-4AD0-8FF1-DA72F75749CC}"/>
              </a:ext>
            </a:extLst>
          </p:cNvPr>
          <p:cNvCxnSpPr>
            <a:cxnSpLocks/>
            <a:stCxn id="32" idx="6"/>
          </p:cNvCxnSpPr>
          <p:nvPr/>
        </p:nvCxnSpPr>
        <p:spPr>
          <a:xfrm rot="5400000" flipH="1">
            <a:off x="5679350" y="4021775"/>
            <a:ext cx="1319575" cy="4074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0F59A-1891-47DD-A065-AFAE64367FBA}"/>
              </a:ext>
            </a:extLst>
          </p:cNvPr>
          <p:cNvGrpSpPr/>
          <p:nvPr/>
        </p:nvGrpSpPr>
        <p:grpSpPr>
          <a:xfrm rot="16200000">
            <a:off x="5298559" y="4531297"/>
            <a:ext cx="1793200" cy="1292287"/>
            <a:chOff x="5131194" y="3675026"/>
            <a:chExt cx="1793200" cy="129228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C797FD-BFC3-4A29-9EDD-4446B068A4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09918" y="3570134"/>
              <a:ext cx="639499" cy="1196948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39145C-B825-4CAD-ABFB-94640256B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21545" y="3563432"/>
              <a:ext cx="796632" cy="1019820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370FB-B462-4E60-BAE6-74EF40BD8E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48071" y="4590990"/>
              <a:ext cx="332337" cy="420309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/>
              <p:nvPr/>
            </p:nvSpPr>
            <p:spPr>
              <a:xfrm flipH="1">
                <a:off x="4971905" y="5861012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1905" y="5861012"/>
                <a:ext cx="977463" cy="592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/>
              <p:nvPr/>
            </p:nvSpPr>
            <p:spPr>
              <a:xfrm flipH="1">
                <a:off x="5579272" y="6189595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79272" y="6189595"/>
                <a:ext cx="977463" cy="592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/>
              <p:nvPr/>
            </p:nvSpPr>
            <p:spPr>
              <a:xfrm flipH="1">
                <a:off x="7374870" y="4499446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870" y="4499446"/>
                <a:ext cx="9774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510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953A-0459-4F1E-9822-08ABD978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 на мобилно устройство</a:t>
                </a:r>
              </a:p>
              <a:p>
                <a:pPr lvl="1"/>
                <a:r>
                  <a:rPr lang="bg-BG" dirty="0"/>
                  <a:t>Това е </a:t>
                </a:r>
                <a:r>
                  <a:rPr lang="bg-BG" dirty="0" err="1"/>
                  <a:t>завъртяността</a:t>
                </a:r>
                <a:r>
                  <a:rPr lang="bg-BG" dirty="0"/>
                  <a:t> на устройството</a:t>
                </a:r>
              </a:p>
              <a:p>
                <a:pPr lvl="1"/>
                <a:r>
                  <a:rPr lang="bg-BG" dirty="0"/>
                  <a:t>Определя се чрез разликата между локалната и глобалната координатна система</a:t>
                </a:r>
              </a:p>
              <a:p>
                <a:pPr lvl="1"/>
                <a:r>
                  <a:rPr lang="bg-BG" dirty="0"/>
                  <a:t>Измерва се спрямо текущото положение на устройството спрямо земята</a:t>
                </a:r>
              </a:p>
              <a:p>
                <a:pPr lvl="1"/>
                <a:r>
                  <a:rPr lang="bg-BG" dirty="0"/>
                  <a:t>Представя се чрез три ъгъла между локалните и глобалните оси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6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7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Събитие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DeviceOrientation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Активира се при промяна на ориентацията</a:t>
                </a:r>
              </a:p>
              <a:p>
                <a:pPr lvl="1"/>
                <a:r>
                  <a:rPr lang="bg-BG" dirty="0"/>
                  <a:t>Мобилното устройство използва жироскоп и </a:t>
                </a:r>
                <a:r>
                  <a:rPr lang="bg-BG" dirty="0" err="1"/>
                  <a:t>акселометър</a:t>
                </a:r>
                <a:r>
                  <a:rPr lang="bg-BG" dirty="0"/>
                  <a:t> за определяне на ориентацията</a:t>
                </a:r>
              </a:p>
              <a:p>
                <a:pPr lvl="1"/>
                <a:r>
                  <a:rPr lang="bg-BG" dirty="0"/>
                  <a:t>Предоставя разликата между съответните оси и дали ориентацията е абсолютна</a:t>
                </a:r>
              </a:p>
              <a:p>
                <a:pPr lvl="1"/>
                <a:r>
                  <a:rPr lang="bg-BG" dirty="0"/>
                  <a:t>За граждански устройства точността в ъглите не е по-голяма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Липсващите </a:t>
                </a:r>
                <a:r>
                  <a:rPr lang="en-US" dirty="0"/>
                  <a:t>(</a:t>
                </a:r>
                <a:r>
                  <a:rPr lang="bg-BG" dirty="0" err="1"/>
                  <a:t>неопределими</a:t>
                </a:r>
                <a:r>
                  <a:rPr lang="bg-BG" dirty="0"/>
                  <a:t>) ъгли са </a:t>
                </a:r>
                <a:r>
                  <a:rPr lang="en-US" dirty="0">
                    <a:solidFill>
                      <a:srgbClr val="FF388C"/>
                    </a:solidFill>
                  </a:rPr>
                  <a:t>null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8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01070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A7F9E411-B7A8-4D2C-9721-96D067EB77B3}"/>
              </a:ext>
            </a:extLst>
          </p:cNvPr>
          <p:cNvGrpSpPr/>
          <p:nvPr/>
        </p:nvGrpSpPr>
        <p:grpSpPr>
          <a:xfrm rot="10800000">
            <a:off x="2928946" y="3224931"/>
            <a:ext cx="3239830" cy="3036919"/>
            <a:chOff x="2942228" y="2895600"/>
            <a:chExt cx="3239830" cy="3036919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11A190BF-3D3B-4007-AE77-6DC1A337700D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F47B5FD7-F5B3-4244-B8DB-13F6778D81C5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/>
                  <a:t>Ъгъл </a:t>
                </a:r>
                <a:r>
                  <a:rPr lang="en-US">
                    <a:solidFill>
                      <a:srgbClr val="FF388C"/>
                    </a:solidFill>
                  </a:rPr>
                  <a:t>alpha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/>
                  <a:t>Положителна посока – горният край се върти наляво (обратно на часовниковата стрелка)</a:t>
                </a:r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52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2B2229F-978F-4095-B20A-011804C0166E}"/>
              </a:ext>
            </a:extLst>
          </p:cNvPr>
          <p:cNvGrpSpPr/>
          <p:nvPr/>
        </p:nvGrpSpPr>
        <p:grpSpPr>
          <a:xfrm>
            <a:off x="2951509" y="3020742"/>
            <a:ext cx="3239830" cy="3036919"/>
            <a:chOff x="2942228" y="2895600"/>
            <a:chExt cx="3239830" cy="3036919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FBE193F-2494-4EA8-BF24-0F77DB32CB50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C8F989A-BE34-4E39-B167-11B8F614D470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>
            <a:off x="4800600" y="4641296"/>
            <a:ext cx="1127691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4610816"/>
            <a:ext cx="16002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V="1">
            <a:off x="4571999" y="2500792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</p:cNvCxnSpPr>
          <p:nvPr/>
        </p:nvCxnSpPr>
        <p:spPr>
          <a:xfrm>
            <a:off x="4582159" y="5741899"/>
            <a:ext cx="0" cy="8692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1013A159-7FED-4A40-BBFA-5DF9AF85E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933" y="3106054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/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/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99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F69-337F-4AEB-9710-193E1AC5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DAA5-8EF5-4C25-A6AA-FDD39537F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VR/AR</a:t>
            </a:r>
            <a:r>
              <a:rPr lang="bg-BG" dirty="0"/>
              <a:t> зона</a:t>
            </a:r>
          </a:p>
          <a:p>
            <a:pPr lvl="1"/>
            <a:r>
              <a:rPr lang="bg-BG" dirty="0"/>
              <a:t>Обхващат по-голяма зона, а не само екрана</a:t>
            </a:r>
          </a:p>
          <a:p>
            <a:pPr lvl="1"/>
            <a:r>
              <a:rPr lang="bg-BG" dirty="0"/>
              <a:t>При движение на екрана се показва съответната част от зоната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39F0FE-E6FA-4988-9401-0C501AB97696}"/>
              </a:ext>
            </a:extLst>
          </p:cNvPr>
          <p:cNvGrpSpPr/>
          <p:nvPr/>
        </p:nvGrpSpPr>
        <p:grpSpPr>
          <a:xfrm>
            <a:off x="3276600" y="4114800"/>
            <a:ext cx="2590799" cy="2063173"/>
            <a:chOff x="3276600" y="4114800"/>
            <a:chExt cx="2590799" cy="206317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62ADB3-1047-4ED9-BC2C-BF7D154D11EC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8FF52F4-86D2-47D6-9093-7191A2DA25D8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B93C0B-13D0-46B9-8389-F1A352EEA3F4}"/>
                  </a:ext>
                </a:extLst>
              </p:cNvPr>
              <p:cNvCxnSpPr>
                <a:cxnSpLocks/>
                <a:stCxn id="46" idx="4"/>
                <a:endCxn id="46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46049E-B0A0-4974-8CBE-31D29507F053}"/>
                  </a:ext>
                </a:extLst>
              </p:cNvPr>
              <p:cNvCxnSpPr>
                <a:cxnSpLocks/>
                <a:stCxn id="46" idx="2"/>
                <a:endCxn id="46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10FA6B-9299-4B8E-AA76-860A58E53383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B990B7-5A93-483E-9BC5-89B287E900E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4FCD33-5AF9-4317-B93C-8740CA453A95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7477EE-A345-490D-A97B-77B6502AE2D5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FD4429-D886-469F-8377-60E6528916D6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F4C57B3-421B-403A-A364-DB48640D9F74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BB41BF-25F3-4AC4-8ECF-F074D4BF0659}"/>
              </a:ext>
            </a:extLst>
          </p:cNvPr>
          <p:cNvGrpSpPr/>
          <p:nvPr/>
        </p:nvGrpSpPr>
        <p:grpSpPr>
          <a:xfrm>
            <a:off x="5575649" y="4241014"/>
            <a:ext cx="2590799" cy="2063173"/>
            <a:chOff x="5575649" y="4241014"/>
            <a:chExt cx="2590799" cy="206317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5C3DBB5-935A-4D44-9708-305D7EF52A60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59AE19-1090-4CD7-8295-B4237420A957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2837918-0A28-47FE-95BC-DBCB07750669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47708D9E-EC8D-4D42-B5CE-C15253B76A0E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130E9B8-1061-4918-A8A6-764E06853496}"/>
                    </a:ext>
                  </a:extLst>
                </p:cNvPr>
                <p:cNvCxnSpPr>
                  <a:cxnSpLocks/>
                  <a:stCxn id="85" idx="4"/>
                  <a:endCxn id="8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6313945-E460-412A-A348-25E04BC966AF}"/>
                    </a:ext>
                  </a:extLst>
                </p:cNvPr>
                <p:cNvCxnSpPr>
                  <a:cxnSpLocks/>
                  <a:stCxn id="85" idx="2"/>
                  <a:endCxn id="8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9F4012-4E5B-4DF9-A7C2-1382AB0BD9FC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1F1E713-11A7-4D6B-AF82-5F38B7D59195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E4E212B-5EF1-41B7-BC77-AA863BAFFA75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F589C31-0631-4CF4-9717-79C8ED4B0BA1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23ED02C-3D79-4FD5-B69F-417D412775FF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8625A8-D33E-4B50-90D2-59ECB0E00FBC}"/>
              </a:ext>
            </a:extLst>
          </p:cNvPr>
          <p:cNvGrpSpPr/>
          <p:nvPr/>
        </p:nvGrpSpPr>
        <p:grpSpPr>
          <a:xfrm>
            <a:off x="1264104" y="4379411"/>
            <a:ext cx="2304078" cy="2590799"/>
            <a:chOff x="1264104" y="4379411"/>
            <a:chExt cx="2304078" cy="2590799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62749DA-B487-4D2B-BF5F-AF8291415CE8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F45B52B-F030-4223-A6DF-C45016362C46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96AE96B-495B-41E5-82BB-CE635D8B612A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FDEF2AF5-239D-44BD-9BA1-38B91DCC20E1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C931612-4E2F-49E7-AF56-96DA59FE59FE}"/>
                    </a:ext>
                  </a:extLst>
                </p:cNvPr>
                <p:cNvCxnSpPr>
                  <a:cxnSpLocks/>
                  <a:stCxn id="96" idx="4"/>
                  <a:endCxn id="96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66B7C64-720C-48D4-8240-F6CE4C18C780}"/>
                    </a:ext>
                  </a:extLst>
                </p:cNvPr>
                <p:cNvCxnSpPr>
                  <a:cxnSpLocks/>
                  <a:stCxn id="96" idx="2"/>
                  <a:endCxn id="96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C59702A-898C-46A6-8387-6EC556EF3167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39F78C0-291E-445B-84FF-D33C9EAF221B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23DD408-A36D-455B-B8ED-6333B3213603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069FC2E-0470-4CDA-BAE0-A07DA9958202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3578BF5-579A-42C8-BAB3-4C8CF7BA5000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86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горният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804201" y="4509400"/>
            <a:ext cx="804603" cy="683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H="1" flipV="1">
            <a:off x="4694406" y="2057400"/>
            <a:ext cx="2309" cy="245200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>
            <a:off x="4694404" y="4516236"/>
            <a:ext cx="0" cy="21893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2803" y="4004636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 rot="16200000">
            <a:off x="3002922" y="4406441"/>
            <a:ext cx="3382965" cy="21959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7623EF-415C-4A87-8A54-3DB95244F67B}"/>
              </a:ext>
            </a:extLst>
          </p:cNvPr>
          <p:cNvGrpSpPr/>
          <p:nvPr/>
        </p:nvGrpSpPr>
        <p:grpSpPr>
          <a:xfrm>
            <a:off x="1394073" y="4114573"/>
            <a:ext cx="649254" cy="1158985"/>
            <a:chOff x="341346" y="2491740"/>
            <a:chExt cx="1421464" cy="25374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F8F3A8A-2578-4667-935F-C1B2B1653641}"/>
                </a:ext>
              </a:extLst>
            </p:cNvPr>
            <p:cNvSpPr/>
            <p:nvPr/>
          </p:nvSpPr>
          <p:spPr>
            <a:xfrm>
              <a:off x="619760" y="2733039"/>
              <a:ext cx="1143050" cy="1377315"/>
            </a:xfrm>
            <a:custGeom>
              <a:avLst/>
              <a:gdLst>
                <a:gd name="connsiteX0" fmla="*/ 0 w 1280160"/>
                <a:gd name="connsiteY0" fmla="*/ 1183640 h 1478280"/>
                <a:gd name="connsiteX1" fmla="*/ 182880 w 1280160"/>
                <a:gd name="connsiteY1" fmla="*/ 746760 h 1478280"/>
                <a:gd name="connsiteX2" fmla="*/ 909320 w 1280160"/>
                <a:gd name="connsiteY2" fmla="*/ 0 h 1478280"/>
                <a:gd name="connsiteX3" fmla="*/ 1280160 w 1280160"/>
                <a:gd name="connsiteY3" fmla="*/ 650240 h 1478280"/>
                <a:gd name="connsiteX4" fmla="*/ 1203960 w 1280160"/>
                <a:gd name="connsiteY4" fmla="*/ 640080 h 1478280"/>
                <a:gd name="connsiteX5" fmla="*/ 1234440 w 1280160"/>
                <a:gd name="connsiteY5" fmla="*/ 787400 h 1478280"/>
                <a:gd name="connsiteX6" fmla="*/ 1168400 w 1280160"/>
                <a:gd name="connsiteY6" fmla="*/ 828040 h 1478280"/>
                <a:gd name="connsiteX7" fmla="*/ 1198880 w 1280160"/>
                <a:gd name="connsiteY7" fmla="*/ 949960 h 1478280"/>
                <a:gd name="connsiteX8" fmla="*/ 1122680 w 1280160"/>
                <a:gd name="connsiteY8" fmla="*/ 1071880 h 1478280"/>
                <a:gd name="connsiteX9" fmla="*/ 1153160 w 1280160"/>
                <a:gd name="connsiteY9" fmla="*/ 1310640 h 1478280"/>
                <a:gd name="connsiteX10" fmla="*/ 787400 w 1280160"/>
                <a:gd name="connsiteY10" fmla="*/ 1214120 h 1478280"/>
                <a:gd name="connsiteX11" fmla="*/ 706120 w 1280160"/>
                <a:gd name="connsiteY11" fmla="*/ 1478280 h 1478280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87400 w 1280160"/>
                <a:gd name="connsiteY10" fmla="*/ 121412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23620 w 1280160"/>
                <a:gd name="connsiteY9" fmla="*/ 102870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90553 h 1384228"/>
                <a:gd name="connsiteX1" fmla="*/ 182880 w 1234440"/>
                <a:gd name="connsiteY1" fmla="*/ 753673 h 1384228"/>
                <a:gd name="connsiteX2" fmla="*/ 909320 w 1234440"/>
                <a:gd name="connsiteY2" fmla="*/ 6913 h 1384228"/>
                <a:gd name="connsiteX3" fmla="*/ 1059180 w 1234440"/>
                <a:gd name="connsiteY3" fmla="*/ 396168 h 1384228"/>
                <a:gd name="connsiteX4" fmla="*/ 1203960 w 1234440"/>
                <a:gd name="connsiteY4" fmla="*/ 646993 h 1384228"/>
                <a:gd name="connsiteX5" fmla="*/ 1234440 w 1234440"/>
                <a:gd name="connsiteY5" fmla="*/ 794313 h 1384228"/>
                <a:gd name="connsiteX6" fmla="*/ 1168400 w 1234440"/>
                <a:gd name="connsiteY6" fmla="*/ 834953 h 1384228"/>
                <a:gd name="connsiteX7" fmla="*/ 1198880 w 1234440"/>
                <a:gd name="connsiteY7" fmla="*/ 956873 h 1384228"/>
                <a:gd name="connsiteX8" fmla="*/ 1122680 w 1234440"/>
                <a:gd name="connsiteY8" fmla="*/ 1078793 h 1384228"/>
                <a:gd name="connsiteX9" fmla="*/ 1023620 w 1234440"/>
                <a:gd name="connsiteY9" fmla="*/ 1035613 h 1384228"/>
                <a:gd name="connsiteX10" fmla="*/ 749300 w 1234440"/>
                <a:gd name="connsiteY10" fmla="*/ 1087683 h 1384228"/>
                <a:gd name="connsiteX11" fmla="*/ 687070 w 1234440"/>
                <a:gd name="connsiteY11" fmla="*/ 1384228 h 1384228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43940 w 1234440"/>
                <a:gd name="connsiteY4" fmla="*/ 48006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168400 w 1198880"/>
                <a:gd name="connsiteY6" fmla="*/ 828040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044575 w 1198880"/>
                <a:gd name="connsiteY8" fmla="*/ 883285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38860 w 1143050"/>
                <a:gd name="connsiteY8" fmla="*/ 88709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534670 w 1143050"/>
                <a:gd name="connsiteY2" fmla="*/ 39116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347980 w 1143050"/>
                <a:gd name="connsiteY2" fmla="*/ 9017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50" h="1377315">
                  <a:moveTo>
                    <a:pt x="0" y="1183640"/>
                  </a:moveTo>
                  <a:lnTo>
                    <a:pt x="182880" y="746760"/>
                  </a:lnTo>
                  <a:lnTo>
                    <a:pt x="347980" y="90171"/>
                  </a:lnTo>
                  <a:lnTo>
                    <a:pt x="909320" y="0"/>
                  </a:lnTo>
                  <a:cubicBezTo>
                    <a:pt x="1000125" y="165206"/>
                    <a:pt x="1036743" y="274955"/>
                    <a:pt x="1059180" y="354965"/>
                  </a:cubicBezTo>
                  <a:cubicBezTo>
                    <a:pt x="1081617" y="434975"/>
                    <a:pt x="1014730" y="413703"/>
                    <a:pt x="1043940" y="480060"/>
                  </a:cubicBezTo>
                  <a:cubicBezTo>
                    <a:pt x="1078865" y="539962"/>
                    <a:pt x="1140460" y="645583"/>
                    <a:pt x="1143000" y="676910"/>
                  </a:cubicBezTo>
                  <a:cubicBezTo>
                    <a:pt x="1145540" y="708237"/>
                    <a:pt x="1051454" y="674899"/>
                    <a:pt x="1059815" y="723265"/>
                  </a:cubicBezTo>
                  <a:cubicBezTo>
                    <a:pt x="1059815" y="756920"/>
                    <a:pt x="1076960" y="807720"/>
                    <a:pt x="1059815" y="824230"/>
                  </a:cubicBezTo>
                  <a:cubicBezTo>
                    <a:pt x="1069975" y="845820"/>
                    <a:pt x="1043940" y="867410"/>
                    <a:pt x="1038860" y="887095"/>
                  </a:cubicBezTo>
                  <a:cubicBezTo>
                    <a:pt x="1011873" y="899266"/>
                    <a:pt x="1071880" y="996421"/>
                    <a:pt x="1023620" y="1028700"/>
                  </a:cubicBezTo>
                  <a:cubicBezTo>
                    <a:pt x="975360" y="1060979"/>
                    <a:pt x="805391" y="1022668"/>
                    <a:pt x="749300" y="1080770"/>
                  </a:cubicBezTo>
                  <a:cubicBezTo>
                    <a:pt x="693209" y="1138872"/>
                    <a:pt x="677333" y="1299422"/>
                    <a:pt x="687070" y="137731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23D0A-5EFA-4B83-92DF-3A503C4F94AB}"/>
                </a:ext>
              </a:extLst>
            </p:cNvPr>
            <p:cNvSpPr/>
            <p:nvPr/>
          </p:nvSpPr>
          <p:spPr>
            <a:xfrm>
              <a:off x="341346" y="3850640"/>
              <a:ext cx="1375694" cy="1178560"/>
            </a:xfrm>
            <a:custGeom>
              <a:avLst/>
              <a:gdLst>
                <a:gd name="connsiteX0" fmla="*/ 30480 w 1381760"/>
                <a:gd name="connsiteY0" fmla="*/ 1178560 h 1178560"/>
                <a:gd name="connsiteX1" fmla="*/ 0 w 1381760"/>
                <a:gd name="connsiteY1" fmla="*/ 741680 h 1178560"/>
                <a:gd name="connsiteX2" fmla="*/ 279400 w 1381760"/>
                <a:gd name="connsiteY2" fmla="*/ 0 h 1178560"/>
                <a:gd name="connsiteX3" fmla="*/ 568960 w 1381760"/>
                <a:gd name="connsiteY3" fmla="*/ 45720 h 1178560"/>
                <a:gd name="connsiteX4" fmla="*/ 990600 w 1381760"/>
                <a:gd name="connsiteY4" fmla="*/ 208280 h 1178560"/>
                <a:gd name="connsiteX5" fmla="*/ 1310640 w 1381760"/>
                <a:gd name="connsiteY5" fmla="*/ 838200 h 1178560"/>
                <a:gd name="connsiteX6" fmla="*/ 1381760 w 1381760"/>
                <a:gd name="connsiteY6" fmla="*/ 1168400 h 1178560"/>
                <a:gd name="connsiteX0" fmla="*/ 44651 w 1395931"/>
                <a:gd name="connsiteY0" fmla="*/ 1178560 h 1178560"/>
                <a:gd name="connsiteX1" fmla="*/ 14171 w 1395931"/>
                <a:gd name="connsiteY1" fmla="*/ 741680 h 1178560"/>
                <a:gd name="connsiteX2" fmla="*/ 293571 w 1395931"/>
                <a:gd name="connsiteY2" fmla="*/ 0 h 1178560"/>
                <a:gd name="connsiteX3" fmla="*/ 583131 w 1395931"/>
                <a:gd name="connsiteY3" fmla="*/ 45720 h 1178560"/>
                <a:gd name="connsiteX4" fmla="*/ 1004771 w 1395931"/>
                <a:gd name="connsiteY4" fmla="*/ 208280 h 1178560"/>
                <a:gd name="connsiteX5" fmla="*/ 1324811 w 1395931"/>
                <a:gd name="connsiteY5" fmla="*/ 838200 h 1178560"/>
                <a:gd name="connsiteX6" fmla="*/ 1395931 w 1395931"/>
                <a:gd name="connsiteY6" fmla="*/ 1168400 h 1178560"/>
                <a:gd name="connsiteX0" fmla="*/ 23570 w 1374850"/>
                <a:gd name="connsiteY0" fmla="*/ 1178560 h 1178560"/>
                <a:gd name="connsiteX1" fmla="*/ 19760 w 1374850"/>
                <a:gd name="connsiteY1" fmla="*/ 720725 h 1178560"/>
                <a:gd name="connsiteX2" fmla="*/ 272490 w 1374850"/>
                <a:gd name="connsiteY2" fmla="*/ 0 h 1178560"/>
                <a:gd name="connsiteX3" fmla="*/ 562050 w 1374850"/>
                <a:gd name="connsiteY3" fmla="*/ 45720 h 1178560"/>
                <a:gd name="connsiteX4" fmla="*/ 983690 w 1374850"/>
                <a:gd name="connsiteY4" fmla="*/ 208280 h 1178560"/>
                <a:gd name="connsiteX5" fmla="*/ 1303730 w 1374850"/>
                <a:gd name="connsiteY5" fmla="*/ 838200 h 1178560"/>
                <a:gd name="connsiteX6" fmla="*/ 1374850 w 1374850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04574 w 1375694"/>
                <a:gd name="connsiteY5" fmla="*/ 838200 h 1178560"/>
                <a:gd name="connsiteX6" fmla="*/ 1375694 w 1375694"/>
                <a:gd name="connsiteY6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562894 w 1375694"/>
                <a:gd name="connsiteY3" fmla="*/ 45720 h 1178560"/>
                <a:gd name="connsiteX4" fmla="*/ 984534 w 1375694"/>
                <a:gd name="connsiteY4" fmla="*/ 208280 h 1178560"/>
                <a:gd name="connsiteX5" fmla="*/ 1375694 w 1375694"/>
                <a:gd name="connsiteY5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984534 w 1375694"/>
                <a:gd name="connsiteY3" fmla="*/ 208280 h 1178560"/>
                <a:gd name="connsiteX4" fmla="*/ 1375694 w 1375694"/>
                <a:gd name="connsiteY4" fmla="*/ 1168400 h 1178560"/>
                <a:gd name="connsiteX0" fmla="*/ 24414 w 1375694"/>
                <a:gd name="connsiteY0" fmla="*/ 1178560 h 1178560"/>
                <a:gd name="connsiteX1" fmla="*/ 20604 w 1375694"/>
                <a:gd name="connsiteY1" fmla="*/ 720725 h 1178560"/>
                <a:gd name="connsiteX2" fmla="*/ 284764 w 1375694"/>
                <a:gd name="connsiteY2" fmla="*/ 0 h 1178560"/>
                <a:gd name="connsiteX3" fmla="*/ 984534 w 1375694"/>
                <a:gd name="connsiteY3" fmla="*/ 208280 h 1178560"/>
                <a:gd name="connsiteX4" fmla="*/ 1375694 w 1375694"/>
                <a:gd name="connsiteY4" fmla="*/ 11684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694" h="1178560">
                  <a:moveTo>
                    <a:pt x="24414" y="1178560"/>
                  </a:moveTo>
                  <a:cubicBezTo>
                    <a:pt x="14254" y="1032933"/>
                    <a:pt x="-22788" y="917152"/>
                    <a:pt x="20604" y="720725"/>
                  </a:cubicBezTo>
                  <a:cubicBezTo>
                    <a:pt x="63996" y="524298"/>
                    <a:pt x="218512" y="133138"/>
                    <a:pt x="284764" y="0"/>
                  </a:cubicBezTo>
                  <a:cubicBezTo>
                    <a:pt x="632321" y="6562"/>
                    <a:pt x="751277" y="138853"/>
                    <a:pt x="984534" y="208280"/>
                  </a:cubicBezTo>
                  <a:cubicBezTo>
                    <a:pt x="1112381" y="500168"/>
                    <a:pt x="1362782" y="838835"/>
                    <a:pt x="1375694" y="1168400"/>
                  </a:cubicBezTo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2C1F57-29CD-4315-8CC3-B654013F7C91}"/>
                </a:ext>
              </a:extLst>
            </p:cNvPr>
            <p:cNvSpPr/>
            <p:nvPr/>
          </p:nvSpPr>
          <p:spPr>
            <a:xfrm>
              <a:off x="477520" y="4180554"/>
              <a:ext cx="771824" cy="835946"/>
            </a:xfrm>
            <a:custGeom>
              <a:avLst/>
              <a:gdLst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660 h 835660"/>
                <a:gd name="connsiteX1" fmla="*/ 416560 w 762000"/>
                <a:gd name="connsiteY1" fmla="*/ 0 h 835660"/>
                <a:gd name="connsiteX2" fmla="*/ 762000 w 762000"/>
                <a:gd name="connsiteY2" fmla="*/ 833120 h 835660"/>
                <a:gd name="connsiteX0" fmla="*/ 0 w 762000"/>
                <a:gd name="connsiteY0" fmla="*/ 835942 h 835942"/>
                <a:gd name="connsiteX1" fmla="*/ 416560 w 762000"/>
                <a:gd name="connsiteY1" fmla="*/ 282 h 835942"/>
                <a:gd name="connsiteX2" fmla="*/ 762000 w 762000"/>
                <a:gd name="connsiteY2" fmla="*/ 833402 h 835942"/>
                <a:gd name="connsiteX0" fmla="*/ 0 w 771824"/>
                <a:gd name="connsiteY0" fmla="*/ 835942 h 835942"/>
                <a:gd name="connsiteX1" fmla="*/ 416560 w 771824"/>
                <a:gd name="connsiteY1" fmla="*/ 282 h 835942"/>
                <a:gd name="connsiteX2" fmla="*/ 762000 w 771824"/>
                <a:gd name="connsiteY2" fmla="*/ 833402 h 835942"/>
                <a:gd name="connsiteX0" fmla="*/ 0 w 771824"/>
                <a:gd name="connsiteY0" fmla="*/ 835946 h 835946"/>
                <a:gd name="connsiteX1" fmla="*/ 416560 w 771824"/>
                <a:gd name="connsiteY1" fmla="*/ 286 h 835946"/>
                <a:gd name="connsiteX2" fmla="*/ 762000 w 771824"/>
                <a:gd name="connsiteY2" fmla="*/ 833406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824" h="835946">
                  <a:moveTo>
                    <a:pt x="0" y="835946"/>
                  </a:moveTo>
                  <a:cubicBezTo>
                    <a:pt x="70273" y="549773"/>
                    <a:pt x="-20320" y="-14531"/>
                    <a:pt x="416560" y="286"/>
                  </a:cubicBezTo>
                  <a:cubicBezTo>
                    <a:pt x="853440" y="15103"/>
                    <a:pt x="766233" y="611579"/>
                    <a:pt x="762000" y="833406"/>
                  </a:cubicBezTo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375737-2739-421A-B0FC-34FC3B2A16AB}"/>
                </a:ext>
              </a:extLst>
            </p:cNvPr>
            <p:cNvSpPr/>
            <p:nvPr/>
          </p:nvSpPr>
          <p:spPr>
            <a:xfrm>
              <a:off x="550187" y="2491740"/>
              <a:ext cx="1025405" cy="1121937"/>
            </a:xfrm>
            <a:custGeom>
              <a:avLst/>
              <a:gdLst>
                <a:gd name="connsiteX0" fmla="*/ 0 w 1280160"/>
                <a:gd name="connsiteY0" fmla="*/ 1183640 h 1478280"/>
                <a:gd name="connsiteX1" fmla="*/ 182880 w 1280160"/>
                <a:gd name="connsiteY1" fmla="*/ 746760 h 1478280"/>
                <a:gd name="connsiteX2" fmla="*/ 909320 w 1280160"/>
                <a:gd name="connsiteY2" fmla="*/ 0 h 1478280"/>
                <a:gd name="connsiteX3" fmla="*/ 1280160 w 1280160"/>
                <a:gd name="connsiteY3" fmla="*/ 650240 h 1478280"/>
                <a:gd name="connsiteX4" fmla="*/ 1203960 w 1280160"/>
                <a:gd name="connsiteY4" fmla="*/ 640080 h 1478280"/>
                <a:gd name="connsiteX5" fmla="*/ 1234440 w 1280160"/>
                <a:gd name="connsiteY5" fmla="*/ 787400 h 1478280"/>
                <a:gd name="connsiteX6" fmla="*/ 1168400 w 1280160"/>
                <a:gd name="connsiteY6" fmla="*/ 828040 h 1478280"/>
                <a:gd name="connsiteX7" fmla="*/ 1198880 w 1280160"/>
                <a:gd name="connsiteY7" fmla="*/ 949960 h 1478280"/>
                <a:gd name="connsiteX8" fmla="*/ 1122680 w 1280160"/>
                <a:gd name="connsiteY8" fmla="*/ 1071880 h 1478280"/>
                <a:gd name="connsiteX9" fmla="*/ 1153160 w 1280160"/>
                <a:gd name="connsiteY9" fmla="*/ 1310640 h 1478280"/>
                <a:gd name="connsiteX10" fmla="*/ 787400 w 1280160"/>
                <a:gd name="connsiteY10" fmla="*/ 1214120 h 1478280"/>
                <a:gd name="connsiteX11" fmla="*/ 706120 w 1280160"/>
                <a:gd name="connsiteY11" fmla="*/ 1478280 h 1478280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87400 w 1280160"/>
                <a:gd name="connsiteY10" fmla="*/ 121412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153160 w 1280160"/>
                <a:gd name="connsiteY9" fmla="*/ 131064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36955 w 1280160"/>
                <a:gd name="connsiteY9" fmla="*/ 1022985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80160"/>
                <a:gd name="connsiteY0" fmla="*/ 1183640 h 1377315"/>
                <a:gd name="connsiteX1" fmla="*/ 182880 w 1280160"/>
                <a:gd name="connsiteY1" fmla="*/ 746760 h 1377315"/>
                <a:gd name="connsiteX2" fmla="*/ 909320 w 1280160"/>
                <a:gd name="connsiteY2" fmla="*/ 0 h 1377315"/>
                <a:gd name="connsiteX3" fmla="*/ 1280160 w 1280160"/>
                <a:gd name="connsiteY3" fmla="*/ 650240 h 1377315"/>
                <a:gd name="connsiteX4" fmla="*/ 1203960 w 1280160"/>
                <a:gd name="connsiteY4" fmla="*/ 640080 h 1377315"/>
                <a:gd name="connsiteX5" fmla="*/ 1234440 w 1280160"/>
                <a:gd name="connsiteY5" fmla="*/ 787400 h 1377315"/>
                <a:gd name="connsiteX6" fmla="*/ 1168400 w 1280160"/>
                <a:gd name="connsiteY6" fmla="*/ 828040 h 1377315"/>
                <a:gd name="connsiteX7" fmla="*/ 1198880 w 1280160"/>
                <a:gd name="connsiteY7" fmla="*/ 949960 h 1377315"/>
                <a:gd name="connsiteX8" fmla="*/ 1122680 w 1280160"/>
                <a:gd name="connsiteY8" fmla="*/ 1071880 h 1377315"/>
                <a:gd name="connsiteX9" fmla="*/ 1023620 w 1280160"/>
                <a:gd name="connsiteY9" fmla="*/ 1028700 h 1377315"/>
                <a:gd name="connsiteX10" fmla="*/ 749300 w 1280160"/>
                <a:gd name="connsiteY10" fmla="*/ 1080770 h 1377315"/>
                <a:gd name="connsiteX11" fmla="*/ 687070 w 128016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90553 h 1384228"/>
                <a:gd name="connsiteX1" fmla="*/ 182880 w 1234440"/>
                <a:gd name="connsiteY1" fmla="*/ 753673 h 1384228"/>
                <a:gd name="connsiteX2" fmla="*/ 909320 w 1234440"/>
                <a:gd name="connsiteY2" fmla="*/ 6913 h 1384228"/>
                <a:gd name="connsiteX3" fmla="*/ 1059180 w 1234440"/>
                <a:gd name="connsiteY3" fmla="*/ 396168 h 1384228"/>
                <a:gd name="connsiteX4" fmla="*/ 1203960 w 1234440"/>
                <a:gd name="connsiteY4" fmla="*/ 646993 h 1384228"/>
                <a:gd name="connsiteX5" fmla="*/ 1234440 w 1234440"/>
                <a:gd name="connsiteY5" fmla="*/ 794313 h 1384228"/>
                <a:gd name="connsiteX6" fmla="*/ 1168400 w 1234440"/>
                <a:gd name="connsiteY6" fmla="*/ 834953 h 1384228"/>
                <a:gd name="connsiteX7" fmla="*/ 1198880 w 1234440"/>
                <a:gd name="connsiteY7" fmla="*/ 956873 h 1384228"/>
                <a:gd name="connsiteX8" fmla="*/ 1122680 w 1234440"/>
                <a:gd name="connsiteY8" fmla="*/ 1078793 h 1384228"/>
                <a:gd name="connsiteX9" fmla="*/ 1023620 w 1234440"/>
                <a:gd name="connsiteY9" fmla="*/ 1035613 h 1384228"/>
                <a:gd name="connsiteX10" fmla="*/ 749300 w 1234440"/>
                <a:gd name="connsiteY10" fmla="*/ 1087683 h 1384228"/>
                <a:gd name="connsiteX11" fmla="*/ 687070 w 1234440"/>
                <a:gd name="connsiteY11" fmla="*/ 1384228 h 1384228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8925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203960 w 1234440"/>
                <a:gd name="connsiteY4" fmla="*/ 64008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7401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36320 w 1234440"/>
                <a:gd name="connsiteY4" fmla="*/ 46101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234440"/>
                <a:gd name="connsiteY0" fmla="*/ 1183640 h 1377315"/>
                <a:gd name="connsiteX1" fmla="*/ 182880 w 1234440"/>
                <a:gd name="connsiteY1" fmla="*/ 746760 h 1377315"/>
                <a:gd name="connsiteX2" fmla="*/ 909320 w 1234440"/>
                <a:gd name="connsiteY2" fmla="*/ 0 h 1377315"/>
                <a:gd name="connsiteX3" fmla="*/ 1059180 w 1234440"/>
                <a:gd name="connsiteY3" fmla="*/ 354965 h 1377315"/>
                <a:gd name="connsiteX4" fmla="*/ 1043940 w 1234440"/>
                <a:gd name="connsiteY4" fmla="*/ 480060 h 1377315"/>
                <a:gd name="connsiteX5" fmla="*/ 1234440 w 1234440"/>
                <a:gd name="connsiteY5" fmla="*/ 787400 h 1377315"/>
                <a:gd name="connsiteX6" fmla="*/ 1168400 w 1234440"/>
                <a:gd name="connsiteY6" fmla="*/ 828040 h 1377315"/>
                <a:gd name="connsiteX7" fmla="*/ 1198880 w 1234440"/>
                <a:gd name="connsiteY7" fmla="*/ 949960 h 1377315"/>
                <a:gd name="connsiteX8" fmla="*/ 1122680 w 1234440"/>
                <a:gd name="connsiteY8" fmla="*/ 1071880 h 1377315"/>
                <a:gd name="connsiteX9" fmla="*/ 1023620 w 1234440"/>
                <a:gd name="connsiteY9" fmla="*/ 1028700 h 1377315"/>
                <a:gd name="connsiteX10" fmla="*/ 749300 w 1234440"/>
                <a:gd name="connsiteY10" fmla="*/ 1080770 h 1377315"/>
                <a:gd name="connsiteX11" fmla="*/ 687070 w 123444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168400 w 1198880"/>
                <a:gd name="connsiteY6" fmla="*/ 828040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8715 w 1198880"/>
                <a:gd name="connsiteY5" fmla="*/ 659765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122680 w 1198880"/>
                <a:gd name="connsiteY8" fmla="*/ 1071880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98880"/>
                <a:gd name="connsiteY0" fmla="*/ 1183640 h 1377315"/>
                <a:gd name="connsiteX1" fmla="*/ 182880 w 1198880"/>
                <a:gd name="connsiteY1" fmla="*/ 746760 h 1377315"/>
                <a:gd name="connsiteX2" fmla="*/ 909320 w 1198880"/>
                <a:gd name="connsiteY2" fmla="*/ 0 h 1377315"/>
                <a:gd name="connsiteX3" fmla="*/ 1059180 w 1198880"/>
                <a:gd name="connsiteY3" fmla="*/ 354965 h 1377315"/>
                <a:gd name="connsiteX4" fmla="*/ 1043940 w 1198880"/>
                <a:gd name="connsiteY4" fmla="*/ 480060 h 1377315"/>
                <a:gd name="connsiteX5" fmla="*/ 1143000 w 1198880"/>
                <a:gd name="connsiteY5" fmla="*/ 676910 h 1377315"/>
                <a:gd name="connsiteX6" fmla="*/ 1059815 w 1198880"/>
                <a:gd name="connsiteY6" fmla="*/ 723265 h 1377315"/>
                <a:gd name="connsiteX7" fmla="*/ 1198880 w 1198880"/>
                <a:gd name="connsiteY7" fmla="*/ 949960 h 1377315"/>
                <a:gd name="connsiteX8" fmla="*/ 1044575 w 1198880"/>
                <a:gd name="connsiteY8" fmla="*/ 883285 h 1377315"/>
                <a:gd name="connsiteX9" fmla="*/ 1023620 w 1198880"/>
                <a:gd name="connsiteY9" fmla="*/ 1028700 h 1377315"/>
                <a:gd name="connsiteX10" fmla="*/ 749300 w 1198880"/>
                <a:gd name="connsiteY10" fmla="*/ 1080770 h 1377315"/>
                <a:gd name="connsiteX11" fmla="*/ 687070 w 119888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44575 w 1143050"/>
                <a:gd name="connsiteY8" fmla="*/ 88328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909320 w 1143050"/>
                <a:gd name="connsiteY2" fmla="*/ 0 h 1377315"/>
                <a:gd name="connsiteX3" fmla="*/ 1059180 w 1143050"/>
                <a:gd name="connsiteY3" fmla="*/ 354965 h 1377315"/>
                <a:gd name="connsiteX4" fmla="*/ 1043940 w 1143050"/>
                <a:gd name="connsiteY4" fmla="*/ 480060 h 1377315"/>
                <a:gd name="connsiteX5" fmla="*/ 1143000 w 1143050"/>
                <a:gd name="connsiteY5" fmla="*/ 676910 h 1377315"/>
                <a:gd name="connsiteX6" fmla="*/ 1059815 w 1143050"/>
                <a:gd name="connsiteY6" fmla="*/ 723265 h 1377315"/>
                <a:gd name="connsiteX7" fmla="*/ 1059815 w 1143050"/>
                <a:gd name="connsiteY7" fmla="*/ 824230 h 1377315"/>
                <a:gd name="connsiteX8" fmla="*/ 1038860 w 1143050"/>
                <a:gd name="connsiteY8" fmla="*/ 887095 h 1377315"/>
                <a:gd name="connsiteX9" fmla="*/ 1023620 w 1143050"/>
                <a:gd name="connsiteY9" fmla="*/ 1028700 h 1377315"/>
                <a:gd name="connsiteX10" fmla="*/ 749300 w 1143050"/>
                <a:gd name="connsiteY10" fmla="*/ 1080770 h 1377315"/>
                <a:gd name="connsiteX11" fmla="*/ 687070 w 1143050"/>
                <a:gd name="connsiteY11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534670 w 1143050"/>
                <a:gd name="connsiteY2" fmla="*/ 39116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0 w 1143050"/>
                <a:gd name="connsiteY0" fmla="*/ 1183640 h 1377315"/>
                <a:gd name="connsiteX1" fmla="*/ 182880 w 1143050"/>
                <a:gd name="connsiteY1" fmla="*/ 746760 h 1377315"/>
                <a:gd name="connsiteX2" fmla="*/ 347980 w 1143050"/>
                <a:gd name="connsiteY2" fmla="*/ 90171 h 1377315"/>
                <a:gd name="connsiteX3" fmla="*/ 909320 w 1143050"/>
                <a:gd name="connsiteY3" fmla="*/ 0 h 1377315"/>
                <a:gd name="connsiteX4" fmla="*/ 1059180 w 1143050"/>
                <a:gd name="connsiteY4" fmla="*/ 354965 h 1377315"/>
                <a:gd name="connsiteX5" fmla="*/ 1043940 w 1143050"/>
                <a:gd name="connsiteY5" fmla="*/ 480060 h 1377315"/>
                <a:gd name="connsiteX6" fmla="*/ 1143000 w 1143050"/>
                <a:gd name="connsiteY6" fmla="*/ 676910 h 1377315"/>
                <a:gd name="connsiteX7" fmla="*/ 1059815 w 1143050"/>
                <a:gd name="connsiteY7" fmla="*/ 723265 h 1377315"/>
                <a:gd name="connsiteX8" fmla="*/ 1059815 w 1143050"/>
                <a:gd name="connsiteY8" fmla="*/ 824230 h 1377315"/>
                <a:gd name="connsiteX9" fmla="*/ 1038860 w 1143050"/>
                <a:gd name="connsiteY9" fmla="*/ 887095 h 1377315"/>
                <a:gd name="connsiteX10" fmla="*/ 1023620 w 1143050"/>
                <a:gd name="connsiteY10" fmla="*/ 1028700 h 1377315"/>
                <a:gd name="connsiteX11" fmla="*/ 749300 w 1143050"/>
                <a:gd name="connsiteY11" fmla="*/ 1080770 h 1377315"/>
                <a:gd name="connsiteX12" fmla="*/ 687070 w 1143050"/>
                <a:gd name="connsiteY12" fmla="*/ 1377315 h 1377315"/>
                <a:gd name="connsiteX0" fmla="*/ 228600 w 960170"/>
                <a:gd name="connsiteY0" fmla="*/ 1191260 h 1377315"/>
                <a:gd name="connsiteX1" fmla="*/ 0 w 960170"/>
                <a:gd name="connsiteY1" fmla="*/ 746760 h 1377315"/>
                <a:gd name="connsiteX2" fmla="*/ 165100 w 960170"/>
                <a:gd name="connsiteY2" fmla="*/ 90171 h 1377315"/>
                <a:gd name="connsiteX3" fmla="*/ 726440 w 960170"/>
                <a:gd name="connsiteY3" fmla="*/ 0 h 1377315"/>
                <a:gd name="connsiteX4" fmla="*/ 876300 w 960170"/>
                <a:gd name="connsiteY4" fmla="*/ 354965 h 1377315"/>
                <a:gd name="connsiteX5" fmla="*/ 861060 w 960170"/>
                <a:gd name="connsiteY5" fmla="*/ 480060 h 1377315"/>
                <a:gd name="connsiteX6" fmla="*/ 960120 w 960170"/>
                <a:gd name="connsiteY6" fmla="*/ 676910 h 1377315"/>
                <a:gd name="connsiteX7" fmla="*/ 876935 w 960170"/>
                <a:gd name="connsiteY7" fmla="*/ 723265 h 1377315"/>
                <a:gd name="connsiteX8" fmla="*/ 876935 w 960170"/>
                <a:gd name="connsiteY8" fmla="*/ 824230 h 1377315"/>
                <a:gd name="connsiteX9" fmla="*/ 855980 w 960170"/>
                <a:gd name="connsiteY9" fmla="*/ 887095 h 1377315"/>
                <a:gd name="connsiteX10" fmla="*/ 840740 w 960170"/>
                <a:gd name="connsiteY10" fmla="*/ 1028700 h 1377315"/>
                <a:gd name="connsiteX11" fmla="*/ 566420 w 960170"/>
                <a:gd name="connsiteY11" fmla="*/ 1080770 h 1377315"/>
                <a:gd name="connsiteX12" fmla="*/ 504190 w 960170"/>
                <a:gd name="connsiteY12" fmla="*/ 1377315 h 1377315"/>
                <a:gd name="connsiteX0" fmla="*/ 63500 w 795070"/>
                <a:gd name="connsiteY0" fmla="*/ 1191260 h 1377315"/>
                <a:gd name="connsiteX1" fmla="*/ 40640 w 795070"/>
                <a:gd name="connsiteY1" fmla="*/ 299085 h 1377315"/>
                <a:gd name="connsiteX2" fmla="*/ 0 w 795070"/>
                <a:gd name="connsiteY2" fmla="*/ 90171 h 1377315"/>
                <a:gd name="connsiteX3" fmla="*/ 561340 w 795070"/>
                <a:gd name="connsiteY3" fmla="*/ 0 h 1377315"/>
                <a:gd name="connsiteX4" fmla="*/ 711200 w 795070"/>
                <a:gd name="connsiteY4" fmla="*/ 354965 h 1377315"/>
                <a:gd name="connsiteX5" fmla="*/ 695960 w 795070"/>
                <a:gd name="connsiteY5" fmla="*/ 480060 h 1377315"/>
                <a:gd name="connsiteX6" fmla="*/ 795020 w 795070"/>
                <a:gd name="connsiteY6" fmla="*/ 676910 h 1377315"/>
                <a:gd name="connsiteX7" fmla="*/ 711835 w 795070"/>
                <a:gd name="connsiteY7" fmla="*/ 723265 h 1377315"/>
                <a:gd name="connsiteX8" fmla="*/ 711835 w 795070"/>
                <a:gd name="connsiteY8" fmla="*/ 824230 h 1377315"/>
                <a:gd name="connsiteX9" fmla="*/ 690880 w 795070"/>
                <a:gd name="connsiteY9" fmla="*/ 887095 h 1377315"/>
                <a:gd name="connsiteX10" fmla="*/ 675640 w 795070"/>
                <a:gd name="connsiteY10" fmla="*/ 1028700 h 1377315"/>
                <a:gd name="connsiteX11" fmla="*/ 401320 w 795070"/>
                <a:gd name="connsiteY11" fmla="*/ 1080770 h 1377315"/>
                <a:gd name="connsiteX12" fmla="*/ 339090 w 795070"/>
                <a:gd name="connsiteY12" fmla="*/ 1377315 h 1377315"/>
                <a:gd name="connsiteX0" fmla="*/ 192301 w 923871"/>
                <a:gd name="connsiteY0" fmla="*/ 1191260 h 1377315"/>
                <a:gd name="connsiteX1" fmla="*/ 169441 w 923871"/>
                <a:gd name="connsiteY1" fmla="*/ 299085 h 1377315"/>
                <a:gd name="connsiteX2" fmla="*/ 128801 w 923871"/>
                <a:gd name="connsiteY2" fmla="*/ 90171 h 1377315"/>
                <a:gd name="connsiteX3" fmla="*/ 690141 w 923871"/>
                <a:gd name="connsiteY3" fmla="*/ 0 h 1377315"/>
                <a:gd name="connsiteX4" fmla="*/ 840001 w 923871"/>
                <a:gd name="connsiteY4" fmla="*/ 354965 h 1377315"/>
                <a:gd name="connsiteX5" fmla="*/ 824761 w 923871"/>
                <a:gd name="connsiteY5" fmla="*/ 480060 h 1377315"/>
                <a:gd name="connsiteX6" fmla="*/ 923821 w 923871"/>
                <a:gd name="connsiteY6" fmla="*/ 676910 h 1377315"/>
                <a:gd name="connsiteX7" fmla="*/ 840636 w 923871"/>
                <a:gd name="connsiteY7" fmla="*/ 723265 h 1377315"/>
                <a:gd name="connsiteX8" fmla="*/ 840636 w 923871"/>
                <a:gd name="connsiteY8" fmla="*/ 824230 h 1377315"/>
                <a:gd name="connsiteX9" fmla="*/ 819681 w 923871"/>
                <a:gd name="connsiteY9" fmla="*/ 887095 h 1377315"/>
                <a:gd name="connsiteX10" fmla="*/ 804441 w 923871"/>
                <a:gd name="connsiteY10" fmla="*/ 1028700 h 1377315"/>
                <a:gd name="connsiteX11" fmla="*/ 530121 w 923871"/>
                <a:gd name="connsiteY11" fmla="*/ 1080770 h 1377315"/>
                <a:gd name="connsiteX12" fmla="*/ 467891 w 923871"/>
                <a:gd name="connsiteY12" fmla="*/ 1377315 h 1377315"/>
                <a:gd name="connsiteX0" fmla="*/ 210201 w 941771"/>
                <a:gd name="connsiteY0" fmla="*/ 1191260 h 1377315"/>
                <a:gd name="connsiteX1" fmla="*/ 187341 w 941771"/>
                <a:gd name="connsiteY1" fmla="*/ 299085 h 1377315"/>
                <a:gd name="connsiteX2" fmla="*/ 146701 w 941771"/>
                <a:gd name="connsiteY2" fmla="*/ 90171 h 1377315"/>
                <a:gd name="connsiteX3" fmla="*/ 708041 w 941771"/>
                <a:gd name="connsiteY3" fmla="*/ 0 h 1377315"/>
                <a:gd name="connsiteX4" fmla="*/ 857901 w 941771"/>
                <a:gd name="connsiteY4" fmla="*/ 354965 h 1377315"/>
                <a:gd name="connsiteX5" fmla="*/ 842661 w 941771"/>
                <a:gd name="connsiteY5" fmla="*/ 480060 h 1377315"/>
                <a:gd name="connsiteX6" fmla="*/ 941721 w 941771"/>
                <a:gd name="connsiteY6" fmla="*/ 676910 h 1377315"/>
                <a:gd name="connsiteX7" fmla="*/ 858536 w 941771"/>
                <a:gd name="connsiteY7" fmla="*/ 723265 h 1377315"/>
                <a:gd name="connsiteX8" fmla="*/ 858536 w 941771"/>
                <a:gd name="connsiteY8" fmla="*/ 824230 h 1377315"/>
                <a:gd name="connsiteX9" fmla="*/ 837581 w 941771"/>
                <a:gd name="connsiteY9" fmla="*/ 887095 h 1377315"/>
                <a:gd name="connsiteX10" fmla="*/ 822341 w 941771"/>
                <a:gd name="connsiteY10" fmla="*/ 1028700 h 1377315"/>
                <a:gd name="connsiteX11" fmla="*/ 548021 w 941771"/>
                <a:gd name="connsiteY11" fmla="*/ 1080770 h 1377315"/>
                <a:gd name="connsiteX12" fmla="*/ 485791 w 941771"/>
                <a:gd name="connsiteY12" fmla="*/ 1377315 h 1377315"/>
                <a:gd name="connsiteX0" fmla="*/ 185755 w 917325"/>
                <a:gd name="connsiteY0" fmla="*/ 1191260 h 1377315"/>
                <a:gd name="connsiteX1" fmla="*/ 162895 w 917325"/>
                <a:gd name="connsiteY1" fmla="*/ 299085 h 1377315"/>
                <a:gd name="connsiteX2" fmla="*/ 122255 w 917325"/>
                <a:gd name="connsiteY2" fmla="*/ 90171 h 1377315"/>
                <a:gd name="connsiteX3" fmla="*/ 683595 w 917325"/>
                <a:gd name="connsiteY3" fmla="*/ 0 h 1377315"/>
                <a:gd name="connsiteX4" fmla="*/ 833455 w 917325"/>
                <a:gd name="connsiteY4" fmla="*/ 354965 h 1377315"/>
                <a:gd name="connsiteX5" fmla="*/ 818215 w 917325"/>
                <a:gd name="connsiteY5" fmla="*/ 480060 h 1377315"/>
                <a:gd name="connsiteX6" fmla="*/ 917275 w 917325"/>
                <a:gd name="connsiteY6" fmla="*/ 676910 h 1377315"/>
                <a:gd name="connsiteX7" fmla="*/ 834090 w 917325"/>
                <a:gd name="connsiteY7" fmla="*/ 723265 h 1377315"/>
                <a:gd name="connsiteX8" fmla="*/ 834090 w 917325"/>
                <a:gd name="connsiteY8" fmla="*/ 824230 h 1377315"/>
                <a:gd name="connsiteX9" fmla="*/ 813135 w 917325"/>
                <a:gd name="connsiteY9" fmla="*/ 887095 h 1377315"/>
                <a:gd name="connsiteX10" fmla="*/ 797895 w 917325"/>
                <a:gd name="connsiteY10" fmla="*/ 1028700 h 1377315"/>
                <a:gd name="connsiteX11" fmla="*/ 523575 w 917325"/>
                <a:gd name="connsiteY11" fmla="*/ 1080770 h 1377315"/>
                <a:gd name="connsiteX12" fmla="*/ 461345 w 917325"/>
                <a:gd name="connsiteY12" fmla="*/ 1377315 h 1377315"/>
                <a:gd name="connsiteX0" fmla="*/ 188158 w 919728"/>
                <a:gd name="connsiteY0" fmla="*/ 1191260 h 1377315"/>
                <a:gd name="connsiteX1" fmla="*/ 165298 w 919728"/>
                <a:gd name="connsiteY1" fmla="*/ 299085 h 1377315"/>
                <a:gd name="connsiteX2" fmla="*/ 124658 w 919728"/>
                <a:gd name="connsiteY2" fmla="*/ 90171 h 1377315"/>
                <a:gd name="connsiteX3" fmla="*/ 685998 w 919728"/>
                <a:gd name="connsiteY3" fmla="*/ 0 h 1377315"/>
                <a:gd name="connsiteX4" fmla="*/ 835858 w 919728"/>
                <a:gd name="connsiteY4" fmla="*/ 354965 h 1377315"/>
                <a:gd name="connsiteX5" fmla="*/ 820618 w 919728"/>
                <a:gd name="connsiteY5" fmla="*/ 480060 h 1377315"/>
                <a:gd name="connsiteX6" fmla="*/ 919678 w 919728"/>
                <a:gd name="connsiteY6" fmla="*/ 676910 h 1377315"/>
                <a:gd name="connsiteX7" fmla="*/ 836493 w 919728"/>
                <a:gd name="connsiteY7" fmla="*/ 723265 h 1377315"/>
                <a:gd name="connsiteX8" fmla="*/ 836493 w 919728"/>
                <a:gd name="connsiteY8" fmla="*/ 824230 h 1377315"/>
                <a:gd name="connsiteX9" fmla="*/ 815538 w 919728"/>
                <a:gd name="connsiteY9" fmla="*/ 887095 h 1377315"/>
                <a:gd name="connsiteX10" fmla="*/ 800298 w 919728"/>
                <a:gd name="connsiteY10" fmla="*/ 1028700 h 1377315"/>
                <a:gd name="connsiteX11" fmla="*/ 525978 w 919728"/>
                <a:gd name="connsiteY11" fmla="*/ 1080770 h 1377315"/>
                <a:gd name="connsiteX12" fmla="*/ 463748 w 919728"/>
                <a:gd name="connsiteY12" fmla="*/ 1377315 h 1377315"/>
                <a:gd name="connsiteX0" fmla="*/ 204985 w 936555"/>
                <a:gd name="connsiteY0" fmla="*/ 1191260 h 1377315"/>
                <a:gd name="connsiteX1" fmla="*/ 182125 w 936555"/>
                <a:gd name="connsiteY1" fmla="*/ 299085 h 1377315"/>
                <a:gd name="connsiteX2" fmla="*/ 141485 w 936555"/>
                <a:gd name="connsiteY2" fmla="*/ 90171 h 1377315"/>
                <a:gd name="connsiteX3" fmla="*/ 702825 w 936555"/>
                <a:gd name="connsiteY3" fmla="*/ 0 h 1377315"/>
                <a:gd name="connsiteX4" fmla="*/ 852685 w 936555"/>
                <a:gd name="connsiteY4" fmla="*/ 354965 h 1377315"/>
                <a:gd name="connsiteX5" fmla="*/ 837445 w 936555"/>
                <a:gd name="connsiteY5" fmla="*/ 480060 h 1377315"/>
                <a:gd name="connsiteX6" fmla="*/ 936505 w 936555"/>
                <a:gd name="connsiteY6" fmla="*/ 676910 h 1377315"/>
                <a:gd name="connsiteX7" fmla="*/ 853320 w 936555"/>
                <a:gd name="connsiteY7" fmla="*/ 723265 h 1377315"/>
                <a:gd name="connsiteX8" fmla="*/ 853320 w 936555"/>
                <a:gd name="connsiteY8" fmla="*/ 824230 h 1377315"/>
                <a:gd name="connsiteX9" fmla="*/ 832365 w 936555"/>
                <a:gd name="connsiteY9" fmla="*/ 887095 h 1377315"/>
                <a:gd name="connsiteX10" fmla="*/ 817125 w 936555"/>
                <a:gd name="connsiteY10" fmla="*/ 1028700 h 1377315"/>
                <a:gd name="connsiteX11" fmla="*/ 542805 w 936555"/>
                <a:gd name="connsiteY11" fmla="*/ 1080770 h 1377315"/>
                <a:gd name="connsiteX12" fmla="*/ 480575 w 936555"/>
                <a:gd name="connsiteY12" fmla="*/ 1377315 h 1377315"/>
                <a:gd name="connsiteX0" fmla="*/ 204985 w 936555"/>
                <a:gd name="connsiteY0" fmla="*/ 1191260 h 1377315"/>
                <a:gd name="connsiteX1" fmla="*/ 182125 w 936555"/>
                <a:gd name="connsiteY1" fmla="*/ 299085 h 1377315"/>
                <a:gd name="connsiteX2" fmla="*/ 141485 w 936555"/>
                <a:gd name="connsiteY2" fmla="*/ 90171 h 1377315"/>
                <a:gd name="connsiteX3" fmla="*/ 702825 w 936555"/>
                <a:gd name="connsiteY3" fmla="*/ 0 h 1377315"/>
                <a:gd name="connsiteX4" fmla="*/ 557410 w 936555"/>
                <a:gd name="connsiteY4" fmla="*/ 442595 h 1377315"/>
                <a:gd name="connsiteX5" fmla="*/ 837445 w 936555"/>
                <a:gd name="connsiteY5" fmla="*/ 480060 h 1377315"/>
                <a:gd name="connsiteX6" fmla="*/ 936505 w 936555"/>
                <a:gd name="connsiteY6" fmla="*/ 676910 h 1377315"/>
                <a:gd name="connsiteX7" fmla="*/ 853320 w 936555"/>
                <a:gd name="connsiteY7" fmla="*/ 723265 h 1377315"/>
                <a:gd name="connsiteX8" fmla="*/ 853320 w 936555"/>
                <a:gd name="connsiteY8" fmla="*/ 824230 h 1377315"/>
                <a:gd name="connsiteX9" fmla="*/ 832365 w 936555"/>
                <a:gd name="connsiteY9" fmla="*/ 887095 h 1377315"/>
                <a:gd name="connsiteX10" fmla="*/ 817125 w 936555"/>
                <a:gd name="connsiteY10" fmla="*/ 1028700 h 1377315"/>
                <a:gd name="connsiteX11" fmla="*/ 542805 w 936555"/>
                <a:gd name="connsiteY11" fmla="*/ 1080770 h 1377315"/>
                <a:gd name="connsiteX12" fmla="*/ 480575 w 936555"/>
                <a:gd name="connsiteY12" fmla="*/ 1377315 h 1377315"/>
                <a:gd name="connsiteX0" fmla="*/ 204985 w 956610"/>
                <a:gd name="connsiteY0" fmla="*/ 1101089 h 1287144"/>
                <a:gd name="connsiteX1" fmla="*/ 182125 w 956610"/>
                <a:gd name="connsiteY1" fmla="*/ 208914 h 1287144"/>
                <a:gd name="connsiteX2" fmla="*/ 141485 w 956610"/>
                <a:gd name="connsiteY2" fmla="*/ 0 h 1287144"/>
                <a:gd name="connsiteX3" fmla="*/ 944760 w 956610"/>
                <a:gd name="connsiteY3" fmla="*/ 351789 h 1287144"/>
                <a:gd name="connsiteX4" fmla="*/ 557410 w 956610"/>
                <a:gd name="connsiteY4" fmla="*/ 352424 h 1287144"/>
                <a:gd name="connsiteX5" fmla="*/ 837445 w 956610"/>
                <a:gd name="connsiteY5" fmla="*/ 389889 h 1287144"/>
                <a:gd name="connsiteX6" fmla="*/ 936505 w 956610"/>
                <a:gd name="connsiteY6" fmla="*/ 586739 h 1287144"/>
                <a:gd name="connsiteX7" fmla="*/ 853320 w 956610"/>
                <a:gd name="connsiteY7" fmla="*/ 633094 h 1287144"/>
                <a:gd name="connsiteX8" fmla="*/ 853320 w 956610"/>
                <a:gd name="connsiteY8" fmla="*/ 734059 h 1287144"/>
                <a:gd name="connsiteX9" fmla="*/ 832365 w 956610"/>
                <a:gd name="connsiteY9" fmla="*/ 796924 h 1287144"/>
                <a:gd name="connsiteX10" fmla="*/ 817125 w 956610"/>
                <a:gd name="connsiteY10" fmla="*/ 938529 h 1287144"/>
                <a:gd name="connsiteX11" fmla="*/ 542805 w 956610"/>
                <a:gd name="connsiteY11" fmla="*/ 990599 h 1287144"/>
                <a:gd name="connsiteX12" fmla="*/ 480575 w 956610"/>
                <a:gd name="connsiteY12" fmla="*/ 1287144 h 1287144"/>
                <a:gd name="connsiteX0" fmla="*/ 204985 w 1019690"/>
                <a:gd name="connsiteY0" fmla="*/ 892175 h 1078230"/>
                <a:gd name="connsiteX1" fmla="*/ 182125 w 1019690"/>
                <a:gd name="connsiteY1" fmla="*/ 0 h 1078230"/>
                <a:gd name="connsiteX2" fmla="*/ 1019690 w 1019690"/>
                <a:gd name="connsiteY2" fmla="*/ 84456 h 1078230"/>
                <a:gd name="connsiteX3" fmla="*/ 944760 w 1019690"/>
                <a:gd name="connsiteY3" fmla="*/ 142875 h 1078230"/>
                <a:gd name="connsiteX4" fmla="*/ 557410 w 1019690"/>
                <a:gd name="connsiteY4" fmla="*/ 143510 h 1078230"/>
                <a:gd name="connsiteX5" fmla="*/ 837445 w 1019690"/>
                <a:gd name="connsiteY5" fmla="*/ 180975 h 1078230"/>
                <a:gd name="connsiteX6" fmla="*/ 936505 w 1019690"/>
                <a:gd name="connsiteY6" fmla="*/ 377825 h 1078230"/>
                <a:gd name="connsiteX7" fmla="*/ 853320 w 1019690"/>
                <a:gd name="connsiteY7" fmla="*/ 424180 h 1078230"/>
                <a:gd name="connsiteX8" fmla="*/ 853320 w 1019690"/>
                <a:gd name="connsiteY8" fmla="*/ 525145 h 1078230"/>
                <a:gd name="connsiteX9" fmla="*/ 832365 w 1019690"/>
                <a:gd name="connsiteY9" fmla="*/ 588010 h 1078230"/>
                <a:gd name="connsiteX10" fmla="*/ 817125 w 1019690"/>
                <a:gd name="connsiteY10" fmla="*/ 729615 h 1078230"/>
                <a:gd name="connsiteX11" fmla="*/ 542805 w 1019690"/>
                <a:gd name="connsiteY11" fmla="*/ 781685 h 1078230"/>
                <a:gd name="connsiteX12" fmla="*/ 480575 w 1019690"/>
                <a:gd name="connsiteY12" fmla="*/ 1078230 h 1078230"/>
                <a:gd name="connsiteX0" fmla="*/ 204985 w 1019690"/>
                <a:gd name="connsiteY0" fmla="*/ 1004313 h 1190368"/>
                <a:gd name="connsiteX1" fmla="*/ 182125 w 1019690"/>
                <a:gd name="connsiteY1" fmla="*/ 112138 h 1190368"/>
                <a:gd name="connsiteX2" fmla="*/ 1019690 w 1019690"/>
                <a:gd name="connsiteY2" fmla="*/ 196594 h 1190368"/>
                <a:gd name="connsiteX3" fmla="*/ 944760 w 1019690"/>
                <a:gd name="connsiteY3" fmla="*/ 255013 h 1190368"/>
                <a:gd name="connsiteX4" fmla="*/ 557410 w 1019690"/>
                <a:gd name="connsiteY4" fmla="*/ 255648 h 1190368"/>
                <a:gd name="connsiteX5" fmla="*/ 837445 w 1019690"/>
                <a:gd name="connsiteY5" fmla="*/ 293113 h 1190368"/>
                <a:gd name="connsiteX6" fmla="*/ 936505 w 1019690"/>
                <a:gd name="connsiteY6" fmla="*/ 489963 h 1190368"/>
                <a:gd name="connsiteX7" fmla="*/ 853320 w 1019690"/>
                <a:gd name="connsiteY7" fmla="*/ 536318 h 1190368"/>
                <a:gd name="connsiteX8" fmla="*/ 853320 w 1019690"/>
                <a:gd name="connsiteY8" fmla="*/ 637283 h 1190368"/>
                <a:gd name="connsiteX9" fmla="*/ 832365 w 1019690"/>
                <a:gd name="connsiteY9" fmla="*/ 700148 h 1190368"/>
                <a:gd name="connsiteX10" fmla="*/ 817125 w 1019690"/>
                <a:gd name="connsiteY10" fmla="*/ 841753 h 1190368"/>
                <a:gd name="connsiteX11" fmla="*/ 542805 w 1019690"/>
                <a:gd name="connsiteY11" fmla="*/ 893823 h 1190368"/>
                <a:gd name="connsiteX12" fmla="*/ 480575 w 1019690"/>
                <a:gd name="connsiteY12" fmla="*/ 1190368 h 1190368"/>
                <a:gd name="connsiteX0" fmla="*/ 204985 w 1019690"/>
                <a:gd name="connsiteY0" fmla="*/ 1069706 h 1255761"/>
                <a:gd name="connsiteX1" fmla="*/ 182125 w 1019690"/>
                <a:gd name="connsiteY1" fmla="*/ 177531 h 1255761"/>
                <a:gd name="connsiteX2" fmla="*/ 1019690 w 1019690"/>
                <a:gd name="connsiteY2" fmla="*/ 261987 h 1255761"/>
                <a:gd name="connsiteX3" fmla="*/ 944760 w 1019690"/>
                <a:gd name="connsiteY3" fmla="*/ 320406 h 1255761"/>
                <a:gd name="connsiteX4" fmla="*/ 557410 w 1019690"/>
                <a:gd name="connsiteY4" fmla="*/ 321041 h 1255761"/>
                <a:gd name="connsiteX5" fmla="*/ 837445 w 1019690"/>
                <a:gd name="connsiteY5" fmla="*/ 358506 h 1255761"/>
                <a:gd name="connsiteX6" fmla="*/ 936505 w 1019690"/>
                <a:gd name="connsiteY6" fmla="*/ 555356 h 1255761"/>
                <a:gd name="connsiteX7" fmla="*/ 853320 w 1019690"/>
                <a:gd name="connsiteY7" fmla="*/ 601711 h 1255761"/>
                <a:gd name="connsiteX8" fmla="*/ 853320 w 1019690"/>
                <a:gd name="connsiteY8" fmla="*/ 702676 h 1255761"/>
                <a:gd name="connsiteX9" fmla="*/ 832365 w 1019690"/>
                <a:gd name="connsiteY9" fmla="*/ 765541 h 1255761"/>
                <a:gd name="connsiteX10" fmla="*/ 817125 w 1019690"/>
                <a:gd name="connsiteY10" fmla="*/ 907146 h 1255761"/>
                <a:gd name="connsiteX11" fmla="*/ 542805 w 1019690"/>
                <a:gd name="connsiteY11" fmla="*/ 959216 h 1255761"/>
                <a:gd name="connsiteX12" fmla="*/ 480575 w 1019690"/>
                <a:gd name="connsiteY12" fmla="*/ 1255761 h 1255761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837445 w 1025405"/>
                <a:gd name="connsiteY5" fmla="*/ 359525 h 1256780"/>
                <a:gd name="connsiteX6" fmla="*/ 936505 w 1025405"/>
                <a:gd name="connsiteY6" fmla="*/ 556375 h 1256780"/>
                <a:gd name="connsiteX7" fmla="*/ 853320 w 1025405"/>
                <a:gd name="connsiteY7" fmla="*/ 602730 h 1256780"/>
                <a:gd name="connsiteX8" fmla="*/ 853320 w 1025405"/>
                <a:gd name="connsiteY8" fmla="*/ 703695 h 1256780"/>
                <a:gd name="connsiteX9" fmla="*/ 832365 w 1025405"/>
                <a:gd name="connsiteY9" fmla="*/ 766560 h 1256780"/>
                <a:gd name="connsiteX10" fmla="*/ 817125 w 1025405"/>
                <a:gd name="connsiteY10" fmla="*/ 908165 h 1256780"/>
                <a:gd name="connsiteX11" fmla="*/ 542805 w 1025405"/>
                <a:gd name="connsiteY11" fmla="*/ 960235 h 1256780"/>
                <a:gd name="connsiteX12" fmla="*/ 480575 w 1025405"/>
                <a:gd name="connsiteY12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837445 w 1025405"/>
                <a:gd name="connsiteY5" fmla="*/ 359525 h 1256780"/>
                <a:gd name="connsiteX6" fmla="*/ 936505 w 1025405"/>
                <a:gd name="connsiteY6" fmla="*/ 556375 h 1256780"/>
                <a:gd name="connsiteX7" fmla="*/ 853320 w 1025405"/>
                <a:gd name="connsiteY7" fmla="*/ 703695 h 1256780"/>
                <a:gd name="connsiteX8" fmla="*/ 832365 w 1025405"/>
                <a:gd name="connsiteY8" fmla="*/ 766560 h 1256780"/>
                <a:gd name="connsiteX9" fmla="*/ 817125 w 1025405"/>
                <a:gd name="connsiteY9" fmla="*/ 908165 h 1256780"/>
                <a:gd name="connsiteX10" fmla="*/ 542805 w 1025405"/>
                <a:gd name="connsiteY10" fmla="*/ 960235 h 1256780"/>
                <a:gd name="connsiteX11" fmla="*/ 480575 w 1025405"/>
                <a:gd name="connsiteY11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944760 w 1025405"/>
                <a:gd name="connsiteY3" fmla="*/ 321425 h 1256780"/>
                <a:gd name="connsiteX4" fmla="*/ 557410 w 1025405"/>
                <a:gd name="connsiteY4" fmla="*/ 322060 h 1256780"/>
                <a:gd name="connsiteX5" fmla="*/ 936505 w 1025405"/>
                <a:gd name="connsiteY5" fmla="*/ 556375 h 1256780"/>
                <a:gd name="connsiteX6" fmla="*/ 853320 w 1025405"/>
                <a:gd name="connsiteY6" fmla="*/ 703695 h 1256780"/>
                <a:gd name="connsiteX7" fmla="*/ 832365 w 1025405"/>
                <a:gd name="connsiteY7" fmla="*/ 766560 h 1256780"/>
                <a:gd name="connsiteX8" fmla="*/ 817125 w 1025405"/>
                <a:gd name="connsiteY8" fmla="*/ 908165 h 1256780"/>
                <a:gd name="connsiteX9" fmla="*/ 542805 w 1025405"/>
                <a:gd name="connsiteY9" fmla="*/ 960235 h 1256780"/>
                <a:gd name="connsiteX10" fmla="*/ 480575 w 1025405"/>
                <a:gd name="connsiteY10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557410 w 1025405"/>
                <a:gd name="connsiteY3" fmla="*/ 32206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936505 w 1025405"/>
                <a:gd name="connsiteY4" fmla="*/ 55637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85045 w 1025405"/>
                <a:gd name="connsiteY3" fmla="*/ 329680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853320 w 1025405"/>
                <a:gd name="connsiteY5" fmla="*/ 70369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832365 w 1025405"/>
                <a:gd name="connsiteY6" fmla="*/ 766560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817125 w 1025405"/>
                <a:gd name="connsiteY7" fmla="*/ 908165 h 1256780"/>
                <a:gd name="connsiteX8" fmla="*/ 542805 w 1025405"/>
                <a:gd name="connsiteY8" fmla="*/ 960235 h 1256780"/>
                <a:gd name="connsiteX9" fmla="*/ 480575 w 1025405"/>
                <a:gd name="connsiteY9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542805 w 1025405"/>
                <a:gd name="connsiteY7" fmla="*/ 960235 h 1256780"/>
                <a:gd name="connsiteX8" fmla="*/ 480575 w 1025405"/>
                <a:gd name="connsiteY8" fmla="*/ 1256780 h 1256780"/>
                <a:gd name="connsiteX0" fmla="*/ 204985 w 1025405"/>
                <a:gd name="connsiteY0" fmla="*/ 1070725 h 1256780"/>
                <a:gd name="connsiteX1" fmla="*/ 182125 w 1025405"/>
                <a:gd name="connsiteY1" fmla="*/ 178550 h 1256780"/>
                <a:gd name="connsiteX2" fmla="*/ 1025405 w 1025405"/>
                <a:gd name="connsiteY2" fmla="*/ 261101 h 1256780"/>
                <a:gd name="connsiteX3" fmla="*/ 696475 w 1025405"/>
                <a:gd name="connsiteY3" fmla="*/ 320155 h 1256780"/>
                <a:gd name="connsiteX4" fmla="*/ 679330 w 1025405"/>
                <a:gd name="connsiteY4" fmla="*/ 567805 h 1256780"/>
                <a:gd name="connsiteX5" fmla="*/ 615195 w 1025405"/>
                <a:gd name="connsiteY5" fmla="*/ 707505 h 1256780"/>
                <a:gd name="connsiteX6" fmla="*/ 449460 w 1025405"/>
                <a:gd name="connsiteY6" fmla="*/ 802755 h 1256780"/>
                <a:gd name="connsiteX7" fmla="*/ 480575 w 1025405"/>
                <a:gd name="connsiteY7" fmla="*/ 1256780 h 1256780"/>
                <a:gd name="connsiteX0" fmla="*/ 204985 w 1025405"/>
                <a:gd name="connsiteY0" fmla="*/ 1070725 h 1070725"/>
                <a:gd name="connsiteX1" fmla="*/ 182125 w 1025405"/>
                <a:gd name="connsiteY1" fmla="*/ 178550 h 1070725"/>
                <a:gd name="connsiteX2" fmla="*/ 1025405 w 1025405"/>
                <a:gd name="connsiteY2" fmla="*/ 261101 h 1070725"/>
                <a:gd name="connsiteX3" fmla="*/ 696475 w 1025405"/>
                <a:gd name="connsiteY3" fmla="*/ 320155 h 1070725"/>
                <a:gd name="connsiteX4" fmla="*/ 679330 w 1025405"/>
                <a:gd name="connsiteY4" fmla="*/ 567805 h 1070725"/>
                <a:gd name="connsiteX5" fmla="*/ 615195 w 1025405"/>
                <a:gd name="connsiteY5" fmla="*/ 707505 h 1070725"/>
                <a:gd name="connsiteX6" fmla="*/ 449460 w 1025405"/>
                <a:gd name="connsiteY6" fmla="*/ 802755 h 1070725"/>
                <a:gd name="connsiteX7" fmla="*/ 290075 w 1025405"/>
                <a:gd name="connsiteY7" fmla="*/ 1043420 h 1070725"/>
                <a:gd name="connsiteX0" fmla="*/ 204985 w 1025405"/>
                <a:gd name="connsiteY0" fmla="*/ 1070725 h 1070725"/>
                <a:gd name="connsiteX1" fmla="*/ 182125 w 1025405"/>
                <a:gd name="connsiteY1" fmla="*/ 178550 h 1070725"/>
                <a:gd name="connsiteX2" fmla="*/ 1025405 w 1025405"/>
                <a:gd name="connsiteY2" fmla="*/ 261101 h 1070725"/>
                <a:gd name="connsiteX3" fmla="*/ 696475 w 1025405"/>
                <a:gd name="connsiteY3" fmla="*/ 320155 h 1070725"/>
                <a:gd name="connsiteX4" fmla="*/ 679330 w 1025405"/>
                <a:gd name="connsiteY4" fmla="*/ 567805 h 1070725"/>
                <a:gd name="connsiteX5" fmla="*/ 615195 w 1025405"/>
                <a:gd name="connsiteY5" fmla="*/ 707505 h 1070725"/>
                <a:gd name="connsiteX6" fmla="*/ 449460 w 1025405"/>
                <a:gd name="connsiteY6" fmla="*/ 802755 h 1070725"/>
                <a:gd name="connsiteX7" fmla="*/ 290075 w 1025405"/>
                <a:gd name="connsiteY7" fmla="*/ 1043420 h 107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5405" h="1070725">
                  <a:moveTo>
                    <a:pt x="204985" y="1070725"/>
                  </a:moveTo>
                  <a:cubicBezTo>
                    <a:pt x="109735" y="925733"/>
                    <a:pt x="-191255" y="374977"/>
                    <a:pt x="182125" y="178550"/>
                  </a:cubicBezTo>
                  <a:cubicBezTo>
                    <a:pt x="240333" y="-2848"/>
                    <a:pt x="696687" y="-142336"/>
                    <a:pt x="1025405" y="261101"/>
                  </a:cubicBezTo>
                  <a:cubicBezTo>
                    <a:pt x="911952" y="283961"/>
                    <a:pt x="771299" y="244273"/>
                    <a:pt x="696475" y="320155"/>
                  </a:cubicBezTo>
                  <a:cubicBezTo>
                    <a:pt x="621651" y="396037"/>
                    <a:pt x="692877" y="503247"/>
                    <a:pt x="679330" y="567805"/>
                  </a:cubicBezTo>
                  <a:cubicBezTo>
                    <a:pt x="665783" y="632363"/>
                    <a:pt x="632552" y="672474"/>
                    <a:pt x="615195" y="707505"/>
                  </a:cubicBezTo>
                  <a:cubicBezTo>
                    <a:pt x="591065" y="477635"/>
                    <a:pt x="279280" y="453505"/>
                    <a:pt x="449460" y="802755"/>
                  </a:cubicBezTo>
                  <a:cubicBezTo>
                    <a:pt x="427023" y="894301"/>
                    <a:pt x="333123" y="992647"/>
                    <a:pt x="290075" y="1043420"/>
                  </a:cubicBezTo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224769251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левият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10800000">
            <a:off x="3391623" y="3227358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10800000">
            <a:off x="3391623" y="3227358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>
            <a:off x="3877121" y="3227359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>
            <a:off x="3877121" y="3227359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V="1">
            <a:off x="4931513" y="4157194"/>
            <a:ext cx="1848125" cy="231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>
            <a:off x="2360038" y="4157194"/>
            <a:ext cx="1828801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H="1">
            <a:off x="4572000" y="4157194"/>
            <a:ext cx="0" cy="115580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</p:cNvCxnSpPr>
          <p:nvPr/>
        </p:nvCxnSpPr>
        <p:spPr>
          <a:xfrm flipV="1">
            <a:off x="4570357" y="3166158"/>
            <a:ext cx="0" cy="1111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3831401" y="5060661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31401" y="5060661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6601008" y="397252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1008" y="3972528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>
            <a:off x="3226580" y="4036419"/>
            <a:ext cx="2705841" cy="24155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3482855" y="2951677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82855" y="2951677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4780257" y="4967076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0257" y="4967076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853570-8447-4C87-B80B-5FF589D2BF9F}"/>
              </a:ext>
            </a:extLst>
          </p:cNvPr>
          <p:cNvGrpSpPr/>
          <p:nvPr/>
        </p:nvGrpSpPr>
        <p:grpSpPr>
          <a:xfrm>
            <a:off x="5855576" y="1813560"/>
            <a:ext cx="483774" cy="996376"/>
            <a:chOff x="-83723" y="3924073"/>
            <a:chExt cx="551999" cy="176049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2B490C87-C28B-4D01-A795-8D38E04A6E48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5519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Хм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C3BD-61B6-4887-B32C-F6E42E0D5092}"/>
                </a:ext>
              </a:extLst>
            </p:cNvPr>
            <p:cNvCxnSpPr>
              <a:cxnSpLocks/>
            </p:cNvCxnSpPr>
            <p:nvPr/>
          </p:nvCxnSpPr>
          <p:spPr>
            <a:xfrm>
              <a:off x="-83723" y="3924073"/>
              <a:ext cx="0" cy="176049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8498EC-F1A7-46CD-B16B-9A66B0FB9F78}"/>
              </a:ext>
            </a:extLst>
          </p:cNvPr>
          <p:cNvGrpSpPr/>
          <p:nvPr/>
        </p:nvGrpSpPr>
        <p:grpSpPr>
          <a:xfrm>
            <a:off x="4008009" y="5892911"/>
            <a:ext cx="1137327" cy="566285"/>
            <a:chOff x="4003337" y="5611688"/>
            <a:chExt cx="1137327" cy="56628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7FD333-E6E7-4CAC-A861-21648B4F7CED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86F808-DBBF-4DC5-9AAE-C622415DC569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5D765D-B08F-467B-B8AB-4A98AD4C6513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5191262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D870B-7320-47A2-949C-EE72679D8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Ойлер</a:t>
            </a:r>
          </a:p>
          <a:p>
            <a:pPr lvl="1"/>
            <a:r>
              <a:rPr lang="bg-BG" dirty="0"/>
              <a:t>Всяко въртене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може да се представи като три ротации около </a:t>
            </a:r>
            <a:r>
              <a:rPr lang="bg-BG" dirty="0" err="1"/>
              <a:t>препендикулярни</a:t>
            </a:r>
            <a:r>
              <a:rPr lang="bg-BG" dirty="0"/>
              <a:t> оси</a:t>
            </a:r>
          </a:p>
          <a:p>
            <a:pPr lvl="1"/>
            <a:r>
              <a:rPr lang="bg-BG" dirty="0"/>
              <a:t>Комплектът от три ъгъла за ротациите се нарича </a:t>
            </a:r>
            <a:r>
              <a:rPr lang="bg-BG" dirty="0" err="1">
                <a:solidFill>
                  <a:srgbClr val="FF388C"/>
                </a:solidFill>
              </a:rPr>
              <a:t>Ойлерови</a:t>
            </a:r>
            <a:r>
              <a:rPr lang="bg-BG" dirty="0">
                <a:solidFill>
                  <a:srgbClr val="FF388C"/>
                </a:solidFill>
              </a:rPr>
              <a:t> ъгли</a:t>
            </a:r>
          </a:p>
          <a:p>
            <a:pPr lvl="1"/>
            <a:r>
              <a:rPr lang="bg-BG" dirty="0"/>
              <a:t>Съществуват много комплекти, според избора на оси и реда на въртене</a:t>
            </a:r>
          </a:p>
          <a:p>
            <a:pPr lvl="1"/>
            <a:r>
              <a:rPr lang="bg-BG" dirty="0"/>
              <a:t>За еднозначен резултатът се фиксира редът на ротации и около кои оси са</a:t>
            </a:r>
          </a:p>
        </p:txBody>
      </p:sp>
    </p:spTree>
    <p:extLst>
      <p:ext uri="{BB962C8B-B14F-4D97-AF65-F5344CB8AC3E}">
        <p14:creationId xmlns:p14="http://schemas.microsoft.com/office/powerpoint/2010/main" val="410465464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AC31C-743C-4613-AC7B-F32EC4B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ротациите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Начално положение</a:t>
                </a:r>
              </a:p>
              <a:p>
                <a:pPr lvl="1"/>
                <a:r>
                  <a:rPr lang="bg-BG" dirty="0"/>
                  <a:t>Локалната и глобалната координатни системи съвпадат – устройството е хоризонтално и с горния си край към северния полюс</a:t>
                </a:r>
              </a:p>
              <a:p>
                <a:r>
                  <a:rPr lang="bg-BG" dirty="0"/>
                  <a:t>Ред на ротациите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alpha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ос</a:t>
                </a:r>
                <a:endParaRPr lang="bg-B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ос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</a:t>
                </a:r>
                <a:r>
                  <a:rPr lang="bg-BG" dirty="0"/>
                  <a:t>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ос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9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39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A7D-C6EB-470B-81FF-C4AEF0D6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проба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CC72A-554A-4745-AB2B-CAA75CF1C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Извличане на данните за ориентацията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rgbClr val="FF388C"/>
                </a:solidFill>
              </a:rPr>
              <a:t>addEventListener</a:t>
            </a:r>
            <a:r>
              <a:rPr lang="bg-BG" dirty="0"/>
              <a:t> слушаме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Нашата функция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>
                <a:solidFill>
                  <a:srgbClr val="FF388C"/>
                </a:solidFill>
              </a:rPr>
              <a:t>( event )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показва ъглите и </a:t>
            </a:r>
            <a:r>
              <a:rPr lang="bg-BG" dirty="0" err="1"/>
              <a:t>абсолютността</a:t>
            </a:r>
            <a:r>
              <a:rPr lang="bg-BG" dirty="0"/>
              <a:t>, записани в параметъра </a:t>
            </a:r>
            <a:r>
              <a:rPr lang="en-US" dirty="0">
                <a:solidFill>
                  <a:srgbClr val="FF388C"/>
                </a:solidFill>
              </a:rPr>
              <a:t>event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Закръгляме ъглите с </a:t>
            </a:r>
            <a:r>
              <a:rPr lang="en-US" dirty="0" err="1">
                <a:solidFill>
                  <a:srgbClr val="FF388C"/>
                </a:solidFill>
              </a:rPr>
              <a:t>toFixed</a:t>
            </a:r>
            <a:endParaRPr lang="bg-BG" dirty="0"/>
          </a:p>
          <a:p>
            <a:pPr marL="741363" lvl="2"/>
            <a:r>
              <a:rPr lang="bg-BG" dirty="0"/>
              <a:t>(иначе много играят десните цифри)</a:t>
            </a:r>
          </a:p>
        </p:txBody>
      </p:sp>
    </p:spTree>
    <p:extLst>
      <p:ext uri="{BB962C8B-B14F-4D97-AF65-F5344CB8AC3E}">
        <p14:creationId xmlns:p14="http://schemas.microsoft.com/office/powerpoint/2010/main" val="3006461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D6820-76C0-46B7-AB5B-0C04C6D17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Ако го гледате на лаптоп без сензори, няма да се видят числа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6EF8B88-C772-4321-BD2F-A9005C9803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86F154D-6F3B-47E5-B60D-44E5E7DCA4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3435096"/>
            <a:ext cx="54864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811973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1F8CA-7D2A-41C3-826A-108B0D870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 от проба на живо</a:t>
            </a:r>
          </a:p>
          <a:p>
            <a:pPr lvl="1"/>
            <a:r>
              <a:rPr lang="bg-BG" dirty="0"/>
              <a:t>Вляво е движението на смартфон</a:t>
            </a:r>
          </a:p>
          <a:p>
            <a:pPr lvl="1"/>
            <a:r>
              <a:rPr lang="bg-BG" dirty="0"/>
              <a:t>Вдясно е екрана на смартфона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Защо няма </a:t>
            </a:r>
            <a:r>
              <a:rPr lang="bg-BG" dirty="0" err="1"/>
              <a:t>абсолютност</a:t>
            </a:r>
            <a:r>
              <a:rPr lang="bg-BG" dirty="0"/>
              <a:t>? М?</a:t>
            </a:r>
          </a:p>
          <a:p>
            <a:pPr lvl="2"/>
            <a:r>
              <a:rPr lang="bg-BG" dirty="0"/>
              <a:t>(отговорът е на следващия слайд)</a:t>
            </a:r>
          </a:p>
        </p:txBody>
      </p:sp>
      <p:pic>
        <p:nvPicPr>
          <p:cNvPr id="4" name="E0905-Device-orientation">
            <a:hlinkClick r:id="" action="ppaction://media"/>
            <a:extLst>
              <a:ext uri="{FF2B5EF4-FFF2-40B4-BE49-F238E27FC236}">
                <a16:creationId xmlns:a16="http://schemas.microsoft.com/office/drawing/2014/main" id="{EF23948E-A651-4034-9060-DFDD99EA91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2133600"/>
            <a:ext cx="7315197" cy="2438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3428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62749-0F15-40A3-B7CF-606071F4E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Ето защо:</a:t>
            </a:r>
          </a:p>
          <a:p>
            <a:pPr lvl="1"/>
            <a:r>
              <a:rPr lang="bg-BG" dirty="0"/>
              <a:t>Параметърът </a:t>
            </a:r>
            <a:r>
              <a:rPr lang="en-US" dirty="0">
                <a:solidFill>
                  <a:srgbClr val="FF388C"/>
                </a:solidFill>
              </a:rPr>
              <a:t>absolute</a:t>
            </a:r>
            <a:r>
              <a:rPr lang="bg-BG" dirty="0"/>
              <a:t> е с булева стойност и не трябва да се закръгля като число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2CD00-852F-43C5-8270-9C466238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5" y="2133600"/>
            <a:ext cx="7315200" cy="19271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7A997D-4C1C-4561-AC1E-9FE6370ECF6D}"/>
              </a:ext>
            </a:extLst>
          </p:cNvPr>
          <p:cNvGrpSpPr/>
          <p:nvPr/>
        </p:nvGrpSpPr>
        <p:grpSpPr>
          <a:xfrm>
            <a:off x="6096000" y="3886200"/>
            <a:ext cx="1465123" cy="1393723"/>
            <a:chOff x="154205" y="3756478"/>
            <a:chExt cx="1671743" cy="2462565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CDB71825-F2D0-481B-93BB-FE55889E8ED0}"/>
                </a:ext>
              </a:extLst>
            </p:cNvPr>
            <p:cNvSpPr txBox="1">
              <a:spLocks/>
            </p:cNvSpPr>
            <p:nvPr/>
          </p:nvSpPr>
          <p:spPr>
            <a:xfrm>
              <a:off x="154205" y="5011388"/>
              <a:ext cx="16638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Ето това тук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е проблем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F7ADD4-F6FD-4234-A2C8-0960F92A4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5948" y="3756478"/>
              <a:ext cx="0" cy="246256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EBD09CC-27DF-484C-B249-6934A771FC07}"/>
              </a:ext>
            </a:extLst>
          </p:cNvPr>
          <p:cNvSpPr/>
          <p:nvPr/>
        </p:nvSpPr>
        <p:spPr>
          <a:xfrm>
            <a:off x="7162800" y="3713480"/>
            <a:ext cx="914400" cy="172720"/>
          </a:xfrm>
          <a:prstGeom prst="rect">
            <a:avLst/>
          </a:prstGeom>
          <a:noFill/>
          <a:ln w="6350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259159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72E-DCF2-46BA-A146-F2AF86A0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Втори 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A36F-A025-4F1D-9D46-32D3A4EE0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</p:spPr>
        <p:txBody>
          <a:bodyPr/>
          <a:lstStyle/>
          <a:p>
            <a:r>
              <a:rPr lang="bg-BG" dirty="0"/>
              <a:t>Примитивен компас</a:t>
            </a:r>
          </a:p>
          <a:p>
            <a:pPr lvl="1"/>
            <a:r>
              <a:rPr lang="bg-BG" dirty="0"/>
              <a:t>Устройство е легнало хоризонтално с нарисувана графична стрелка</a:t>
            </a:r>
          </a:p>
          <a:p>
            <a:pPr lvl="1"/>
            <a:r>
              <a:rPr lang="bg-BG" dirty="0"/>
              <a:t>При хоризонталното въртене стрелката</a:t>
            </a:r>
            <a:r>
              <a:rPr lang="en-US" dirty="0"/>
              <a:t> </a:t>
            </a:r>
            <a:r>
              <a:rPr lang="bg-BG" dirty="0"/>
              <a:t>почти запазва посоката си (т.е. завърта се обратно)</a:t>
            </a:r>
          </a:p>
          <a:p>
            <a:pPr lvl="1"/>
            <a:r>
              <a:rPr lang="bg-BG" dirty="0"/>
              <a:t>Използваме ъгъла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r>
              <a:rPr lang="bg-BG" dirty="0"/>
              <a:t> на ориентацията на устройството</a:t>
            </a:r>
          </a:p>
        </p:txBody>
      </p:sp>
    </p:spTree>
    <p:extLst>
      <p:ext uri="{BB962C8B-B14F-4D97-AF65-F5344CB8AC3E}">
        <p14:creationId xmlns:p14="http://schemas.microsoft.com/office/powerpoint/2010/main" val="3281466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465981-248C-4AD0-A22C-75C27D9D4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</a:t>
            </a:r>
          </a:p>
          <a:p>
            <a:pPr lvl="1"/>
            <a:r>
              <a:rPr lang="bg-BG" dirty="0"/>
              <a:t>При изключена </a:t>
            </a:r>
            <a:r>
              <a:rPr lang="bg-BG" dirty="0" err="1"/>
              <a:t>геолокация</a:t>
            </a:r>
            <a:r>
              <a:rPr lang="bg-BG" dirty="0"/>
              <a:t> може да сочи в грешна посока, но поне ще държи на нея</a:t>
            </a:r>
          </a:p>
        </p:txBody>
      </p:sp>
      <p:pic>
        <p:nvPicPr>
          <p:cNvPr id="3" name="E0906-Compass">
            <a:hlinkClick r:id="" action="ppaction://media"/>
            <a:extLst>
              <a:ext uri="{FF2B5EF4-FFF2-40B4-BE49-F238E27FC236}">
                <a16:creationId xmlns:a16="http://schemas.microsoft.com/office/drawing/2014/main" id="{BB9F4F38-3777-4646-ADEB-96C49E3775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2133600"/>
            <a:ext cx="54864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211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562AB-D970-4A54-A04E-B99E810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/>
                  <a:t> степени</a:t>
                </a:r>
              </a:p>
              <a:p>
                <a:pPr lvl="1"/>
                <a:r>
                  <a:rPr lang="bg-BG" dirty="0"/>
                  <a:t>Завъртане по три направления</a:t>
                </a:r>
              </a:p>
              <a:p>
                <a:r>
                  <a:rPr lang="bg-BG" dirty="0"/>
                  <a:t>Положение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степени</a:t>
                </a:r>
              </a:p>
              <a:p>
                <a:pPr lvl="1"/>
                <a:r>
                  <a:rPr lang="bg-BG" dirty="0"/>
                  <a:t>Движение по три направления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150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42E11-AC1E-4323-87FC-6D5BC02AD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От обекта на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се използва само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7A2D2812-4D72-48B3-97EE-FBFC3B8740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1754637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F5E1-79CF-4814-A48D-77A713C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 за ориентация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Стандарт за </a:t>
                </a:r>
                <a:r>
                  <a:rPr lang="en-US" dirty="0" err="1"/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Описан е тук: </a:t>
                </a:r>
                <a:r>
                  <a:rPr lang="en-US" dirty="0">
                    <a:hlinkClick r:id="rId2"/>
                  </a:rPr>
                  <a:t>w3c.github.io/</a:t>
                </a:r>
                <a:r>
                  <a:rPr lang="en-US" dirty="0" err="1">
                    <a:hlinkClick r:id="rId2"/>
                  </a:rPr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Не е окончателен вариант</a:t>
                </a:r>
              </a:p>
              <a:p>
                <a:pPr lvl="1"/>
                <a:r>
                  <a:rPr lang="bg-BG" dirty="0"/>
                  <a:t>При някои браузъри ъглите и посоките им са различни от описаните в стандарта:</a:t>
                </a:r>
                <a:br>
                  <a:rPr lang="bg-BG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0°, 360°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−180°,180°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−90°,90°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83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78D-FF71-444F-A6A5-AC391D7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Калибриране на компас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196D-DB57-40DF-A450-2425A3C38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Нужда от калибриране</a:t>
            </a:r>
          </a:p>
          <a:p>
            <a:pPr lvl="1"/>
            <a:r>
              <a:rPr lang="bg-BG" dirty="0"/>
              <a:t>Събитие </a:t>
            </a:r>
            <a:r>
              <a:rPr lang="en-US" dirty="0" err="1">
                <a:solidFill>
                  <a:srgbClr val="FF388C"/>
                </a:solidFill>
              </a:rPr>
              <a:t>CompassNeedsCalibration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Инструктира потребителя да направи във въздуха осморки с устройството си</a:t>
            </a:r>
            <a:endParaRPr lang="en-US" dirty="0"/>
          </a:p>
          <a:p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315A97-C584-4EB4-A41D-343A2D3237B5}"/>
              </a:ext>
            </a:extLst>
          </p:cNvPr>
          <p:cNvSpPr/>
          <p:nvPr/>
        </p:nvSpPr>
        <p:spPr>
          <a:xfrm rot="19663968">
            <a:off x="2314845" y="4317217"/>
            <a:ext cx="3656011" cy="1165631"/>
          </a:xfrm>
          <a:custGeom>
            <a:avLst/>
            <a:gdLst>
              <a:gd name="connsiteX0" fmla="*/ 413729 w 2562833"/>
              <a:gd name="connsiteY0" fmla="*/ 2262909 h 2284128"/>
              <a:gd name="connsiteX1" fmla="*/ 136638 w 2562833"/>
              <a:gd name="connsiteY1" fmla="*/ 1200727 h 2284128"/>
              <a:gd name="connsiteX2" fmla="*/ 2538093 w 2562833"/>
              <a:gd name="connsiteY2" fmla="*/ 637309 h 2284128"/>
              <a:gd name="connsiteX3" fmla="*/ 1346602 w 2562833"/>
              <a:gd name="connsiteY3" fmla="*/ 0 h 2284128"/>
              <a:gd name="connsiteX4" fmla="*/ 709293 w 2562833"/>
              <a:gd name="connsiteY4" fmla="*/ 637309 h 2284128"/>
              <a:gd name="connsiteX5" fmla="*/ 1392784 w 2562833"/>
              <a:gd name="connsiteY5" fmla="*/ 1810327 h 2284128"/>
              <a:gd name="connsiteX6" fmla="*/ 413729 w 2562833"/>
              <a:gd name="connsiteY6" fmla="*/ 2262909 h 2284128"/>
              <a:gd name="connsiteX0" fmla="*/ 384095 w 2531960"/>
              <a:gd name="connsiteY0" fmla="*/ 2262909 h 2327843"/>
              <a:gd name="connsiteX1" fmla="*/ 142564 w 2531960"/>
              <a:gd name="connsiteY1" fmla="*/ 469207 h 2327843"/>
              <a:gd name="connsiteX2" fmla="*/ 2508459 w 2531960"/>
              <a:gd name="connsiteY2" fmla="*/ 637309 h 2327843"/>
              <a:gd name="connsiteX3" fmla="*/ 1316968 w 2531960"/>
              <a:gd name="connsiteY3" fmla="*/ 0 h 2327843"/>
              <a:gd name="connsiteX4" fmla="*/ 679659 w 2531960"/>
              <a:gd name="connsiteY4" fmla="*/ 637309 h 2327843"/>
              <a:gd name="connsiteX5" fmla="*/ 1363150 w 2531960"/>
              <a:gd name="connsiteY5" fmla="*/ 1810327 h 2327843"/>
              <a:gd name="connsiteX6" fmla="*/ 384095 w 2531960"/>
              <a:gd name="connsiteY6" fmla="*/ 2262909 h 2327843"/>
              <a:gd name="connsiteX0" fmla="*/ 395985 w 2704071"/>
              <a:gd name="connsiteY0" fmla="*/ 2282205 h 2347139"/>
              <a:gd name="connsiteX1" fmla="*/ 154454 w 2704071"/>
              <a:gd name="connsiteY1" fmla="*/ 488503 h 2347139"/>
              <a:gd name="connsiteX2" fmla="*/ 2682909 w 2704071"/>
              <a:gd name="connsiteY2" fmla="*/ 1367805 h 2347139"/>
              <a:gd name="connsiteX3" fmla="*/ 1328858 w 2704071"/>
              <a:gd name="connsiteY3" fmla="*/ 19296 h 2347139"/>
              <a:gd name="connsiteX4" fmla="*/ 691549 w 2704071"/>
              <a:gd name="connsiteY4" fmla="*/ 656605 h 2347139"/>
              <a:gd name="connsiteX5" fmla="*/ 1375040 w 2704071"/>
              <a:gd name="connsiteY5" fmla="*/ 1829623 h 2347139"/>
              <a:gd name="connsiteX6" fmla="*/ 395985 w 2704071"/>
              <a:gd name="connsiteY6" fmla="*/ 2282205 h 2347139"/>
              <a:gd name="connsiteX0" fmla="*/ 395985 w 2703415"/>
              <a:gd name="connsiteY0" fmla="*/ 2336217 h 2407196"/>
              <a:gd name="connsiteX1" fmla="*/ 154454 w 2703415"/>
              <a:gd name="connsiteY1" fmla="*/ 542515 h 2407196"/>
              <a:gd name="connsiteX2" fmla="*/ 2682909 w 2703415"/>
              <a:gd name="connsiteY2" fmla="*/ 1421817 h 2407196"/>
              <a:gd name="connsiteX3" fmla="*/ 1328858 w 2703415"/>
              <a:gd name="connsiteY3" fmla="*/ 73308 h 2407196"/>
              <a:gd name="connsiteX4" fmla="*/ 960789 w 2703415"/>
              <a:gd name="connsiteY4" fmla="*/ 360097 h 2407196"/>
              <a:gd name="connsiteX5" fmla="*/ 1375040 w 2703415"/>
              <a:gd name="connsiteY5" fmla="*/ 1883635 h 2407196"/>
              <a:gd name="connsiteX6" fmla="*/ 395985 w 2703415"/>
              <a:gd name="connsiteY6" fmla="*/ 2336217 h 2407196"/>
              <a:gd name="connsiteX0" fmla="*/ 395985 w 3315066"/>
              <a:gd name="connsiteY0" fmla="*/ 2151461 h 2222440"/>
              <a:gd name="connsiteX1" fmla="*/ 154454 w 3315066"/>
              <a:gd name="connsiteY1" fmla="*/ 357759 h 2222440"/>
              <a:gd name="connsiteX2" fmla="*/ 2682909 w 3315066"/>
              <a:gd name="connsiteY2" fmla="*/ 1237061 h 2222440"/>
              <a:gd name="connsiteX3" fmla="*/ 3203378 w 3315066"/>
              <a:gd name="connsiteY3" fmla="*/ 193352 h 2222440"/>
              <a:gd name="connsiteX4" fmla="*/ 960789 w 3315066"/>
              <a:gd name="connsiteY4" fmla="*/ 175341 h 2222440"/>
              <a:gd name="connsiteX5" fmla="*/ 1375040 w 3315066"/>
              <a:gd name="connsiteY5" fmla="*/ 1698879 h 2222440"/>
              <a:gd name="connsiteX6" fmla="*/ 395985 w 3315066"/>
              <a:gd name="connsiteY6" fmla="*/ 2151461 h 2222440"/>
              <a:gd name="connsiteX0" fmla="*/ 36523 w 4281484"/>
              <a:gd name="connsiteY0" fmla="*/ 1211661 h 1738371"/>
              <a:gd name="connsiteX1" fmla="*/ 1120872 w 4281484"/>
              <a:gd name="connsiteY1" fmla="*/ 357759 h 1738371"/>
              <a:gd name="connsiteX2" fmla="*/ 3649327 w 4281484"/>
              <a:gd name="connsiteY2" fmla="*/ 1237061 h 1738371"/>
              <a:gd name="connsiteX3" fmla="*/ 4169796 w 4281484"/>
              <a:gd name="connsiteY3" fmla="*/ 193352 h 1738371"/>
              <a:gd name="connsiteX4" fmla="*/ 1927207 w 4281484"/>
              <a:gd name="connsiteY4" fmla="*/ 175341 h 1738371"/>
              <a:gd name="connsiteX5" fmla="*/ 2341458 w 4281484"/>
              <a:gd name="connsiteY5" fmla="*/ 1698879 h 1738371"/>
              <a:gd name="connsiteX6" fmla="*/ 36523 w 4281484"/>
              <a:gd name="connsiteY6" fmla="*/ 1211661 h 1738371"/>
              <a:gd name="connsiteX0" fmla="*/ 884 w 4245845"/>
              <a:gd name="connsiteY0" fmla="*/ 1211661 h 2144995"/>
              <a:gd name="connsiteX1" fmla="*/ 1085233 w 4245845"/>
              <a:gd name="connsiteY1" fmla="*/ 357759 h 2144995"/>
              <a:gd name="connsiteX2" fmla="*/ 3613688 w 4245845"/>
              <a:gd name="connsiteY2" fmla="*/ 1237061 h 2144995"/>
              <a:gd name="connsiteX3" fmla="*/ 4134157 w 4245845"/>
              <a:gd name="connsiteY3" fmla="*/ 193352 h 2144995"/>
              <a:gd name="connsiteX4" fmla="*/ 1891568 w 4245845"/>
              <a:gd name="connsiteY4" fmla="*/ 175341 h 2144995"/>
              <a:gd name="connsiteX5" fmla="*/ 918979 w 4245845"/>
              <a:gd name="connsiteY5" fmla="*/ 2120519 h 2144995"/>
              <a:gd name="connsiteX6" fmla="*/ 884 w 4245845"/>
              <a:gd name="connsiteY6" fmla="*/ 1211661 h 2144995"/>
              <a:gd name="connsiteX0" fmla="*/ 1 w 4249490"/>
              <a:gd name="connsiteY0" fmla="*/ 1211661 h 2145257"/>
              <a:gd name="connsiteX1" fmla="*/ 916710 w 4249490"/>
              <a:gd name="connsiteY1" fmla="*/ 296799 h 2145257"/>
              <a:gd name="connsiteX2" fmla="*/ 3612805 w 4249490"/>
              <a:gd name="connsiteY2" fmla="*/ 1237061 h 2145257"/>
              <a:gd name="connsiteX3" fmla="*/ 4133274 w 4249490"/>
              <a:gd name="connsiteY3" fmla="*/ 193352 h 2145257"/>
              <a:gd name="connsiteX4" fmla="*/ 1890685 w 4249490"/>
              <a:gd name="connsiteY4" fmla="*/ 175341 h 2145257"/>
              <a:gd name="connsiteX5" fmla="*/ 918096 w 4249490"/>
              <a:gd name="connsiteY5" fmla="*/ 2120519 h 2145257"/>
              <a:gd name="connsiteX6" fmla="*/ 1 w 4249490"/>
              <a:gd name="connsiteY6" fmla="*/ 1211661 h 2145257"/>
              <a:gd name="connsiteX0" fmla="*/ 1 w 4146825"/>
              <a:gd name="connsiteY0" fmla="*/ 1262089 h 2195685"/>
              <a:gd name="connsiteX1" fmla="*/ 916710 w 4146825"/>
              <a:gd name="connsiteY1" fmla="*/ 347227 h 2195685"/>
              <a:gd name="connsiteX2" fmla="*/ 2739045 w 4146825"/>
              <a:gd name="connsiteY2" fmla="*/ 2171409 h 2195685"/>
              <a:gd name="connsiteX3" fmla="*/ 4133274 w 4146825"/>
              <a:gd name="connsiteY3" fmla="*/ 243780 h 2195685"/>
              <a:gd name="connsiteX4" fmla="*/ 1890685 w 4146825"/>
              <a:gd name="connsiteY4" fmla="*/ 225769 h 2195685"/>
              <a:gd name="connsiteX5" fmla="*/ 918096 w 4146825"/>
              <a:gd name="connsiteY5" fmla="*/ 2170947 h 2195685"/>
              <a:gd name="connsiteX6" fmla="*/ 1 w 4146825"/>
              <a:gd name="connsiteY6" fmla="*/ 1262089 h 2195685"/>
              <a:gd name="connsiteX0" fmla="*/ 1 w 4133274"/>
              <a:gd name="connsiteY0" fmla="*/ 1068793 h 1982193"/>
              <a:gd name="connsiteX1" fmla="*/ 916710 w 4133274"/>
              <a:gd name="connsiteY1" fmla="*/ 153931 h 1982193"/>
              <a:gd name="connsiteX2" fmla="*/ 2739045 w 4133274"/>
              <a:gd name="connsiteY2" fmla="*/ 1978113 h 1982193"/>
              <a:gd name="connsiteX3" fmla="*/ 4133274 w 4133274"/>
              <a:gd name="connsiteY3" fmla="*/ 50484 h 1982193"/>
              <a:gd name="connsiteX4" fmla="*/ 2733965 w 4133274"/>
              <a:gd name="connsiteY4" fmla="*/ 672553 h 1982193"/>
              <a:gd name="connsiteX5" fmla="*/ 918096 w 4133274"/>
              <a:gd name="connsiteY5" fmla="*/ 1977651 h 1982193"/>
              <a:gd name="connsiteX6" fmla="*/ 1 w 4133274"/>
              <a:gd name="connsiteY6" fmla="*/ 1068793 h 1982193"/>
              <a:gd name="connsiteX0" fmla="*/ 1 w 3416996"/>
              <a:gd name="connsiteY0" fmla="*/ 934575 h 1876291"/>
              <a:gd name="connsiteX1" fmla="*/ 916710 w 3416996"/>
              <a:gd name="connsiteY1" fmla="*/ 19713 h 1876291"/>
              <a:gd name="connsiteX2" fmla="*/ 2739045 w 3416996"/>
              <a:gd name="connsiteY2" fmla="*/ 1843895 h 1876291"/>
              <a:gd name="connsiteX3" fmla="*/ 3416994 w 3416996"/>
              <a:gd name="connsiteY3" fmla="*/ 1140546 h 1876291"/>
              <a:gd name="connsiteX4" fmla="*/ 2733965 w 3416996"/>
              <a:gd name="connsiteY4" fmla="*/ 538335 h 1876291"/>
              <a:gd name="connsiteX5" fmla="*/ 918096 w 3416996"/>
              <a:gd name="connsiteY5" fmla="*/ 1843433 h 1876291"/>
              <a:gd name="connsiteX6" fmla="*/ 1 w 3416996"/>
              <a:gd name="connsiteY6" fmla="*/ 934575 h 1876291"/>
              <a:gd name="connsiteX0" fmla="*/ 1 w 3655755"/>
              <a:gd name="connsiteY0" fmla="*/ 934575 h 1863179"/>
              <a:gd name="connsiteX1" fmla="*/ 916710 w 3655755"/>
              <a:gd name="connsiteY1" fmla="*/ 19713 h 1863179"/>
              <a:gd name="connsiteX2" fmla="*/ 2739045 w 3655755"/>
              <a:gd name="connsiteY2" fmla="*/ 1843895 h 1863179"/>
              <a:gd name="connsiteX3" fmla="*/ 3655754 w 3655755"/>
              <a:gd name="connsiteY3" fmla="*/ 952586 h 1863179"/>
              <a:gd name="connsiteX4" fmla="*/ 2733965 w 3655755"/>
              <a:gd name="connsiteY4" fmla="*/ 538335 h 1863179"/>
              <a:gd name="connsiteX5" fmla="*/ 918096 w 3655755"/>
              <a:gd name="connsiteY5" fmla="*/ 1843433 h 1863179"/>
              <a:gd name="connsiteX6" fmla="*/ 1 w 3655755"/>
              <a:gd name="connsiteY6" fmla="*/ 934575 h 1863179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4"/>
              <a:gd name="connsiteY0" fmla="*/ 934575 h 1865000"/>
              <a:gd name="connsiteX1" fmla="*/ 916710 w 3655754"/>
              <a:gd name="connsiteY1" fmla="*/ 19713 h 1865000"/>
              <a:gd name="connsiteX2" fmla="*/ 2739045 w 3655754"/>
              <a:gd name="connsiteY2" fmla="*/ 1843895 h 1865000"/>
              <a:gd name="connsiteX3" fmla="*/ 3655754 w 3655754"/>
              <a:gd name="connsiteY3" fmla="*/ 952586 h 1865000"/>
              <a:gd name="connsiteX4" fmla="*/ 2744125 w 3655754"/>
              <a:gd name="connsiteY4" fmla="*/ 30335 h 1865000"/>
              <a:gd name="connsiteX5" fmla="*/ 918096 w 3655754"/>
              <a:gd name="connsiteY5" fmla="*/ 1843433 h 1865000"/>
              <a:gd name="connsiteX6" fmla="*/ 1 w 3655754"/>
              <a:gd name="connsiteY6" fmla="*/ 934575 h 1865000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5"/>
              <a:gd name="connsiteY0" fmla="*/ 934575 h 1865000"/>
              <a:gd name="connsiteX1" fmla="*/ 916710 w 3655755"/>
              <a:gd name="connsiteY1" fmla="*/ 19713 h 1865000"/>
              <a:gd name="connsiteX2" fmla="*/ 2739045 w 3655755"/>
              <a:gd name="connsiteY2" fmla="*/ 1843895 h 1865000"/>
              <a:gd name="connsiteX3" fmla="*/ 3655754 w 3655755"/>
              <a:gd name="connsiteY3" fmla="*/ 952586 h 1865000"/>
              <a:gd name="connsiteX4" fmla="*/ 2744125 w 3655755"/>
              <a:gd name="connsiteY4" fmla="*/ 30335 h 1865000"/>
              <a:gd name="connsiteX5" fmla="*/ 918096 w 3655755"/>
              <a:gd name="connsiteY5" fmla="*/ 1843433 h 1865000"/>
              <a:gd name="connsiteX6" fmla="*/ 1 w 3655755"/>
              <a:gd name="connsiteY6" fmla="*/ 934575 h 1865000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14966 h 1843483"/>
              <a:gd name="connsiteX1" fmla="*/ 916710 w 3655755"/>
              <a:gd name="connsiteY1" fmla="*/ 104 h 1843483"/>
              <a:gd name="connsiteX2" fmla="*/ 2739045 w 3655755"/>
              <a:gd name="connsiteY2" fmla="*/ 1824286 h 1843483"/>
              <a:gd name="connsiteX3" fmla="*/ 3655754 w 3655755"/>
              <a:gd name="connsiteY3" fmla="*/ 932977 h 1843483"/>
              <a:gd name="connsiteX4" fmla="*/ 2744125 w 3655755"/>
              <a:gd name="connsiteY4" fmla="*/ 10726 h 1843483"/>
              <a:gd name="connsiteX5" fmla="*/ 918096 w 3655755"/>
              <a:gd name="connsiteY5" fmla="*/ 1823824 h 1843483"/>
              <a:gd name="connsiteX6" fmla="*/ 1 w 3655755"/>
              <a:gd name="connsiteY6" fmla="*/ 914966 h 1843483"/>
              <a:gd name="connsiteX0" fmla="*/ 1 w 3655755"/>
              <a:gd name="connsiteY0" fmla="*/ 914966 h 1824390"/>
              <a:gd name="connsiteX1" fmla="*/ 916710 w 3655755"/>
              <a:gd name="connsiteY1" fmla="*/ 104 h 1824390"/>
              <a:gd name="connsiteX2" fmla="*/ 2739045 w 3655755"/>
              <a:gd name="connsiteY2" fmla="*/ 1824286 h 1824390"/>
              <a:gd name="connsiteX3" fmla="*/ 3655754 w 3655755"/>
              <a:gd name="connsiteY3" fmla="*/ 932977 h 1824390"/>
              <a:gd name="connsiteX4" fmla="*/ 2744125 w 3655755"/>
              <a:gd name="connsiteY4" fmla="*/ 10726 h 1824390"/>
              <a:gd name="connsiteX5" fmla="*/ 918096 w 3655755"/>
              <a:gd name="connsiteY5" fmla="*/ 1823824 h 1824390"/>
              <a:gd name="connsiteX6" fmla="*/ 1 w 3655755"/>
              <a:gd name="connsiteY6" fmla="*/ 914966 h 1824390"/>
              <a:gd name="connsiteX0" fmla="*/ 48 w 3655802"/>
              <a:gd name="connsiteY0" fmla="*/ 914994 h 1824418"/>
              <a:gd name="connsiteX1" fmla="*/ 916757 w 3655802"/>
              <a:gd name="connsiteY1" fmla="*/ 132 h 1824418"/>
              <a:gd name="connsiteX2" fmla="*/ 2739092 w 3655802"/>
              <a:gd name="connsiteY2" fmla="*/ 1824314 h 1824418"/>
              <a:gd name="connsiteX3" fmla="*/ 3655801 w 3655802"/>
              <a:gd name="connsiteY3" fmla="*/ 933005 h 1824418"/>
              <a:gd name="connsiteX4" fmla="*/ 2744172 w 3655802"/>
              <a:gd name="connsiteY4" fmla="*/ 10754 h 1824418"/>
              <a:gd name="connsiteX5" fmla="*/ 918143 w 3655802"/>
              <a:gd name="connsiteY5" fmla="*/ 1823852 h 1824418"/>
              <a:gd name="connsiteX6" fmla="*/ 48 w 3655802"/>
              <a:gd name="connsiteY6" fmla="*/ 914994 h 1824418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88174"/>
              <a:gd name="connsiteX1" fmla="*/ 916757 w 3655802"/>
              <a:gd name="connsiteY1" fmla="*/ 22680 h 1888174"/>
              <a:gd name="connsiteX2" fmla="*/ 2739092 w 3655802"/>
              <a:gd name="connsiteY2" fmla="*/ 1846862 h 1888174"/>
              <a:gd name="connsiteX3" fmla="*/ 3655801 w 3655802"/>
              <a:gd name="connsiteY3" fmla="*/ 955553 h 1888174"/>
              <a:gd name="connsiteX4" fmla="*/ 2744172 w 3655802"/>
              <a:gd name="connsiteY4" fmla="*/ 33302 h 1888174"/>
              <a:gd name="connsiteX5" fmla="*/ 918143 w 3655802"/>
              <a:gd name="connsiteY5" fmla="*/ 1846400 h 1888174"/>
              <a:gd name="connsiteX6" fmla="*/ 48 w 3655802"/>
              <a:gd name="connsiteY6" fmla="*/ 937542 h 1888174"/>
              <a:gd name="connsiteX0" fmla="*/ 48 w 3655802"/>
              <a:gd name="connsiteY0" fmla="*/ 937542 h 1890249"/>
              <a:gd name="connsiteX1" fmla="*/ 916757 w 3655802"/>
              <a:gd name="connsiteY1" fmla="*/ 22680 h 1890249"/>
              <a:gd name="connsiteX2" fmla="*/ 2739092 w 3655802"/>
              <a:gd name="connsiteY2" fmla="*/ 1846862 h 1890249"/>
              <a:gd name="connsiteX3" fmla="*/ 3655801 w 3655802"/>
              <a:gd name="connsiteY3" fmla="*/ 955553 h 1890249"/>
              <a:gd name="connsiteX4" fmla="*/ 2744172 w 3655802"/>
              <a:gd name="connsiteY4" fmla="*/ 33302 h 1890249"/>
              <a:gd name="connsiteX5" fmla="*/ 918143 w 3655802"/>
              <a:gd name="connsiteY5" fmla="*/ 1846400 h 1890249"/>
              <a:gd name="connsiteX6" fmla="*/ 48 w 3655802"/>
              <a:gd name="connsiteY6" fmla="*/ 937542 h 1890249"/>
              <a:gd name="connsiteX0" fmla="*/ 48 w 3656011"/>
              <a:gd name="connsiteY0" fmla="*/ 947592 h 1910401"/>
              <a:gd name="connsiteX1" fmla="*/ 916757 w 3656011"/>
              <a:gd name="connsiteY1" fmla="*/ 32730 h 1910401"/>
              <a:gd name="connsiteX2" fmla="*/ 2739092 w 3656011"/>
              <a:gd name="connsiteY2" fmla="*/ 1856912 h 1910401"/>
              <a:gd name="connsiteX3" fmla="*/ 3655801 w 3656011"/>
              <a:gd name="connsiteY3" fmla="*/ 965603 h 1910401"/>
              <a:gd name="connsiteX4" fmla="*/ 2744172 w 3656011"/>
              <a:gd name="connsiteY4" fmla="*/ 43352 h 1910401"/>
              <a:gd name="connsiteX5" fmla="*/ 918143 w 3656011"/>
              <a:gd name="connsiteY5" fmla="*/ 1856450 h 1910401"/>
              <a:gd name="connsiteX6" fmla="*/ 48 w 3656011"/>
              <a:gd name="connsiteY6" fmla="*/ 947592 h 1910401"/>
              <a:gd name="connsiteX0" fmla="*/ 48 w 3656011"/>
              <a:gd name="connsiteY0" fmla="*/ 947592 h 1911048"/>
              <a:gd name="connsiteX1" fmla="*/ 916757 w 3656011"/>
              <a:gd name="connsiteY1" fmla="*/ 32730 h 1911048"/>
              <a:gd name="connsiteX2" fmla="*/ 2739092 w 3656011"/>
              <a:gd name="connsiteY2" fmla="*/ 1856912 h 1911048"/>
              <a:gd name="connsiteX3" fmla="*/ 3655801 w 3656011"/>
              <a:gd name="connsiteY3" fmla="*/ 965603 h 1911048"/>
              <a:gd name="connsiteX4" fmla="*/ 2744172 w 3656011"/>
              <a:gd name="connsiteY4" fmla="*/ 43352 h 1911048"/>
              <a:gd name="connsiteX5" fmla="*/ 918143 w 3656011"/>
              <a:gd name="connsiteY5" fmla="*/ 1856450 h 1911048"/>
              <a:gd name="connsiteX6" fmla="*/ 48 w 3656011"/>
              <a:gd name="connsiteY6" fmla="*/ 947592 h 191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6011" h="1911048">
                <a:moveTo>
                  <a:pt x="48" y="947592"/>
                </a:moveTo>
                <a:cubicBezTo>
                  <a:pt x="-5263" y="317338"/>
                  <a:pt x="439930" y="-116913"/>
                  <a:pt x="916757" y="32730"/>
                </a:cubicBezTo>
                <a:cubicBezTo>
                  <a:pt x="1393584" y="182373"/>
                  <a:pt x="2247025" y="1641308"/>
                  <a:pt x="2739092" y="1856912"/>
                </a:cubicBezTo>
                <a:cubicBezTo>
                  <a:pt x="3231159" y="2072516"/>
                  <a:pt x="3644794" y="1608409"/>
                  <a:pt x="3655801" y="965603"/>
                </a:cubicBezTo>
                <a:cubicBezTo>
                  <a:pt x="3666808" y="322797"/>
                  <a:pt x="3244475" y="-148811"/>
                  <a:pt x="2744172" y="43352"/>
                </a:cubicBezTo>
                <a:cubicBezTo>
                  <a:pt x="2243869" y="235515"/>
                  <a:pt x="1416137" y="1631373"/>
                  <a:pt x="918143" y="1856450"/>
                </a:cubicBezTo>
                <a:cubicBezTo>
                  <a:pt x="420149" y="2081527"/>
                  <a:pt x="5359" y="1577846"/>
                  <a:pt x="48" y="94759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A60C-BE65-4E57-893B-7B0693DC09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55821">
            <a:off x="2600296" y="4573336"/>
            <a:ext cx="480061" cy="9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5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Ръчно инициализиране</a:t>
                </a:r>
              </a:p>
              <a:p>
                <a:pPr lvl="1"/>
                <a:r>
                  <a:rPr lang="bg-BG" dirty="0"/>
                  <a:t>Нужен е алтернативен начин на определяне на северна посока</a:t>
                </a:r>
              </a:p>
              <a:p>
                <a:pPr lvl="1"/>
                <a:r>
                  <a:rPr lang="bg-BG" dirty="0"/>
                  <a:t>Завъртаме телефона на север и запомняме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bg-BG" dirty="0"/>
                  <a:t> това е отместването на компаса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bg-BG" dirty="0"/>
                  <a:t>, то компасът е калибриран, иначе той има отклонение/грешка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Запомняме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(напр. с натискане на бутон) и при всяко следващо измерване вместо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използваме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3863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E540384-13A9-4AAF-B03E-02812CE77D41}"/>
              </a:ext>
            </a:extLst>
          </p:cNvPr>
          <p:cNvGrpSpPr/>
          <p:nvPr/>
        </p:nvGrpSpPr>
        <p:grpSpPr>
          <a:xfrm rot="4237079">
            <a:off x="4494543" y="3757488"/>
            <a:ext cx="228600" cy="1833418"/>
            <a:chOff x="5486400" y="1600200"/>
            <a:chExt cx="228600" cy="183341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D2B311F-ADA8-4755-A397-036C2732E5C3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4F55838-661F-46FE-A931-C3B5A00A15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FFE8FB5-C400-42E9-BB6E-01CCB134FF52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5DAC78-23E7-4196-A86C-6116B3044438}"/>
                </a:ext>
              </a:extLst>
            </p:cNvPr>
            <p:cNvCxnSpPr>
              <a:stCxn id="62" idx="0"/>
              <a:endCxn id="63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ADB4F9-AF2B-4775-9F7B-2C58273A002A}"/>
              </a:ext>
            </a:extLst>
          </p:cNvPr>
          <p:cNvGrpSpPr/>
          <p:nvPr/>
        </p:nvGrpSpPr>
        <p:grpSpPr>
          <a:xfrm rot="1539051">
            <a:off x="3657599" y="1083592"/>
            <a:ext cx="1828800" cy="2021989"/>
            <a:chOff x="2743200" y="1407011"/>
            <a:chExt cx="1828800" cy="202198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79E8B9E-E52D-4915-A2E8-F0F77084E06F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DA4DC-BDB1-472A-96D5-879D2D707142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923171-1B99-41EB-951B-1AA7C15D6305}"/>
              </a:ext>
            </a:extLst>
          </p:cNvPr>
          <p:cNvGrpSpPr/>
          <p:nvPr/>
        </p:nvGrpSpPr>
        <p:grpSpPr>
          <a:xfrm>
            <a:off x="5155868" y="685800"/>
            <a:ext cx="2475964" cy="683724"/>
            <a:chOff x="-430783" y="5006399"/>
            <a:chExt cx="2825138" cy="1208069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66F4D47-5EA8-4791-AA19-3A765A3E9FDC}"/>
                </a:ext>
              </a:extLst>
            </p:cNvPr>
            <p:cNvSpPr txBox="1">
              <a:spLocks/>
            </p:cNvSpPr>
            <p:nvPr/>
          </p:nvSpPr>
          <p:spPr>
            <a:xfrm>
              <a:off x="730516" y="5006399"/>
              <a:ext cx="1663839" cy="120765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Истинският север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A72DA7-115F-4E75-9542-A21B14977DCB}"/>
                </a:ext>
              </a:extLst>
            </p:cNvPr>
            <p:cNvCxnSpPr>
              <a:cxnSpLocks/>
            </p:cNvCxnSpPr>
            <p:nvPr/>
          </p:nvCxnSpPr>
          <p:spPr>
            <a:xfrm>
              <a:off x="-430783" y="6214468"/>
              <a:ext cx="28251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2B9308-BC23-4F18-B688-6B77C6A52945}"/>
              </a:ext>
            </a:extLst>
          </p:cNvPr>
          <p:cNvGrpSpPr/>
          <p:nvPr/>
        </p:nvGrpSpPr>
        <p:grpSpPr>
          <a:xfrm>
            <a:off x="5396317" y="1867505"/>
            <a:ext cx="2235515" cy="916034"/>
            <a:chOff x="-732736" y="5011388"/>
            <a:chExt cx="2550780" cy="1618538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1CFBDF3B-67CB-45F5-B222-FF0AFB397867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Показваният </a:t>
              </a:r>
              <a:r>
                <a:rPr lang="bg-BG" sz="1800" b="0" dirty="0" err="1">
                  <a:solidFill>
                    <a:schemeClr val="bg1"/>
                  </a:solidFill>
                </a:rPr>
                <a:t>некалибриран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север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1A72E93-EEF5-4818-A822-0E78B203F940}"/>
                </a:ext>
              </a:extLst>
            </p:cNvPr>
            <p:cNvCxnSpPr>
              <a:cxnSpLocks/>
            </p:cNvCxnSpPr>
            <p:nvPr/>
          </p:nvCxnSpPr>
          <p:spPr>
            <a:xfrm>
              <a:off x="-732736" y="5011388"/>
              <a:ext cx="255078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9159AD-C132-4E13-B903-3EA035609810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4537919" y="1454146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13B475-660D-435A-836F-C49F35F661B8}"/>
              </a:ext>
            </a:extLst>
          </p:cNvPr>
          <p:cNvGrpSpPr/>
          <p:nvPr/>
        </p:nvGrpSpPr>
        <p:grpSpPr>
          <a:xfrm rot="4237079">
            <a:off x="4404968" y="1255906"/>
            <a:ext cx="228600" cy="1833418"/>
            <a:chOff x="5486400" y="1600200"/>
            <a:chExt cx="228600" cy="183341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28FC02F-91B1-465D-BDBC-68B48F7103E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D1D4DD8-0BCA-4B22-9DFC-54048F8EB834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0D21C7-85E4-4EA2-A688-B7350A50735A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8A777-7E35-4D62-8E60-1665B1CE43C6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CD356A5C-7629-411D-9DB6-39B7483286A6}"/>
              </a:ext>
            </a:extLst>
          </p:cNvPr>
          <p:cNvSpPr/>
          <p:nvPr/>
        </p:nvSpPr>
        <p:spPr>
          <a:xfrm>
            <a:off x="3906180" y="1534449"/>
            <a:ext cx="1248007" cy="1249095"/>
          </a:xfrm>
          <a:prstGeom prst="arc">
            <a:avLst>
              <a:gd name="adj1" fmla="val 17962344"/>
              <a:gd name="adj2" fmla="val 20392211"/>
            </a:avLst>
          </a:prstGeom>
          <a:ln w="6350">
            <a:solidFill>
              <a:srgbClr val="FF388C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/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C412B-0503-4DB6-B4F4-91AD7E0FA8CE}"/>
              </a:ext>
            </a:extLst>
          </p:cNvPr>
          <p:cNvGrpSpPr/>
          <p:nvPr/>
        </p:nvGrpSpPr>
        <p:grpSpPr>
          <a:xfrm rot="1539051">
            <a:off x="3747174" y="3585174"/>
            <a:ext cx="1828800" cy="2021989"/>
            <a:chOff x="2743200" y="1407011"/>
            <a:chExt cx="1828800" cy="202198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24A62B-E04C-492F-B790-D308559AC00A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3B9154-3B8F-4EB8-B00E-23A6C817E996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543183-DC0E-4646-B9AE-B601E40AF9C2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4627494" y="3955728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2C7666-665B-487D-8CFB-DD22522FB0B6}"/>
              </a:ext>
            </a:extLst>
          </p:cNvPr>
          <p:cNvGrpSpPr/>
          <p:nvPr/>
        </p:nvGrpSpPr>
        <p:grpSpPr>
          <a:xfrm rot="1759801">
            <a:off x="4494544" y="3766535"/>
            <a:ext cx="228600" cy="1833418"/>
            <a:chOff x="5486400" y="1600200"/>
            <a:chExt cx="228600" cy="183341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ACA0257-1A4D-4707-9355-2C31D1FAF37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6170CC5-8D88-41F2-840B-0BA71054D3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67572B-84CB-473B-B1F2-B45F789B9168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5FF37C-DD0B-41A7-980F-23699DCE524A}"/>
                </a:ext>
              </a:extLst>
            </p:cNvPr>
            <p:cNvCxnSpPr>
              <a:stCxn id="69" idx="0"/>
              <a:endCxn id="70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3866359-ED22-4786-8DC4-190EB6DD3EE9}"/>
              </a:ext>
            </a:extLst>
          </p:cNvPr>
          <p:cNvGrpSpPr/>
          <p:nvPr/>
        </p:nvGrpSpPr>
        <p:grpSpPr>
          <a:xfrm>
            <a:off x="1199931" y="4120544"/>
            <a:ext cx="3621358" cy="683489"/>
            <a:chOff x="-66919" y="5011388"/>
            <a:chExt cx="4132064" cy="1207655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4A0E5310-EF04-40C9-881B-F5F4E0275CCC}"/>
                </a:ext>
              </a:extLst>
            </p:cNvPr>
            <p:cNvSpPr txBox="1">
              <a:spLocks/>
            </p:cNvSpPr>
            <p:nvPr/>
          </p:nvSpPr>
          <p:spPr>
            <a:xfrm>
              <a:off x="-66919" y="5011388"/>
              <a:ext cx="1884964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Коригираният север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CD1755-86FB-411C-89DF-4C7A6EA09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919" y="5011388"/>
              <a:ext cx="413206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FCCAD9-7C68-422E-96B6-9EAAE8FB14EE}"/>
              </a:ext>
            </a:extLst>
          </p:cNvPr>
          <p:cNvGrpSpPr/>
          <p:nvPr/>
        </p:nvGrpSpPr>
        <p:grpSpPr>
          <a:xfrm>
            <a:off x="4902955" y="4346016"/>
            <a:ext cx="2728417" cy="916034"/>
            <a:chOff x="-1295150" y="5011388"/>
            <a:chExt cx="3113194" cy="1618538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8D84A973-DD6C-461D-9A2D-BB636F7E5206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 традиция червеното сочи север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210DA7-267E-4CBA-93D2-EB23A61D40E4}"/>
                </a:ext>
              </a:extLst>
            </p:cNvPr>
            <p:cNvCxnSpPr>
              <a:cxnSpLocks/>
            </p:cNvCxnSpPr>
            <p:nvPr/>
          </p:nvCxnSpPr>
          <p:spPr>
            <a:xfrm>
              <a:off x="-1295150" y="5011388"/>
              <a:ext cx="311319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56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79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D9E-AD21-4963-8FD3-E776796A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9F1B-567D-4F39-ADD9-D09B0FC4E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движение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улавя </a:t>
            </a:r>
            <a:r>
              <a:rPr lang="bg-BG" dirty="0" err="1"/>
              <a:t>завъртяността</a:t>
            </a:r>
            <a:r>
              <a:rPr lang="bg-BG" dirty="0"/>
              <a:t> на мобилното устройство, но не и неговото преместване в пространството</a:t>
            </a:r>
          </a:p>
          <a:p>
            <a:pPr lvl="1"/>
            <a:r>
              <a:rPr lang="bg-BG" dirty="0"/>
              <a:t>Движението се улавя 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r>
              <a:rPr lang="en-US" dirty="0"/>
              <a:t> – </a:t>
            </a:r>
            <a:r>
              <a:rPr lang="bg-BG" dirty="0"/>
              <a:t>друго събитие, което е свързано с </a:t>
            </a:r>
            <a:r>
              <a:rPr lang="bg-BG" dirty="0" err="1"/>
              <a:t>акселометъра</a:t>
            </a:r>
            <a:endParaRPr lang="bg-BG" dirty="0"/>
          </a:p>
          <a:p>
            <a:pPr lvl="1"/>
            <a:r>
              <a:rPr lang="bg-BG" dirty="0"/>
              <a:t>Предоставя данни за ускорението на движението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393912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5B8-9A3F-4C1F-96C8-8AED312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DeviceMotion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Предоставяни данни</a:t>
                </a:r>
              </a:p>
              <a:p>
                <a:pPr lvl="1"/>
                <a:r>
                  <a:rPr lang="bg-BG" dirty="0"/>
                  <a:t>Ускорение </a:t>
                </a:r>
                <a:r>
                  <a:rPr lang="en-US" dirty="0">
                    <a:solidFill>
                      <a:srgbClr val="FF388C"/>
                    </a:solidFill>
                  </a:rPr>
                  <a:t>acceleration</a:t>
                </a:r>
                <a:r>
                  <a:rPr lang="bg-BG" dirty="0"/>
                  <a:t> по всяка от трите оси, измерено в м/с</a:t>
                </a:r>
                <a:r>
                  <a:rPr lang="bg-BG" baseline="30000" dirty="0"/>
                  <a:t>2</a:t>
                </a:r>
              </a:p>
              <a:p>
                <a:pPr lvl="1"/>
                <a:r>
                  <a:rPr lang="bg-BG" dirty="0"/>
                  <a:t>Второ ускорение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accelerationIncludingGravity</a:t>
                </a:r>
                <a:r>
                  <a:rPr lang="en-US" dirty="0"/>
                  <a:t>, </a:t>
                </a:r>
                <a:r>
                  <a:rPr lang="bg-BG" dirty="0"/>
                  <a:t>което включва и земното ускорение</a:t>
                </a:r>
              </a:p>
              <a:p>
                <a:pPr lvl="1"/>
                <a:r>
                  <a:rPr lang="bg-BG" dirty="0"/>
                  <a:t>Скорост на въртене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388C"/>
                    </a:solidFill>
                  </a:rPr>
                  <a:t>rotationRate</a:t>
                </a:r>
                <a:r>
                  <a:rPr lang="bg-BG" dirty="0"/>
                  <a:t> за всеки от ъглите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bg-BG" dirty="0"/>
                  <a:t> в </a:t>
                </a:r>
                <a:r>
                  <a:rPr lang="bg-BG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bg-BG" dirty="0"/>
                  <a:t>/с</a:t>
                </a:r>
                <a:endParaRPr lang="bg-BG" baseline="30000" dirty="0"/>
              </a:p>
              <a:p>
                <a:pPr lvl="1"/>
                <a:r>
                  <a:rPr lang="bg-BG" dirty="0"/>
                  <a:t>Интервал от време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88C"/>
                    </a:solidFill>
                  </a:rPr>
                  <a:t>interval</a:t>
                </a:r>
                <a:r>
                  <a:rPr lang="bg-BG" dirty="0"/>
                  <a:t> в милисекунди, за което са измерени по-горните данни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9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74CDD-CC9D-4EFE-929D-3611B69CE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Няма данни за положението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</a:p>
          <a:p>
            <a:pPr lvl="1"/>
            <a:r>
              <a:rPr lang="bg-BG" dirty="0"/>
              <a:t>Има данни само за движението</a:t>
            </a:r>
          </a:p>
          <a:p>
            <a:pPr lvl="1"/>
            <a:r>
              <a:rPr lang="bg-BG" dirty="0"/>
              <a:t>Тези данни не са с нужната точност, за да се изчисли точното движение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943983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Да извлечем ускоренията</a:t>
                </a:r>
              </a:p>
              <a:p>
                <a:pPr lvl="1"/>
                <a:r>
                  <a:rPr lang="bg-BG" dirty="0"/>
                  <a:t>Всяко е вектор с три компонента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Ускоренията са по локалните оси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7521154-DF8A-42BC-9624-4C0673D144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C62324AC-1DF7-4776-BD0B-6CA97B716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429000"/>
            <a:ext cx="4571998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BDF246-1E6A-48D3-9EB8-61888C1C0264}"/>
              </a:ext>
            </a:extLst>
          </p:cNvPr>
          <p:cNvGrpSpPr/>
          <p:nvPr/>
        </p:nvGrpSpPr>
        <p:grpSpPr>
          <a:xfrm>
            <a:off x="4456175" y="4828031"/>
            <a:ext cx="1404122" cy="1146433"/>
            <a:chOff x="215905" y="4193413"/>
            <a:chExt cx="1602140" cy="2025630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028F01-F5F6-4158-BCF6-944B817E2A1B}"/>
                </a:ext>
              </a:extLst>
            </p:cNvPr>
            <p:cNvSpPr txBox="1">
              <a:spLocks/>
            </p:cNvSpPr>
            <p:nvPr/>
          </p:nvSpPr>
          <p:spPr>
            <a:xfrm>
              <a:off x="215905" y="5011388"/>
              <a:ext cx="16021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Null</a:t>
              </a:r>
              <a:r>
                <a:rPr lang="bg-BG" sz="1800" b="0" dirty="0">
                  <a:solidFill>
                    <a:schemeClr val="bg1"/>
                  </a:solidFill>
                </a:rPr>
                <a:t> не ни учудва вече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6FA45A-8B08-47C3-AEDD-575247A20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193413"/>
              <a:ext cx="1" cy="20256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8317068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Допълнителни степени</a:t>
                </a:r>
              </a:p>
              <a:p>
                <a:pPr lvl="1"/>
                <a:r>
                  <a:rPr lang="bg-BG" dirty="0"/>
                  <a:t>При интерактивни крайни устройства, като виртуална показалка, виртуална ръка и т.н.</a:t>
                </a:r>
              </a:p>
              <a:p>
                <a:pPr lvl="1"/>
                <a:r>
                  <a:rPr lang="bg-BG" dirty="0"/>
                  <a:t>Всяка може да има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bg-BG" dirty="0"/>
                  <a:t> или повече степени на свобода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01991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При реален тест и (почти) неподвижен телефон се получава следното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Защо по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ускорението не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bg-BG" dirty="0"/>
                  <a:t>Защо и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има ускорение?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C7BC7BE-4FD3-46B7-9EB9-CB129950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1375381"/>
            <a:ext cx="5868541" cy="163763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57C584-3FD2-4282-BDEA-60D1484D4D47}"/>
              </a:ext>
            </a:extLst>
          </p:cNvPr>
          <p:cNvGrpSpPr/>
          <p:nvPr/>
        </p:nvGrpSpPr>
        <p:grpSpPr>
          <a:xfrm>
            <a:off x="1939630" y="2923307"/>
            <a:ext cx="1404122" cy="1051761"/>
            <a:chOff x="215905" y="4360689"/>
            <a:chExt cx="1602140" cy="1858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</a:rPr>
                    <a:t>Гравитация има и 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blipFill>
                  <a:blip r:embed="rId4"/>
                  <a:stretch>
                    <a:fillRect t="-5310" r="-3017" b="-708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50ED4A-E34E-4BD5-8B70-DC976D92D454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360689"/>
              <a:ext cx="1" cy="185835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567940-0F98-4C46-BE2B-4AC06F39B5B6}"/>
              </a:ext>
            </a:extLst>
          </p:cNvPr>
          <p:cNvGrpSpPr/>
          <p:nvPr/>
        </p:nvGrpSpPr>
        <p:grpSpPr>
          <a:xfrm>
            <a:off x="4396509" y="2914072"/>
            <a:ext cx="2101073" cy="1070233"/>
            <a:chOff x="1818043" y="4328051"/>
            <a:chExt cx="2397379" cy="1890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е по-малка от очакваната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9.81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blipFill>
                  <a:blip r:embed="rId5"/>
                  <a:stretch>
                    <a:fillRect l="-2312" t="-4386" r="-1734" b="-614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0C91F6-5B39-40E0-A0E2-94A1633BAD4D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3" y="4328051"/>
              <a:ext cx="2" cy="189099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737551"/>
      </p:ext>
    </p:extLst>
  </p:cSld>
  <p:clrMapOvr>
    <a:masterClrMapping/>
  </p:clrMapOvr>
  <p:transition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Отговор</a:t>
                </a:r>
              </a:p>
              <a:p>
                <a:pPr lvl="1"/>
                <a:r>
                  <a:rPr lang="bg-BG" dirty="0"/>
                  <a:t>Телефонът не е хоризонтален + сензорен шум</a:t>
                </a:r>
                <a:endParaRPr lang="en-US" dirty="0"/>
              </a:p>
              <a:p>
                <a:pPr lvl="1"/>
                <a:r>
                  <a:rPr lang="bg-BG" dirty="0"/>
                  <a:t>Сумарният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е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дължина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9.86</m:t>
                    </m:r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7206E08-7512-4AE2-8972-E63212ECAE83}"/>
              </a:ext>
            </a:extLst>
          </p:cNvPr>
          <p:cNvGrpSpPr/>
          <p:nvPr/>
        </p:nvGrpSpPr>
        <p:grpSpPr>
          <a:xfrm rot="19944456">
            <a:off x="3271731" y="2595461"/>
            <a:ext cx="3721262" cy="3524993"/>
            <a:chOff x="2711368" y="2978050"/>
            <a:chExt cx="3721262" cy="352499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1E4CDF-FD85-4C94-B43B-27BDFC01DDA5}"/>
                </a:ext>
              </a:extLst>
            </p:cNvPr>
            <p:cNvSpPr/>
            <p:nvPr/>
          </p:nvSpPr>
          <p:spPr>
            <a:xfrm>
              <a:off x="2711368" y="3319204"/>
              <a:ext cx="3721262" cy="2195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D17BFE-6016-4978-9C0A-D1B76DE18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015" y="3428999"/>
              <a:ext cx="0" cy="274320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/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174344-D169-4D0F-8462-1FFF5735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015" y="3428999"/>
              <a:ext cx="1143000" cy="1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/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−3.8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/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1D23AF-05D2-4216-99EA-9954C33A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299" y="3759843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F6DC88-A6F6-4081-8B30-72B4A6B7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6495882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517DE4-9A60-44FD-8FF9-4093B3C37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428272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BE2188-A68E-475A-874F-2DD9330C5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761997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F29CF-E7B4-4B7A-9BAB-D8C33073D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4878" y="6162883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E2DCC7-28F9-4530-A9CF-1C3EAAA04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583" y="6165038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2E1836-47F2-4B72-AE4F-91702A560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483" y="6172199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1EDFF5C-8870-435A-935A-A731317C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889" y="3428272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41433E-A802-44CD-9BC3-931E5B4E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601" y="3759116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A5A8DD8-ACA6-47FC-8034-FBC334A9F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808" y="3438145"/>
              <a:ext cx="1584960" cy="3060191"/>
            </a:xfrm>
            <a:prstGeom prst="straightConnector1">
              <a:avLst/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4F479F-1FD0-4F14-BFB7-FABAAD4F7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001" y="3428999"/>
              <a:ext cx="435014" cy="330844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/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9.</m:t>
                        </m:r>
                        <m:r>
                          <a:rPr lang="bg-BG" sz="2000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86</m:t>
                        </m:r>
                      </m:oMath>
                    </m:oMathPara>
                  </a14:m>
                  <a:endParaRPr lang="bg-BG" sz="2000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900175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C1E6-0C8B-43D6-B8CD-6E33E194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Навигационен проблем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A107-4475-4F95-BE92-9A5C05E76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„Проста“ задача</a:t>
            </a:r>
          </a:p>
          <a:p>
            <a:pPr lvl="1"/>
            <a:r>
              <a:rPr lang="bg-BG" dirty="0"/>
              <a:t>Да се определи движението на човек, например, какво разстояние е изминал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GPS</a:t>
            </a:r>
            <a:r>
              <a:rPr lang="bg-BG" dirty="0"/>
              <a:t> данни информацията се получава рядко и не е толкова точна</a:t>
            </a:r>
          </a:p>
          <a:p>
            <a:pPr lvl="1"/>
            <a:r>
              <a:rPr lang="bg-BG" dirty="0"/>
              <a:t>При </a:t>
            </a:r>
            <a:r>
              <a:rPr lang="bg-BG" dirty="0" err="1"/>
              <a:t>акселометъра</a:t>
            </a:r>
            <a:r>
              <a:rPr lang="bg-BG" dirty="0"/>
              <a:t> данните са много често, но бързо се натрупва значителна грешка</a:t>
            </a:r>
          </a:p>
          <a:p>
            <a:pPr lvl="1"/>
            <a:r>
              <a:rPr lang="bg-BG" dirty="0"/>
              <a:t>Най-приемлив резултат е да се ползват и двете – филтър на </a:t>
            </a:r>
            <a:r>
              <a:rPr lang="bg-BG" dirty="0" err="1"/>
              <a:t>Калман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160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58DA2-8DBA-4C67-9B0E-466377E8F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Сензорен шум в </a:t>
            </a:r>
            <a:r>
              <a:rPr lang="bg-BG" dirty="0" err="1"/>
              <a:t>акселометър</a:t>
            </a:r>
            <a:endParaRPr lang="bg-BG" dirty="0"/>
          </a:p>
          <a:p>
            <a:pPr lvl="1"/>
            <a:r>
              <a:rPr lang="bg-BG" dirty="0"/>
              <a:t>Отчетените данни варират спонтанно и непредвидимо, дори и без движение</a:t>
            </a:r>
          </a:p>
          <a:p>
            <a:pPr lvl="1"/>
            <a:r>
              <a:rPr lang="bg-BG" dirty="0"/>
              <a:t>Шумът е ненулев, затова положителните и отрицателните грешки не се компенсират</a:t>
            </a:r>
          </a:p>
          <a:p>
            <a:pPr lvl="1"/>
            <a:r>
              <a:rPr lang="bg-BG" dirty="0"/>
              <a:t>Получава се реене (</a:t>
            </a:r>
            <a:r>
              <a:rPr lang="en-US" dirty="0"/>
              <a:t>drift)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дори при неподвижно устройство се отчита ускорение</a:t>
            </a:r>
          </a:p>
          <a:p>
            <a:pPr lvl="1"/>
            <a:r>
              <a:rPr lang="bg-BG" dirty="0"/>
              <a:t>Външен ефект – стоите на място, докато навигацията показва, че се движете бавно в някаква невъзможна посока</a:t>
            </a:r>
          </a:p>
        </p:txBody>
      </p:sp>
    </p:spTree>
    <p:extLst>
      <p:ext uri="{BB962C8B-B14F-4D97-AF65-F5344CB8AC3E}">
        <p14:creationId xmlns:p14="http://schemas.microsoft.com/office/powerpoint/2010/main" val="986416223"/>
      </p:ext>
    </p:ext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Причини</a:t>
                </a:r>
              </a:p>
              <a:p>
                <a:pPr lvl="1"/>
                <a:r>
                  <a:rPr lang="bg-BG" dirty="0" err="1"/>
                  <a:t>Акселометрите</a:t>
                </a:r>
                <a:r>
                  <a:rPr lang="bg-BG" dirty="0"/>
                  <a:t> са цифрови и отчитаните стойности са </a:t>
                </a:r>
                <a:r>
                  <a:rPr lang="bg-BG" dirty="0" err="1"/>
                  <a:t>квантувани</a:t>
                </a:r>
                <a:r>
                  <a:rPr lang="bg-BG" dirty="0"/>
                  <a:t> (стъпаловидни) като стойности и като време на отчитане</a:t>
                </a:r>
              </a:p>
              <a:p>
                <a:pPr lvl="1"/>
                <a:r>
                  <a:rPr lang="bg-BG" dirty="0"/>
                  <a:t>От ускорение се получава разстояние с двойно интегриране:</a:t>
                </a:r>
                <a:br>
                  <a:rPr lang="bg-BG" dirty="0"/>
                </a:b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Грешката расте квадратично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bg-BG" dirty="0"/>
                  <a:t>спрямо времето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 и бързо става неприемливо голяма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2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21880"/>
      </p:ext>
    </p:extLst>
  </p:cSld>
  <p:clrMapOvr>
    <a:masterClrMapping/>
  </p:clrMapOvr>
  <p:transition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125A7-306F-4D73-8EEC-A9DCAA158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</a:t>
            </a:r>
          </a:p>
          <a:p>
            <a:pPr lvl="1"/>
            <a:r>
              <a:rPr lang="bg-BG" dirty="0"/>
              <a:t>Оставяме устройството неподвижно</a:t>
            </a:r>
          </a:p>
          <a:p>
            <a:pPr lvl="1"/>
            <a:r>
              <a:rPr lang="bg-BG" dirty="0"/>
              <a:t>Засичаме многократно стойностите на </a:t>
            </a:r>
            <a:r>
              <a:rPr lang="en-US" dirty="0"/>
              <a:t>acceleration </a:t>
            </a:r>
            <a:r>
              <a:rPr lang="bg-BG" dirty="0"/>
              <a:t>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Рисуваме графика на стойностите</a:t>
            </a:r>
          </a:p>
          <a:p>
            <a:pPr lvl="1"/>
            <a:r>
              <a:rPr lang="bg-BG" dirty="0"/>
              <a:t>Правим няколко измервания</a:t>
            </a:r>
          </a:p>
          <a:p>
            <a:r>
              <a:rPr lang="bg-BG" dirty="0"/>
              <a:t>Вероятен резултат</a:t>
            </a:r>
          </a:p>
          <a:p>
            <a:pPr lvl="1"/>
            <a:r>
              <a:rPr lang="bg-BG" dirty="0"/>
              <a:t>Оптимистичен при струпване на стойностите в зона – това може да се компенсира</a:t>
            </a:r>
          </a:p>
          <a:p>
            <a:pPr lvl="1"/>
            <a:r>
              <a:rPr lang="bg-BG" dirty="0"/>
              <a:t>Песимистичен при хаотичност и липса на всякакъв шаблон на разпространение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637247"/>
      </p:ext>
    </p:extLst>
  </p:cSld>
  <p:clrMapOvr>
    <a:masterClrMapping/>
  </p:clrMapOvr>
  <p:transition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73F5B6-9D9A-4CEA-B060-44C6E369E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Изчаква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секунди, събира стотина ускорения и ги показва като облак от точки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B858B1ED-0668-4EF3-9B39-108DC48425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72835"/>
      </p:ext>
    </p:extLst>
  </p:cSld>
  <p:clrMapOvr>
    <a:masterClrMapping/>
  </p:clrMapOvr>
  <p:transition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5E148-18B0-44E9-81AE-CFAD4827A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Кадри от няколко теста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A6A5F-64FB-4CBB-8E15-C99548DB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56" r="3248"/>
          <a:stretch/>
        </p:blipFill>
        <p:spPr>
          <a:xfrm>
            <a:off x="2203704" y="990597"/>
            <a:ext cx="1752600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3D4EB-6F6B-4224-8582-2DB6F99D100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53" r="10303"/>
          <a:stretch/>
        </p:blipFill>
        <p:spPr>
          <a:xfrm>
            <a:off x="6099048" y="990597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8A2E3-7AA2-4C1F-8A81-7CE847FD97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19" r="3637"/>
          <a:stretch/>
        </p:blipFill>
        <p:spPr>
          <a:xfrm>
            <a:off x="4116324" y="990598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255701C-98F0-423F-AAE7-0E8199AC8E21}"/>
              </a:ext>
            </a:extLst>
          </p:cNvPr>
          <p:cNvGrpSpPr/>
          <p:nvPr/>
        </p:nvGrpSpPr>
        <p:grpSpPr>
          <a:xfrm>
            <a:off x="1752606" y="5267229"/>
            <a:ext cx="981544" cy="910179"/>
            <a:chOff x="698076" y="4360689"/>
            <a:chExt cx="1119968" cy="1608193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09AC9632-3479-40D2-B867-D607002359B1}"/>
                </a:ext>
              </a:extLst>
            </p:cNvPr>
            <p:cNvSpPr txBox="1">
              <a:spLocks/>
            </p:cNvSpPr>
            <p:nvPr/>
          </p:nvSpPr>
          <p:spPr>
            <a:xfrm>
              <a:off x="698076" y="5289865"/>
              <a:ext cx="1119967" cy="67901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 маса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4EFFBE-E1AF-4407-A52C-30B8BD0A8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043" y="4360689"/>
              <a:ext cx="1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192A78-12D2-45F7-8AB6-AC07E416EE68}"/>
              </a:ext>
            </a:extLst>
          </p:cNvPr>
          <p:cNvGrpSpPr/>
          <p:nvPr/>
        </p:nvGrpSpPr>
        <p:grpSpPr>
          <a:xfrm>
            <a:off x="7315200" y="5267229"/>
            <a:ext cx="861291" cy="910179"/>
            <a:chOff x="5148343" y="8485838"/>
            <a:chExt cx="982755" cy="1608193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F82615FD-6F25-44AE-B964-1D9E31CA305A}"/>
                </a:ext>
              </a:extLst>
            </p:cNvPr>
            <p:cNvSpPr txBox="1">
              <a:spLocks/>
            </p:cNvSpPr>
            <p:nvPr/>
          </p:nvSpPr>
          <p:spPr>
            <a:xfrm>
              <a:off x="5148343" y="9463630"/>
              <a:ext cx="982755" cy="63040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В ръка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BE4A0C-CB10-4493-AC98-78FC35DAB36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343" y="8485838"/>
              <a:ext cx="0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" name="E0908-Accelometer-noise-table">
            <a:hlinkClick r:id="" action="ppaction://media"/>
            <a:extLst>
              <a:ext uri="{FF2B5EF4-FFF2-40B4-BE49-F238E27FC236}">
                <a16:creationId xmlns:a16="http://schemas.microsoft.com/office/drawing/2014/main" id="{3D86A1A0-6E86-4C20-A330-FCBC51CC0B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03704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E0908-Accelometer-noise-hand">
            <a:hlinkClick r:id="" action="ppaction://media"/>
            <a:extLst>
              <a:ext uri="{FF2B5EF4-FFF2-40B4-BE49-F238E27FC236}">
                <a16:creationId xmlns:a16="http://schemas.microsoft.com/office/drawing/2014/main" id="{E60FEB31-F5BD-4204-93F2-592C26C2457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78552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7952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789-C85A-409B-9148-2BF67A0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Абсолютно</a:t>
            </a:r>
          </a:p>
          <a:p>
            <a:pPr lvl="1"/>
            <a:r>
              <a:rPr lang="bg-BG" dirty="0"/>
              <a:t>Фиксирано спрямо глобална координатна система (например Земята)</a:t>
            </a:r>
          </a:p>
          <a:p>
            <a:pPr lvl="1"/>
            <a:r>
              <a:rPr lang="bg-BG" dirty="0"/>
              <a:t>Обща, споделена виртуална сцена за всички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C5B1F-A6AF-45F3-B45C-DEDA61F127BC}"/>
              </a:ext>
            </a:extLst>
          </p:cNvPr>
          <p:cNvGrpSpPr/>
          <p:nvPr/>
        </p:nvGrpSpPr>
        <p:grpSpPr>
          <a:xfrm>
            <a:off x="2057400" y="3669490"/>
            <a:ext cx="5465249" cy="2457040"/>
            <a:chOff x="228600" y="2593462"/>
            <a:chExt cx="5838173" cy="26246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2983D-7B40-4E13-B1D3-CECBFF371084}"/>
                </a:ext>
              </a:extLst>
            </p:cNvPr>
            <p:cNvSpPr/>
            <p:nvPr/>
          </p:nvSpPr>
          <p:spPr>
            <a:xfrm>
              <a:off x="228600" y="2593462"/>
              <a:ext cx="2919331" cy="2624697"/>
            </a:xfrm>
            <a:prstGeom prst="rect">
              <a:avLst/>
            </a:prstGeom>
            <a:blipFill dpi="0" rotWithShape="1"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B176F5-84B9-4BFB-B266-3DE1E3190D8A}"/>
                </a:ext>
              </a:extLst>
            </p:cNvPr>
            <p:cNvSpPr/>
            <p:nvPr/>
          </p:nvSpPr>
          <p:spPr>
            <a:xfrm>
              <a:off x="3147442" y="2593462"/>
              <a:ext cx="2919331" cy="2624697"/>
            </a:xfrm>
            <a:prstGeom prst="rect">
              <a:avLst/>
            </a:prstGeom>
            <a:blipFill dpi="0" rotWithShape="1">
              <a:blip r:embed="rId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2769F-B9A2-493C-B01F-17924E834A14}"/>
              </a:ext>
            </a:extLst>
          </p:cNvPr>
          <p:cNvGrpSpPr/>
          <p:nvPr/>
        </p:nvGrpSpPr>
        <p:grpSpPr>
          <a:xfrm rot="19312414">
            <a:off x="5569574" y="4943046"/>
            <a:ext cx="1176339" cy="936773"/>
            <a:chOff x="3276600" y="4114800"/>
            <a:chExt cx="2590799" cy="2063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A7A6D2-468B-41E1-8397-B498ACE9B1A6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54840213-9739-4683-AB16-D8D769A154C7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A69A4C-77C2-452E-B7D3-773DDFCF5C25}"/>
                  </a:ext>
                </a:extLst>
              </p:cNvPr>
              <p:cNvCxnSpPr>
                <a:cxnSpLocks/>
                <a:stCxn id="15" idx="4"/>
                <a:endCxn id="15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4DD514-7D12-43FF-AC07-62AB77971E08}"/>
                  </a:ext>
                </a:extLst>
              </p:cNvPr>
              <p:cNvCxnSpPr>
                <a:cxnSpLocks/>
                <a:stCxn id="15" idx="2"/>
                <a:endCxn id="15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004D5D-50B5-4B61-AF8C-831062263D40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FCAAB3-312E-4D62-B17E-0D759675AAF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EC640B-6AEE-4B81-985D-38BD5CCD5369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E4A89EC-0487-46AC-BD7D-4AA1AFDAE329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FA261B-F798-481A-A96B-83BAE4E0985A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1E478D-5D18-48C5-9B77-034E42C963CB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48F137-8CC6-49B6-B50C-822A75E1FE05}"/>
              </a:ext>
            </a:extLst>
          </p:cNvPr>
          <p:cNvGrpSpPr/>
          <p:nvPr/>
        </p:nvGrpSpPr>
        <p:grpSpPr>
          <a:xfrm rot="3810816">
            <a:off x="2570215" y="4424735"/>
            <a:ext cx="1176340" cy="936774"/>
            <a:chOff x="5575649" y="4241014"/>
            <a:chExt cx="2590799" cy="206317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7C7ADF-71EF-40EE-A231-56CCBAE6286F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5097A6-5EC6-49DC-9C94-FEF2010F979C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8CFAF9-F293-4836-9A95-004D24D22FDF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AE5AD57-EFB5-409C-869C-586B83B28084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6E0934-167C-41E4-A329-FBBC2791065A}"/>
                    </a:ext>
                  </a:extLst>
                </p:cNvPr>
                <p:cNvCxnSpPr>
                  <a:cxnSpLocks/>
                  <a:stCxn id="27" idx="4"/>
                  <a:endCxn id="2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522FD8-079A-409A-A1DE-4104606D0ECF}"/>
                    </a:ext>
                  </a:extLst>
                </p:cNvPr>
                <p:cNvCxnSpPr>
                  <a:cxnSpLocks/>
                  <a:stCxn id="27" idx="2"/>
                  <a:endCxn id="2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62877D-00F9-4222-AC00-4EE8B1852AD6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AFB4607-A72F-4D06-90F3-DA25B70D9EC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31DC69-F989-4C9A-8B41-1DF232DE46E8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A66AE0A-8365-4894-8D6A-18D301714747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C8FF4B-D9E7-4F65-B2D9-BE033E6D2AD0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340385-8151-4A89-BD21-50717598D050}"/>
              </a:ext>
            </a:extLst>
          </p:cNvPr>
          <p:cNvGrpSpPr/>
          <p:nvPr/>
        </p:nvGrpSpPr>
        <p:grpSpPr>
          <a:xfrm rot="2948801">
            <a:off x="4729858" y="4018947"/>
            <a:ext cx="1046155" cy="1176339"/>
            <a:chOff x="1264104" y="4379411"/>
            <a:chExt cx="2304078" cy="259079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6B1835-20FC-470F-9D32-4B035869F304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FBC43A-DDC7-42C5-9B65-5E52597CFC2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CF032C-AF72-4B98-A254-E7ABA0ADB02E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833C66AD-530A-4B3B-AB12-AE32BD2A0C9D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42EE67A-EA68-4E4C-887B-6DCDE2DDCC93}"/>
                    </a:ext>
                  </a:extLst>
                </p:cNvPr>
                <p:cNvCxnSpPr>
                  <a:cxnSpLocks/>
                  <a:stCxn id="39" idx="4"/>
                  <a:endCxn id="39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4219C31-3F7E-437C-AABB-941A151BAAF0}"/>
                    </a:ext>
                  </a:extLst>
                </p:cNvPr>
                <p:cNvCxnSpPr>
                  <a:cxnSpLocks/>
                  <a:stCxn id="39" idx="2"/>
                  <a:endCxn id="39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46E315E-B261-4448-A46D-D5BC17C3A215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B63A60-F17C-427D-B159-AA1C6253F092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D7DEEFED-CC2F-4562-A69A-483DF8C27C3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7704439-FF70-4894-8702-556E4D020AF5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4F5B6B5-7482-4303-A4DA-360F772D24F6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EA3DA-769A-4277-8694-49F3EF92EC82}"/>
              </a:ext>
            </a:extLst>
          </p:cNvPr>
          <p:cNvSpPr/>
          <p:nvPr/>
        </p:nvSpPr>
        <p:spPr>
          <a:xfrm>
            <a:off x="2047413" y="3662590"/>
            <a:ext cx="5475236" cy="2463940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1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2592D6D-42EC-4B53-87E8-2EBDFB940D69}"/>
              </a:ext>
            </a:extLst>
          </p:cNvPr>
          <p:cNvSpPr/>
          <p:nvPr/>
        </p:nvSpPr>
        <p:spPr>
          <a:xfrm>
            <a:off x="5896599" y="2509055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r>
              <a:rPr lang="bg-BG" dirty="0"/>
              <a:t>Относително</a:t>
            </a:r>
          </a:p>
          <a:p>
            <a:pPr lvl="1"/>
            <a:r>
              <a:rPr lang="bg-BG" dirty="0"/>
              <a:t>За всеки си има отделна виртуална сцена</a:t>
            </a:r>
          </a:p>
          <a:p>
            <a:pPr lvl="1"/>
            <a:r>
              <a:rPr lang="bg-BG" dirty="0"/>
              <a:t>Ориентирането и движението в едната не влияе на другите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7D7A7D-5E63-4303-B0BA-D0C725901EDC}"/>
              </a:ext>
            </a:extLst>
          </p:cNvPr>
          <p:cNvGrpSpPr/>
          <p:nvPr/>
        </p:nvGrpSpPr>
        <p:grpSpPr>
          <a:xfrm rot="2948801">
            <a:off x="6635546" y="3390616"/>
            <a:ext cx="1046155" cy="1176339"/>
            <a:chOff x="1264104" y="4379411"/>
            <a:chExt cx="2304078" cy="2590799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975D111-CA3D-4134-B6F8-D1AF3E479E51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A21A373-43F0-4EAA-B354-5E3ECDD80CB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A6350DC-1C67-4866-A519-DDD1C96408A7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308AEA07-CEF1-469D-AE94-8F9BC67C4C68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AA3BD75-7836-45CE-8944-BFB85DA02CF2}"/>
                    </a:ext>
                  </a:extLst>
                </p:cNvPr>
                <p:cNvCxnSpPr>
                  <a:cxnSpLocks/>
                  <a:stCxn id="77" idx="4"/>
                  <a:endCxn id="7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4E1132-9DF9-4109-91BF-A74B25D75EA9}"/>
                    </a:ext>
                  </a:extLst>
                </p:cNvPr>
                <p:cNvCxnSpPr>
                  <a:cxnSpLocks/>
                  <a:stCxn id="77" idx="2"/>
                  <a:endCxn id="7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67D5060-557E-4B66-955B-D0AD2D5B3CF4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F924186-DAC9-4E94-81B3-B49E6D7CF938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5EC533E-7462-41E5-8C10-7FF966DDAFD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C359C72-9F81-45F1-B142-C1FD0F903448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2D89DF0-36A8-4B97-A788-677943790F64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CC144387-5BE1-45BD-9453-7D6616B66E25}"/>
              </a:ext>
            </a:extLst>
          </p:cNvPr>
          <p:cNvSpPr/>
          <p:nvPr/>
        </p:nvSpPr>
        <p:spPr>
          <a:xfrm>
            <a:off x="4031646" y="3890683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07FB73-1471-44C5-864F-F64D0245A12B}"/>
              </a:ext>
            </a:extLst>
          </p:cNvPr>
          <p:cNvGrpSpPr/>
          <p:nvPr/>
        </p:nvGrpSpPr>
        <p:grpSpPr>
          <a:xfrm rot="19312414">
            <a:off x="4609977" y="4896413"/>
            <a:ext cx="1176339" cy="936773"/>
            <a:chOff x="3276600" y="4114800"/>
            <a:chExt cx="2590799" cy="20631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47CDF8-F363-413D-9697-20060819A0C8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AA1EC944-76AC-48FF-8E37-DF0426DF43E0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004ED9A-D24F-4549-9A3C-C09C97EBBB11}"/>
                  </a:ext>
                </a:extLst>
              </p:cNvPr>
              <p:cNvCxnSpPr>
                <a:cxnSpLocks/>
                <a:stCxn id="53" idx="4"/>
                <a:endCxn id="53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7DA87BB-E2C5-4689-9DF9-E700279BA3C4}"/>
                  </a:ext>
                </a:extLst>
              </p:cNvPr>
              <p:cNvCxnSpPr>
                <a:cxnSpLocks/>
                <a:stCxn id="53" idx="2"/>
                <a:endCxn id="53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88D244-0B63-486A-8D2B-D66B9F674C42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471380-DAAB-4D66-88F2-C791081C02DD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386E33-6840-4A71-9617-4AC7ACCDF35B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E891329-A03D-40D0-A5F6-DA8F4B0E856F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9CA939D-7A85-473F-9833-033CF6307C32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6AD7A9-7BF3-444E-8E11-8C8630F5409E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6F47E0-A284-4C2A-A4B5-963700D5A47C}"/>
              </a:ext>
            </a:extLst>
          </p:cNvPr>
          <p:cNvSpPr/>
          <p:nvPr/>
        </p:nvSpPr>
        <p:spPr>
          <a:xfrm>
            <a:off x="1904403" y="2841911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6C2FC-3939-454E-9D9D-97664FF82CEC}"/>
              </a:ext>
            </a:extLst>
          </p:cNvPr>
          <p:cNvGrpSpPr/>
          <p:nvPr/>
        </p:nvGrpSpPr>
        <p:grpSpPr>
          <a:xfrm rot="3810816">
            <a:off x="2186580" y="3462231"/>
            <a:ext cx="1176340" cy="936774"/>
            <a:chOff x="5575649" y="4241014"/>
            <a:chExt cx="2590799" cy="206317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D765B7-C3F5-4E3E-B1D2-319A8E4F74D1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2B3148-918E-4D58-9098-00B2C25D1A13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355BF34-D38A-4449-802E-A4CDF97DB837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B5BE547-0E57-4653-961E-598007195980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3A634FE-535D-41E6-8DA5-E5D74B06F58D}"/>
                    </a:ext>
                  </a:extLst>
                </p:cNvPr>
                <p:cNvCxnSpPr>
                  <a:cxnSpLocks/>
                  <a:stCxn id="65" idx="4"/>
                  <a:endCxn id="6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2BE2B8-D503-478A-B954-F0A52F5CEEC0}"/>
                    </a:ext>
                  </a:extLst>
                </p:cNvPr>
                <p:cNvCxnSpPr>
                  <a:cxnSpLocks/>
                  <a:stCxn id="65" idx="2"/>
                  <a:endCxn id="6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46C0D77-278F-4F1E-BD50-5AC62377700B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20D08B-A0BC-428F-9650-EE4F01C7383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E533A5CE-705F-4697-85A9-8268F23728AE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CF7FD5B-0235-4EA1-8162-2108D879EE1F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14AA7C-5C7E-4D3F-9837-347FB19D2701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D86BA8-9079-42D2-AC8A-EB211A3EBEB9}"/>
              </a:ext>
            </a:extLst>
          </p:cNvPr>
          <p:cNvSpPr/>
          <p:nvPr/>
        </p:nvSpPr>
        <p:spPr>
          <a:xfrm>
            <a:off x="1899187" y="2841911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EE8EC4-B031-4DD6-ADD7-E670F324953A}"/>
              </a:ext>
            </a:extLst>
          </p:cNvPr>
          <p:cNvSpPr/>
          <p:nvPr/>
        </p:nvSpPr>
        <p:spPr>
          <a:xfrm>
            <a:off x="5887552" y="2519706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4BBCED-0FD2-41DF-914E-A55A51DBF42A}"/>
              </a:ext>
            </a:extLst>
          </p:cNvPr>
          <p:cNvSpPr/>
          <p:nvPr/>
        </p:nvSpPr>
        <p:spPr>
          <a:xfrm>
            <a:off x="4038191" y="3881478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05169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9A60-546E-400C-87B6-EB7645C6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Сензори за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0C7A-B90C-4870-841B-E0C837623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Сензори в мобилните устройства</a:t>
            </a:r>
          </a:p>
          <a:p>
            <a:pPr lvl="1"/>
            <a:r>
              <a:rPr lang="bg-BG" dirty="0" err="1">
                <a:solidFill>
                  <a:srgbClr val="FF388C"/>
                </a:solidFill>
              </a:rPr>
              <a:t>Акселометър</a:t>
            </a:r>
            <a:r>
              <a:rPr lang="bg-BG" dirty="0"/>
              <a:t> – ускорение по трите оси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Жироскоп</a:t>
            </a:r>
            <a:r>
              <a:rPr lang="bg-BG" dirty="0"/>
              <a:t> – </a:t>
            </a:r>
            <a:r>
              <a:rPr lang="bg-BG" dirty="0" err="1"/>
              <a:t>завъртяност</a:t>
            </a:r>
            <a:r>
              <a:rPr lang="bg-BG" dirty="0"/>
              <a:t> в пространството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Магнитен сензор</a:t>
            </a:r>
            <a:r>
              <a:rPr lang="bg-BG" dirty="0"/>
              <a:t> – ориентация спрямо магнитното поле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Барометър</a:t>
            </a:r>
            <a:r>
              <a:rPr lang="bg-BG" dirty="0"/>
              <a:t> – атмосферно налягане и надморска височина</a:t>
            </a:r>
          </a:p>
        </p:txBody>
      </p:sp>
    </p:spTree>
    <p:extLst>
      <p:ext uri="{BB962C8B-B14F-4D97-AF65-F5344CB8AC3E}">
        <p14:creationId xmlns:p14="http://schemas.microsoft.com/office/powerpoint/2010/main" val="2146144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10284</TotalTime>
  <Words>2077</Words>
  <Application>Microsoft Office PowerPoint</Application>
  <PresentationFormat>On-screen Show (4:3)</PresentationFormat>
  <Paragraphs>366</Paragraphs>
  <Slides>69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Consolas</vt:lpstr>
      <vt:lpstr>Verdana</vt:lpstr>
      <vt:lpstr>Webdings</vt:lpstr>
      <vt:lpstr>Wingdings</vt:lpstr>
      <vt:lpstr>Wingdings 2</vt:lpstr>
      <vt:lpstr>Custom Design</vt:lpstr>
      <vt:lpstr>проф. д-р Павел Бойчев    КИТ-ФМИ-СУ    2022</vt:lpstr>
      <vt:lpstr>PowerPoint Presentation</vt:lpstr>
      <vt:lpstr>PowerPoint Presentation</vt:lpstr>
      <vt:lpstr>Позициониране</vt:lpstr>
      <vt:lpstr>Степени на свобода</vt:lpstr>
      <vt:lpstr>PowerPoint Presentation</vt:lpstr>
      <vt:lpstr>Видове позициониране</vt:lpstr>
      <vt:lpstr>PowerPoint Presentation</vt:lpstr>
      <vt:lpstr>Сензори за </vt:lpstr>
      <vt:lpstr>PowerPoint Presentation</vt:lpstr>
      <vt:lpstr>PowerPoint Presentation</vt:lpstr>
      <vt:lpstr>Въведение в GPS</vt:lpstr>
      <vt:lpstr>Работа на GPS</vt:lpstr>
      <vt:lpstr>PowerPoint Presentation</vt:lpstr>
      <vt:lpstr>Позициониране</vt:lpstr>
      <vt:lpstr>PowerPoint Presentation</vt:lpstr>
      <vt:lpstr>Геолокация</vt:lpstr>
      <vt:lpstr>PowerPoint Presentation</vt:lpstr>
      <vt:lpstr>PowerPoint Presentation</vt:lpstr>
      <vt:lpstr>Координати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Географски карти</vt:lpstr>
      <vt:lpstr>PowerPoint Presentation</vt:lpstr>
      <vt:lpstr>PowerPoint Presentation</vt:lpstr>
      <vt:lpstr>PowerPoint Presentation</vt:lpstr>
      <vt:lpstr>Координатни системи</vt:lpstr>
      <vt:lpstr>PowerPoint Presentation</vt:lpstr>
      <vt:lpstr>PowerPoint Presentation</vt:lpstr>
      <vt:lpstr>PowerPoint Presentation</vt:lpstr>
      <vt:lpstr>Ориентация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Ред на ротациите</vt:lpstr>
      <vt:lpstr>Първа проба</vt:lpstr>
      <vt:lpstr>PowerPoint Presentation</vt:lpstr>
      <vt:lpstr>PowerPoint Presentation</vt:lpstr>
      <vt:lpstr>PowerPoint Presentation</vt:lpstr>
      <vt:lpstr>Втори пример</vt:lpstr>
      <vt:lpstr>PowerPoint Presentation</vt:lpstr>
      <vt:lpstr>PowerPoint Presentation</vt:lpstr>
      <vt:lpstr>Стандарт за ориентация</vt:lpstr>
      <vt:lpstr>Калибриране на компас</vt:lpstr>
      <vt:lpstr>PowerPoint Presentation</vt:lpstr>
      <vt:lpstr>PowerPoint Presentation</vt:lpstr>
      <vt:lpstr>PowerPoint Presentation</vt:lpstr>
      <vt:lpstr>Движение</vt:lpstr>
      <vt:lpstr>DeviceMotion</vt:lpstr>
      <vt:lpstr>PowerPoint Presentation</vt:lpstr>
      <vt:lpstr>PowerPoint Presentation</vt:lpstr>
      <vt:lpstr>PowerPoint Presentation</vt:lpstr>
      <vt:lpstr>PowerPoint Presentation</vt:lpstr>
      <vt:lpstr>Навигационен проблем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627</cp:revision>
  <dcterms:created xsi:type="dcterms:W3CDTF">2013-12-13T09:03:57Z</dcterms:created>
  <dcterms:modified xsi:type="dcterms:W3CDTF">2022-03-30T08:33:55Z</dcterms:modified>
</cp:coreProperties>
</file>