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2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3.3.2022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Решения на задачите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044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Процедура </a:t>
            </a:r>
            <a:r>
              <a:rPr lang="en-US" b="0" dirty="0" err="1">
                <a:solidFill>
                  <a:srgbClr val="FF388C"/>
                </a:solidFill>
              </a:rPr>
              <a:t>buildTower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Случайно място и случайна височина</a:t>
            </a:r>
          </a:p>
          <a:p>
            <a:pPr lvl="1"/>
            <a:r>
              <a:rPr lang="bg-BG" dirty="0"/>
              <a:t>Случаен на цвят и ориентация на кубчета</a:t>
            </a:r>
          </a:p>
          <a:p>
            <a:r>
              <a:rPr lang="bg-BG" dirty="0"/>
              <a:t>Въртене на сцена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rgbClr val="FF388C"/>
                </a:solidFill>
              </a:rPr>
              <a:t>scene.rotation</a:t>
            </a:r>
            <a:endParaRPr lang="en-US" dirty="0">
              <a:solidFill>
                <a:srgbClr val="FF388C"/>
              </a:solidFill>
            </a:endParaRPr>
          </a:p>
          <a:p>
            <a:r>
              <a:rPr lang="bg-BG" dirty="0"/>
              <a:t>Розови очила</a:t>
            </a:r>
          </a:p>
          <a:p>
            <a:pPr lvl="1"/>
            <a:r>
              <a:rPr lang="bg-BG" dirty="0"/>
              <a:t>С розова околна светлина </a:t>
            </a:r>
            <a:r>
              <a:rPr lang="en-US" dirty="0" err="1">
                <a:solidFill>
                  <a:srgbClr val="FF388C"/>
                </a:solidFill>
              </a:rPr>
              <a:t>AmbientLight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Все пак си личат цветовете, нищо че са доста променени към розово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5A39783-8D29-4822-BEC7-C41DACAEF1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49775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4036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err="1"/>
                  <a:t>Вантаблек</a:t>
                </a:r>
                <a:r>
                  <a:rPr lang="bg-BG" dirty="0"/>
                  <a:t> куб</a:t>
                </a:r>
              </a:p>
              <a:p>
                <a:pPr lvl="1"/>
                <a:r>
                  <a:rPr lang="bg-BG" dirty="0"/>
                  <a:t>Кантът е чисто черен, без отблясък</a:t>
                </a:r>
              </a:p>
              <a:p>
                <a:pPr lvl="1"/>
                <a:r>
                  <a:rPr lang="bg-BG" dirty="0"/>
                  <a:t>Формата е аналогична на упражнение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0202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Върхът е сфера, ръбът е цилиндър, радиусите им са онзи параметър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62016" y="4346267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3753381" y="4539009"/>
            <a:ext cx="426754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4995711" y="4539009"/>
            <a:ext cx="426752" cy="125250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962016" y="5576543"/>
            <a:ext cx="1247072" cy="42994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4995711" y="5576543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4995710" y="4343400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753380" y="5576543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753380" y="4346267"/>
            <a:ext cx="426754" cy="429946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41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Тънък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5A9EB296-A4C7-46E2-BDBF-8304170990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04496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Среден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2590F7B0-A955-44D6-A476-658C6FA1C3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76796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Дебел кант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CDBC4CC-EFA3-4E37-BE90-DF1DBB154C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886232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Форма от насложени </a:t>
            </a:r>
            <a:r>
              <a:rPr lang="bg-BG" dirty="0" err="1"/>
              <a:t>многост</a:t>
            </a:r>
            <a:r>
              <a:rPr lang="en-GB" dirty="0"/>
              <a:t>è</a:t>
            </a:r>
            <a:r>
              <a:rPr lang="bg-BG" dirty="0"/>
              <a:t>ни</a:t>
            </a:r>
          </a:p>
          <a:p>
            <a:pPr lvl="1"/>
            <a:r>
              <a:rPr lang="bg-BG" dirty="0"/>
              <a:t>Всеки се върти различно от другите</a:t>
            </a:r>
          </a:p>
          <a:p>
            <a:pPr lvl="1"/>
            <a:r>
              <a:rPr lang="bg-BG" dirty="0"/>
              <a:t>Всеки е с малко различен цвят</a:t>
            </a:r>
          </a:p>
        </p:txBody>
      </p:sp>
      <p:sp>
        <p:nvSpPr>
          <p:cNvPr id="15" name="Hexagon 14"/>
          <p:cNvSpPr/>
          <p:nvPr/>
        </p:nvSpPr>
        <p:spPr>
          <a:xfrm rot="900000">
            <a:off x="3338069" y="399499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chemeClr val="accent6">
              <a:alpha val="50196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Hexagon 15"/>
          <p:cNvSpPr/>
          <p:nvPr/>
        </p:nvSpPr>
        <p:spPr>
          <a:xfrm rot="2700000">
            <a:off x="3335636" y="4042456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0000">
              <a:alpha val="5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Hexagon 13"/>
          <p:cNvSpPr/>
          <p:nvPr/>
        </p:nvSpPr>
        <p:spPr>
          <a:xfrm rot="1800000">
            <a:off x="3335636" y="398863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FF00">
              <a:alpha val="50196"/>
            </a:srgbClr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>
            <a:off x="3335636" y="3988638"/>
            <a:ext cx="2514600" cy="2167759"/>
          </a:xfrm>
          <a:prstGeom prst="hexagon">
            <a:avLst>
              <a:gd name="adj" fmla="val 29172"/>
              <a:gd name="vf" fmla="val 115470"/>
            </a:avLst>
          </a:prstGeom>
          <a:solidFill>
            <a:srgbClr val="FFC000">
              <a:alpha val="5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20558" y="4111221"/>
            <a:ext cx="1948861" cy="19488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46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Плавност на шарките</a:t>
            </a:r>
          </a:p>
          <a:p>
            <a:pPr lvl="1"/>
            <a:r>
              <a:rPr lang="bg-BG" dirty="0" err="1"/>
              <a:t>Многостѐните</a:t>
            </a:r>
            <a:r>
              <a:rPr lang="bg-BG" dirty="0"/>
              <a:t> са вложени, т.е. размерите им са леко различни</a:t>
            </a:r>
          </a:p>
          <a:p>
            <a:pPr lvl="1"/>
            <a:r>
              <a:rPr lang="bg-BG" dirty="0"/>
              <a:t>По-външните са по-прозрачни, за да се виждат по-вътрешните слоеве</a:t>
            </a:r>
          </a:p>
          <a:p>
            <a:pPr lvl="1"/>
            <a:r>
              <a:rPr lang="bg-BG" dirty="0"/>
              <a:t>Излъчват оранжева светлина за получаване на по-плътен цвят</a:t>
            </a:r>
          </a:p>
        </p:txBody>
      </p:sp>
    </p:spTree>
    <p:extLst>
      <p:ext uri="{BB962C8B-B14F-4D97-AF65-F5344CB8AC3E}">
        <p14:creationId xmlns:p14="http://schemas.microsoft.com/office/powerpoint/2010/main" val="221816895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Има подвижни петна по повърхността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69133D59-F193-4BFA-834C-C91216E775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29965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Светлинен куб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светлини </a:t>
                </a:r>
                <a:r>
                  <a:rPr lang="bg-BG" dirty="0"/>
                  <a:t>във върховете на невидим,</a:t>
                </a:r>
                <a:br>
                  <a:rPr lang="bg-BG" dirty="0"/>
                </a:br>
                <a:r>
                  <a:rPr lang="bg-BG" dirty="0"/>
                  <a:t>по-голям „куб“ осветяват по-малък куб</a:t>
                </a:r>
              </a:p>
              <a:p>
                <a:pPr lvl="1"/>
                <a:r>
                  <a:rPr lang="bg-BG" dirty="0"/>
                  <a:t>Въртим двата куба заедно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657600" y="4270177"/>
            <a:ext cx="18288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3232261" y="3843921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3354934" y="3967511"/>
            <a:ext cx="2434133" cy="2434133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5666394" y="3850537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211983" y="6278054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5646116" y="6284670"/>
            <a:ext cx="245345" cy="24718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3657601" y="488995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ndara" panose="020E0502030303020204" pitchFamily="34" charset="0"/>
              </a:rPr>
              <a:t>Видим</a:t>
            </a:r>
            <a:br>
              <a:rPr lang="bg-BG" sz="1400" dirty="0">
                <a:latin typeface="Candara" panose="020E0502030303020204" pitchFamily="34" charset="0"/>
              </a:rPr>
            </a:br>
            <a:r>
              <a:rPr lang="bg-BG" sz="1400" dirty="0">
                <a:latin typeface="Candara" panose="020E0502030303020204" pitchFamily="34" charset="0"/>
              </a:rPr>
              <a:t>куб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7606" y="3657600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Невидим „куб“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1523" y="3792071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Светлина</a:t>
            </a:r>
          </a:p>
        </p:txBody>
      </p:sp>
    </p:spTree>
    <p:extLst>
      <p:ext uri="{BB962C8B-B14F-4D97-AF65-F5344CB8AC3E}">
        <p14:creationId xmlns:p14="http://schemas.microsoft.com/office/powerpoint/2010/main" val="325403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Пресмятане на размери</a:t>
                </a:r>
              </a:p>
              <a:p>
                <a:pPr lvl="1"/>
                <a:r>
                  <a:rPr lang="bg-BG" dirty="0"/>
                  <a:t>Вертикално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5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хоризонтално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2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+3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 пропорция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3:2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трябва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"/>
          <p:cNvSpPr/>
          <p:nvPr/>
        </p:nvSpPr>
        <p:spPr>
          <a:xfrm>
            <a:off x="3200400" y="4038600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1" name="TextBox 70"/>
          <p:cNvSpPr txBox="1"/>
          <p:nvPr/>
        </p:nvSpPr>
        <p:spPr>
          <a:xfrm>
            <a:off x="4339876" y="40593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9876" y="44391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9876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9876" y="52011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9876" y="554178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43600" y="4810487"/>
                <a:ext cx="415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endParaRPr lang="bg-BG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10487"/>
                <a:ext cx="415636" cy="307777"/>
              </a:xfrm>
              <a:prstGeom prst="rect">
                <a:avLst/>
              </a:prstGeom>
              <a:blipFill>
                <a:blip r:embed="rId3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197694" y="4821354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14800" y="5861613"/>
                <a:ext cx="88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endParaRPr lang="bg-BG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861613"/>
                <a:ext cx="886929" cy="307777"/>
              </a:xfrm>
              <a:prstGeom prst="rect">
                <a:avLst/>
              </a:prstGeom>
              <a:blipFill>
                <a:blip r:embed="rId4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EB67B4-2BE8-4B0F-912E-660F7EDB0B93}"/>
              </a:ext>
            </a:extLst>
          </p:cNvPr>
          <p:cNvSpPr txBox="1"/>
          <p:nvPr/>
        </p:nvSpPr>
        <p:spPr>
          <a:xfrm>
            <a:off x="3928106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A10BE-EB92-49C9-9A1D-A0C529A0577E}"/>
              </a:ext>
            </a:extLst>
          </p:cNvPr>
          <p:cNvSpPr txBox="1"/>
          <p:nvPr/>
        </p:nvSpPr>
        <p:spPr>
          <a:xfrm>
            <a:off x="4705900" y="482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B788B-A018-4A5C-8E61-85E5F03B8230}"/>
              </a:ext>
            </a:extLst>
          </p:cNvPr>
          <p:cNvSpPr txBox="1"/>
          <p:nvPr/>
        </p:nvSpPr>
        <p:spPr>
          <a:xfrm>
            <a:off x="5144604" y="4821354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8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Осветени върхове и отражения по пода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319494B-F761-4128-85E5-CA5B0AE60A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65713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Меки сенки</a:t>
            </a:r>
            <a:endParaRPr lang="en-US" dirty="0"/>
          </a:p>
          <a:p>
            <a:pPr lvl="1"/>
            <a:r>
              <a:rPr lang="bg-BG" dirty="0"/>
              <a:t>Направени са без сенки</a:t>
            </a:r>
          </a:p>
          <a:p>
            <a:pPr lvl="1"/>
            <a:r>
              <a:rPr lang="bg-BG" dirty="0"/>
              <a:t>Ползвана е бяла точкова светлина</a:t>
            </a:r>
          </a:p>
          <a:p>
            <a:pPr lvl="1"/>
            <a:r>
              <a:rPr lang="bg-BG" dirty="0"/>
              <a:t>Силата на светлината е отрицателна</a:t>
            </a:r>
          </a:p>
          <a:p>
            <a:pPr marL="739775" lvl="2"/>
            <a:r>
              <a:rPr lang="bg-BG" dirty="0"/>
              <a:t>(т.е. не се добавя осветеност към цвета, а се вади осветеност от него)</a:t>
            </a:r>
          </a:p>
          <a:p>
            <a:r>
              <a:rPr lang="bg-BG" dirty="0"/>
              <a:t>Въпрос</a:t>
            </a:r>
          </a:p>
          <a:p>
            <a:pPr lvl="1"/>
            <a:r>
              <a:rPr lang="bg-BG" dirty="0"/>
              <a:t>Защо с положителна черна светлина няма да стане сянка?</a:t>
            </a:r>
          </a:p>
        </p:txBody>
      </p:sp>
    </p:spTree>
    <p:extLst>
      <p:ext uri="{BB962C8B-B14F-4D97-AF65-F5344CB8AC3E}">
        <p14:creationId xmlns:p14="http://schemas.microsoft.com/office/powerpoint/2010/main" val="221399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Координати върху куб</a:t>
                </a:r>
                <a:r>
                  <a:rPr lang="en-US" dirty="0"/>
                  <a:t> </a:t>
                </a:r>
                <a:r>
                  <a:rPr lang="bg-BG" dirty="0"/>
                  <a:t>с „радиус“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𝑟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Точка по сфера</a:t>
                </a:r>
              </a:p>
              <a:p>
                <a:pPr lvl="1"/>
                <a:r>
                  <a:rPr lang="bg-BG" dirty="0"/>
                  <a:t>Намираме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388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388C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Мащабираме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𝑧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657600" y="3996605"/>
            <a:ext cx="18288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3354934" y="3693939"/>
            <a:ext cx="2434133" cy="2434133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6543900" y="3832308"/>
            <a:ext cx="21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388C"/>
                </a:solidFill>
                <a:latin typeface="Candara" panose="020E0502030303020204" pitchFamily="34" charset="0"/>
              </a:rPr>
              <a:t>Точка по сфера</a:t>
            </a:r>
          </a:p>
        </p:txBody>
      </p:sp>
      <p:sp>
        <p:nvSpPr>
          <p:cNvPr id="12" name="Oval 11"/>
          <p:cNvSpPr/>
          <p:nvPr/>
        </p:nvSpPr>
        <p:spPr>
          <a:xfrm>
            <a:off x="2415893" y="2754898"/>
            <a:ext cx="4312215" cy="4312215"/>
          </a:xfrm>
          <a:prstGeom prst="ellipse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4020023"/>
            <a:ext cx="1909089" cy="8826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29982" y="4869543"/>
            <a:ext cx="68364" cy="69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0" name="Group 49"/>
          <p:cNvGrpSpPr/>
          <p:nvPr/>
        </p:nvGrpSpPr>
        <p:grpSpPr>
          <a:xfrm>
            <a:off x="5495350" y="4054964"/>
            <a:ext cx="578513" cy="582841"/>
            <a:chOff x="5495350" y="4401759"/>
            <a:chExt cx="578513" cy="582841"/>
          </a:xfrm>
        </p:grpSpPr>
        <p:sp>
          <p:nvSpPr>
            <p:cNvPr id="6" name="Oval 5"/>
            <p:cNvSpPr/>
            <p:nvPr/>
          </p:nvSpPr>
          <p:spPr>
            <a:xfrm>
              <a:off x="5495350" y="4401759"/>
              <a:ext cx="578513" cy="582841"/>
            </a:xfrm>
            <a:prstGeom prst="ellipse">
              <a:avLst/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Oval 19"/>
            <p:cNvSpPr/>
            <p:nvPr/>
          </p:nvSpPr>
          <p:spPr>
            <a:xfrm>
              <a:off x="5754436" y="4650463"/>
              <a:ext cx="68364" cy="694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572000" y="4911005"/>
            <a:ext cx="12126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4911005"/>
            <a:ext cx="19643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36395" y="3995736"/>
            <a:ext cx="0" cy="9144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4834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0968" y="4834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72000" y="3986196"/>
            <a:ext cx="1958898" cy="85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568283" y="2780379"/>
            <a:ext cx="0" cy="21239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64558" y="2777939"/>
            <a:ext cx="334544" cy="50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63790" y="2743200"/>
            <a:ext cx="68364" cy="69477"/>
          </a:xfrm>
          <a:prstGeom prst="ellipse">
            <a:avLst/>
          </a:prstGeom>
          <a:solidFill>
            <a:srgbClr val="FF388C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6498216" y="3958728"/>
            <a:ext cx="68364" cy="69477"/>
          </a:xfrm>
          <a:prstGeom prst="ellipse">
            <a:avLst/>
          </a:prstGeom>
          <a:solidFill>
            <a:srgbClr val="FF388C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572000" y="2827585"/>
            <a:ext cx="315951" cy="20852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6137" y="2780379"/>
            <a:ext cx="0" cy="212975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461838" y="3411910"/>
            <a:ext cx="578513" cy="582841"/>
            <a:chOff x="5495350" y="4401759"/>
            <a:chExt cx="578513" cy="582841"/>
          </a:xfrm>
        </p:grpSpPr>
        <p:sp>
          <p:nvSpPr>
            <p:cNvPr id="52" name="Oval 51"/>
            <p:cNvSpPr/>
            <p:nvPr/>
          </p:nvSpPr>
          <p:spPr>
            <a:xfrm>
              <a:off x="5495350" y="4401759"/>
              <a:ext cx="578513" cy="582841"/>
            </a:xfrm>
            <a:prstGeom prst="ellipse">
              <a:avLst/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Oval 52"/>
            <p:cNvSpPr/>
            <p:nvPr/>
          </p:nvSpPr>
          <p:spPr>
            <a:xfrm>
              <a:off x="5754436" y="4650463"/>
              <a:ext cx="68364" cy="694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572000" y="3682512"/>
            <a:ext cx="0" cy="12284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28533" y="3691805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21091" y="2850628"/>
            <a:ext cx="22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5806618" y="3902977"/>
            <a:ext cx="668900" cy="393389"/>
          </a:xfrm>
          <a:custGeom>
            <a:avLst/>
            <a:gdLst>
              <a:gd name="connsiteX0" fmla="*/ 693805 w 693805"/>
              <a:gd name="connsiteY0" fmla="*/ 138915 h 480481"/>
              <a:gd name="connsiteX1" fmla="*/ 448305 w 693805"/>
              <a:gd name="connsiteY1" fmla="*/ 17944 h 480481"/>
              <a:gd name="connsiteX2" fmla="*/ 0 w 693805"/>
              <a:gd name="connsiteY2" fmla="*/ 480481 h 480481"/>
              <a:gd name="connsiteX0" fmla="*/ 693805 w 693805"/>
              <a:gd name="connsiteY0" fmla="*/ 129649 h 471215"/>
              <a:gd name="connsiteX1" fmla="*/ 249058 w 693805"/>
              <a:gd name="connsiteY1" fmla="*/ 19351 h 471215"/>
              <a:gd name="connsiteX2" fmla="*/ 0 w 693805"/>
              <a:gd name="connsiteY2" fmla="*/ 471215 h 471215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92272 h 433838"/>
              <a:gd name="connsiteX1" fmla="*/ 0 w 693805"/>
              <a:gd name="connsiteY1" fmla="*/ 433838 h 433838"/>
              <a:gd name="connsiteX0" fmla="*/ 668900 w 668900"/>
              <a:gd name="connsiteY0" fmla="*/ 97693 h 421469"/>
              <a:gd name="connsiteX1" fmla="*/ 0 w 668900"/>
              <a:gd name="connsiteY1" fmla="*/ 421469 h 421469"/>
              <a:gd name="connsiteX0" fmla="*/ 668900 w 668900"/>
              <a:gd name="connsiteY0" fmla="*/ 69613 h 393389"/>
              <a:gd name="connsiteX1" fmla="*/ 0 w 668900"/>
              <a:gd name="connsiteY1" fmla="*/ 393389 h 39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8900" h="393389">
                <a:moveTo>
                  <a:pt x="668900" y="69613"/>
                </a:moveTo>
                <a:cubicBezTo>
                  <a:pt x="380703" y="-22895"/>
                  <a:pt x="113855" y="-104727"/>
                  <a:pt x="0" y="3933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Freeform 62"/>
          <p:cNvSpPr/>
          <p:nvPr/>
        </p:nvSpPr>
        <p:spPr>
          <a:xfrm rot="15305087" flipV="1">
            <a:off x="4509115" y="3047859"/>
            <a:ext cx="778648" cy="393389"/>
          </a:xfrm>
          <a:custGeom>
            <a:avLst/>
            <a:gdLst>
              <a:gd name="connsiteX0" fmla="*/ 693805 w 693805"/>
              <a:gd name="connsiteY0" fmla="*/ 138915 h 480481"/>
              <a:gd name="connsiteX1" fmla="*/ 448305 w 693805"/>
              <a:gd name="connsiteY1" fmla="*/ 17944 h 480481"/>
              <a:gd name="connsiteX2" fmla="*/ 0 w 693805"/>
              <a:gd name="connsiteY2" fmla="*/ 480481 h 480481"/>
              <a:gd name="connsiteX0" fmla="*/ 693805 w 693805"/>
              <a:gd name="connsiteY0" fmla="*/ 129649 h 471215"/>
              <a:gd name="connsiteX1" fmla="*/ 249058 w 693805"/>
              <a:gd name="connsiteY1" fmla="*/ 19351 h 471215"/>
              <a:gd name="connsiteX2" fmla="*/ 0 w 693805"/>
              <a:gd name="connsiteY2" fmla="*/ 471215 h 471215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0 h 341566"/>
              <a:gd name="connsiteX1" fmla="*/ 0 w 693805"/>
              <a:gd name="connsiteY1" fmla="*/ 341566 h 341566"/>
              <a:gd name="connsiteX0" fmla="*/ 693805 w 693805"/>
              <a:gd name="connsiteY0" fmla="*/ 92272 h 433838"/>
              <a:gd name="connsiteX1" fmla="*/ 0 w 693805"/>
              <a:gd name="connsiteY1" fmla="*/ 433838 h 433838"/>
              <a:gd name="connsiteX0" fmla="*/ 668900 w 668900"/>
              <a:gd name="connsiteY0" fmla="*/ 97693 h 421469"/>
              <a:gd name="connsiteX1" fmla="*/ 0 w 668900"/>
              <a:gd name="connsiteY1" fmla="*/ 421469 h 421469"/>
              <a:gd name="connsiteX0" fmla="*/ 668900 w 668900"/>
              <a:gd name="connsiteY0" fmla="*/ 69613 h 393389"/>
              <a:gd name="connsiteX1" fmla="*/ 0 w 668900"/>
              <a:gd name="connsiteY1" fmla="*/ 393389 h 39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8900" h="393389">
                <a:moveTo>
                  <a:pt x="668900" y="69613"/>
                </a:moveTo>
                <a:cubicBezTo>
                  <a:pt x="380703" y="-22895"/>
                  <a:pt x="113855" y="-104727"/>
                  <a:pt x="0" y="3933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23681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По-добър, отколкото очаквах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77ECE4A3-4B15-4C4E-A485-94730ECA76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851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3353703" y="2639438"/>
            <a:ext cx="2427319" cy="3854044"/>
          </a:xfrm>
          <a:custGeom>
            <a:avLst/>
            <a:gdLst/>
            <a:ahLst/>
            <a:cxnLst/>
            <a:rect l="l" t="t" r="r" b="b"/>
            <a:pathLst>
              <a:path w="2427319" h="3854044">
                <a:moveTo>
                  <a:pt x="1855794" y="1127657"/>
                </a:moveTo>
                <a:lnTo>
                  <a:pt x="2260664" y="725806"/>
                </a:lnTo>
                <a:lnTo>
                  <a:pt x="2427319" y="893712"/>
                </a:lnTo>
                <a:lnTo>
                  <a:pt x="2018503" y="1299480"/>
                </a:lnTo>
                <a:cubicBezTo>
                  <a:pt x="1971652" y="1235602"/>
                  <a:pt x="1916746" y="1178118"/>
                  <a:pt x="1855794" y="1127657"/>
                </a:cubicBezTo>
                <a:close/>
                <a:moveTo>
                  <a:pt x="1481141" y="2907190"/>
                </a:moveTo>
                <a:cubicBezTo>
                  <a:pt x="1558319" y="2886112"/>
                  <a:pt x="1631564" y="2855425"/>
                  <a:pt x="1699725" y="2816680"/>
                </a:cubicBezTo>
                <a:lnTo>
                  <a:pt x="1919572" y="3361283"/>
                </a:lnTo>
                <a:lnTo>
                  <a:pt x="1700200" y="3449840"/>
                </a:lnTo>
                <a:close/>
                <a:moveTo>
                  <a:pt x="1091388" y="895665"/>
                </a:moveTo>
                <a:lnTo>
                  <a:pt x="1091388" y="0"/>
                </a:lnTo>
                <a:lnTo>
                  <a:pt x="1327959" y="0"/>
                </a:lnTo>
                <a:lnTo>
                  <a:pt x="1327959" y="899080"/>
                </a:lnTo>
                <a:cubicBezTo>
                  <a:pt x="1285630" y="892810"/>
                  <a:pt x="1242378" y="890061"/>
                  <a:pt x="1198485" y="890061"/>
                </a:cubicBezTo>
                <a:cubicBezTo>
                  <a:pt x="1162316" y="890061"/>
                  <a:pt x="1126584" y="891927"/>
                  <a:pt x="1091388" y="895665"/>
                </a:cubicBezTo>
                <a:close/>
                <a:moveTo>
                  <a:pt x="1091388" y="3854044"/>
                </a:moveTo>
                <a:lnTo>
                  <a:pt x="1091388" y="2941857"/>
                </a:lnTo>
                <a:cubicBezTo>
                  <a:pt x="1126584" y="2945594"/>
                  <a:pt x="1162316" y="2947461"/>
                  <a:pt x="1198485" y="2947461"/>
                </a:cubicBezTo>
                <a:cubicBezTo>
                  <a:pt x="1242378" y="2947461"/>
                  <a:pt x="1285630" y="2944712"/>
                  <a:pt x="1327959" y="2938442"/>
                </a:cubicBezTo>
                <a:lnTo>
                  <a:pt x="1327959" y="3854044"/>
                </a:lnTo>
                <a:close/>
                <a:moveTo>
                  <a:pt x="507889" y="496259"/>
                </a:moveTo>
                <a:lnTo>
                  <a:pt x="727261" y="407702"/>
                </a:lnTo>
                <a:lnTo>
                  <a:pt x="936131" y="925111"/>
                </a:lnTo>
                <a:cubicBezTo>
                  <a:pt x="858383" y="944290"/>
                  <a:pt x="784524" y="973478"/>
                  <a:pt x="715542" y="1010656"/>
                </a:cubicBezTo>
                <a:close/>
                <a:moveTo>
                  <a:pt x="0" y="2969607"/>
                </a:moveTo>
                <a:lnTo>
                  <a:pt x="402470" y="2570140"/>
                </a:lnTo>
                <a:cubicBezTo>
                  <a:pt x="452490" y="2631465"/>
                  <a:pt x="509565" y="2686793"/>
                  <a:pt x="573034" y="2734165"/>
                </a:cubicBezTo>
                <a:lnTo>
                  <a:pt x="166654" y="3137514"/>
                </a:lnTo>
                <a:close/>
              </a:path>
            </a:pathLst>
          </a:cu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За по-малко обекти – симетрия</a:t>
            </a:r>
          </a:p>
          <a:p>
            <a:pPr lvl="1"/>
            <a:r>
              <a:rPr lang="bg-BG" dirty="0"/>
              <a:t>Очаква се да не се забележи това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453715" y="2636788"/>
            <a:ext cx="236571" cy="3854044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8112869">
            <a:off x="4449077" y="2975216"/>
            <a:ext cx="236572" cy="3185160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rot="4081015">
            <a:off x="4451966" y="2975287"/>
            <a:ext cx="236572" cy="3185160"/>
          </a:xfrm>
          <a:prstGeom prst="rect">
            <a:avLst/>
          </a:prstGeom>
          <a:noFill/>
          <a:ln w="317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3545541" y="3519422"/>
            <a:ext cx="2057400" cy="20574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406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Сенки</a:t>
            </a:r>
          </a:p>
          <a:p>
            <a:pPr lvl="1"/>
            <a:r>
              <a:rPr lang="bg-BG" dirty="0"/>
              <a:t>Засенчващите обекти са планетата и сградите</a:t>
            </a:r>
          </a:p>
          <a:p>
            <a:pPr lvl="1"/>
            <a:r>
              <a:rPr lang="bg-BG" dirty="0"/>
              <a:t>Засенчваните обекти са … същите</a:t>
            </a:r>
          </a:p>
          <a:p>
            <a:r>
              <a:rPr lang="bg-BG" dirty="0"/>
              <a:t>Звезди</a:t>
            </a:r>
          </a:p>
          <a:p>
            <a:pPr lvl="1"/>
            <a:r>
              <a:rPr lang="bg-BG" dirty="0"/>
              <a:t>Случайно пръснати малки квадратчета</a:t>
            </a:r>
          </a:p>
          <a:p>
            <a:pPr lvl="1"/>
            <a:r>
              <a:rPr lang="bg-BG" dirty="0"/>
              <a:t>Премигване чрез скриване/показване</a:t>
            </a:r>
          </a:p>
        </p:txBody>
      </p:sp>
    </p:spTree>
    <p:extLst>
      <p:ext uri="{BB962C8B-B14F-4D97-AF65-F5344CB8AC3E}">
        <p14:creationId xmlns:p14="http://schemas.microsoft.com/office/powerpoint/2010/main" val="19323674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си личи симетрията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2225B5E4-C1EE-446E-878B-CA1A12A352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56852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Движат се по тор със същия голям радиус, но с по-голям малък радиус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3192215" y="3413760"/>
            <a:ext cx="2743200" cy="2743200"/>
          </a:xfrm>
          <a:prstGeom prst="donut">
            <a:avLst>
              <a:gd name="adj" fmla="val 1911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3055055" y="3276600"/>
            <a:ext cx="3017520" cy="3017520"/>
          </a:xfrm>
          <a:prstGeom prst="donut">
            <a:avLst>
              <a:gd name="adj" fmla="val 26849"/>
            </a:avLst>
          </a:prstGeom>
          <a:noFill/>
          <a:ln w="31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4" name="Group 13"/>
          <p:cNvGrpSpPr/>
          <p:nvPr/>
        </p:nvGrpSpPr>
        <p:grpSpPr>
          <a:xfrm>
            <a:off x="5214305" y="4842053"/>
            <a:ext cx="820763" cy="507590"/>
            <a:chOff x="4765290" y="4857293"/>
            <a:chExt cx="820763" cy="507590"/>
          </a:xfrm>
        </p:grpSpPr>
        <p:sp>
          <p:nvSpPr>
            <p:cNvPr id="8" name="Arc 7"/>
            <p:cNvSpPr/>
            <p:nvPr/>
          </p:nvSpPr>
          <p:spPr>
            <a:xfrm rot="11293715">
              <a:off x="4770304" y="4952541"/>
              <a:ext cx="815145" cy="318804"/>
            </a:xfrm>
            <a:prstGeom prst="arc">
              <a:avLst>
                <a:gd name="adj1" fmla="val 10863034"/>
                <a:gd name="adj2" fmla="val 1630986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Arc 12"/>
            <p:cNvSpPr/>
            <p:nvPr/>
          </p:nvSpPr>
          <p:spPr>
            <a:xfrm rot="11293715">
              <a:off x="4765290" y="4857293"/>
              <a:ext cx="820763" cy="507590"/>
            </a:xfrm>
            <a:prstGeom prst="arc">
              <a:avLst>
                <a:gd name="adj1" fmla="val 8702801"/>
                <a:gd name="adj2" fmla="val 10874113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6" name="Arc 15"/>
          <p:cNvSpPr/>
          <p:nvPr/>
        </p:nvSpPr>
        <p:spPr>
          <a:xfrm rot="10546040">
            <a:off x="5268804" y="4626005"/>
            <a:ext cx="815145" cy="356661"/>
          </a:xfrm>
          <a:prstGeom prst="arc">
            <a:avLst>
              <a:gd name="adj1" fmla="val 15710093"/>
              <a:gd name="adj2" fmla="val 1630986"/>
            </a:avLst>
          </a:prstGeom>
          <a:ln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/>
          <p:cNvGrpSpPr/>
          <p:nvPr/>
        </p:nvGrpSpPr>
        <p:grpSpPr>
          <a:xfrm rot="1397762">
            <a:off x="5101377" y="5082734"/>
            <a:ext cx="820763" cy="507590"/>
            <a:chOff x="4765290" y="4857293"/>
            <a:chExt cx="820763" cy="507590"/>
          </a:xfrm>
        </p:grpSpPr>
        <p:sp>
          <p:nvSpPr>
            <p:cNvPr id="19" name="Arc 18"/>
            <p:cNvSpPr/>
            <p:nvPr/>
          </p:nvSpPr>
          <p:spPr>
            <a:xfrm rot="11293715">
              <a:off x="4770085" y="4951471"/>
              <a:ext cx="815145" cy="318804"/>
            </a:xfrm>
            <a:prstGeom prst="arc">
              <a:avLst>
                <a:gd name="adj1" fmla="val 10863034"/>
                <a:gd name="adj2" fmla="val 16713528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Arc 19"/>
            <p:cNvSpPr/>
            <p:nvPr/>
          </p:nvSpPr>
          <p:spPr>
            <a:xfrm rot="11293715">
              <a:off x="4765290" y="4857293"/>
              <a:ext cx="820763" cy="507590"/>
            </a:xfrm>
            <a:prstGeom prst="arc">
              <a:avLst>
                <a:gd name="adj1" fmla="val 8532483"/>
                <a:gd name="adj2" fmla="val 10874113"/>
              </a:avLst>
            </a:prstGeom>
            <a:ln>
              <a:solidFill>
                <a:srgbClr val="FF3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409533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 на тор</a:t>
                </a:r>
              </a:p>
              <a:p>
                <a:pPr lvl="1"/>
                <a:r>
                  <a:rPr lang="bg-BG" dirty="0"/>
                  <a:t>Чрез два радиуса и два ъгъла</a:t>
                </a:r>
                <a:r>
                  <a:rPr lang="en-US" dirty="0"/>
                  <a:t>:</a:t>
                </a:r>
                <a:endParaRPr lang="bg-B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80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solidFill>
                            <a:srgbClr val="FF388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FF38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FF38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b="0" i="1" smtClean="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800" i="1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FF38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i="1">
                                          <a:solidFill>
                                            <a:srgbClr val="FF388C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800" i="1">
                                  <a:solidFill>
                                    <a:srgbClr val="FF388C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38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rgbClr val="FF388C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388C"/>
                  </a:solidFill>
                </a:endParaRPr>
              </a:p>
              <a:p>
                <a:pPr indent="-285750"/>
                <a:r>
                  <a:rPr lang="bg-BG" dirty="0"/>
                  <a:t>Светлина</a:t>
                </a:r>
              </a:p>
              <a:p>
                <a:pPr lvl="1"/>
                <a:r>
                  <a:rPr lang="bg-BG" dirty="0"/>
                  <a:t>С намалена дистанция, за да се осветява само близката част на тора</a:t>
                </a:r>
              </a:p>
              <a:p>
                <a:pPr lvl="1"/>
                <a:r>
                  <a:rPr lang="bg-BG" dirty="0"/>
                  <a:t>Плавното пулсиране чрез промяна на интензитета и размера на светулката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 r="-17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3355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Статично не е толкова впечатляващ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FEE45F7-1445-4953-B1DD-62BF5B7870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30357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 с три обекта</a:t>
            </a:r>
          </a:p>
          <a:p>
            <a:pPr lvl="1"/>
            <a:r>
              <a:rPr lang="bg-BG" dirty="0"/>
              <a:t>Опит за измама</a:t>
            </a:r>
          </a:p>
          <a:p>
            <a:pPr lvl="1"/>
            <a:r>
              <a:rPr lang="bg-BG" dirty="0"/>
              <a:t>Един червен обект за цялото знаме</a:t>
            </a:r>
          </a:p>
          <a:p>
            <a:pPr lvl="1"/>
            <a:r>
              <a:rPr lang="bg-BG" dirty="0"/>
              <a:t>Два обекта за бялата част</a:t>
            </a:r>
          </a:p>
          <a:p>
            <a:pPr lvl="2"/>
            <a:r>
              <a:rPr lang="bg-BG" dirty="0"/>
              <a:t>(недоловимо, но достатъчно изпъкнали)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0"/>
            <a:ext cx="2743199" cy="1823013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403558" y="3384885"/>
            <a:ext cx="344904" cy="113899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5400000">
            <a:off x="4403558" y="3392907"/>
            <a:ext cx="344904" cy="1138990"/>
          </a:xfrm>
          <a:prstGeom prst="rect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60125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21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Знамето на Швейцария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687296-409A-4EA7-87FE-C7DC62FC8E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04018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6+1</a:t>
                </a:r>
                <a:r>
                  <a:rPr lang="bg-BG" dirty="0"/>
                  <a:t> допиращи се окръжности</a:t>
                </a:r>
              </a:p>
              <a:p>
                <a:pPr lvl="1"/>
                <a:r>
                  <a:rPr lang="bg-BG" dirty="0"/>
                  <a:t>Централната е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център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bg-BG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На другите им са по окръжност през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60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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729753" y="3034553"/>
            <a:ext cx="3671047" cy="3671047"/>
            <a:chOff x="3198737" y="3930929"/>
            <a:chExt cx="2744863" cy="2744863"/>
          </a:xfrm>
        </p:grpSpPr>
        <p:sp>
          <p:nvSpPr>
            <p:cNvPr id="14" name="Oval 1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FF388C">
                  <a:alpha val="50196"/>
                </a:srgbClr>
              </a:solidFill>
              <a:ln w="3175"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39" name="Oval 38"/>
          <p:cNvSpPr/>
          <p:nvPr/>
        </p:nvSpPr>
        <p:spPr>
          <a:xfrm>
            <a:off x="3352799" y="3637722"/>
            <a:ext cx="2436529" cy="2441448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572000" y="4868439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36629" y="4873823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561326" y="3141693"/>
            <a:ext cx="996234" cy="1729177"/>
          </a:xfrm>
          <a:prstGeom prst="straightConnector1">
            <a:avLst/>
          </a:prstGeom>
          <a:ln w="952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29982" y="4835338"/>
            <a:ext cx="68364" cy="69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/>
          <p:cNvSpPr/>
          <p:nvPr/>
        </p:nvSpPr>
        <p:spPr>
          <a:xfrm>
            <a:off x="5755147" y="4835338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143677" y="3775277"/>
            <a:ext cx="68364" cy="6947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3919068" y="3775277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3307041" y="4835338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Oval 36"/>
          <p:cNvSpPr/>
          <p:nvPr/>
        </p:nvSpPr>
        <p:spPr>
          <a:xfrm>
            <a:off x="3919068" y="5895399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5143677" y="5895399"/>
            <a:ext cx="68364" cy="694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971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Цветове</a:t>
            </a:r>
          </a:p>
          <a:p>
            <a:pPr lvl="1"/>
            <a:r>
              <a:rPr lang="bg-BG" dirty="0"/>
              <a:t>Те са червено, оранжево, жълто, зелено, синьо и виолетово</a:t>
            </a:r>
          </a:p>
          <a:p>
            <a:pPr lvl="1"/>
            <a:r>
              <a:rPr lang="bg-BG" dirty="0"/>
              <a:t>Централната сфера е с индиго цвят</a:t>
            </a:r>
          </a:p>
          <a:p>
            <a:pPr lvl="1">
              <a:tabLst>
                <a:tab pos="3200400" algn="l"/>
              </a:tabLst>
            </a:pPr>
            <a:r>
              <a:rPr lang="en-US" dirty="0" err="1"/>
              <a:t>CSS</a:t>
            </a:r>
            <a:r>
              <a:rPr lang="bg-BG" dirty="0"/>
              <a:t> цветовете са малко различни:</a:t>
            </a:r>
          </a:p>
          <a:p>
            <a:pPr marL="1195388" lvl="2">
              <a:tabLst>
                <a:tab pos="3200400" algn="l"/>
              </a:tabLst>
            </a:pPr>
            <a:r>
              <a:rPr lang="bg-BG" dirty="0"/>
              <a:t>червено . . . . . .	</a:t>
            </a:r>
            <a:r>
              <a:rPr lang="en-US" dirty="0">
                <a:solidFill>
                  <a:srgbClr val="FF388C"/>
                </a:solidFill>
              </a:rPr>
              <a:t>red</a:t>
            </a:r>
            <a:br>
              <a:rPr lang="bg-BG" dirty="0"/>
            </a:br>
            <a:r>
              <a:rPr lang="bg-BG" dirty="0"/>
              <a:t>оранжево . . . .</a:t>
            </a:r>
            <a:r>
              <a:rPr lang="en-US" dirty="0"/>
              <a:t>	</a:t>
            </a:r>
            <a:r>
              <a:rPr lang="en-US" dirty="0">
                <a:solidFill>
                  <a:srgbClr val="FF388C"/>
                </a:solidFill>
              </a:rPr>
              <a:t>orange</a:t>
            </a:r>
            <a:br>
              <a:rPr lang="bg-BG" dirty="0"/>
            </a:br>
            <a:r>
              <a:rPr lang="bg-BG" dirty="0"/>
              <a:t>жълто . . . . . . . .</a:t>
            </a:r>
            <a:r>
              <a:rPr lang="en-US" dirty="0"/>
              <a:t>	</a:t>
            </a:r>
            <a:r>
              <a:rPr lang="en-US" dirty="0">
                <a:solidFill>
                  <a:srgbClr val="FF388C"/>
                </a:solidFill>
              </a:rPr>
              <a:t>yellow</a:t>
            </a:r>
            <a:br>
              <a:rPr lang="bg-BG" dirty="0"/>
            </a:br>
            <a:r>
              <a:rPr lang="bg-BG" dirty="0"/>
              <a:t>зелено . . . . . . .</a:t>
            </a:r>
            <a:r>
              <a:rPr lang="en-US" dirty="0"/>
              <a:t>	</a:t>
            </a:r>
            <a:r>
              <a:rPr lang="en-GB" dirty="0">
                <a:solidFill>
                  <a:srgbClr val="FF388C"/>
                </a:solidFill>
              </a:rPr>
              <a:t>lime</a:t>
            </a:r>
            <a:br>
              <a:rPr lang="bg-BG" dirty="0"/>
            </a:br>
            <a:r>
              <a:rPr lang="bg-BG" dirty="0"/>
              <a:t>синьо . . . . . . . .</a:t>
            </a:r>
            <a:r>
              <a:rPr lang="en-US" dirty="0"/>
              <a:t>	</a:t>
            </a:r>
            <a:r>
              <a:rPr lang="en-US" dirty="0" err="1">
                <a:solidFill>
                  <a:srgbClr val="FF388C"/>
                </a:solidFill>
              </a:rPr>
              <a:t>dodgerblue</a:t>
            </a:r>
            <a:br>
              <a:rPr lang="bg-BG" dirty="0"/>
            </a:br>
            <a:r>
              <a:rPr lang="bg-BG" dirty="0"/>
              <a:t>индиго . . . . . . .</a:t>
            </a:r>
            <a:r>
              <a:rPr lang="en-US" dirty="0"/>
              <a:t>	</a:t>
            </a:r>
            <a:r>
              <a:rPr lang="en-GB" dirty="0" err="1">
                <a:solidFill>
                  <a:srgbClr val="FF388C"/>
                </a:solidFill>
              </a:rPr>
              <a:t>midnightblue</a:t>
            </a:r>
            <a:br>
              <a:rPr lang="en-GB" dirty="0"/>
            </a:br>
            <a:r>
              <a:rPr lang="bg-BG" dirty="0"/>
              <a:t>виолетово . . . </a:t>
            </a:r>
            <a:r>
              <a:rPr lang="en-US" dirty="0"/>
              <a:t>	</a:t>
            </a:r>
            <a:r>
              <a:rPr lang="en-US" dirty="0" err="1">
                <a:solidFill>
                  <a:srgbClr val="FF388C"/>
                </a:solidFill>
              </a:rPr>
              <a:t>blueviolet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0920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 набързо подбрани цветове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11B4538-7C3C-4A21-AB22-F5C68F17A6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01635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Тримерна кръгова диаграма</a:t>
                </a:r>
              </a:p>
              <a:p>
                <a:pPr lvl="1"/>
                <a:r>
                  <a:rPr lang="bg-BG" dirty="0"/>
                  <a:t>Всеки дял е фрагмент от цилиндър</a:t>
                </a:r>
              </a:p>
              <a:p>
                <a:pPr lvl="1"/>
                <a:r>
                  <a:rPr lang="bg-BG" dirty="0"/>
                  <a:t>За всеки дял намираме колко е широк</a:t>
                </a:r>
              </a:p>
              <a:p>
                <a:pPr lvl="1"/>
                <a:r>
                  <a:rPr lang="bg-BG" dirty="0"/>
                  <a:t>Начало е в края на предния дял</a:t>
                </a:r>
              </a:p>
              <a:p>
                <a:pPr lvl="1"/>
                <a:r>
                  <a:rPr lang="bg-BG" dirty="0"/>
                  <a:t>Пример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данни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30, 40, 25, 35</m:t>
                        </m:r>
                      </m:e>
                    </m:d>
                  </m:oMath>
                </a14:m>
                <a:endParaRPr lang="bg-BG" b="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22746"/>
              </p:ext>
            </p:extLst>
          </p:nvPr>
        </p:nvGraphicFramePr>
        <p:xfrm>
          <a:off x="1752600" y="4343400"/>
          <a:ext cx="647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Ширина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Начало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Край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0%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54%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19%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54%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73%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27%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73%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100% от 2</a:t>
                      </a:r>
                      <a:r>
                        <a:rPr lang="bg-BG" dirty="0">
                          <a:sym typeface="Symbol"/>
                        </a:rPr>
                        <a:t>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ym typeface="Symbol"/>
                        </a:rPr>
                        <a:t>=</a:t>
                      </a:r>
                      <a:r>
                        <a:rPr lang="bg-BG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ym typeface="Symbol"/>
                        </a:rPr>
                        <a:t>=</a:t>
                      </a:r>
                      <a:r>
                        <a:rPr lang="bg-B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Всеки път различни цветове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8D3B5A8E-8E18-4143-90F6-5B63DD53F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96301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715</Words>
  <Application>Microsoft Office PowerPoint</Application>
  <PresentationFormat>On-screen Show (4:3)</PresentationFormat>
  <Paragraphs>164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PowerPoint Presentation</vt:lpstr>
      <vt:lpstr>Решение №2</vt:lpstr>
      <vt:lpstr>PowerPoint Presentation</vt:lpstr>
      <vt:lpstr>PowerPoint Presentation</vt:lpstr>
      <vt:lpstr>Решение №3</vt:lpstr>
      <vt:lpstr>PowerPoint Presentation</vt:lpstr>
      <vt:lpstr>Решение №4</vt:lpstr>
      <vt:lpstr>PowerPoint Presentation</vt:lpstr>
      <vt:lpstr>Решение №5</vt:lpstr>
      <vt:lpstr>PowerPoint Presentation</vt:lpstr>
      <vt:lpstr>PowerPoint Presentation</vt:lpstr>
      <vt:lpstr>PowerPoint Presentation</vt:lpstr>
      <vt:lpstr>Решение №6</vt:lpstr>
      <vt:lpstr>PowerPoint Presentation</vt:lpstr>
      <vt:lpstr>PowerPoint Presentation</vt:lpstr>
      <vt:lpstr>Решение №7*</vt:lpstr>
      <vt:lpstr>PowerPoint Presentation</vt:lpstr>
      <vt:lpstr>Решение №8**</vt:lpstr>
      <vt:lpstr>PowerPoint Presentation</vt:lpstr>
      <vt:lpstr>PowerPoint Presentation</vt:lpstr>
      <vt:lpstr>Решение №9*</vt:lpstr>
      <vt:lpstr>PowerPoint Presentation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505</cp:revision>
  <dcterms:created xsi:type="dcterms:W3CDTF">2013-12-13T09:03:57Z</dcterms:created>
  <dcterms:modified xsi:type="dcterms:W3CDTF">2022-03-03T20:40:09Z</dcterms:modified>
</cp:coreProperties>
</file>