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7"/>
  </p:notesMasterIdLst>
  <p:sldIdLst>
    <p:sldId id="444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88482" autoAdjust="0"/>
  </p:normalViewPr>
  <p:slideViewPr>
    <p:cSldViewPr>
      <p:cViewPr>
        <p:scale>
          <a:sx n="75" d="100"/>
          <a:sy n="75" d="100"/>
        </p:scale>
        <p:origin x="102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10.3.2022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10.3.2022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304-towers-of-cubes.htm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305-vantablack-edging-10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0305-vantablack-edging-5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0305-vantablack-edging-2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306-sun.html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0307-light-cube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s/S0308-soft-shadows.html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s/S0309-urban-planet.html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olutions/S0310-firebugs-over-torus.html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0301-switzerland-flag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302-rainbow-circles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303-pie-chart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EA6E6A-59AF-4185-8F90-ABDE8261D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81203"/>
              </p:ext>
            </p:extLst>
          </p:nvPr>
        </p:nvGraphicFramePr>
        <p:xfrm>
          <a:off x="381000" y="377826"/>
          <a:ext cx="3048003" cy="3053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257040358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3780589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27213695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90275181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56658003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74388573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0611167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28434628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930788797"/>
                    </a:ext>
                  </a:extLst>
                </a:gridCol>
              </a:tblGrid>
              <a:tr h="3392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bg-BG" sz="16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745189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909147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15765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757769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53430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196070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734411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539293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52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A69E480-D374-4060-9A26-85D2BB6991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439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Вантаблек</a:t>
            </a:r>
            <a:r>
              <a:rPr lang="bg-BG" dirty="0"/>
              <a:t> куб</a:t>
            </a:r>
          </a:p>
          <a:p>
            <a:pPr lvl="1"/>
            <a:r>
              <a:rPr lang="bg-BG" dirty="0"/>
              <a:t>Заоблени ръбове</a:t>
            </a:r>
          </a:p>
          <a:p>
            <a:pPr lvl="1"/>
            <a:r>
              <a:rPr lang="bg-BG" dirty="0"/>
              <a:t>Кант по заоблената част</a:t>
            </a:r>
          </a:p>
          <a:p>
            <a:pPr lvl="1"/>
            <a:r>
              <a:rPr lang="bg-BG" dirty="0"/>
              <a:t>Кантът е направен от </a:t>
            </a:r>
            <a:r>
              <a:rPr lang="bg-BG" dirty="0" err="1"/>
              <a:t>вантаблек</a:t>
            </a:r>
            <a:endParaRPr lang="bg-BG" dirty="0"/>
          </a:p>
          <a:p>
            <a:r>
              <a:rPr lang="bg-BG" dirty="0"/>
              <a:t>Допълнение</a:t>
            </a:r>
          </a:p>
          <a:p>
            <a:pPr lvl="1"/>
            <a:r>
              <a:rPr lang="bg-BG" dirty="0"/>
              <a:t>В кода да има параметър, определящ големината на заоблеността и на канта</a:t>
            </a:r>
          </a:p>
        </p:txBody>
      </p:sp>
    </p:spTree>
    <p:extLst>
      <p:ext uri="{BB962C8B-B14F-4D97-AF65-F5344CB8AC3E}">
        <p14:creationId xmlns:p14="http://schemas.microsoft.com/office/powerpoint/2010/main" val="153492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Тънък кант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9B85B3A4-A094-434C-B76B-2AC520C871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62680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Среден кант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38A686D-CAE9-4A30-96F1-DB6AEAA486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8905845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Дебел кант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7705655-EB22-4B9A-A27D-EB7F27D582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77484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Слънце</a:t>
            </a:r>
          </a:p>
          <a:p>
            <a:pPr lvl="1"/>
            <a:r>
              <a:rPr lang="bg-BG" dirty="0"/>
              <a:t>Жълто-оранжево</a:t>
            </a:r>
          </a:p>
          <a:p>
            <a:pPr lvl="1"/>
            <a:r>
              <a:rPr lang="bg-BG" dirty="0"/>
              <a:t>Повърхността му да „бълбука“</a:t>
            </a:r>
          </a:p>
          <a:p>
            <a:pPr lvl="1"/>
            <a:r>
              <a:rPr lang="bg-BG" dirty="0"/>
              <a:t>Без използване на текстури</a:t>
            </a:r>
          </a:p>
        </p:txBody>
      </p:sp>
    </p:spTree>
    <p:extLst>
      <p:ext uri="{BB962C8B-B14F-4D97-AF65-F5344CB8AC3E}">
        <p14:creationId xmlns:p14="http://schemas.microsoft.com/office/powerpoint/2010/main" val="427171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8E78337A-6A1B-4162-8F35-8BF8BE0AAB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723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Светлинен куб</a:t>
            </a:r>
          </a:p>
          <a:p>
            <a:pPr lvl="1"/>
            <a:r>
              <a:rPr lang="bg-BG" dirty="0"/>
              <a:t>Въртящ се куб</a:t>
            </a:r>
          </a:p>
          <a:p>
            <a:pPr lvl="1"/>
            <a:r>
              <a:rPr lang="bg-BG" dirty="0"/>
              <a:t>Върховете му светят</a:t>
            </a:r>
          </a:p>
          <a:p>
            <a:pPr lvl="1"/>
            <a:r>
              <a:rPr lang="bg-BG" dirty="0"/>
              <a:t>Осветяват земята</a:t>
            </a:r>
          </a:p>
        </p:txBody>
      </p:sp>
    </p:spTree>
    <p:extLst>
      <p:ext uri="{BB962C8B-B14F-4D97-AF65-F5344CB8AC3E}">
        <p14:creationId xmlns:p14="http://schemas.microsoft.com/office/powerpoint/2010/main" val="131968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D319B48B-6B3E-46F8-8001-31EC146B7C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058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Меки сенки</a:t>
            </a:r>
          </a:p>
          <a:p>
            <a:pPr lvl="1"/>
            <a:r>
              <a:rPr lang="bg-BG" dirty="0"/>
              <a:t>Въртящ се куб</a:t>
            </a:r>
          </a:p>
          <a:p>
            <a:pPr lvl="1"/>
            <a:r>
              <a:rPr lang="bg-BG" dirty="0"/>
              <a:t>По повърхността му се движат топчета</a:t>
            </a:r>
          </a:p>
          <a:p>
            <a:pPr lvl="1"/>
            <a:r>
              <a:rPr lang="bg-BG" dirty="0"/>
              <a:t>Те имат меки сенки, без резки контури</a:t>
            </a:r>
          </a:p>
        </p:txBody>
      </p:sp>
    </p:spTree>
    <p:extLst>
      <p:ext uri="{BB962C8B-B14F-4D97-AF65-F5344CB8AC3E}">
        <p14:creationId xmlns:p14="http://schemas.microsoft.com/office/powerpoint/2010/main" val="94529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/>
              <a:t>Задачи за упражнения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/>
              <a:t>Тема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15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AF294A63-4471-4996-9094-C7544B2134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23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Урбанистична планета</a:t>
            </a:r>
          </a:p>
          <a:p>
            <a:pPr lvl="1"/>
            <a:r>
              <a:rPr lang="bg-BG" dirty="0"/>
              <a:t>Планета и </a:t>
            </a:r>
            <a:r>
              <a:rPr lang="bg-BG" dirty="0" err="1"/>
              <a:t>микрослънце</a:t>
            </a:r>
            <a:r>
              <a:rPr lang="bg-BG" dirty="0"/>
              <a:t> около нея</a:t>
            </a:r>
          </a:p>
          <a:p>
            <a:pPr lvl="1"/>
            <a:r>
              <a:rPr lang="bg-BG" dirty="0"/>
              <a:t>Сгради, пръснати по повърхността</a:t>
            </a:r>
          </a:p>
          <a:p>
            <a:pPr lvl="1"/>
            <a:r>
              <a:rPr lang="bg-BG" dirty="0"/>
              <a:t>Хвърлят сянка по земята и по другите сгради</a:t>
            </a:r>
          </a:p>
          <a:p>
            <a:pPr lvl="1"/>
            <a:r>
              <a:rPr lang="bg-BG" dirty="0"/>
              <a:t>Трепкащи звезди</a:t>
            </a:r>
          </a:p>
          <a:p>
            <a:r>
              <a:rPr lang="bg-BG" dirty="0"/>
              <a:t>Да има изгрев и залез</a:t>
            </a:r>
          </a:p>
          <a:p>
            <a:pPr lvl="1"/>
            <a:r>
              <a:rPr lang="bg-BG" dirty="0"/>
              <a:t>Например при изгрев се осветяват първо горните етажи, а после и долните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2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EE32443E-AF73-4C5D-9A1E-30374F1727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538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Светулки около тор</a:t>
            </a:r>
          </a:p>
          <a:p>
            <a:pPr lvl="1"/>
            <a:r>
              <a:rPr lang="bg-BG" dirty="0"/>
              <a:t>Черен тор се върти наляво-надясно</a:t>
            </a:r>
          </a:p>
          <a:p>
            <a:pPr lvl="1"/>
            <a:r>
              <a:rPr lang="bg-BG" dirty="0"/>
              <a:t>Светулки кръжат около него и мигат</a:t>
            </a:r>
          </a:p>
          <a:p>
            <a:pPr lvl="1"/>
            <a:r>
              <a:rPr lang="bg-BG" dirty="0"/>
              <a:t>Осветяват повърхността му</a:t>
            </a:r>
          </a:p>
          <a:p>
            <a:r>
              <a:rPr lang="bg-BG" dirty="0"/>
              <a:t>И още</a:t>
            </a:r>
          </a:p>
          <a:p>
            <a:pPr lvl="1"/>
            <a:r>
              <a:rPr lang="bg-BG" dirty="0"/>
              <a:t>Това става през нощта и не виждаме тора, освен от взаимодействието му със светулките</a:t>
            </a:r>
          </a:p>
        </p:txBody>
      </p:sp>
    </p:spTree>
    <p:extLst>
      <p:ext uri="{BB962C8B-B14F-4D97-AF65-F5344CB8AC3E}">
        <p14:creationId xmlns:p14="http://schemas.microsoft.com/office/powerpoint/2010/main" val="1837895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172A3336-2C0E-459D-B561-A930F56B67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0946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882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Швейцарско знаме</a:t>
                </a:r>
                <a:endParaRPr lang="en-US" dirty="0"/>
              </a:p>
              <a:p>
                <a:pPr lvl="1"/>
                <a:r>
                  <a:rPr lang="bg-BG" dirty="0"/>
                  <a:t>От паралелепипеди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Пропорция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3х2</m:t>
                    </m:r>
                  </m:oMath>
                </a14:m>
                <a:endParaRPr lang="bg-B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00400" y="3358587"/>
            <a:ext cx="2743200" cy="1823013"/>
          </a:xfrm>
          <a:custGeom>
            <a:avLst/>
            <a:gdLst/>
            <a:ahLst/>
            <a:cxnLst/>
            <a:rect l="l" t="t" r="r" b="b"/>
            <a:pathLst>
              <a:path w="2743200" h="1823013">
                <a:moveTo>
                  <a:pt x="1196898" y="338044"/>
                </a:moveTo>
                <a:lnTo>
                  <a:pt x="1196898" y="735773"/>
                </a:lnTo>
                <a:lnTo>
                  <a:pt x="802889" y="735773"/>
                </a:lnTo>
                <a:lnTo>
                  <a:pt x="802889" y="1092612"/>
                </a:lnTo>
                <a:lnTo>
                  <a:pt x="1196898" y="1092612"/>
                </a:lnTo>
                <a:lnTo>
                  <a:pt x="1196898" y="1475468"/>
                </a:lnTo>
                <a:lnTo>
                  <a:pt x="1553737" y="1475468"/>
                </a:lnTo>
                <a:lnTo>
                  <a:pt x="1553737" y="1092612"/>
                </a:lnTo>
                <a:lnTo>
                  <a:pt x="1940313" y="1092612"/>
                </a:lnTo>
                <a:lnTo>
                  <a:pt x="1940313" y="735773"/>
                </a:lnTo>
                <a:lnTo>
                  <a:pt x="1553737" y="735773"/>
                </a:lnTo>
                <a:lnTo>
                  <a:pt x="1553737" y="338044"/>
                </a:lnTo>
                <a:close/>
                <a:moveTo>
                  <a:pt x="0" y="0"/>
                </a:moveTo>
                <a:lnTo>
                  <a:pt x="2743200" y="0"/>
                </a:lnTo>
                <a:lnTo>
                  <a:pt x="2743200" y="1823013"/>
                </a:lnTo>
                <a:lnTo>
                  <a:pt x="0" y="1823013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119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35EEA7FB-2ACB-482C-A49D-B0FDD252D2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696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6+1</a:t>
            </a:r>
            <a:r>
              <a:rPr lang="bg-BG" dirty="0"/>
              <a:t> допиращи се окръжности</a:t>
            </a:r>
          </a:p>
          <a:p>
            <a:pPr lvl="1"/>
            <a:r>
              <a:rPr lang="bg-BG" dirty="0"/>
              <a:t>Цветове от седемте цвята на дъгата, както ги е определил Исак Нютон</a:t>
            </a:r>
          </a:p>
          <a:p>
            <a:pPr lvl="1"/>
            <a:r>
              <a:rPr lang="bg-BG" dirty="0"/>
              <a:t>Централната окръжност да е с цвета, който според Айзък Азимов е излишен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39353" y="4112713"/>
            <a:ext cx="2490140" cy="2490140"/>
            <a:chOff x="3198737" y="3930929"/>
            <a:chExt cx="2744863" cy="2744863"/>
          </a:xfrm>
        </p:grpSpPr>
        <p:sp>
          <p:nvSpPr>
            <p:cNvPr id="4" name="Oval 3"/>
            <p:cNvSpPr/>
            <p:nvPr/>
          </p:nvSpPr>
          <p:spPr>
            <a:xfrm>
              <a:off x="4113137" y="4846161"/>
              <a:ext cx="914400" cy="914400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8000000"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3600000"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135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2378129E-EAFA-41BB-8642-FF7232C9B2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06B83-B440-4032-AE98-3689951F0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Примерни цветове</a:t>
            </a:r>
          </a:p>
          <a:p>
            <a:pPr lvl="1"/>
            <a:r>
              <a:rPr lang="bg-BG" dirty="0"/>
              <a:t>За оригиналните цветове се </a:t>
            </a:r>
            <a:r>
              <a:rPr lang="bg-BG" dirty="0" err="1"/>
              <a:t>поровѐте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03558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Тримерна кръгова диаграма</a:t>
            </a:r>
          </a:p>
          <a:p>
            <a:pPr lvl="1"/>
            <a:r>
              <a:rPr lang="bg-BG" dirty="0"/>
              <a:t>Подаден масив от </a:t>
            </a:r>
            <a:r>
              <a:rPr lang="en-US" dirty="0">
                <a:solidFill>
                  <a:srgbClr val="FF388C"/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Да се направи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кръгова диаграма с дялове, пропорционални на числата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3733800"/>
            <a:ext cx="2743200" cy="2743200"/>
            <a:chOff x="2743200" y="3429000"/>
            <a:chExt cx="2743200" cy="2743200"/>
          </a:xfrm>
        </p:grpSpPr>
        <p:sp>
          <p:nvSpPr>
            <p:cNvPr id="5" name="Pie 4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7648464"/>
                <a:gd name="adj2" fmla="val 14100481"/>
              </a:avLst>
            </a:prstGeom>
            <a:solidFill>
              <a:srgbClr val="C00000">
                <a:alpha val="50196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Pie 15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14101587"/>
                <a:gd name="adj2" fmla="val 17671713"/>
              </a:avLst>
            </a:prstGeom>
            <a:solidFill>
              <a:srgbClr val="FF388C">
                <a:alpha val="50196"/>
              </a:srgbClr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Pie 16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17684582"/>
                <a:gd name="adj2" fmla="val 20117251"/>
              </a:avLst>
            </a:prstGeom>
            <a:solidFill>
              <a:srgbClr val="00B050">
                <a:alpha val="50196"/>
              </a:srgbClr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Pie 17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20125142"/>
                <a:gd name="adj2" fmla="val 3723860"/>
              </a:avLst>
            </a:prstGeom>
            <a:solidFill>
              <a:srgbClr val="FFC000">
                <a:alpha val="50196"/>
              </a:srgbClr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Pie 18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3725962"/>
                <a:gd name="adj2" fmla="val 7636459"/>
              </a:avLst>
            </a:prstGeom>
            <a:solidFill>
              <a:srgbClr val="0070C0">
                <a:alpha val="50196"/>
              </a:srgb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51039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F6176D4A-04F2-446C-8DF3-589AFC63000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974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Кули от кубчета</a:t>
            </a:r>
          </a:p>
          <a:p>
            <a:pPr lvl="1"/>
            <a:r>
              <a:rPr lang="bg-BG" dirty="0"/>
              <a:t>Няколко случайни кули</a:t>
            </a:r>
          </a:p>
          <a:p>
            <a:pPr lvl="1"/>
            <a:r>
              <a:rPr lang="bg-BG" dirty="0"/>
              <a:t>С разбъркани кубчета</a:t>
            </a:r>
          </a:p>
          <a:p>
            <a:r>
              <a:rPr lang="bg-BG" dirty="0"/>
              <a:t>В допълнение</a:t>
            </a:r>
          </a:p>
          <a:p>
            <a:pPr lvl="1"/>
            <a:r>
              <a:rPr lang="bg-BG" dirty="0"/>
              <a:t>Гледа се през розови очила </a:t>
            </a:r>
          </a:p>
          <a:p>
            <a:pPr lvl="1"/>
            <a:r>
              <a:rPr lang="bg-BG" dirty="0"/>
              <a:t>Цялата сцена се върти, а не кулите</a:t>
            </a:r>
          </a:p>
        </p:txBody>
      </p:sp>
    </p:spTree>
    <p:extLst>
      <p:ext uri="{BB962C8B-B14F-4D97-AF65-F5344CB8AC3E}">
        <p14:creationId xmlns:p14="http://schemas.microsoft.com/office/powerpoint/2010/main" val="40944518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7175</TotalTime>
  <Words>354</Words>
  <Application>Microsoft Office PowerPoint</Application>
  <PresentationFormat>On-screen Show (4:3)</PresentationFormat>
  <Paragraphs>134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Wingdings</vt:lpstr>
      <vt:lpstr>Wingdings 2</vt:lpstr>
      <vt:lpstr>Custom Design</vt:lpstr>
      <vt:lpstr>PowerPoint Presentation</vt:lpstr>
      <vt:lpstr>проф. д-р Павел Бойчев    КИТ-ФМИ-СУ    2022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PowerPoint Presentation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№8**</vt:lpstr>
      <vt:lpstr>PowerPoint Presentation</vt:lpstr>
      <vt:lpstr>Задача №9*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Pavla Manova</cp:lastModifiedBy>
  <cp:revision>518</cp:revision>
  <dcterms:created xsi:type="dcterms:W3CDTF">2013-12-13T09:03:57Z</dcterms:created>
  <dcterms:modified xsi:type="dcterms:W3CDTF">2022-03-10T17:18:53Z</dcterms:modified>
</cp:coreProperties>
</file>