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6"/>
  </p:notesMasterIdLst>
  <p:sldIdLst>
    <p:sldId id="444" r:id="rId2"/>
    <p:sldId id="445" r:id="rId3"/>
    <p:sldId id="458" r:id="rId4"/>
    <p:sldId id="447" r:id="rId5"/>
    <p:sldId id="446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67" r:id="rId17"/>
    <p:sldId id="454" r:id="rId18"/>
    <p:sldId id="466" r:id="rId19"/>
    <p:sldId id="455" r:id="rId20"/>
    <p:sldId id="462" r:id="rId21"/>
    <p:sldId id="468" r:id="rId22"/>
    <p:sldId id="456" r:id="rId23"/>
    <p:sldId id="463" r:id="rId24"/>
    <p:sldId id="4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0070C0"/>
    <a:srgbClr val="4F81BD"/>
    <a:srgbClr val="FFCCFF"/>
    <a:srgbClr val="FF00FF"/>
    <a:srgbClr val="000066"/>
    <a:srgbClr val="A1BD63"/>
    <a:srgbClr val="006600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505-Jumping-chair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506-Scorpion-tail.html.bak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507-Scorpion-cone-tail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507-Scorpion-torus-t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508-Gimbal-lock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509-Three-angles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olutions/S0510-Quaternion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501-Planet-with-tre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504-Squatting-chai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Скачащ стол</a:t>
            </a:r>
          </a:p>
          <a:p>
            <a:pPr lvl="1"/>
            <a:r>
              <a:rPr lang="bg-BG" dirty="0"/>
              <a:t>Същият стол от 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да скача с изпъване и бързо трепкане на краката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09047" y="31389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ube 4"/>
          <p:cNvSpPr/>
          <p:nvPr/>
        </p:nvSpPr>
        <p:spPr>
          <a:xfrm>
            <a:off x="5791200" y="363644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>
            <a:off x="5791078" y="451038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61647" y="3442114"/>
            <a:ext cx="1" cy="2806286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rc 9"/>
          <p:cNvSpPr/>
          <p:nvPr/>
        </p:nvSpPr>
        <p:spPr>
          <a:xfrm>
            <a:off x="5603968" y="4950635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200522" y="363459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Cube 12"/>
          <p:cNvSpPr/>
          <p:nvPr/>
        </p:nvSpPr>
        <p:spPr>
          <a:xfrm>
            <a:off x="3200400" y="450853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Arc 13"/>
          <p:cNvSpPr/>
          <p:nvPr/>
        </p:nvSpPr>
        <p:spPr>
          <a:xfrm>
            <a:off x="3001992" y="4954806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05501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03400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D15C3FED-F793-468D-95A1-EF48172CB167}"/>
              </a:ext>
            </a:extLst>
          </p:cNvPr>
          <p:cNvSpPr/>
          <p:nvPr/>
        </p:nvSpPr>
        <p:spPr>
          <a:xfrm>
            <a:off x="5533340" y="4879983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A79D4D9-B4C4-4562-B0F1-A8E35DB1F662}"/>
              </a:ext>
            </a:extLst>
          </p:cNvPr>
          <p:cNvSpPr/>
          <p:nvPr/>
        </p:nvSpPr>
        <p:spPr>
          <a:xfrm>
            <a:off x="2931364" y="4884154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1CB31E6-7FCF-4B26-A5E2-274FBB8CA8EB}"/>
              </a:ext>
            </a:extLst>
          </p:cNvPr>
          <p:cNvSpPr/>
          <p:nvPr/>
        </p:nvSpPr>
        <p:spPr>
          <a:xfrm>
            <a:off x="5462898" y="4785360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B7839E8-E1B7-49E4-8242-AA7E7117C9BD}"/>
              </a:ext>
            </a:extLst>
          </p:cNvPr>
          <p:cNvSpPr/>
          <p:nvPr/>
        </p:nvSpPr>
        <p:spPr>
          <a:xfrm>
            <a:off x="2860922" y="4789531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36ED49B9-0CDF-49BD-8B53-E01FBAA3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Опашка на скорпион</a:t>
            </a:r>
          </a:p>
          <a:p>
            <a:pPr lvl="1"/>
            <a:r>
              <a:rPr lang="bg-BG" dirty="0"/>
              <a:t>Моделирайте опашка на скорпион</a:t>
            </a:r>
          </a:p>
          <a:p>
            <a:pPr lvl="1"/>
            <a:r>
              <a:rPr lang="bg-BG" dirty="0"/>
              <a:t>Да се сгъва в спирала и да се разгъва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811" y="5736626"/>
            <a:ext cx="1295400" cy="30426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18900000">
            <a:off x="4580051" y="5381696"/>
            <a:ext cx="1070578" cy="27660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16200000">
            <a:off x="5043382" y="4571341"/>
            <a:ext cx="884775" cy="25146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13500000">
            <a:off x="4869713" y="3891307"/>
            <a:ext cx="731219" cy="2286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rot="10800000">
            <a:off x="4353854" y="3657600"/>
            <a:ext cx="604314" cy="207818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rot="7200000">
            <a:off x="3988790" y="3893160"/>
            <a:ext cx="499433" cy="188925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 rot="5400000">
            <a:off x="3922583" y="4326512"/>
            <a:ext cx="412755" cy="17175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 rot="2700000">
            <a:off x="4089978" y="4654645"/>
            <a:ext cx="341120" cy="15613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D190B0D-A31E-4B8A-A3F1-3F6E6CAA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Друг образ</a:t>
            </a:r>
          </a:p>
          <a:p>
            <a:pPr lvl="1"/>
            <a:r>
              <a:rPr lang="bg-BG" dirty="0"/>
              <a:t>Дефинирайте функция, подобна на </a:t>
            </a:r>
            <a:r>
              <a:rPr lang="en-US" dirty="0" err="1">
                <a:solidFill>
                  <a:srgbClr val="FF388C"/>
                </a:solidFill>
              </a:rPr>
              <a:t>robotElement</a:t>
            </a:r>
            <a:r>
              <a:rPr lang="en-US" dirty="0"/>
              <a:t>, </a:t>
            </a:r>
            <a:r>
              <a:rPr lang="bg-BG" dirty="0"/>
              <a:t>с която да се създава елемент на робот със зададена от потребителя форма</a:t>
            </a:r>
          </a:p>
          <a:p>
            <a:pPr lvl="1"/>
            <a:r>
              <a:rPr lang="bg-BG" dirty="0"/>
              <a:t>Изпробвайте опашката на скорпиона с различни обекти, като конус и тор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конус: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7DD2FDC-705C-4D0A-8886-265F89F5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тор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C5010A8-AC34-44D5-9D08-56BF11CF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51445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Gimbal lock</a:t>
                </a:r>
                <a:endParaRPr lang="bg-BG" dirty="0"/>
              </a:p>
              <a:p>
                <a:pPr lvl="1"/>
                <a:r>
                  <a:rPr lang="bg-BG" dirty="0"/>
                  <a:t>При въртене на обект по три оси се получава ефекта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Какво означава това? Защо е проблем?</a:t>
                </a:r>
              </a:p>
              <a:p>
                <a:pPr lvl="1"/>
                <a:r>
                  <a:rPr lang="bg-BG" dirty="0"/>
                  <a:t>При какъв ред на ротации се избягва?</a:t>
                </a:r>
              </a:p>
              <a:p>
                <a:pPr lvl="1"/>
                <a:r>
                  <a:rPr lang="bg-BG" dirty="0"/>
                  <a:t>Демонстрирайте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 </a:t>
                </a:r>
                <a:r>
                  <a:rPr lang="bg-BG" dirty="0"/>
                  <a:t>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0511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лекцията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B0C73BDF-3809-4F94-8BAC-53659DDC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Три ъгъла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около обектната ос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</m:t>
                        </m:r>
                      </m:e>
                    </m:d>
                  </m:oMath>
                </a14:m>
                <a:r>
                  <a:rPr lang="bg-BG" dirty="0"/>
                  <a:t> е между вертикалната ос и обектната ос</a:t>
                </a:r>
                <a:endParaRPr lang="en-US" dirty="0"/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на обектната ос около вертикалната ос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Планета с дървета</a:t>
            </a:r>
          </a:p>
          <a:p>
            <a:pPr lvl="1"/>
            <a:r>
              <a:rPr lang="bg-BG" dirty="0"/>
              <a:t>Направете дърво с корона и стъбло</a:t>
            </a:r>
          </a:p>
          <a:p>
            <a:pPr lvl="1"/>
            <a:r>
              <a:rPr lang="bg-BG" dirty="0"/>
              <a:t>Поставете много копия на дървото върху сферична планета</a:t>
            </a:r>
          </a:p>
          <a:p>
            <a:pPr lvl="1"/>
            <a:r>
              <a:rPr lang="bg-BG" dirty="0"/>
              <a:t>Дърветата да са подобекти на планетата, така че докато тя се върти, те се въртят с нея</a:t>
            </a:r>
          </a:p>
          <a:p>
            <a:pPr lvl="1"/>
            <a:r>
              <a:rPr lang="bg-BG" dirty="0"/>
              <a:t>Върти се планетата, а не сцената!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И трите ъгъла се ползват в пълния си диапазон, като обектът е винаги завъртян точно според осите на въртене</a:t>
            </a:r>
            <a:endParaRPr lang="en-US" dirty="0"/>
          </a:p>
          <a:p>
            <a:endParaRPr lang="bg-BG" dirty="0"/>
          </a:p>
        </p:txBody>
      </p:sp>
      <p:sp>
        <p:nvSpPr>
          <p:cNvPr id="5" name="Arc 4"/>
          <p:cNvSpPr/>
          <p:nvPr/>
        </p:nvSpPr>
        <p:spPr>
          <a:xfrm rot="2854305">
            <a:off x="6742332" y="2982779"/>
            <a:ext cx="789131" cy="284368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35604" y="1960546"/>
            <a:ext cx="0" cy="3349420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35605" y="3807619"/>
            <a:ext cx="1798520" cy="1502349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/>
          <p:cNvSpPr/>
          <p:nvPr/>
        </p:nvSpPr>
        <p:spPr>
          <a:xfrm>
            <a:off x="3435654" y="4158426"/>
            <a:ext cx="2199903" cy="2303079"/>
          </a:xfrm>
          <a:prstGeom prst="arc">
            <a:avLst>
              <a:gd name="adj1" fmla="val 16239976"/>
              <a:gd name="adj2" fmla="val 1920411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sz="2800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3957257" y="2316698"/>
            <a:ext cx="1155366" cy="416345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36589" y="375398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вертикална ос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948307" y="442013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обектна ос</a:t>
            </a:r>
          </a:p>
        </p:txBody>
      </p:sp>
      <p:sp>
        <p:nvSpPr>
          <p:cNvPr id="3" name="Cube 2"/>
          <p:cNvSpPr/>
          <p:nvPr/>
        </p:nvSpPr>
        <p:spPr>
          <a:xfrm rot="5107477">
            <a:off x="5580083" y="2945291"/>
            <a:ext cx="2006052" cy="1265505"/>
          </a:xfrm>
          <a:prstGeom prst="cube">
            <a:avLst>
              <a:gd name="adj" fmla="val 91766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91300" y="2846133"/>
            <a:ext cx="874595" cy="735267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34125" y="3581400"/>
            <a:ext cx="259556" cy="221456"/>
          </a:xfrm>
          <a:prstGeom prst="straightConnector1">
            <a:avLst/>
          </a:prstGeom>
          <a:grpFill/>
          <a:ln w="12700">
            <a:solidFill>
              <a:srgbClr val="0070C0">
                <a:alpha val="3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BC829-AB27-4017-8E37-D71BF565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</a:t>
            </a:r>
            <a:r>
              <a:rPr lang="en-US" dirty="0"/>
              <a:t>-</a:t>
            </a:r>
            <a:r>
              <a:rPr lang="bg-BG" dirty="0"/>
              <a:t>па, забравих самата задача:</a:t>
            </a:r>
          </a:p>
          <a:p>
            <a:pPr lvl="1"/>
            <a:r>
              <a:rPr lang="bg-BG" dirty="0"/>
              <a:t>Да се направи такова въртене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730118D-CD3E-46B0-927D-F7852910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4E1347-5E8A-406F-A009-AF10BF95CF06}"/>
              </a:ext>
            </a:extLst>
          </p:cNvPr>
          <p:cNvGrpSpPr/>
          <p:nvPr/>
        </p:nvGrpSpPr>
        <p:grpSpPr>
          <a:xfrm>
            <a:off x="381001" y="609600"/>
            <a:ext cx="1447800" cy="5826339"/>
            <a:chOff x="-551769" y="-5516353"/>
            <a:chExt cx="1447800" cy="1029454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92A22254-4224-43AF-B92B-208C053A8A70}"/>
                </a:ext>
              </a:extLst>
            </p:cNvPr>
            <p:cNvSpPr txBox="1">
              <a:spLocks/>
            </p:cNvSpPr>
            <p:nvPr/>
          </p:nvSpPr>
          <p:spPr>
            <a:xfrm>
              <a:off x="-551769" y="3600456"/>
              <a:ext cx="1447800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Това не е на корейски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808769-6B85-4AC0-9E56-B3AE0CD690DE}"/>
                </a:ext>
              </a:extLst>
            </p:cNvPr>
            <p:cNvCxnSpPr>
              <a:cxnSpLocks/>
            </p:cNvCxnSpPr>
            <p:nvPr/>
          </p:nvCxnSpPr>
          <p:spPr>
            <a:xfrm>
              <a:off x="-551769" y="-5516353"/>
              <a:ext cx="0" cy="1029454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741668-FD52-4A92-B294-02009F74103D}"/>
                </a:ext>
              </a:extLst>
            </p:cNvPr>
            <p:cNvCxnSpPr>
              <a:cxnSpLocks/>
            </p:cNvCxnSpPr>
            <p:nvPr/>
          </p:nvCxnSpPr>
          <p:spPr>
            <a:xfrm>
              <a:off x="-551769" y="-5516353"/>
              <a:ext cx="53339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2918352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Кватерниони</a:t>
                </a:r>
              </a:p>
              <a:p>
                <a:pPr lvl="1"/>
                <a:r>
                  <a:rPr lang="bg-BG" dirty="0"/>
                  <a:t>Експериментирайте с кватернионите – алтернативен начин за ротация</a:t>
                </a:r>
              </a:p>
              <a:p>
                <a:pPr lvl="1"/>
                <a:r>
                  <a:rPr lang="bg-BG" dirty="0"/>
                  <a:t>Същата сцена като в </a:t>
                </a:r>
                <a:r>
                  <a:rPr lang="bg-BG" dirty="0">
                    <a:solidFill>
                      <a:srgbClr val="FF388C"/>
                    </a:solidFill>
                  </a:rPr>
                  <a:t>Задача №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bg-BG" dirty="0"/>
                  <a:t>, но без вложени групови обекти</a:t>
                </a:r>
              </a:p>
              <a:p>
                <a:pPr lvl="1"/>
                <a:r>
                  <a:rPr lang="bg-BG" dirty="0"/>
                  <a:t>Възможност за автоматично въртене на перката по ъгъл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Въртенето на групата е чрез свойството </a:t>
                </a:r>
                <a:r>
                  <a:rPr lang="en-US" dirty="0">
                    <a:solidFill>
                      <a:srgbClr val="FF388C"/>
                    </a:solidFill>
                  </a:rPr>
                  <a:t>quaternion</a:t>
                </a:r>
                <a:r>
                  <a:rPr lang="en-US" dirty="0"/>
                  <a:t>, </a:t>
                </a:r>
                <a:r>
                  <a:rPr lang="bg-BG" dirty="0"/>
                  <a:t>а не чрез </a:t>
                </a:r>
                <a:r>
                  <a:rPr lang="en-US" dirty="0">
                    <a:solidFill>
                      <a:srgbClr val="FF388C"/>
                    </a:solidFill>
                  </a:rPr>
                  <a:t>rotation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на обекта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още – вертикалният ъгъл да прави пълен полукръг, т.е.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0°,90°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83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53E265AC-20B2-44C7-996D-F9A19807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0536370-166E-477B-A6CF-6BDAD91E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Роботизирана машина</a:t>
            </a:r>
          </a:p>
          <a:p>
            <a:pPr lvl="1"/>
            <a:r>
              <a:rPr lang="bg-BG" dirty="0"/>
              <a:t>Във всеки възел е показана степента на свобода на единия елемент спрямо другия</a:t>
            </a:r>
          </a:p>
          <a:p>
            <a:pPr lvl="1"/>
            <a:r>
              <a:rPr lang="bg-BG" dirty="0"/>
              <a:t>Един от елементите е фиксиран, т.е. той е родителят на всички останали</a:t>
            </a:r>
          </a:p>
          <a:p>
            <a:pPr lvl="1"/>
            <a:r>
              <a:rPr lang="bg-BG" dirty="0"/>
              <a:t>Каква е общата степен на свобода на роботизираната машина?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3600054" y="5257800"/>
            <a:ext cx="1651192" cy="914400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6"/>
          <p:cNvSpPr/>
          <p:nvPr/>
        </p:nvSpPr>
        <p:spPr>
          <a:xfrm rot="18900000">
            <a:off x="4019953" y="455788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26"/>
          <p:cNvSpPr/>
          <p:nvPr/>
        </p:nvSpPr>
        <p:spPr>
          <a:xfrm>
            <a:off x="3786244" y="4045678"/>
            <a:ext cx="1852493" cy="390078"/>
          </a:xfrm>
          <a:custGeom>
            <a:avLst/>
            <a:gdLst/>
            <a:ahLst/>
            <a:cxnLst/>
            <a:rect l="l" t="t" r="r" b="b"/>
            <a:pathLst>
              <a:path w="9422172" h="1984019">
                <a:moveTo>
                  <a:pt x="8417596" y="736688"/>
                </a:moveTo>
                <a:cubicBezTo>
                  <a:pt x="8278893" y="736688"/>
                  <a:pt x="8166455" y="849129"/>
                  <a:pt x="8166455" y="987831"/>
                </a:cubicBezTo>
                <a:cubicBezTo>
                  <a:pt x="8166455" y="1126533"/>
                  <a:pt x="8278893" y="1238974"/>
                  <a:pt x="8417596" y="1238974"/>
                </a:cubicBezTo>
                <a:cubicBezTo>
                  <a:pt x="8556298" y="1238974"/>
                  <a:pt x="8668741" y="1126533"/>
                  <a:pt x="8668741" y="987831"/>
                </a:cubicBezTo>
                <a:cubicBezTo>
                  <a:pt x="8668741" y="849129"/>
                  <a:pt x="8556298" y="736688"/>
                  <a:pt x="8417596" y="736688"/>
                </a:cubicBezTo>
                <a:close/>
                <a:moveTo>
                  <a:pt x="1000993" y="735808"/>
                </a:moveTo>
                <a:lnTo>
                  <a:pt x="1000993" y="737049"/>
                </a:lnTo>
                <a:cubicBezTo>
                  <a:pt x="863940" y="738631"/>
                  <a:pt x="753431" y="850326"/>
                  <a:pt x="753431" y="987831"/>
                </a:cubicBezTo>
                <a:cubicBezTo>
                  <a:pt x="753431" y="1126533"/>
                  <a:pt x="865872" y="1238974"/>
                  <a:pt x="1004574" y="1238974"/>
                </a:cubicBezTo>
                <a:lnTo>
                  <a:pt x="1010364" y="1238390"/>
                </a:lnTo>
                <a:lnTo>
                  <a:pt x="6291050" y="1238390"/>
                </a:lnTo>
                <a:lnTo>
                  <a:pt x="6339755" y="1243300"/>
                </a:lnTo>
                <a:cubicBezTo>
                  <a:pt x="6478539" y="1243300"/>
                  <a:pt x="6591046" y="1130793"/>
                  <a:pt x="6591046" y="992009"/>
                </a:cubicBezTo>
                <a:cubicBezTo>
                  <a:pt x="6591046" y="853225"/>
                  <a:pt x="6478539" y="740718"/>
                  <a:pt x="6339755" y="740718"/>
                </a:cubicBezTo>
                <a:lnTo>
                  <a:pt x="6339755" y="735808"/>
                </a:lnTo>
                <a:close/>
                <a:moveTo>
                  <a:pt x="1004574" y="0"/>
                </a:moveTo>
                <a:lnTo>
                  <a:pt x="3322963" y="0"/>
                </a:lnTo>
                <a:lnTo>
                  <a:pt x="3988063" y="0"/>
                </a:lnTo>
                <a:lnTo>
                  <a:pt x="8417596" y="0"/>
                </a:lnTo>
                <a:cubicBezTo>
                  <a:pt x="8972409" y="0"/>
                  <a:pt x="9422172" y="443839"/>
                  <a:pt x="9422172" y="991340"/>
                </a:cubicBezTo>
                <a:cubicBezTo>
                  <a:pt x="9422172" y="1538841"/>
                  <a:pt x="8972409" y="1982679"/>
                  <a:pt x="8417596" y="1982679"/>
                </a:cubicBezTo>
                <a:lnTo>
                  <a:pt x="8417596" y="1984019"/>
                </a:lnTo>
                <a:lnTo>
                  <a:pt x="3988063" y="1984019"/>
                </a:lnTo>
                <a:lnTo>
                  <a:pt x="3322963" y="1984019"/>
                </a:lnTo>
                <a:lnTo>
                  <a:pt x="1004574" y="1984019"/>
                </a:lnTo>
                <a:lnTo>
                  <a:pt x="1004574" y="1982679"/>
                </a:lnTo>
                <a:cubicBezTo>
                  <a:pt x="449763" y="1982679"/>
                  <a:pt x="0" y="1538841"/>
                  <a:pt x="0" y="991340"/>
                </a:cubicBezTo>
                <a:cubicBezTo>
                  <a:pt x="0" y="443839"/>
                  <a:pt x="449763" y="0"/>
                  <a:pt x="100457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26"/>
          <p:cNvSpPr/>
          <p:nvPr/>
        </p:nvSpPr>
        <p:spPr>
          <a:xfrm rot="17760120">
            <a:off x="3712825" y="3402461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26"/>
          <p:cNvSpPr/>
          <p:nvPr/>
        </p:nvSpPr>
        <p:spPr>
          <a:xfrm rot="20148301">
            <a:off x="4683020" y="2462698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26"/>
          <p:cNvSpPr/>
          <p:nvPr/>
        </p:nvSpPr>
        <p:spPr>
          <a:xfrm rot="1976174">
            <a:off x="3422001" y="236616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Arc 10"/>
          <p:cNvSpPr/>
          <p:nvPr/>
        </p:nvSpPr>
        <p:spPr>
          <a:xfrm>
            <a:off x="4125656" y="4924183"/>
            <a:ext cx="602819" cy="608350"/>
          </a:xfrm>
          <a:prstGeom prst="arc">
            <a:avLst>
              <a:gd name="adj1" fmla="val 7912548"/>
              <a:gd name="adj2" fmla="val 1673323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5114068" y="3936542"/>
            <a:ext cx="602819" cy="608350"/>
          </a:xfrm>
          <a:prstGeom prst="arc">
            <a:avLst>
              <a:gd name="adj1" fmla="val 13245878"/>
              <a:gd name="adj2" fmla="val 54077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3679135" y="3588691"/>
            <a:ext cx="1292196" cy="1304052"/>
          </a:xfrm>
          <a:prstGeom prst="arc">
            <a:avLst>
              <a:gd name="adj1" fmla="val 18721075"/>
              <a:gd name="adj2" fmla="val 2053418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flipH="1">
            <a:off x="3936851" y="3752940"/>
            <a:ext cx="881085" cy="936972"/>
          </a:xfrm>
          <a:prstGeom prst="arc">
            <a:avLst>
              <a:gd name="adj1" fmla="val 16585728"/>
              <a:gd name="adj2" fmla="val 203031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054129" y="3657600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8300000">
            <a:off x="3044391" y="1947292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 rot="3780000">
            <a:off x="5984905" y="2269217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>
            <a:off x="5779911" y="1876840"/>
            <a:ext cx="970846" cy="979754"/>
          </a:xfrm>
          <a:prstGeom prst="arc">
            <a:avLst>
              <a:gd name="adj1" fmla="val 5267488"/>
              <a:gd name="adj2" fmla="val 802746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5778198" y="1874662"/>
            <a:ext cx="970846" cy="979754"/>
          </a:xfrm>
          <a:prstGeom prst="arc">
            <a:avLst>
              <a:gd name="adj1" fmla="val 10840085"/>
              <a:gd name="adj2" fmla="val 1308915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414331" y="2422938"/>
            <a:ext cx="1049480" cy="1059111"/>
          </a:xfrm>
          <a:prstGeom prst="arc">
            <a:avLst>
              <a:gd name="adj1" fmla="val 8324726"/>
              <a:gd name="adj2" fmla="val 11460486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4412728" y="2416730"/>
            <a:ext cx="1049480" cy="1059111"/>
          </a:xfrm>
          <a:prstGeom prst="arc">
            <a:avLst>
              <a:gd name="adj1" fmla="val 21500014"/>
              <a:gd name="adj2" fmla="val 564432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2737426">
            <a:off x="4375533" y="4729831"/>
            <a:ext cx="876626" cy="285567"/>
          </a:xfrm>
          <a:prstGeom prst="arc">
            <a:avLst>
              <a:gd name="adj1" fmla="val 19949031"/>
              <a:gd name="adj2" fmla="val 12406770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02266" y="5134416"/>
            <a:ext cx="246767" cy="246767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 rot="20104564">
            <a:off x="5775939" y="740303"/>
            <a:ext cx="503891" cy="2434775"/>
          </a:xfrm>
          <a:custGeom>
            <a:avLst/>
            <a:gdLst/>
            <a:ahLst/>
            <a:cxnLst/>
            <a:rect l="l" t="t" r="r" b="b"/>
            <a:pathLst>
              <a:path w="503891" h="2434775">
                <a:moveTo>
                  <a:pt x="288550" y="1142810"/>
                </a:moveTo>
                <a:cubicBezTo>
                  <a:pt x="282553" y="1140526"/>
                  <a:pt x="276008" y="1139380"/>
                  <a:pt x="269191" y="1139627"/>
                </a:cubicBezTo>
                <a:cubicBezTo>
                  <a:pt x="241923" y="1140616"/>
                  <a:pt x="220619" y="1163522"/>
                  <a:pt x="221607" y="1190791"/>
                </a:cubicBezTo>
                <a:lnTo>
                  <a:pt x="220642" y="1190826"/>
                </a:lnTo>
                <a:lnTo>
                  <a:pt x="258667" y="2239791"/>
                </a:lnTo>
                <a:lnTo>
                  <a:pt x="258911" y="2239782"/>
                </a:lnTo>
                <a:cubicBezTo>
                  <a:pt x="260198" y="2266699"/>
                  <a:pt x="282932" y="2287616"/>
                  <a:pt x="309948" y="2286637"/>
                </a:cubicBezTo>
                <a:cubicBezTo>
                  <a:pt x="337201" y="2285649"/>
                  <a:pt x="358492" y="2262756"/>
                  <a:pt x="357504" y="2235503"/>
                </a:cubicBezTo>
                <a:lnTo>
                  <a:pt x="357348" y="2234370"/>
                </a:lnTo>
                <a:lnTo>
                  <a:pt x="319737" y="1196816"/>
                </a:lnTo>
                <a:lnTo>
                  <a:pt x="320355" y="1187211"/>
                </a:lnTo>
                <a:cubicBezTo>
                  <a:pt x="319613" y="1166760"/>
                  <a:pt x="306543" y="1149663"/>
                  <a:pt x="288550" y="1142810"/>
                </a:cubicBezTo>
                <a:close/>
                <a:moveTo>
                  <a:pt x="458201" y="0"/>
                </a:moveTo>
                <a:lnTo>
                  <a:pt x="458202" y="228600"/>
                </a:lnTo>
                <a:lnTo>
                  <a:pt x="314755" y="228600"/>
                </a:lnTo>
                <a:lnTo>
                  <a:pt x="314755" y="593237"/>
                </a:lnTo>
                <a:cubicBezTo>
                  <a:pt x="391241" y="617076"/>
                  <a:pt x="447724" y="688035"/>
                  <a:pt x="450830" y="773689"/>
                </a:cubicBezTo>
                <a:lnTo>
                  <a:pt x="451093" y="773679"/>
                </a:lnTo>
                <a:lnTo>
                  <a:pt x="482642" y="1643998"/>
                </a:lnTo>
                <a:lnTo>
                  <a:pt x="487379" y="1774678"/>
                </a:lnTo>
                <a:lnTo>
                  <a:pt x="503891" y="2230197"/>
                </a:lnTo>
                <a:lnTo>
                  <a:pt x="503628" y="2230206"/>
                </a:lnTo>
                <a:cubicBezTo>
                  <a:pt x="507580" y="2339216"/>
                  <a:pt x="423578" y="2430747"/>
                  <a:pt x="316004" y="2434647"/>
                </a:cubicBezTo>
                <a:cubicBezTo>
                  <a:pt x="208430" y="2438546"/>
                  <a:pt x="118021" y="2353338"/>
                  <a:pt x="114069" y="2244328"/>
                </a:cubicBezTo>
                <a:lnTo>
                  <a:pt x="97557" y="1788809"/>
                </a:lnTo>
                <a:lnTo>
                  <a:pt x="92820" y="1658129"/>
                </a:lnTo>
                <a:lnTo>
                  <a:pt x="61271" y="787810"/>
                </a:lnTo>
                <a:cubicBezTo>
                  <a:pt x="58029" y="698382"/>
                  <a:pt x="113980" y="620717"/>
                  <a:pt x="194602" y="596543"/>
                </a:cubicBezTo>
                <a:lnTo>
                  <a:pt x="194602" y="228600"/>
                </a:lnTo>
                <a:lnTo>
                  <a:pt x="0" y="228600"/>
                </a:lnTo>
                <a:lnTo>
                  <a:pt x="0" y="106694"/>
                </a:lnTo>
                <a:lnTo>
                  <a:pt x="2300" y="107158"/>
                </a:lnTo>
                <a:cubicBezTo>
                  <a:pt x="60288" y="107158"/>
                  <a:pt x="107296" y="60150"/>
                  <a:pt x="107296" y="2162"/>
                </a:cubicBezTo>
                <a:cubicBezTo>
                  <a:pt x="107296" y="1437"/>
                  <a:pt x="107289" y="713"/>
                  <a:pt x="10686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 rot="2100000">
            <a:off x="3921216" y="273771"/>
            <a:ext cx="455222" cy="2524295"/>
          </a:xfrm>
          <a:custGeom>
            <a:avLst/>
            <a:gdLst/>
            <a:ahLst/>
            <a:cxnLst/>
            <a:rect l="l" t="t" r="r" b="b"/>
            <a:pathLst>
              <a:path w="455222" h="2524295">
                <a:moveTo>
                  <a:pt x="201688" y="1243674"/>
                </a:moveTo>
                <a:cubicBezTo>
                  <a:pt x="192904" y="1252769"/>
                  <a:pt x="187591" y="1265215"/>
                  <a:pt x="187829" y="1278857"/>
                </a:cubicBezTo>
                <a:lnTo>
                  <a:pt x="186864" y="1278873"/>
                </a:lnTo>
                <a:lnTo>
                  <a:pt x="205183" y="2328368"/>
                </a:lnTo>
                <a:lnTo>
                  <a:pt x="205427" y="2328363"/>
                </a:lnTo>
                <a:cubicBezTo>
                  <a:pt x="206208" y="2355300"/>
                  <a:pt x="228544" y="2376641"/>
                  <a:pt x="255575" y="2376169"/>
                </a:cubicBezTo>
                <a:cubicBezTo>
                  <a:pt x="282841" y="2375693"/>
                  <a:pt x="304559" y="2353203"/>
                  <a:pt x="304083" y="2325937"/>
                </a:cubicBezTo>
                <a:lnTo>
                  <a:pt x="303948" y="2324801"/>
                </a:lnTo>
                <a:lnTo>
                  <a:pt x="285828" y="1286724"/>
                </a:lnTo>
                <a:lnTo>
                  <a:pt x="286627" y="1277132"/>
                </a:lnTo>
                <a:cubicBezTo>
                  <a:pt x="286150" y="1249850"/>
                  <a:pt x="263648" y="1228119"/>
                  <a:pt x="236366" y="1228596"/>
                </a:cubicBezTo>
                <a:cubicBezTo>
                  <a:pt x="222724" y="1228834"/>
                  <a:pt x="210471" y="1234578"/>
                  <a:pt x="201688" y="1243674"/>
                </a:cubicBezTo>
                <a:close/>
                <a:moveTo>
                  <a:pt x="0" y="0"/>
                </a:moveTo>
                <a:lnTo>
                  <a:pt x="17508" y="0"/>
                </a:lnTo>
                <a:lnTo>
                  <a:pt x="17508" y="297359"/>
                </a:lnTo>
                <a:lnTo>
                  <a:pt x="29181" y="297359"/>
                </a:lnTo>
                <a:lnTo>
                  <a:pt x="29181" y="0"/>
                </a:lnTo>
                <a:lnTo>
                  <a:pt x="46689" y="0"/>
                </a:lnTo>
                <a:lnTo>
                  <a:pt x="46689" y="297359"/>
                </a:lnTo>
                <a:lnTo>
                  <a:pt x="58362" y="297359"/>
                </a:lnTo>
                <a:lnTo>
                  <a:pt x="58362" y="0"/>
                </a:lnTo>
                <a:lnTo>
                  <a:pt x="75870" y="0"/>
                </a:lnTo>
                <a:lnTo>
                  <a:pt x="75870" y="297359"/>
                </a:lnTo>
                <a:lnTo>
                  <a:pt x="87543" y="297359"/>
                </a:lnTo>
                <a:lnTo>
                  <a:pt x="87543" y="0"/>
                </a:lnTo>
                <a:lnTo>
                  <a:pt x="105051" y="0"/>
                </a:lnTo>
                <a:lnTo>
                  <a:pt x="105051" y="297359"/>
                </a:lnTo>
                <a:lnTo>
                  <a:pt x="116724" y="297359"/>
                </a:lnTo>
                <a:lnTo>
                  <a:pt x="116724" y="0"/>
                </a:lnTo>
                <a:lnTo>
                  <a:pt x="134232" y="0"/>
                </a:lnTo>
                <a:lnTo>
                  <a:pt x="134232" y="297359"/>
                </a:lnTo>
                <a:lnTo>
                  <a:pt x="145905" y="297359"/>
                </a:lnTo>
                <a:lnTo>
                  <a:pt x="145905" y="0"/>
                </a:lnTo>
                <a:lnTo>
                  <a:pt x="163413" y="0"/>
                </a:lnTo>
                <a:lnTo>
                  <a:pt x="163413" y="297359"/>
                </a:lnTo>
                <a:lnTo>
                  <a:pt x="175086" y="297359"/>
                </a:lnTo>
                <a:lnTo>
                  <a:pt x="175086" y="0"/>
                </a:lnTo>
                <a:lnTo>
                  <a:pt x="192594" y="0"/>
                </a:lnTo>
                <a:lnTo>
                  <a:pt x="192594" y="297359"/>
                </a:lnTo>
                <a:lnTo>
                  <a:pt x="204267" y="297359"/>
                </a:lnTo>
                <a:lnTo>
                  <a:pt x="204267" y="0"/>
                </a:lnTo>
                <a:lnTo>
                  <a:pt x="221775" y="0"/>
                </a:lnTo>
                <a:lnTo>
                  <a:pt x="221775" y="297359"/>
                </a:lnTo>
                <a:lnTo>
                  <a:pt x="233448" y="297359"/>
                </a:lnTo>
                <a:lnTo>
                  <a:pt x="233448" y="0"/>
                </a:lnTo>
                <a:lnTo>
                  <a:pt x="250956" y="0"/>
                </a:lnTo>
                <a:lnTo>
                  <a:pt x="250956" y="297359"/>
                </a:lnTo>
                <a:lnTo>
                  <a:pt x="262629" y="297359"/>
                </a:lnTo>
                <a:lnTo>
                  <a:pt x="262629" y="0"/>
                </a:lnTo>
                <a:lnTo>
                  <a:pt x="280137" y="0"/>
                </a:lnTo>
                <a:lnTo>
                  <a:pt x="280136" y="297359"/>
                </a:lnTo>
                <a:lnTo>
                  <a:pt x="291809" y="297359"/>
                </a:lnTo>
                <a:lnTo>
                  <a:pt x="291809" y="0"/>
                </a:lnTo>
                <a:lnTo>
                  <a:pt x="309318" y="0"/>
                </a:lnTo>
                <a:lnTo>
                  <a:pt x="309318" y="297359"/>
                </a:lnTo>
                <a:lnTo>
                  <a:pt x="320990" y="297359"/>
                </a:lnTo>
                <a:lnTo>
                  <a:pt x="320991" y="0"/>
                </a:lnTo>
                <a:lnTo>
                  <a:pt x="338499" y="0"/>
                </a:lnTo>
                <a:lnTo>
                  <a:pt x="338499" y="297359"/>
                </a:lnTo>
                <a:lnTo>
                  <a:pt x="350171" y="297359"/>
                </a:lnTo>
                <a:lnTo>
                  <a:pt x="350172" y="0"/>
                </a:lnTo>
                <a:lnTo>
                  <a:pt x="367679" y="0"/>
                </a:lnTo>
                <a:lnTo>
                  <a:pt x="367679" y="297359"/>
                </a:lnTo>
                <a:lnTo>
                  <a:pt x="379352" y="297359"/>
                </a:lnTo>
                <a:lnTo>
                  <a:pt x="379352" y="0"/>
                </a:lnTo>
                <a:lnTo>
                  <a:pt x="396861" y="0"/>
                </a:lnTo>
                <a:lnTo>
                  <a:pt x="396860" y="297359"/>
                </a:lnTo>
                <a:lnTo>
                  <a:pt x="408533" y="297359"/>
                </a:lnTo>
                <a:lnTo>
                  <a:pt x="408533" y="0"/>
                </a:lnTo>
                <a:lnTo>
                  <a:pt x="426042" y="0"/>
                </a:lnTo>
                <a:lnTo>
                  <a:pt x="426042" y="297359"/>
                </a:lnTo>
                <a:lnTo>
                  <a:pt x="437714" y="297359"/>
                </a:lnTo>
                <a:lnTo>
                  <a:pt x="437714" y="0"/>
                </a:lnTo>
                <a:lnTo>
                  <a:pt x="455222" y="0"/>
                </a:lnTo>
                <a:lnTo>
                  <a:pt x="455222" y="297359"/>
                </a:lnTo>
                <a:lnTo>
                  <a:pt x="455222" y="326540"/>
                </a:lnTo>
                <a:lnTo>
                  <a:pt x="455222" y="474268"/>
                </a:lnTo>
                <a:cubicBezTo>
                  <a:pt x="369725" y="474268"/>
                  <a:pt x="299427" y="566414"/>
                  <a:pt x="293384" y="684523"/>
                </a:cubicBezTo>
                <a:cubicBezTo>
                  <a:pt x="368937" y="709385"/>
                  <a:pt x="423358" y="781004"/>
                  <a:pt x="424844" y="866133"/>
                </a:cubicBezTo>
                <a:lnTo>
                  <a:pt x="425107" y="866129"/>
                </a:lnTo>
                <a:lnTo>
                  <a:pt x="440306" y="1736886"/>
                </a:lnTo>
                <a:lnTo>
                  <a:pt x="442589" y="1867632"/>
                </a:lnTo>
                <a:lnTo>
                  <a:pt x="450544" y="2323381"/>
                </a:lnTo>
                <a:lnTo>
                  <a:pt x="450280" y="2323385"/>
                </a:lnTo>
                <a:cubicBezTo>
                  <a:pt x="452184" y="2432450"/>
                  <a:pt x="366478" y="2522388"/>
                  <a:pt x="258850" y="2524266"/>
                </a:cubicBezTo>
                <a:cubicBezTo>
                  <a:pt x="151222" y="2526145"/>
                  <a:pt x="62429" y="2439253"/>
                  <a:pt x="60525" y="2330189"/>
                </a:cubicBezTo>
                <a:lnTo>
                  <a:pt x="52570" y="1874439"/>
                </a:lnTo>
                <a:lnTo>
                  <a:pt x="50288" y="1743694"/>
                </a:lnTo>
                <a:lnTo>
                  <a:pt x="35089" y="872936"/>
                </a:lnTo>
                <a:cubicBezTo>
                  <a:pt x="33584" y="786740"/>
                  <a:pt x="86800" y="712492"/>
                  <a:pt x="162607" y="685002"/>
                </a:cubicBezTo>
                <a:cubicBezTo>
                  <a:pt x="156943" y="566643"/>
                  <a:pt x="86577" y="474268"/>
                  <a:pt x="973" y="474268"/>
                </a:cubicBezTo>
                <a:cubicBezTo>
                  <a:pt x="648" y="474268"/>
                  <a:pt x="323" y="474270"/>
                  <a:pt x="0" y="474407"/>
                </a:cubicBezTo>
                <a:lnTo>
                  <a:pt x="0" y="326540"/>
                </a:lnTo>
                <a:lnTo>
                  <a:pt x="0" y="2973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Две степени на свободи с ротации</a:t>
                </a:r>
              </a:p>
              <a:p>
                <a:pPr lvl="1"/>
                <a:r>
                  <a:rPr lang="bg-BG" dirty="0"/>
                  <a:t>Направете механизъм с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Движенията са само ротации</a:t>
                </a:r>
              </a:p>
              <a:p>
                <a:pPr lvl="1"/>
                <a:r>
                  <a:rPr lang="bg-BG" dirty="0"/>
                  <a:t>Достижимата повърхност да не е сфера,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bg-BG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0508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 </a:t>
                </a:r>
                <a:r>
                  <a:rPr lang="bg-BG" dirty="0"/>
                  <a:t>лекцията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88" y="1443990"/>
            <a:ext cx="7315200" cy="3970020"/>
          </a:xfrm>
          <a:prstGeom prst="rect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Няма картинка,</a:t>
            </a:r>
          </a:p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защото ще е 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Клякащ стол</a:t>
            </a:r>
          </a:p>
          <a:p>
            <a:pPr lvl="1"/>
            <a:r>
              <a:rPr lang="bg-BG" dirty="0"/>
              <a:t>Прехвърлете </a:t>
            </a:r>
            <a:r>
              <a:rPr lang="en-GB" dirty="0" err="1">
                <a:solidFill>
                  <a:srgbClr val="FF388C"/>
                </a:solidFill>
              </a:rPr>
              <a:t>robotElement</a:t>
            </a:r>
            <a:r>
              <a:rPr lang="bg-BG" dirty="0"/>
              <a:t> във </a:t>
            </a:r>
            <a:r>
              <a:rPr lang="en-US" dirty="0">
                <a:solidFill>
                  <a:srgbClr val="FF388C"/>
                </a:solidFill>
              </a:rPr>
              <a:t>vax.js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Направете двукрак стол, който кляка чрез сгъване по средата на краката</a:t>
            </a:r>
          </a:p>
        </p:txBody>
      </p:sp>
      <p:sp>
        <p:nvSpPr>
          <p:cNvPr id="4" name="Cube 3"/>
          <p:cNvSpPr/>
          <p:nvPr/>
        </p:nvSpPr>
        <p:spPr>
          <a:xfrm>
            <a:off x="2909047" y="40533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 rot="19649951">
            <a:off x="6171359" y="4500317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ube 6"/>
          <p:cNvSpPr/>
          <p:nvPr/>
        </p:nvSpPr>
        <p:spPr>
          <a:xfrm rot="1672687">
            <a:off x="6198599" y="5272893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Cube 7"/>
          <p:cNvSpPr/>
          <p:nvPr/>
        </p:nvSpPr>
        <p:spPr>
          <a:xfrm rot="1950049" flipH="1">
            <a:off x="2922840" y="456103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ube 8"/>
          <p:cNvSpPr/>
          <p:nvPr/>
        </p:nvSpPr>
        <p:spPr>
          <a:xfrm rot="19927313" flipH="1">
            <a:off x="2895600" y="5333614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0100" y="3581400"/>
            <a:ext cx="0" cy="775114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rc 16"/>
          <p:cNvSpPr/>
          <p:nvPr/>
        </p:nvSpPr>
        <p:spPr>
          <a:xfrm>
            <a:off x="6081456" y="5040491"/>
            <a:ext cx="602819" cy="608350"/>
          </a:xfrm>
          <a:prstGeom prst="arc">
            <a:avLst>
              <a:gd name="adj1" fmla="val 7164767"/>
              <a:gd name="adj2" fmla="val 1429615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4E0D9C68-DED5-4642-95B4-3F4F157C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10117</TotalTime>
  <Words>447</Words>
  <Application>Microsoft Office PowerPoint</Application>
  <PresentationFormat>On-screen Show (4:3)</PresentationFormat>
  <Paragraphs>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PowerPoint Presentation</vt:lpstr>
      <vt:lpstr>Задача №8*</vt:lpstr>
      <vt:lpstr>PowerPoint Presentation</vt:lpstr>
      <vt:lpstr>Задача №9**</vt:lpstr>
      <vt:lpstr>PowerPoint Presentation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581</cp:revision>
  <dcterms:created xsi:type="dcterms:W3CDTF">2013-12-13T09:03:57Z</dcterms:created>
  <dcterms:modified xsi:type="dcterms:W3CDTF">2022-03-09T19:56:50Z</dcterms:modified>
</cp:coreProperties>
</file>