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7" r:id="rId1"/>
  </p:sldMasterIdLst>
  <p:notesMasterIdLst>
    <p:notesMasterId r:id="rId29"/>
  </p:notesMasterIdLst>
  <p:sldIdLst>
    <p:sldId id="464" r:id="rId2"/>
    <p:sldId id="465" r:id="rId3"/>
    <p:sldId id="482" r:id="rId4"/>
    <p:sldId id="492" r:id="rId5"/>
    <p:sldId id="470" r:id="rId6"/>
    <p:sldId id="469" r:id="rId7"/>
    <p:sldId id="471" r:id="rId8"/>
    <p:sldId id="483" r:id="rId9"/>
    <p:sldId id="472" r:id="rId10"/>
    <p:sldId id="493" r:id="rId11"/>
    <p:sldId id="484" r:id="rId12"/>
    <p:sldId id="473" r:id="rId13"/>
    <p:sldId id="485" r:id="rId14"/>
    <p:sldId id="474" r:id="rId15"/>
    <p:sldId id="489" r:id="rId16"/>
    <p:sldId id="475" r:id="rId17"/>
    <p:sldId id="490" r:id="rId18"/>
    <p:sldId id="494" r:id="rId19"/>
    <p:sldId id="476" r:id="rId20"/>
    <p:sldId id="495" r:id="rId21"/>
    <p:sldId id="491" r:id="rId22"/>
    <p:sldId id="477" r:id="rId23"/>
    <p:sldId id="486" r:id="rId24"/>
    <p:sldId id="478" r:id="rId25"/>
    <p:sldId id="496" r:id="rId26"/>
    <p:sldId id="488" r:id="rId27"/>
    <p:sldId id="47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88C"/>
    <a:srgbClr val="FFCCFF"/>
    <a:srgbClr val="FF00FF"/>
    <a:srgbClr val="000066"/>
    <a:srgbClr val="A1BD63"/>
    <a:srgbClr val="006600"/>
    <a:srgbClr val="336600"/>
    <a:srgbClr val="BBD979"/>
    <a:srgbClr val="0033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38" autoAdjust="0"/>
    <p:restoredTop sz="88482" autoAdjust="0"/>
  </p:normalViewPr>
  <p:slideViewPr>
    <p:cSldViewPr>
      <p:cViewPr varScale="1">
        <p:scale>
          <a:sx n="84" d="100"/>
          <a:sy n="84" d="100"/>
        </p:scale>
        <p:origin x="1358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9.3.2022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F07EE-69FA-4824-B30A-1662B7D73DD1}" type="slidenum">
              <a:rPr lang="bg-BG" smtClean="0"/>
              <a:pPr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012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76200" y="3319552"/>
            <a:ext cx="9296400" cy="338048"/>
            <a:chOff x="0" y="3200400"/>
            <a:chExt cx="9144000" cy="14049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3200400"/>
              <a:ext cx="9144000" cy="45719"/>
            </a:xfrm>
            <a:prstGeom prst="rect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3247556"/>
              <a:ext cx="9144000" cy="4571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95176"/>
              <a:ext cx="9144000" cy="4571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263221"/>
            <a:ext cx="9143999" cy="594779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marL="457200" indent="-457200">
              <a:buFontTx/>
              <a:buNone/>
              <a:defRPr lang="en-US" sz="2000" b="0" cap="none" spc="0" baseline="0" dirty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648200"/>
            <a:ext cx="9143999" cy="762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5400" b="1" kern="1200" spc="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Заглавие на темата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1795552"/>
            <a:ext cx="9144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2000" baseline="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115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115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115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2400"/>
            <a:ext cx="9143999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3600" b="0" kern="1200" spc="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НОМЕР НА ТЕМАТА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802296" y="2743200"/>
            <a:ext cx="7036904" cy="685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bg-BG" sz="4800" b="1" kern="120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2231047"/>
            <a:ext cx="2362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TextBox 9"/>
          <p:cNvSpPr txBox="1"/>
          <p:nvPr userDrawn="1"/>
        </p:nvSpPr>
        <p:spPr>
          <a:xfrm>
            <a:off x="1712844" y="1676400"/>
            <a:ext cx="3773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9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48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0" y="3429000"/>
            <a:ext cx="7036904" cy="320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457200" indent="-457200" algn="l" defTabSz="914400" rtl="0" eaLnBrk="1" latinLnBrk="0" hangingPunct="1">
              <a:spcBef>
                <a:spcPct val="0"/>
              </a:spcBef>
              <a:buFont typeface="Arial" panose="020B0604020202020204" pitchFamily="34" charset="0"/>
              <a:buChar char="•"/>
              <a:defRPr lang="bg-BG" sz="3200" b="0" kern="120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76200" y="2431253"/>
            <a:ext cx="9296400" cy="90464"/>
            <a:chOff x="0" y="3189594"/>
            <a:chExt cx="9144000" cy="136848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370228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9144000" cy="645195"/>
          </a:xfrm>
        </p:spPr>
        <p:txBody>
          <a:bodyPr>
            <a:noAutofit/>
          </a:bodyPr>
          <a:lstStyle>
            <a:lvl1pPr marL="914400" indent="0" algn="l">
              <a:defRPr sz="4800" b="1" spc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bg-BG" dirty="0"/>
              <a:t>Заглавие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1219200"/>
            <a:ext cx="8153400" cy="5562600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lang="en-US" sz="3600" b="1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b="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</a:defRPr>
            </a:lvl2pPr>
            <a:lvl3pPr marL="914400" indent="0"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>
              <a:buNone/>
              <a:defRPr lang="en-US" sz="2000" dirty="0" smtClean="0">
                <a:ln>
                  <a:noFill/>
                </a:ln>
                <a:effectLst/>
                <a:latin typeface="Candara" panose="020E0502030303020204" pitchFamily="34" charset="0"/>
              </a:defRPr>
            </a:lvl4pPr>
            <a:lvl5pPr marL="1828800" indent="0">
              <a:buNone/>
              <a:defRPr lang="bg-BG" sz="1800" dirty="0">
                <a:ln>
                  <a:noFill/>
                </a:ln>
                <a:effectLst/>
                <a:latin typeface="Candara" panose="020E05020303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341245"/>
            <a:ext cx="914400" cy="45720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Arial Black" panose="020B0A04020102020204" pitchFamily="34" charset="0"/>
              </a:rPr>
              <a:t>V</a:t>
            </a:r>
            <a:r>
              <a:rPr lang="en-US" sz="2400" dirty="0">
                <a:solidFill>
                  <a:srgbClr val="FF388C"/>
                </a:solidFill>
                <a:latin typeface="Arial Black" panose="020B0A04020102020204" pitchFamily="34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X</a:t>
            </a:r>
            <a:endParaRPr lang="bg-BG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76200" y="838200"/>
            <a:ext cx="9296400" cy="90464"/>
            <a:chOff x="0" y="3189594"/>
            <a:chExt cx="9144000" cy="136848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273666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228600"/>
            <a:ext cx="8153400" cy="6553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3600" b="1" kern="120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kern="120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2pPr>
            <a:lvl3pPr marL="738188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0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bg-BG" sz="2000" kern="120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47534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647B6-4DF4-4BA6-B689-C87DB92DA6DB}" type="datetimeFigureOut">
              <a:rPr lang="bg-BG" smtClean="0"/>
              <a:t>9.3.2022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287EB-2210-4948-9944-027BD57636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473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3" r:id="rId2"/>
    <p:sldLayoutId id="2147483825" r:id="rId3"/>
    <p:sldLayoutId id="2147483824" r:id="rId4"/>
    <p:sldLayoutId id="2147483802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Solutions/S0504-Squatting-chair.html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Solutions/S0505-Jumping-chair.html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Solutions/S0506-Scorpion-tail.html.bak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Solutions/S0507-Scorpion-cone-tail.html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Solutions/S0507-Scorpion-torus-tail.html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Solutions/S0508-Gimbal-lock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Solutions/S0509-Three-angles.html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Solutions/S0510-Quaternions.html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Solutions/S0501-Planet-with-trees.html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Solutions/S0503-Torus-with-DOF=2.html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проф. д-р Павел Бойчев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КИТ-ФМИ-СУ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2022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r>
              <a:rPr lang="bg-BG" dirty="0"/>
              <a:t>Решения на задачите</a:t>
            </a:r>
            <a:endParaRPr lang="bg-BG" sz="5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bg-BG" dirty="0">
                <a:latin typeface="Calibri Light" panose="020F0302020204030204" pitchFamily="34" charset="0"/>
              </a:rPr>
              <a:t>Тема №</a:t>
            </a:r>
            <a:r>
              <a:rPr lang="en-US" dirty="0">
                <a:latin typeface="Calibri Light" panose="020F0302020204030204" pitchFamily="34" charset="0"/>
              </a:rPr>
              <a:t>5</a:t>
            </a:r>
            <a:endParaRPr lang="bg-BG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206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lvl="1"/>
                <a:r>
                  <a:rPr lang="bg-BG" dirty="0"/>
                  <a:t>Столът има </a:t>
                </a:r>
                <a:r>
                  <a:rPr lang="en-US" dirty="0" err="1">
                    <a:solidFill>
                      <a:srgbClr val="FF388C"/>
                    </a:solidFill>
                  </a:rPr>
                  <a:t>DOF</a:t>
                </a:r>
                <a14:m>
                  <m:oMath xmlns:m="http://schemas.openxmlformats.org/officeDocument/2006/math">
                    <m:r>
                      <a:rPr lang="bg-BG" b="0" i="0" dirty="0" smtClean="0">
                        <a:solidFill>
                          <a:srgbClr val="FF388C"/>
                        </a:solidFill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 – </a:t>
                </a:r>
                <a:r>
                  <a:rPr lang="bg-BG" dirty="0"/>
                  <a:t>управлява се от точно един параметър – ъгъл на сгъване в краката</a:t>
                </a:r>
              </a:p>
              <a:p>
                <a:pPr lvl="1"/>
                <a:r>
                  <a:rPr lang="bg-BG" dirty="0"/>
                  <a:t>Ъгълът на сгъване е избран спрямо вертикала</a:t>
                </a:r>
              </a:p>
              <a:p>
                <a:pPr lvl="1"/>
                <a:r>
                  <a:rPr lang="bg-BG" dirty="0"/>
                  <a:t>Височината на седалката се пресмята от ъгъла на сгъване и от дължината на краката</a:t>
                </a:r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t="-930" r="-89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be 2"/>
          <p:cNvSpPr/>
          <p:nvPr/>
        </p:nvSpPr>
        <p:spPr>
          <a:xfrm>
            <a:off x="2909047" y="3569732"/>
            <a:ext cx="3505200" cy="838200"/>
          </a:xfrm>
          <a:prstGeom prst="cube">
            <a:avLst>
              <a:gd name="adj" fmla="val 61898"/>
            </a:avLst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Cube 3"/>
          <p:cNvSpPr/>
          <p:nvPr/>
        </p:nvSpPr>
        <p:spPr>
          <a:xfrm rot="19649951">
            <a:off x="6171359" y="4016741"/>
            <a:ext cx="228600" cy="914400"/>
          </a:xfrm>
          <a:prstGeom prst="cub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Cube 4"/>
          <p:cNvSpPr/>
          <p:nvPr/>
        </p:nvSpPr>
        <p:spPr>
          <a:xfrm rot="1672687">
            <a:off x="6198599" y="4789317"/>
            <a:ext cx="228600" cy="914400"/>
          </a:xfrm>
          <a:prstGeom prst="cub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Cube 5"/>
          <p:cNvSpPr/>
          <p:nvPr/>
        </p:nvSpPr>
        <p:spPr>
          <a:xfrm rot="1950049" flipH="1">
            <a:off x="2922840" y="4077462"/>
            <a:ext cx="228600" cy="914400"/>
          </a:xfrm>
          <a:prstGeom prst="cub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Cube 6"/>
          <p:cNvSpPr/>
          <p:nvPr/>
        </p:nvSpPr>
        <p:spPr>
          <a:xfrm rot="19927313" flipH="1">
            <a:off x="2895600" y="4850038"/>
            <a:ext cx="228600" cy="914400"/>
          </a:xfrm>
          <a:prstGeom prst="cub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610100" y="3872938"/>
            <a:ext cx="0" cy="1666689"/>
          </a:xfrm>
          <a:prstGeom prst="straightConnector1">
            <a:avLst/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/>
          <p:cNvSpPr/>
          <p:nvPr/>
        </p:nvSpPr>
        <p:spPr>
          <a:xfrm>
            <a:off x="5505176" y="3716681"/>
            <a:ext cx="970846" cy="979754"/>
          </a:xfrm>
          <a:prstGeom prst="arc">
            <a:avLst>
              <a:gd name="adj1" fmla="val 3543572"/>
              <a:gd name="adj2" fmla="val 5600100"/>
            </a:avLst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79198" y="320040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88C"/>
                </a:solidFill>
                <a:latin typeface="Candara" panose="020E0502030303020204" pitchFamily="34" charset="0"/>
              </a:rPr>
              <a:t>seat</a:t>
            </a:r>
            <a:endParaRPr lang="bg-BG" dirty="0">
              <a:solidFill>
                <a:srgbClr val="FF388C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82865" y="4187583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88C"/>
                </a:solidFill>
                <a:latin typeface="Candara" panose="020E0502030303020204" pitchFamily="34" charset="0"/>
              </a:rPr>
              <a:t>legA</a:t>
            </a:r>
            <a:r>
              <a:rPr lang="en-US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endParaRPr lang="bg-BG" dirty="0">
              <a:solidFill>
                <a:srgbClr val="FF388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17083" y="5170295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88C"/>
                </a:solidFill>
                <a:latin typeface="Candara" panose="020E0502030303020204" pitchFamily="34" charset="0"/>
              </a:rPr>
              <a:t>legA</a:t>
            </a:r>
            <a:r>
              <a:rPr lang="en-US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endParaRPr lang="bg-BG" dirty="0">
              <a:solidFill>
                <a:srgbClr val="FF388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96993" y="4349996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88C"/>
                </a:solidFill>
                <a:latin typeface="Candara" panose="020E0502030303020204" pitchFamily="34" charset="0"/>
              </a:rPr>
              <a:t>legB</a:t>
            </a:r>
            <a:r>
              <a:rPr lang="en-US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endParaRPr lang="bg-BG" dirty="0">
              <a:solidFill>
                <a:srgbClr val="FF388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32852" y="5326763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88C"/>
                </a:solidFill>
                <a:latin typeface="Candara" panose="020E0502030303020204" pitchFamily="34" charset="0"/>
              </a:rPr>
              <a:t>legB</a:t>
            </a:r>
            <a:r>
              <a:rPr lang="en-US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endParaRPr lang="bg-BG" dirty="0">
              <a:solidFill>
                <a:srgbClr val="FF388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962651" y="4206558"/>
            <a:ext cx="0" cy="775114"/>
          </a:xfrm>
          <a:prstGeom prst="straightConnector1">
            <a:avLst/>
          </a:prstGeom>
          <a:grpFill/>
          <a:ln w="3175">
            <a:solidFill>
              <a:srgbClr val="0070C0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61779495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Двукрак клякащ стол със симетрично сгъващи се крака … и бонус-стави</a:t>
            </a:r>
            <a:endParaRPr lang="en-US" dirty="0"/>
          </a:p>
          <a:p>
            <a:pPr lvl="1"/>
            <a:endParaRPr lang="bg-BG" dirty="0"/>
          </a:p>
        </p:txBody>
      </p:sp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BFCB320A-E0FF-4385-A133-3FA13C326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053590"/>
            <a:ext cx="7308179" cy="39662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0472310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Скачащ стол</a:t>
                </a:r>
              </a:p>
              <a:p>
                <a:pPr lvl="1"/>
                <a:r>
                  <a:rPr lang="bg-BG" dirty="0"/>
                  <a:t>Изчисленията ще са в обратен ред</a:t>
                </a:r>
              </a:p>
              <a:p>
                <a:pPr lvl="1"/>
                <a:r>
                  <a:rPr lang="bg-BG" dirty="0"/>
                  <a:t>Скачането на робота е с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/>
                      </a:rPr>
                      <m:t>|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FF388C"/>
                            </a:solidFill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FF388C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en-US" b="0" i="1" dirty="0" smtClean="0">
                            <a:solidFill>
                              <a:srgbClr val="FF388C"/>
                            </a:solidFill>
                            <a:latin typeface="Cambria Math"/>
                          </a:rPr>
                          <m:t>𝑡</m:t>
                        </m:r>
                      </m:e>
                    </m:func>
                    <m:r>
                      <a:rPr lang="en-US" b="0" i="1" dirty="0" smtClean="0">
                        <a:solidFill>
                          <a:srgbClr val="FF388C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dirty="0"/>
                  <a:t>, </a:t>
                </a:r>
                <a:r>
                  <a:rPr lang="bg-BG" dirty="0"/>
                  <a:t>а ъгълът на сгъване на краката се изчислява от разстоянието до земята</a:t>
                </a:r>
              </a:p>
              <a:p>
                <a:pPr marL="1257300" lvl="2" indent="-342900">
                  <a:buFont typeface="Candara" panose="020E0502030303020204" pitchFamily="34" charset="0"/>
                  <a:buChar char="–"/>
                </a:pPr>
                <a:r>
                  <a:rPr lang="bg-BG" dirty="0"/>
                  <a:t>Ако е по-голямо от изпънатата дължина на краката, тогава няма сгъване</a:t>
                </a:r>
              </a:p>
              <a:p>
                <a:pPr marL="1257300" lvl="2" indent="-342900">
                  <a:buFont typeface="Candara" panose="020E0502030303020204" pitchFamily="34" charset="0"/>
                  <a:buChar char="–"/>
                </a:pPr>
                <a:r>
                  <a:rPr lang="bg-BG" dirty="0"/>
                  <a:t>Ако е по-малко, ъгълът се получава с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solidFill>
                          <a:srgbClr val="FF388C"/>
                        </a:solidFill>
                        <a:latin typeface="Cambria Math"/>
                      </a:rPr>
                      <m:t>arccos</m:t>
                    </m:r>
                  </m:oMath>
                </a14:m>
                <a:endParaRPr lang="bg-BG" dirty="0">
                  <a:solidFill>
                    <a:srgbClr val="FF388C"/>
                  </a:solidFill>
                </a:endParaRPr>
              </a:p>
              <a:p>
                <a:pPr lvl="1"/>
                <a:r>
                  <a:rPr lang="bg-BG" dirty="0"/>
                  <a:t>Силата на вибрация зависи от височината на скока – по-голяма при по-високо положение</a:t>
                </a: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22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913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Балетно скачащ стол</a:t>
            </a:r>
          </a:p>
          <a:p>
            <a:pPr lvl="1"/>
            <a:endParaRPr lang="bg-BG" dirty="0"/>
          </a:p>
        </p:txBody>
      </p:sp>
      <p:pic>
        <p:nvPicPr>
          <p:cNvPr id="6" name="Picture 5">
            <a:hlinkClick r:id="rId2" action="ppaction://hlinkfile"/>
            <a:extLst>
              <a:ext uri="{FF2B5EF4-FFF2-40B4-BE49-F238E27FC236}">
                <a16:creationId xmlns:a16="http://schemas.microsoft.com/office/drawing/2014/main" id="{0686B652-6FCF-428D-A517-DADF2A1A5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418" y="1672589"/>
            <a:ext cx="7308181" cy="3966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2595825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Опашка на скорпион</a:t>
                </a:r>
              </a:p>
              <a:p>
                <a:pPr lvl="1"/>
                <a:r>
                  <a:rPr lang="bg-BG" dirty="0"/>
                  <a:t>Дълга верига от свързани елементи</a:t>
                </a:r>
              </a:p>
              <a:p>
                <a:pPr lvl="1"/>
                <a:r>
                  <a:rPr lang="bg-BG" dirty="0"/>
                  <a:t>Всеки е малко по-малък от родителя си</a:t>
                </a:r>
              </a:p>
              <a:p>
                <a:pPr lvl="1"/>
                <a:r>
                  <a:rPr lang="bg-BG" dirty="0"/>
                  <a:t>Ъгълът между всеки два елемента е един и същ, т.е. опашката има </a:t>
                </a:r>
                <a:r>
                  <a:rPr lang="en-US" dirty="0" err="1">
                    <a:solidFill>
                      <a:srgbClr val="FF388C"/>
                    </a:solidFill>
                  </a:rPr>
                  <a:t>DOF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FF388C"/>
                        </a:solidFill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/>
                      </a:rPr>
                      <m:t>=1</m:t>
                    </m:r>
                  </m:oMath>
                </a14:m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22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3610386" y="4200111"/>
            <a:ext cx="1923228" cy="2085750"/>
            <a:chOff x="3436811" y="3923704"/>
            <a:chExt cx="2213818" cy="2400896"/>
          </a:xfrm>
        </p:grpSpPr>
        <p:sp>
          <p:nvSpPr>
            <p:cNvPr id="6" name="Rectangle 5"/>
            <p:cNvSpPr/>
            <p:nvPr/>
          </p:nvSpPr>
          <p:spPr>
            <a:xfrm>
              <a:off x="3436811" y="6020333"/>
              <a:ext cx="1295400" cy="304267"/>
            </a:xfrm>
            <a:prstGeom prst="rect">
              <a:avLst/>
            </a:prstGeom>
            <a:solidFill>
              <a:srgbClr val="4F81BD">
                <a:alpha val="50196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" name="Rectangle 6"/>
            <p:cNvSpPr/>
            <p:nvPr/>
          </p:nvSpPr>
          <p:spPr>
            <a:xfrm rot="18900000">
              <a:off x="4580051" y="5665403"/>
              <a:ext cx="1070578" cy="276606"/>
            </a:xfrm>
            <a:prstGeom prst="rect">
              <a:avLst/>
            </a:prstGeom>
            <a:solidFill>
              <a:srgbClr val="4F81BD">
                <a:alpha val="50196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" name="Rectangle 7"/>
            <p:cNvSpPr/>
            <p:nvPr/>
          </p:nvSpPr>
          <p:spPr>
            <a:xfrm rot="16200000">
              <a:off x="5043382" y="4855048"/>
              <a:ext cx="884775" cy="251460"/>
            </a:xfrm>
            <a:prstGeom prst="rect">
              <a:avLst/>
            </a:prstGeom>
            <a:solidFill>
              <a:srgbClr val="4F81BD">
                <a:alpha val="50196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Rectangle 8"/>
            <p:cNvSpPr/>
            <p:nvPr/>
          </p:nvSpPr>
          <p:spPr>
            <a:xfrm rot="13500000">
              <a:off x="4869713" y="4175014"/>
              <a:ext cx="731219" cy="228600"/>
            </a:xfrm>
            <a:prstGeom prst="rect">
              <a:avLst/>
            </a:prstGeom>
            <a:solidFill>
              <a:srgbClr val="4F81BD">
                <a:alpha val="50196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Rectangle 9"/>
            <p:cNvSpPr/>
            <p:nvPr/>
          </p:nvSpPr>
          <p:spPr>
            <a:xfrm rot="10800000">
              <a:off x="4353854" y="3941307"/>
              <a:ext cx="604314" cy="207818"/>
            </a:xfrm>
            <a:prstGeom prst="rect">
              <a:avLst/>
            </a:prstGeom>
            <a:solidFill>
              <a:srgbClr val="4F81BD">
                <a:alpha val="50196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/>
          </p:nvSpPr>
          <p:spPr>
            <a:xfrm rot="7200000">
              <a:off x="3988790" y="4176867"/>
              <a:ext cx="499433" cy="188925"/>
            </a:xfrm>
            <a:prstGeom prst="rect">
              <a:avLst/>
            </a:prstGeom>
            <a:solidFill>
              <a:srgbClr val="4F81BD">
                <a:alpha val="50196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ectangle 11"/>
            <p:cNvSpPr/>
            <p:nvPr/>
          </p:nvSpPr>
          <p:spPr>
            <a:xfrm rot="5400000">
              <a:off x="3922583" y="4610219"/>
              <a:ext cx="412755" cy="171750"/>
            </a:xfrm>
            <a:prstGeom prst="rect">
              <a:avLst/>
            </a:prstGeom>
            <a:solidFill>
              <a:srgbClr val="4F81BD">
                <a:alpha val="50196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Rectangle 12"/>
            <p:cNvSpPr/>
            <p:nvPr/>
          </p:nvSpPr>
          <p:spPr>
            <a:xfrm rot="2700000">
              <a:off x="4089978" y="4938352"/>
              <a:ext cx="341120" cy="156136"/>
            </a:xfrm>
            <a:prstGeom prst="rect">
              <a:avLst/>
            </a:prstGeom>
            <a:solidFill>
              <a:srgbClr val="4F81BD">
                <a:alpha val="50196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15" name="Arc 14"/>
          <p:cNvSpPr/>
          <p:nvPr/>
        </p:nvSpPr>
        <p:spPr>
          <a:xfrm>
            <a:off x="4433924" y="5657470"/>
            <a:ext cx="970846" cy="979754"/>
          </a:xfrm>
          <a:prstGeom prst="arc">
            <a:avLst>
              <a:gd name="adj1" fmla="val 18877746"/>
              <a:gd name="adj2" fmla="val 87011"/>
            </a:avLst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735749" y="6153697"/>
            <a:ext cx="1143000" cy="0"/>
          </a:xfrm>
          <a:prstGeom prst="straightConnector1">
            <a:avLst/>
          </a:prstGeom>
          <a:grpFill/>
          <a:ln w="3175">
            <a:solidFill>
              <a:srgbClr val="0070C0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15917" y="5771855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1" i="1" dirty="0" smtClean="0">
                          <a:solidFill>
                            <a:srgbClr val="FF388C"/>
                          </a:solidFill>
                          <a:latin typeface="Cambria Math"/>
                        </a:rPr>
                        <m:t>α</m:t>
                      </m:r>
                    </m:oMath>
                  </m:oMathPara>
                </a14:m>
                <a:endParaRPr lang="el-GR" b="1" dirty="0">
                  <a:solidFill>
                    <a:srgbClr val="FF388C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917" y="5771855"/>
                <a:ext cx="36740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 flipV="1">
            <a:off x="5390394" y="4953000"/>
            <a:ext cx="571500" cy="549751"/>
          </a:xfrm>
          <a:prstGeom prst="straightConnector1">
            <a:avLst/>
          </a:prstGeom>
          <a:grpFill/>
          <a:ln w="3175">
            <a:solidFill>
              <a:srgbClr val="0070C0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Arc 21"/>
          <p:cNvSpPr/>
          <p:nvPr/>
        </p:nvSpPr>
        <p:spPr>
          <a:xfrm>
            <a:off x="5049554" y="4952705"/>
            <a:ext cx="882587" cy="890685"/>
          </a:xfrm>
          <a:prstGeom prst="arc">
            <a:avLst>
              <a:gd name="adj1" fmla="val 16319844"/>
              <a:gd name="adj2" fmla="val 19045298"/>
            </a:avLst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517691" y="4711850"/>
                <a:ext cx="3481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1" i="1" dirty="0" smtClean="0">
                          <a:solidFill>
                            <a:srgbClr val="FF388C"/>
                          </a:solidFill>
                          <a:latin typeface="Cambria Math"/>
                        </a:rPr>
                        <m:t>α</m:t>
                      </m:r>
                    </m:oMath>
                  </m:oMathPara>
                </a14:m>
                <a:endParaRPr lang="el-GR" sz="1600" b="1" dirty="0">
                  <a:solidFill>
                    <a:srgbClr val="FF388C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691" y="4711850"/>
                <a:ext cx="348172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 flipH="1" flipV="1">
            <a:off x="5390394" y="4038600"/>
            <a:ext cx="14376" cy="695513"/>
          </a:xfrm>
          <a:prstGeom prst="straightConnector1">
            <a:avLst/>
          </a:prstGeom>
          <a:grpFill/>
          <a:ln w="3175">
            <a:solidFill>
              <a:srgbClr val="0070C0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Arc 25"/>
          <p:cNvSpPr/>
          <p:nvPr/>
        </p:nvSpPr>
        <p:spPr>
          <a:xfrm>
            <a:off x="5070397" y="4282405"/>
            <a:ext cx="663101" cy="669185"/>
          </a:xfrm>
          <a:prstGeom prst="arc">
            <a:avLst>
              <a:gd name="adj1" fmla="val 13621086"/>
              <a:gd name="adj2" fmla="val 16164901"/>
            </a:avLst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098276" y="4076903"/>
                <a:ext cx="3064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1" i="1" dirty="0" smtClean="0">
                          <a:solidFill>
                            <a:srgbClr val="FF388C"/>
                          </a:solidFill>
                          <a:latin typeface="Cambria Math"/>
                        </a:rPr>
                        <m:t>α</m:t>
                      </m:r>
                    </m:oMath>
                  </m:oMathPara>
                </a14:m>
                <a:endParaRPr lang="el-GR" sz="1200" b="1" dirty="0">
                  <a:solidFill>
                    <a:srgbClr val="FF388C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276" y="4076903"/>
                <a:ext cx="306494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747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US" dirty="0"/>
          </a:p>
          <a:p>
            <a:pPr lvl="1"/>
            <a:r>
              <a:rPr lang="bg-BG" dirty="0"/>
              <a:t>Верига от елементи, навиващи се на спирала</a:t>
            </a:r>
          </a:p>
          <a:p>
            <a:pPr lvl="1"/>
            <a:endParaRPr lang="bg-BG" dirty="0"/>
          </a:p>
        </p:txBody>
      </p:sp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C5A5694B-71A6-4B0D-AE28-EE9B1C2E1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72590"/>
            <a:ext cx="7308179" cy="39662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4012381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7</a:t>
            </a:r>
            <a:r>
              <a:rPr lang="bg-BG" dirty="0">
                <a:solidFill>
                  <a:srgbClr val="FF388C"/>
                </a:solidFill>
              </a:rPr>
              <a:t>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Друг образ</a:t>
            </a:r>
          </a:p>
          <a:p>
            <a:pPr lvl="1"/>
            <a:r>
              <a:rPr lang="bg-BG" dirty="0"/>
              <a:t>Геометричната форма се подава като параметър</a:t>
            </a:r>
          </a:p>
          <a:p>
            <a:pPr lvl="1"/>
            <a:r>
              <a:rPr lang="bg-BG" dirty="0"/>
              <a:t>Според формата на елемент може да се наложи въртене около различна ос или транслация в различна посока</a:t>
            </a:r>
          </a:p>
        </p:txBody>
      </p:sp>
    </p:spTree>
    <p:extLst>
      <p:ext uri="{BB962C8B-B14F-4D97-AF65-F5344CB8AC3E}">
        <p14:creationId xmlns:p14="http://schemas.microsoft.com/office/powerpoint/2010/main" val="3273269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Спирала от конуси</a:t>
            </a:r>
          </a:p>
          <a:p>
            <a:pPr lvl="1"/>
            <a:endParaRPr lang="bg-BG" dirty="0"/>
          </a:p>
        </p:txBody>
      </p:sp>
      <p:pic>
        <p:nvPicPr>
          <p:cNvPr id="6" name="Picture 5">
            <a:hlinkClick r:id="rId2" action="ppaction://hlinkfile"/>
            <a:extLst>
              <a:ext uri="{FF2B5EF4-FFF2-40B4-BE49-F238E27FC236}">
                <a16:creationId xmlns:a16="http://schemas.microsoft.com/office/drawing/2014/main" id="{4B387E77-463D-455C-8AF3-9F0218106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6878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3812415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dirty="0"/>
              <a:t>Спирала от тор</a:t>
            </a:r>
          </a:p>
          <a:p>
            <a:pPr lvl="1"/>
            <a:r>
              <a:rPr lang="bg-BG" dirty="0"/>
              <a:t>Как е мн.ч. на </a:t>
            </a:r>
            <a:r>
              <a:rPr lang="bg-BG" dirty="0">
                <a:solidFill>
                  <a:srgbClr val="FF388C"/>
                </a:solidFill>
              </a:rPr>
              <a:t>тор</a:t>
            </a:r>
            <a:r>
              <a:rPr lang="bg-BG" dirty="0"/>
              <a:t> – </a:t>
            </a:r>
            <a:r>
              <a:rPr lang="bg-BG" dirty="0">
                <a:solidFill>
                  <a:srgbClr val="FF388C"/>
                </a:solidFill>
              </a:rPr>
              <a:t>тори</a:t>
            </a:r>
            <a:r>
              <a:rPr lang="bg-BG" dirty="0"/>
              <a:t>, </a:t>
            </a:r>
            <a:r>
              <a:rPr lang="bg-BG" dirty="0">
                <a:solidFill>
                  <a:srgbClr val="FF388C"/>
                </a:solidFill>
              </a:rPr>
              <a:t>торове</a:t>
            </a:r>
            <a:r>
              <a:rPr lang="bg-BG" dirty="0"/>
              <a:t>, …?</a:t>
            </a:r>
          </a:p>
          <a:p>
            <a:pPr lvl="1"/>
            <a:endParaRPr lang="bg-BG" dirty="0"/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3A1501A2-BB3E-4EA3-8BBD-8085338FF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418" y="1524000"/>
            <a:ext cx="7308181" cy="3966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2471798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8</a:t>
            </a:r>
            <a:r>
              <a:rPr lang="bg-BG" dirty="0">
                <a:solidFill>
                  <a:srgbClr val="FF388C"/>
                </a:solidFill>
              </a:rPr>
              <a:t>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Gimbal lock</a:t>
            </a:r>
            <a:endParaRPr lang="bg-BG" dirty="0"/>
          </a:p>
          <a:p>
            <a:pPr lvl="1"/>
            <a:r>
              <a:rPr lang="bg-BG" dirty="0"/>
              <a:t>Всеки от трите пръстена на жироскоп се нарича </a:t>
            </a:r>
            <a:r>
              <a:rPr lang="en-US" dirty="0">
                <a:solidFill>
                  <a:srgbClr val="FF388C"/>
                </a:solidFill>
              </a:rPr>
              <a:t>gimbal</a:t>
            </a:r>
            <a:r>
              <a:rPr lang="en-US" dirty="0"/>
              <a:t>, </a:t>
            </a:r>
            <a:r>
              <a:rPr lang="bg-BG" dirty="0"/>
              <a:t>а заключване </a:t>
            </a:r>
            <a:r>
              <a:rPr lang="en-US" dirty="0"/>
              <a:t>(</a:t>
            </a:r>
            <a:r>
              <a:rPr lang="en-US" dirty="0">
                <a:solidFill>
                  <a:srgbClr val="FF388C"/>
                </a:solidFill>
              </a:rPr>
              <a:t>lock</a:t>
            </a:r>
            <a:r>
              <a:rPr lang="en-US" dirty="0"/>
              <a:t>) </a:t>
            </a:r>
            <a:r>
              <a:rPr lang="bg-BG" dirty="0"/>
              <a:t>на два пръстена означава, че те са в една равнина</a:t>
            </a:r>
            <a:endParaRPr lang="en-US" dirty="0"/>
          </a:p>
          <a:p>
            <a:pPr lvl="1"/>
            <a:r>
              <a:rPr lang="bg-BG" dirty="0"/>
              <a:t>В общия случай на ориентация чрез три ротации ефектът </a:t>
            </a:r>
            <a:r>
              <a:rPr lang="en-US" dirty="0">
                <a:solidFill>
                  <a:srgbClr val="FF388C"/>
                </a:solidFill>
              </a:rPr>
              <a:t>gimbal lock</a:t>
            </a:r>
            <a:r>
              <a:rPr lang="bg-BG" dirty="0">
                <a:solidFill>
                  <a:srgbClr val="FF388C"/>
                </a:solidFill>
              </a:rPr>
              <a:t> </a:t>
            </a:r>
            <a:r>
              <a:rPr lang="bg-BG" dirty="0"/>
              <a:t>е изравняване на две от осите на въртене на обект</a:t>
            </a:r>
          </a:p>
          <a:p>
            <a:pPr lvl="1"/>
            <a:r>
              <a:rPr lang="bg-BG" dirty="0"/>
              <a:t>Проблем е загубата на степен на свобода – въртенето по две от осите е едно и също</a:t>
            </a:r>
          </a:p>
        </p:txBody>
      </p:sp>
    </p:spTree>
    <p:extLst>
      <p:ext uri="{BB962C8B-B14F-4D97-AF65-F5344CB8AC3E}">
        <p14:creationId xmlns:p14="http://schemas.microsoft.com/office/powerpoint/2010/main" val="3769549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Планета с дървета</a:t>
            </a:r>
            <a:endParaRPr lang="en-US" dirty="0"/>
          </a:p>
          <a:p>
            <a:pPr lvl="1"/>
            <a:r>
              <a:rPr lang="bg-BG" dirty="0"/>
              <a:t>Дървото е групов обект със стъбло и корона</a:t>
            </a:r>
          </a:p>
          <a:p>
            <a:pPr lvl="1"/>
            <a:r>
              <a:rPr lang="bg-BG" dirty="0"/>
              <a:t>Те са отместени в груповия обект на разстояние според радиуса на планетата</a:t>
            </a:r>
          </a:p>
        </p:txBody>
      </p:sp>
      <p:sp>
        <p:nvSpPr>
          <p:cNvPr id="6" name="Trapezoid 5"/>
          <p:cNvSpPr/>
          <p:nvPr/>
        </p:nvSpPr>
        <p:spPr>
          <a:xfrm rot="5400000">
            <a:off x="4962525" y="4466276"/>
            <a:ext cx="476250" cy="1333500"/>
          </a:xfrm>
          <a:prstGeom prst="trapezoid">
            <a:avLst>
              <a:gd name="adj" fmla="val 33471"/>
            </a:avLst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Hexagon 6"/>
          <p:cNvSpPr/>
          <p:nvPr/>
        </p:nvSpPr>
        <p:spPr>
          <a:xfrm>
            <a:off x="5486400" y="4706043"/>
            <a:ext cx="990600" cy="853966"/>
          </a:xfrm>
          <a:prstGeom prst="hexagon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Rectangle 7"/>
          <p:cNvSpPr/>
          <p:nvPr/>
        </p:nvSpPr>
        <p:spPr>
          <a:xfrm>
            <a:off x="2514600" y="4654362"/>
            <a:ext cx="4114800" cy="968189"/>
          </a:xfrm>
          <a:prstGeom prst="rect">
            <a:avLst/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9" name="Group 8"/>
          <p:cNvGrpSpPr/>
          <p:nvPr/>
        </p:nvGrpSpPr>
        <p:grpSpPr>
          <a:xfrm>
            <a:off x="6629400" y="4706043"/>
            <a:ext cx="1905000" cy="666555"/>
            <a:chOff x="-60683" y="3809586"/>
            <a:chExt cx="1905000" cy="1177734"/>
          </a:xfrm>
        </p:grpSpPr>
        <p:sp>
          <p:nvSpPr>
            <p:cNvPr id="10" name="Text Placeholder 2"/>
            <p:cNvSpPr txBox="1">
              <a:spLocks/>
            </p:cNvSpPr>
            <p:nvPr/>
          </p:nvSpPr>
          <p:spPr>
            <a:xfrm>
              <a:off x="237124" y="3809586"/>
              <a:ext cx="1607193" cy="117773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Групов обект „дърво“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-60683" y="3809586"/>
              <a:ext cx="1388138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4" name="Oval 13"/>
          <p:cNvSpPr/>
          <p:nvPr/>
        </p:nvSpPr>
        <p:spPr>
          <a:xfrm>
            <a:off x="2667000" y="5055987"/>
            <a:ext cx="152400" cy="152400"/>
          </a:xfrm>
          <a:prstGeom prst="ellips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15" name="Group 14"/>
          <p:cNvGrpSpPr/>
          <p:nvPr/>
        </p:nvGrpSpPr>
        <p:grpSpPr>
          <a:xfrm>
            <a:off x="863975" y="3859167"/>
            <a:ext cx="1879225" cy="1196820"/>
            <a:chOff x="-551770" y="3600456"/>
            <a:chExt cx="1879225" cy="2114658"/>
          </a:xfrm>
        </p:grpSpPr>
        <p:sp>
          <p:nvSpPr>
            <p:cNvPr id="16" name="Text Placeholder 2"/>
            <p:cNvSpPr txBox="1">
              <a:spLocks/>
            </p:cNvSpPr>
            <p:nvPr/>
          </p:nvSpPr>
          <p:spPr>
            <a:xfrm>
              <a:off x="-551770" y="3600456"/>
              <a:ext cx="1879225" cy="117773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Точка (0,</a:t>
              </a:r>
              <a:r>
                <a:rPr lang="bg-BG" sz="1800" b="0" dirty="0" err="1">
                  <a:solidFill>
                    <a:schemeClr val="bg1"/>
                  </a:solidFill>
                </a:rPr>
                <a:t>0</a:t>
              </a:r>
              <a:r>
                <a:rPr lang="bg-BG" sz="1800" b="0" dirty="0">
                  <a:solidFill>
                    <a:schemeClr val="bg1"/>
                  </a:solidFill>
                </a:rPr>
                <a:t>,</a:t>
              </a:r>
              <a:r>
                <a:rPr lang="bg-BG" sz="1800" b="0" dirty="0" err="1">
                  <a:solidFill>
                    <a:schemeClr val="bg1"/>
                  </a:solidFill>
                </a:rPr>
                <a:t>0</a:t>
              </a:r>
              <a:r>
                <a:rPr lang="bg-BG" sz="1800" b="0" dirty="0">
                  <a:solidFill>
                    <a:schemeClr val="bg1"/>
                  </a:solidFill>
                </a:rPr>
                <a:t>) на груповия обект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327455" y="3600456"/>
              <a:ext cx="0" cy="2114658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1" name="Straight Arrow Connector 20"/>
          <p:cNvCxnSpPr>
            <a:cxnSpLocks/>
          </p:cNvCxnSpPr>
          <p:nvPr/>
        </p:nvCxnSpPr>
        <p:spPr>
          <a:xfrm flipV="1">
            <a:off x="2819400" y="5113020"/>
            <a:ext cx="1866900" cy="20006"/>
          </a:xfrm>
          <a:prstGeom prst="straightConnector1">
            <a:avLst/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5" name="Group 24"/>
          <p:cNvGrpSpPr/>
          <p:nvPr/>
        </p:nvGrpSpPr>
        <p:grpSpPr>
          <a:xfrm>
            <a:off x="1422588" y="5138457"/>
            <a:ext cx="2235012" cy="957543"/>
            <a:chOff x="-907556" y="2744780"/>
            <a:chExt cx="2235012" cy="1691880"/>
          </a:xfrm>
        </p:grpSpPr>
        <p:sp>
          <p:nvSpPr>
            <p:cNvPr id="26" name="Text Placeholder 2"/>
            <p:cNvSpPr txBox="1">
              <a:spLocks/>
            </p:cNvSpPr>
            <p:nvPr/>
          </p:nvSpPr>
          <p:spPr>
            <a:xfrm>
              <a:off x="-907556" y="3809588"/>
              <a:ext cx="2235012" cy="627072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Радиус на планетата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 flipV="1">
              <a:off x="1327455" y="2744780"/>
              <a:ext cx="0" cy="1064809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820051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lvl="1"/>
                <a:r>
                  <a:rPr lang="bg-BG" dirty="0"/>
                  <a:t>При три оси има 6 варианта на ред на ротации: </a:t>
                </a:r>
                <a:r>
                  <a:rPr lang="en-US" dirty="0">
                    <a:solidFill>
                      <a:srgbClr val="FF388C"/>
                    </a:solidFill>
                  </a:rPr>
                  <a:t>XYZ</a:t>
                </a:r>
                <a:r>
                  <a:rPr lang="en-US" dirty="0"/>
                  <a:t>, </a:t>
                </a:r>
                <a:r>
                  <a:rPr lang="en-US" dirty="0" err="1">
                    <a:solidFill>
                      <a:srgbClr val="FF388C"/>
                    </a:solidFill>
                  </a:rPr>
                  <a:t>XZY</a:t>
                </a:r>
                <a:r>
                  <a:rPr lang="en-US" dirty="0"/>
                  <a:t>, </a:t>
                </a:r>
                <a:r>
                  <a:rPr lang="en-US" dirty="0" err="1">
                    <a:solidFill>
                      <a:srgbClr val="FF388C"/>
                    </a:solidFill>
                  </a:rPr>
                  <a:t>YXZ</a:t>
                </a:r>
                <a:r>
                  <a:rPr lang="en-US" dirty="0"/>
                  <a:t>, </a:t>
                </a:r>
                <a:r>
                  <a:rPr lang="en-US" dirty="0" err="1">
                    <a:solidFill>
                      <a:srgbClr val="FF388C"/>
                    </a:solidFill>
                  </a:rPr>
                  <a:t>YZX</a:t>
                </a:r>
                <a:r>
                  <a:rPr lang="en-US" dirty="0"/>
                  <a:t>, </a:t>
                </a:r>
                <a:r>
                  <a:rPr lang="en-US" dirty="0" err="1">
                    <a:solidFill>
                      <a:srgbClr val="FF388C"/>
                    </a:solidFill>
                  </a:rPr>
                  <a:t>ZXY</a:t>
                </a:r>
                <a:r>
                  <a:rPr lang="bg-BG" dirty="0"/>
                  <a:t> и </a:t>
                </a:r>
                <a:r>
                  <a:rPr lang="en-US" dirty="0" err="1">
                    <a:solidFill>
                      <a:srgbClr val="FF388C"/>
                    </a:solidFill>
                  </a:rPr>
                  <a:t>ZYX</a:t>
                </a:r>
                <a:r>
                  <a:rPr lang="en-US" dirty="0"/>
                  <a:t>,</a:t>
                </a:r>
                <a:r>
                  <a:rPr lang="bg-BG" dirty="0"/>
                  <a:t> като </a:t>
                </a:r>
                <a:r>
                  <a:rPr lang="en-US" dirty="0"/>
                  <a:t> </a:t>
                </a:r>
                <a:r>
                  <a:rPr lang="bg-BG" dirty="0"/>
                  <a:t>при всички се получава </a:t>
                </a:r>
                <a:r>
                  <a:rPr lang="en-US" dirty="0">
                    <a:solidFill>
                      <a:srgbClr val="FF388C"/>
                    </a:solidFill>
                  </a:rPr>
                  <a:t>gimbal lock</a:t>
                </a:r>
                <a:endParaRPr lang="bg-BG" dirty="0">
                  <a:solidFill>
                    <a:srgbClr val="FF388C"/>
                  </a:solidFill>
                </a:endParaRPr>
              </a:p>
              <a:p>
                <a:pPr lvl="1"/>
                <a:r>
                  <a:rPr lang="bg-BG" dirty="0"/>
                  <a:t>Не може да се избегне при ориентация с ротации, но може да се избегне при ориентация с </a:t>
                </a:r>
                <a:r>
                  <a:rPr lang="bg-BG" dirty="0" err="1"/>
                  <a:t>кватерниони</a:t>
                </a:r>
                <a:endParaRPr lang="bg-BG" dirty="0"/>
              </a:p>
              <a:p>
                <a:pPr lvl="1"/>
                <a:r>
                  <a:rPr lang="bg-BG" dirty="0"/>
                  <a:t>Причината за </a:t>
                </a:r>
                <a:r>
                  <a:rPr lang="en-US" dirty="0">
                    <a:solidFill>
                      <a:srgbClr val="FF388C"/>
                    </a:solidFill>
                  </a:rPr>
                  <a:t>gimbal lock</a:t>
                </a:r>
                <a:r>
                  <a:rPr lang="bg-BG" dirty="0"/>
                  <a:t> е </a:t>
                </a:r>
                <a:r>
                  <a:rPr lang="bg-BG" dirty="0" err="1"/>
                  <a:t>вложеността</a:t>
                </a:r>
                <a:r>
                  <a:rPr lang="bg-BG" dirty="0"/>
                  <a:t> на ротациите – първата е независима, втората върти себе си и </a:t>
                </a:r>
                <a:r>
                  <a:rPr lang="bg-BG" dirty="0" err="1"/>
                  <a:t>дозавърта</a:t>
                </a:r>
                <a:r>
                  <a:rPr lang="bg-BG" dirty="0"/>
                  <a:t> първата, а третата върти себе си и </a:t>
                </a:r>
                <a:r>
                  <a:rPr lang="bg-BG" dirty="0" err="1"/>
                  <a:t>дозавърта</a:t>
                </a:r>
                <a:r>
                  <a:rPr lang="bg-BG" dirty="0"/>
                  <a:t> първите две</a:t>
                </a:r>
              </a:p>
              <a:p>
                <a:pPr lvl="1"/>
                <a:r>
                  <a:rPr lang="bg-BG" dirty="0"/>
                  <a:t>За демонстрация – средният ъгъл на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/>
                      </a:rPr>
                      <m:t>90</m:t>
                    </m:r>
                    <m:r>
                      <a:rPr lang="en-US" b="0" i="1" dirty="0" smtClean="0">
                        <a:solidFill>
                          <a:srgbClr val="FF388C"/>
                        </a:solidFill>
                        <a:latin typeface="Cambria Math"/>
                      </a:rPr>
                      <m:t>°</m:t>
                    </m:r>
                  </m:oMath>
                </a14:m>
                <a:r>
                  <a:rPr lang="bg-BG" dirty="0"/>
                  <a:t> обезличава първия и третия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t="-837" r="-673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55092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Демонстрация</a:t>
                </a:r>
              </a:p>
              <a:p>
                <a:pPr lvl="1"/>
                <a:r>
                  <a:rPr lang="bg-BG" dirty="0"/>
                  <a:t>При ред на въртене </a:t>
                </a:r>
                <a:r>
                  <a:rPr lang="en-US" dirty="0" err="1">
                    <a:solidFill>
                      <a:srgbClr val="FF388C"/>
                    </a:solidFill>
                  </a:rPr>
                  <a:t>XZY</a:t>
                </a:r>
                <a:r>
                  <a:rPr lang="en-US" dirty="0"/>
                  <a:t> </a:t>
                </a:r>
                <a:r>
                  <a:rPr lang="bg-BG" dirty="0"/>
                  <a:t>и </a:t>
                </a:r>
                <a:r>
                  <a:rPr lang="bg-BG" dirty="0" err="1"/>
                  <a:t>завъртяност</a:t>
                </a:r>
                <a:r>
                  <a:rPr lang="bg-BG" dirty="0"/>
                  <a:t> на </a:t>
                </a:r>
                <a14:m>
                  <m:oMath xmlns:m="http://schemas.openxmlformats.org/officeDocument/2006/math">
                    <m:r>
                      <a:rPr lang="bg-BG" i="1" dirty="0">
                        <a:solidFill>
                          <a:srgbClr val="FF388C"/>
                        </a:solidFill>
                        <a:latin typeface="Cambria Math"/>
                      </a:rPr>
                      <m:t>90</m:t>
                    </m:r>
                    <m:r>
                      <a:rPr lang="en-US" b="0" i="1" dirty="0">
                        <a:solidFill>
                          <a:srgbClr val="FF388C"/>
                        </a:solidFill>
                        <a:latin typeface="Cambria Math"/>
                      </a:rPr>
                      <m:t>°</m:t>
                    </m:r>
                  </m:oMath>
                </a14:m>
                <a:r>
                  <a:rPr lang="bg-BG" dirty="0"/>
                  <a:t> около оста </a:t>
                </a:r>
                <a:r>
                  <a:rPr lang="en-US" dirty="0">
                    <a:solidFill>
                      <a:srgbClr val="FF388C"/>
                    </a:solidFill>
                  </a:rPr>
                  <a:t>Z</a:t>
                </a:r>
                <a:r>
                  <a:rPr lang="en-US" dirty="0"/>
                  <a:t>, </a:t>
                </a:r>
                <a:r>
                  <a:rPr lang="bg-BG" dirty="0"/>
                  <a:t>се получава </a:t>
                </a:r>
                <a:r>
                  <a:rPr lang="en-US" dirty="0">
                    <a:solidFill>
                      <a:srgbClr val="FF388C"/>
                    </a:solidFill>
                  </a:rPr>
                  <a:t>gimbal lock</a:t>
                </a:r>
                <a:r>
                  <a:rPr lang="bg-BG" dirty="0"/>
                  <a:t> на </a:t>
                </a:r>
                <a:r>
                  <a:rPr lang="en-US" dirty="0">
                    <a:solidFill>
                      <a:srgbClr val="FF388C"/>
                    </a:solidFill>
                  </a:rPr>
                  <a:t>X</a:t>
                </a:r>
                <a:r>
                  <a:rPr lang="bg-BG" dirty="0"/>
                  <a:t> с </a:t>
                </a:r>
                <a:r>
                  <a:rPr lang="en-US" dirty="0">
                    <a:solidFill>
                      <a:srgbClr val="FF388C"/>
                    </a:solidFill>
                  </a:rPr>
                  <a:t>Y</a:t>
                </a:r>
                <a:endParaRPr lang="bg-BG" dirty="0">
                  <a:solidFill>
                    <a:srgbClr val="FF388C"/>
                  </a:solidFill>
                </a:endParaRPr>
              </a:p>
              <a:p>
                <a:pPr lvl="1"/>
                <a:endParaRPr lang="bg-BG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2242" t="-139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hlinkClick r:id="rId3" action="ppaction://hlinkfile"/>
            <a:extLst>
              <a:ext uri="{FF2B5EF4-FFF2-40B4-BE49-F238E27FC236}">
                <a16:creationId xmlns:a16="http://schemas.microsoft.com/office/drawing/2014/main" id="{6D123514-8768-4A20-8F7B-8F46AB122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467" y="2209800"/>
            <a:ext cx="7308181" cy="39662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E82A74-C8C1-4B01-AC9B-CC79A7B30F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1913611"/>
            <a:ext cx="4724400" cy="14818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1677604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9</a:t>
            </a:r>
            <a:r>
              <a:rPr lang="bg-BG" dirty="0">
                <a:solidFill>
                  <a:srgbClr val="FF388C"/>
                </a:solidFill>
              </a:rPr>
              <a:t>**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Три ъгъла</a:t>
                </a:r>
              </a:p>
              <a:p>
                <a:pPr lvl="1"/>
                <a:r>
                  <a:rPr lang="bg-BG" dirty="0"/>
                  <a:t>Въртене едновременно по три ъгъла прави </a:t>
                </a:r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неинтуитивна ориентация – вж.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Е0511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Едно решение е перката (която е група) да е в друга група – външната група поема два от ъглите, а вътрешната – третия ъгъл</a:t>
                </a:r>
              </a:p>
              <a:p>
                <a:pPr lvl="1"/>
                <a:r>
                  <a:rPr lang="bg-BG" dirty="0"/>
                  <a:t>Внимание – забележете, че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388C"/>
                        </a:solidFill>
                        <a:latin typeface="Cambria Math"/>
                      </a:rPr>
                      <m:t>𝛼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388C"/>
                        </a:solidFill>
                        <a:latin typeface="Cambria Math"/>
                      </a:rPr>
                      <m:t>𝛾</m:t>
                    </m:r>
                  </m:oMath>
                </a14:m>
                <a:r>
                  <a:rPr lang="bg-BG" dirty="0"/>
                  <a:t> въртят все около оста </a:t>
                </a:r>
                <a:r>
                  <a:rPr lang="en-US" dirty="0">
                    <a:solidFill>
                      <a:srgbClr val="FF388C"/>
                    </a:solidFill>
                  </a:rPr>
                  <a:t>Y</a:t>
                </a:r>
                <a:r>
                  <a:rPr lang="bg-BG" dirty="0"/>
                  <a:t> – </a:t>
                </a:r>
                <a:r>
                  <a:rPr lang="bg-BG" dirty="0" err="1"/>
                  <a:t>тѐ</a:t>
                </a:r>
                <a:r>
                  <a:rPr lang="bg-BG" dirty="0"/>
                  <a:t> това не може да стане с „нормално“ въртене</a:t>
                </a:r>
                <a:r>
                  <a:rPr lang="en-US" dirty="0"/>
                  <a:t> </a:t>
                </a:r>
                <a:r>
                  <a:rPr lang="bg-BG" dirty="0"/>
                  <a:t>около три различни оси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r="-201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079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Свободно въртене на перката, независимо накъде е обърната</a:t>
            </a:r>
          </a:p>
          <a:p>
            <a:pPr lvl="1"/>
            <a:endParaRPr lang="bg-BG" dirty="0">
              <a:solidFill>
                <a:srgbClr val="FF388C"/>
              </a:solidFill>
            </a:endParaRPr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19A89ADB-E01D-4604-A7F1-5C72ABF0A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04978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9754121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10</a:t>
            </a:r>
            <a:r>
              <a:rPr lang="bg-BG" dirty="0">
                <a:solidFill>
                  <a:srgbClr val="FF388C"/>
                </a:solidFill>
              </a:rPr>
              <a:t>**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 err="1"/>
              <a:t>Кватерниони</a:t>
            </a:r>
            <a:endParaRPr lang="bg-BG" dirty="0"/>
          </a:p>
          <a:p>
            <a:pPr lvl="1"/>
            <a:r>
              <a:rPr lang="bg-BG" dirty="0"/>
              <a:t>Основен алгоритъм – нулираме </a:t>
            </a:r>
            <a:r>
              <a:rPr lang="bg-BG" dirty="0" err="1"/>
              <a:t>кватерниона</a:t>
            </a:r>
            <a:r>
              <a:rPr lang="bg-BG" dirty="0"/>
              <a:t> на групата, въртим около оста </a:t>
            </a:r>
            <a:r>
              <a:rPr lang="en-US" dirty="0"/>
              <a:t>Y,</a:t>
            </a:r>
            <a:r>
              <a:rPr lang="bg-BG" dirty="0"/>
              <a:t> после около </a:t>
            </a:r>
            <a:r>
              <a:rPr lang="en-US" dirty="0"/>
              <a:t>X</a:t>
            </a:r>
            <a:r>
              <a:rPr lang="bg-BG" dirty="0"/>
              <a:t> и накрая пак около </a:t>
            </a:r>
            <a:r>
              <a:rPr lang="en-US" dirty="0"/>
              <a:t>Y</a:t>
            </a:r>
          </a:p>
          <a:p>
            <a:pPr lvl="1"/>
            <a:r>
              <a:rPr lang="bg-BG" dirty="0"/>
              <a:t>Нулиране с </a:t>
            </a:r>
            <a:r>
              <a:rPr lang="en-GB" dirty="0" err="1">
                <a:solidFill>
                  <a:srgbClr val="FF388C"/>
                </a:solidFill>
              </a:rPr>
              <a:t>quaternion.set</a:t>
            </a:r>
            <a:r>
              <a:rPr lang="en-GB" dirty="0">
                <a:solidFill>
                  <a:srgbClr val="FF388C"/>
                </a:solidFill>
              </a:rPr>
              <a:t>(0,1,0,0)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Създаване на </a:t>
            </a:r>
            <a:r>
              <a:rPr lang="bg-BG" dirty="0" err="1"/>
              <a:t>кватернион</a:t>
            </a:r>
            <a:r>
              <a:rPr lang="bg-BG" dirty="0"/>
              <a:t> за въртене около дадена ос със </a:t>
            </a:r>
            <a:r>
              <a:rPr lang="en-GB" dirty="0" err="1">
                <a:solidFill>
                  <a:srgbClr val="FF388C"/>
                </a:solidFill>
              </a:rPr>
              <a:t>setFromAxisAngle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Прилагане на </a:t>
            </a:r>
            <a:r>
              <a:rPr lang="bg-BG" dirty="0" err="1"/>
              <a:t>кватернион</a:t>
            </a:r>
            <a:r>
              <a:rPr lang="bg-BG" dirty="0"/>
              <a:t> върху друг </a:t>
            </a:r>
            <a:r>
              <a:rPr lang="bg-BG" dirty="0" err="1"/>
              <a:t>кватернион</a:t>
            </a:r>
            <a:r>
              <a:rPr lang="bg-BG" dirty="0"/>
              <a:t> с </a:t>
            </a:r>
            <a:r>
              <a:rPr lang="en-GB" dirty="0" err="1">
                <a:solidFill>
                  <a:srgbClr val="FF388C"/>
                </a:solidFill>
              </a:rPr>
              <a:t>applyQuaternion</a:t>
            </a:r>
            <a:endParaRPr lang="bg-BG" dirty="0">
              <a:solidFill>
                <a:srgbClr val="FF38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938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Автоматично въртене</a:t>
                </a:r>
              </a:p>
              <a:p>
                <a:pPr lvl="1"/>
                <a:r>
                  <a:rPr lang="bg-BG" dirty="0"/>
                  <a:t>Поддържаме ъгъл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388C"/>
                        </a:solidFill>
                        <a:latin typeface="Cambria Math"/>
                      </a:rPr>
                      <m:t>Δ</m:t>
                    </m:r>
                    <m:r>
                      <a:rPr lang="en-US" b="0" i="1" smtClean="0">
                        <a:solidFill>
                          <a:srgbClr val="FF388C"/>
                        </a:solidFill>
                        <a:latin typeface="Cambria Math"/>
                      </a:rPr>
                      <m:t>𝛼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Флагът </a:t>
                </a:r>
                <a:r>
                  <a:rPr lang="en-US" dirty="0" err="1">
                    <a:solidFill>
                      <a:srgbClr val="FF388C"/>
                    </a:solidFill>
                  </a:rPr>
                  <a:t>autoAlpha</a:t>
                </a:r>
                <a:r>
                  <a:rPr lang="en-US" dirty="0"/>
                  <a:t> </a:t>
                </a:r>
                <a:r>
                  <a:rPr lang="bg-BG" dirty="0"/>
                  <a:t>в структурата на </a:t>
                </a:r>
                <a:r>
                  <a:rPr lang="en-US" dirty="0" err="1"/>
                  <a:t>lil-gui</a:t>
                </a:r>
                <a:r>
                  <a:rPr lang="bg-BG" dirty="0"/>
                  <a:t> се вижда като </a:t>
                </a:r>
                <a:r>
                  <a:rPr lang="bg-BG" dirty="0" err="1"/>
                  <a:t>чекбокс</a:t>
                </a:r>
                <a:endParaRPr lang="en-US" dirty="0"/>
              </a:p>
              <a:p>
                <a:pPr lvl="1"/>
                <a:r>
                  <a:rPr lang="bg-BG" dirty="0"/>
                  <a:t>Ако </a:t>
                </a:r>
                <a:r>
                  <a:rPr lang="bg-BG" dirty="0" err="1"/>
                  <a:t>чекбоксът</a:t>
                </a:r>
                <a:r>
                  <a:rPr lang="bg-BG" dirty="0"/>
                  <a:t> е маркиран, </a:t>
                </a:r>
                <a:r>
                  <a:rPr lang="en-US" dirty="0"/>
                  <a:t> </a:t>
                </a:r>
                <a:r>
                  <a:rPr lang="bg-BG" dirty="0"/>
                  <a:t>увеличаваме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388C"/>
                        </a:solidFill>
                        <a:latin typeface="Cambria Math"/>
                      </a:rPr>
                      <m:t>Δ</m:t>
                    </m:r>
                    <m:r>
                      <a:rPr lang="en-US" i="1">
                        <a:solidFill>
                          <a:srgbClr val="FF388C"/>
                        </a:solidFill>
                        <a:latin typeface="Cambria Math"/>
                      </a:rPr>
                      <m:t>𝛼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Въртенето не е по ъгъл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388C"/>
                        </a:solidFill>
                        <a:latin typeface="Cambria Math"/>
                      </a:rPr>
                      <m:t>𝛼</m:t>
                    </m:r>
                  </m:oMath>
                </a14:m>
                <a:r>
                  <a:rPr lang="bg-BG" dirty="0"/>
                  <a:t>, а по ъгъл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88C"/>
                        </a:solidFill>
                        <a:latin typeface="Cambria Math"/>
                      </a:rPr>
                      <m:t>𝛼</m:t>
                    </m:r>
                    <m:r>
                      <a:rPr lang="en-US" b="0" i="1" smtClean="0">
                        <a:solidFill>
                          <a:srgbClr val="FF388C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FF388C"/>
                        </a:solidFill>
                        <a:latin typeface="Cambria Math"/>
                      </a:rPr>
                      <m:t>Δ</m:t>
                    </m:r>
                    <m:r>
                      <a:rPr lang="en-US" i="1">
                        <a:solidFill>
                          <a:srgbClr val="FF388C"/>
                        </a:solidFill>
                        <a:latin typeface="Cambria Math"/>
                      </a:rPr>
                      <m:t>𝛼</m:t>
                    </m:r>
                  </m:oMath>
                </a14:m>
                <a:endParaRPr lang="bg-BG" dirty="0"/>
              </a:p>
              <a:p>
                <a:pPr lvl="1"/>
                <a:endParaRPr lang="bg-BG" dirty="0"/>
              </a:p>
              <a:p>
                <a:pPr lvl="1"/>
                <a:endParaRPr lang="bg-BG" dirty="0"/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48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780215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Въртене с </a:t>
            </a:r>
            <a:r>
              <a:rPr lang="bg-BG" dirty="0" err="1"/>
              <a:t>кватерниони</a:t>
            </a:r>
            <a:endParaRPr lang="en-US" dirty="0"/>
          </a:p>
          <a:p>
            <a:pPr lvl="1"/>
            <a:endParaRPr lang="bg-BG" dirty="0"/>
          </a:p>
        </p:txBody>
      </p:sp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1DDCCE6F-5A59-4388-833C-F2147449D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6878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5402405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Край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871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Гора</a:t>
            </a:r>
          </a:p>
          <a:p>
            <a:pPr lvl="1"/>
            <a:r>
              <a:rPr lang="bg-BG" dirty="0"/>
              <a:t>Направено е шаблонно дърво </a:t>
            </a:r>
            <a:r>
              <a:rPr lang="en-US" dirty="0" err="1">
                <a:solidFill>
                  <a:srgbClr val="FF388C"/>
                </a:solidFill>
              </a:rPr>
              <a:t>masterTree</a:t>
            </a:r>
            <a:r>
              <a:rPr lang="bg-BG" dirty="0"/>
              <a:t>, то не е включено в сцената и е невидимо</a:t>
            </a:r>
          </a:p>
          <a:p>
            <a:pPr lvl="1"/>
            <a:r>
              <a:rPr lang="bg-BG" dirty="0"/>
              <a:t>Всички дървета от гората са клонинги на това дърво, генерирани с метода </a:t>
            </a:r>
            <a:r>
              <a:rPr lang="en-US" dirty="0">
                <a:solidFill>
                  <a:srgbClr val="FF388C"/>
                </a:solidFill>
              </a:rPr>
              <a:t>clone</a:t>
            </a:r>
            <a:r>
              <a:rPr lang="bg-BG" dirty="0"/>
              <a:t>, но имат случайна </a:t>
            </a:r>
            <a:r>
              <a:rPr lang="bg-BG" dirty="0" err="1"/>
              <a:t>завъртяност</a:t>
            </a:r>
            <a:endParaRPr lang="bg-BG" dirty="0"/>
          </a:p>
          <a:p>
            <a:r>
              <a:rPr lang="bg-BG" dirty="0"/>
              <a:t>Планета</a:t>
            </a:r>
          </a:p>
          <a:p>
            <a:pPr lvl="1"/>
            <a:r>
              <a:rPr lang="bg-BG" dirty="0"/>
              <a:t>За да се въртят заедно с планетата, дърветата са добавени като подобекти към планетата</a:t>
            </a:r>
            <a:endParaRPr lang="en-US" dirty="0"/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28391622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Планета с пръснати случайно по нея дървета</a:t>
            </a:r>
          </a:p>
        </p:txBody>
      </p:sp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8CCD24C2-0130-4016-97C5-ECF7E9E93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418" y="1600200"/>
            <a:ext cx="7308181" cy="3966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77894975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Роботизирана машина</a:t>
            </a:r>
          </a:p>
          <a:p>
            <a:pPr lvl="1"/>
            <a:r>
              <a:rPr lang="bg-BG" dirty="0"/>
              <a:t>Общата </a:t>
            </a:r>
            <a:r>
              <a:rPr lang="en-US" dirty="0" err="1"/>
              <a:t>DOF</a:t>
            </a:r>
            <a:r>
              <a:rPr lang="bg-BG" dirty="0"/>
              <a:t> е сумата от всички индивидуални </a:t>
            </a:r>
            <a:r>
              <a:rPr lang="en-US" dirty="0" err="1"/>
              <a:t>DOF</a:t>
            </a:r>
            <a:endParaRPr lang="en-US" dirty="0"/>
          </a:p>
          <a:p>
            <a:pPr lvl="1"/>
            <a:r>
              <a:rPr lang="bg-BG" dirty="0"/>
              <a:t>Броим на картинката, като внимаваме – понякога с две стрелки е указано едно движение</a:t>
            </a:r>
          </a:p>
        </p:txBody>
      </p:sp>
    </p:spTree>
    <p:extLst>
      <p:ext uri="{BB962C8B-B14F-4D97-AF65-F5344CB8AC3E}">
        <p14:creationId xmlns:p14="http://schemas.microsoft.com/office/powerpoint/2010/main" val="380908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Решение</a:t>
                </a:r>
                <a:endParaRPr lang="en-US" dirty="0"/>
              </a:p>
              <a:p>
                <a:pPr lvl="1"/>
                <a:r>
                  <a:rPr lang="bg-BG" dirty="0"/>
                  <a:t>Максимално </a:t>
                </a:r>
                <a:r>
                  <a:rPr lang="en-US" dirty="0" err="1">
                    <a:solidFill>
                      <a:srgbClr val="FF388C"/>
                    </a:solidFill>
                  </a:rPr>
                  <a:t>DOF</a:t>
                </a:r>
                <a14:m>
                  <m:oMath xmlns:m="http://schemas.openxmlformats.org/officeDocument/2006/math">
                    <m:r>
                      <a:rPr lang="bg-BG" b="0" i="0" dirty="0" smtClean="0">
                        <a:solidFill>
                          <a:srgbClr val="FF388C"/>
                        </a:solidFill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/>
                      </a:rPr>
                      <m:t>=10</m:t>
                    </m:r>
                  </m:oMath>
                </a14:m>
                <a:endParaRPr lang="en-US" dirty="0">
                  <a:solidFill>
                    <a:srgbClr val="FF388C"/>
                  </a:solidFill>
                </a:endParaRPr>
              </a:p>
              <a:p>
                <a:pPr lvl="1"/>
                <a:r>
                  <a:rPr lang="bg-BG" dirty="0"/>
                  <a:t>Например, ако трите</a:t>
                </a:r>
                <a:br>
                  <a:rPr lang="bg-BG" dirty="0"/>
                </a:br>
                <a:r>
                  <a:rPr lang="bg-BG" dirty="0"/>
                  <a:t>плъзгащи се</a:t>
                </a:r>
                <a:br>
                  <a:rPr lang="bg-BG" dirty="0"/>
                </a:br>
                <a:r>
                  <a:rPr lang="bg-BG" dirty="0"/>
                  <a:t>елемента винаги</a:t>
                </a:r>
                <a:br>
                  <a:rPr lang="bg-BG" dirty="0"/>
                </a:br>
                <a:r>
                  <a:rPr lang="bg-BG" dirty="0"/>
                  <a:t>се плъзгат синхронно,</a:t>
                </a:r>
                <a:br>
                  <a:rPr lang="bg-BG" dirty="0"/>
                </a:br>
                <a:r>
                  <a:rPr lang="bg-BG" dirty="0"/>
                  <a:t>тогава степени </a:t>
                </a:r>
                <a:r>
                  <a:rPr lang="bg-BG" dirty="0">
                    <a:latin typeface="Cambria" panose="02040503050406030204" pitchFamily="18" charset="0"/>
                    <a:ea typeface="Cambria" panose="02040503050406030204" pitchFamily="18" charset="0"/>
                  </a:rPr>
                  <a:t>5</a:t>
                </a:r>
                <a:r>
                  <a:rPr lang="bg-BG" dirty="0"/>
                  <a:t>, </a:t>
                </a:r>
                <a:r>
                  <a:rPr lang="bg-BG" dirty="0">
                    <a:latin typeface="Cambria" panose="02040503050406030204" pitchFamily="18" charset="0"/>
                    <a:ea typeface="Cambria" panose="02040503050406030204" pitchFamily="18" charset="0"/>
                  </a:rPr>
                  <a:t>9</a:t>
                </a:r>
                <a:r>
                  <a:rPr lang="bg-BG" dirty="0"/>
                  <a:t> и </a:t>
                </a:r>
                <a:r>
                  <a:rPr lang="bg-BG" dirty="0">
                    <a:latin typeface="Cambria" panose="02040503050406030204" pitchFamily="18" charset="0"/>
                    <a:ea typeface="Cambria" panose="02040503050406030204" pitchFamily="18" charset="0"/>
                  </a:rPr>
                  <a:t>10</a:t>
                </a:r>
                <a:br>
                  <a:rPr lang="bg-BG" dirty="0"/>
                </a:br>
                <a:r>
                  <a:rPr lang="bg-BG" dirty="0"/>
                  <a:t>отпадат и общо има</a:t>
                </a:r>
                <a:br>
                  <a:rPr lang="bg-BG" dirty="0"/>
                </a:br>
                <a:r>
                  <a:rPr lang="en-US" dirty="0" err="1">
                    <a:solidFill>
                      <a:srgbClr val="FF388C"/>
                    </a:solidFill>
                  </a:rPr>
                  <a:t>DOF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FF388C"/>
                        </a:solidFill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/>
                      </a:rPr>
                      <m:t>=7</m:t>
                    </m:r>
                  </m:oMath>
                </a14:m>
                <a:endParaRPr lang="en-US" dirty="0">
                  <a:solidFill>
                    <a:srgbClr val="FF388C"/>
                  </a:solidFill>
                </a:endParaRPr>
              </a:p>
              <a:p>
                <a:pPr lvl="1"/>
                <a:endParaRPr lang="bg-BG" dirty="0"/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48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Isosceles Triangle 2"/>
          <p:cNvSpPr/>
          <p:nvPr/>
        </p:nvSpPr>
        <p:spPr>
          <a:xfrm>
            <a:off x="5441263" y="5271247"/>
            <a:ext cx="1651192" cy="914400"/>
          </a:xfrm>
          <a:prstGeom prst="triangl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Oval 26"/>
          <p:cNvSpPr/>
          <p:nvPr/>
        </p:nvSpPr>
        <p:spPr>
          <a:xfrm rot="18900000">
            <a:off x="5861162" y="4571327"/>
            <a:ext cx="1827637" cy="384844"/>
          </a:xfrm>
          <a:custGeom>
            <a:avLst/>
            <a:gdLst/>
            <a:ahLst/>
            <a:cxnLst/>
            <a:rect l="l" t="t" r="r" b="b"/>
            <a:pathLst>
              <a:path w="4317963" h="909230">
                <a:moveTo>
                  <a:pt x="3857589" y="337607"/>
                </a:moveTo>
                <a:cubicBezTo>
                  <a:pt x="3794025" y="337607"/>
                  <a:pt x="3742497" y="389136"/>
                  <a:pt x="3742497" y="452700"/>
                </a:cubicBezTo>
                <a:cubicBezTo>
                  <a:pt x="3742497" y="516264"/>
                  <a:pt x="3794025" y="567793"/>
                  <a:pt x="3857589" y="567793"/>
                </a:cubicBezTo>
                <a:cubicBezTo>
                  <a:pt x="3921153" y="567793"/>
                  <a:pt x="3972683" y="516264"/>
                  <a:pt x="3972683" y="452700"/>
                </a:cubicBezTo>
                <a:cubicBezTo>
                  <a:pt x="3972683" y="389136"/>
                  <a:pt x="3921153" y="337607"/>
                  <a:pt x="3857589" y="337607"/>
                </a:cubicBezTo>
                <a:close/>
                <a:moveTo>
                  <a:pt x="460373" y="337607"/>
                </a:moveTo>
                <a:cubicBezTo>
                  <a:pt x="396809" y="337607"/>
                  <a:pt x="345280" y="389136"/>
                  <a:pt x="345280" y="452700"/>
                </a:cubicBezTo>
                <a:cubicBezTo>
                  <a:pt x="345280" y="516264"/>
                  <a:pt x="396809" y="567793"/>
                  <a:pt x="460373" y="567793"/>
                </a:cubicBezTo>
                <a:cubicBezTo>
                  <a:pt x="523937" y="567793"/>
                  <a:pt x="575466" y="516264"/>
                  <a:pt x="575466" y="452700"/>
                </a:cubicBezTo>
                <a:cubicBezTo>
                  <a:pt x="575466" y="389136"/>
                  <a:pt x="523937" y="337607"/>
                  <a:pt x="460373" y="337607"/>
                </a:cubicBezTo>
                <a:close/>
                <a:moveTo>
                  <a:pt x="460373" y="0"/>
                </a:moveTo>
                <a:lnTo>
                  <a:pt x="1522837" y="0"/>
                </a:lnTo>
                <a:lnTo>
                  <a:pt x="1827637" y="0"/>
                </a:lnTo>
                <a:lnTo>
                  <a:pt x="3857589" y="0"/>
                </a:lnTo>
                <a:cubicBezTo>
                  <a:pt x="4111847" y="0"/>
                  <a:pt x="4317963" y="203401"/>
                  <a:pt x="4317963" y="454308"/>
                </a:cubicBezTo>
                <a:cubicBezTo>
                  <a:pt x="4317963" y="705215"/>
                  <a:pt x="4111847" y="908616"/>
                  <a:pt x="3857589" y="908616"/>
                </a:cubicBezTo>
                <a:lnTo>
                  <a:pt x="3857589" y="909230"/>
                </a:lnTo>
                <a:lnTo>
                  <a:pt x="1827637" y="909230"/>
                </a:lnTo>
                <a:lnTo>
                  <a:pt x="1522837" y="909230"/>
                </a:lnTo>
                <a:lnTo>
                  <a:pt x="460373" y="909230"/>
                </a:lnTo>
                <a:lnTo>
                  <a:pt x="460373" y="908616"/>
                </a:lnTo>
                <a:cubicBezTo>
                  <a:pt x="206116" y="908616"/>
                  <a:pt x="0" y="705215"/>
                  <a:pt x="0" y="454308"/>
                </a:cubicBezTo>
                <a:cubicBezTo>
                  <a:pt x="0" y="203401"/>
                  <a:pt x="206116" y="0"/>
                  <a:pt x="460373" y="0"/>
                </a:cubicBezTo>
                <a:close/>
              </a:path>
            </a:pathLst>
          </a:cu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Oval 26"/>
          <p:cNvSpPr/>
          <p:nvPr/>
        </p:nvSpPr>
        <p:spPr>
          <a:xfrm>
            <a:off x="5627453" y="4059125"/>
            <a:ext cx="1852493" cy="390078"/>
          </a:xfrm>
          <a:custGeom>
            <a:avLst/>
            <a:gdLst/>
            <a:ahLst/>
            <a:cxnLst/>
            <a:rect l="l" t="t" r="r" b="b"/>
            <a:pathLst>
              <a:path w="9422172" h="1984019">
                <a:moveTo>
                  <a:pt x="8417596" y="736688"/>
                </a:moveTo>
                <a:cubicBezTo>
                  <a:pt x="8278893" y="736688"/>
                  <a:pt x="8166455" y="849129"/>
                  <a:pt x="8166455" y="987831"/>
                </a:cubicBezTo>
                <a:cubicBezTo>
                  <a:pt x="8166455" y="1126533"/>
                  <a:pt x="8278893" y="1238974"/>
                  <a:pt x="8417596" y="1238974"/>
                </a:cubicBezTo>
                <a:cubicBezTo>
                  <a:pt x="8556298" y="1238974"/>
                  <a:pt x="8668741" y="1126533"/>
                  <a:pt x="8668741" y="987831"/>
                </a:cubicBezTo>
                <a:cubicBezTo>
                  <a:pt x="8668741" y="849129"/>
                  <a:pt x="8556298" y="736688"/>
                  <a:pt x="8417596" y="736688"/>
                </a:cubicBezTo>
                <a:close/>
                <a:moveTo>
                  <a:pt x="1000993" y="735808"/>
                </a:moveTo>
                <a:lnTo>
                  <a:pt x="1000993" y="737049"/>
                </a:lnTo>
                <a:cubicBezTo>
                  <a:pt x="863940" y="738631"/>
                  <a:pt x="753431" y="850326"/>
                  <a:pt x="753431" y="987831"/>
                </a:cubicBezTo>
                <a:cubicBezTo>
                  <a:pt x="753431" y="1126533"/>
                  <a:pt x="865872" y="1238974"/>
                  <a:pt x="1004574" y="1238974"/>
                </a:cubicBezTo>
                <a:lnTo>
                  <a:pt x="1010364" y="1238390"/>
                </a:lnTo>
                <a:lnTo>
                  <a:pt x="6291050" y="1238390"/>
                </a:lnTo>
                <a:lnTo>
                  <a:pt x="6339755" y="1243300"/>
                </a:lnTo>
                <a:cubicBezTo>
                  <a:pt x="6478539" y="1243300"/>
                  <a:pt x="6591046" y="1130793"/>
                  <a:pt x="6591046" y="992009"/>
                </a:cubicBezTo>
                <a:cubicBezTo>
                  <a:pt x="6591046" y="853225"/>
                  <a:pt x="6478539" y="740718"/>
                  <a:pt x="6339755" y="740718"/>
                </a:cubicBezTo>
                <a:lnTo>
                  <a:pt x="6339755" y="735808"/>
                </a:lnTo>
                <a:close/>
                <a:moveTo>
                  <a:pt x="1004574" y="0"/>
                </a:moveTo>
                <a:lnTo>
                  <a:pt x="3322963" y="0"/>
                </a:lnTo>
                <a:lnTo>
                  <a:pt x="3988063" y="0"/>
                </a:lnTo>
                <a:lnTo>
                  <a:pt x="8417596" y="0"/>
                </a:lnTo>
                <a:cubicBezTo>
                  <a:pt x="8972409" y="0"/>
                  <a:pt x="9422172" y="443839"/>
                  <a:pt x="9422172" y="991340"/>
                </a:cubicBezTo>
                <a:cubicBezTo>
                  <a:pt x="9422172" y="1538841"/>
                  <a:pt x="8972409" y="1982679"/>
                  <a:pt x="8417596" y="1982679"/>
                </a:cubicBezTo>
                <a:lnTo>
                  <a:pt x="8417596" y="1984019"/>
                </a:lnTo>
                <a:lnTo>
                  <a:pt x="3988063" y="1984019"/>
                </a:lnTo>
                <a:lnTo>
                  <a:pt x="3322963" y="1984019"/>
                </a:lnTo>
                <a:lnTo>
                  <a:pt x="1004574" y="1984019"/>
                </a:lnTo>
                <a:lnTo>
                  <a:pt x="1004574" y="1982679"/>
                </a:lnTo>
                <a:cubicBezTo>
                  <a:pt x="449763" y="1982679"/>
                  <a:pt x="0" y="1538841"/>
                  <a:pt x="0" y="991340"/>
                </a:cubicBezTo>
                <a:cubicBezTo>
                  <a:pt x="0" y="443839"/>
                  <a:pt x="449763" y="0"/>
                  <a:pt x="1004574" y="0"/>
                </a:cubicBezTo>
                <a:close/>
              </a:path>
            </a:pathLst>
          </a:cu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Oval 26"/>
          <p:cNvSpPr/>
          <p:nvPr/>
        </p:nvSpPr>
        <p:spPr>
          <a:xfrm rot="17760120">
            <a:off x="5554034" y="3415908"/>
            <a:ext cx="1827637" cy="384844"/>
          </a:xfrm>
          <a:custGeom>
            <a:avLst/>
            <a:gdLst/>
            <a:ahLst/>
            <a:cxnLst/>
            <a:rect l="l" t="t" r="r" b="b"/>
            <a:pathLst>
              <a:path w="4317963" h="909230">
                <a:moveTo>
                  <a:pt x="3857589" y="337607"/>
                </a:moveTo>
                <a:cubicBezTo>
                  <a:pt x="3794025" y="337607"/>
                  <a:pt x="3742497" y="389136"/>
                  <a:pt x="3742497" y="452700"/>
                </a:cubicBezTo>
                <a:cubicBezTo>
                  <a:pt x="3742497" y="516264"/>
                  <a:pt x="3794025" y="567793"/>
                  <a:pt x="3857589" y="567793"/>
                </a:cubicBezTo>
                <a:cubicBezTo>
                  <a:pt x="3921153" y="567793"/>
                  <a:pt x="3972683" y="516264"/>
                  <a:pt x="3972683" y="452700"/>
                </a:cubicBezTo>
                <a:cubicBezTo>
                  <a:pt x="3972683" y="389136"/>
                  <a:pt x="3921153" y="337607"/>
                  <a:pt x="3857589" y="337607"/>
                </a:cubicBezTo>
                <a:close/>
                <a:moveTo>
                  <a:pt x="460373" y="337607"/>
                </a:moveTo>
                <a:cubicBezTo>
                  <a:pt x="396809" y="337607"/>
                  <a:pt x="345280" y="389136"/>
                  <a:pt x="345280" y="452700"/>
                </a:cubicBezTo>
                <a:cubicBezTo>
                  <a:pt x="345280" y="516264"/>
                  <a:pt x="396809" y="567793"/>
                  <a:pt x="460373" y="567793"/>
                </a:cubicBezTo>
                <a:cubicBezTo>
                  <a:pt x="523937" y="567793"/>
                  <a:pt x="575466" y="516264"/>
                  <a:pt x="575466" y="452700"/>
                </a:cubicBezTo>
                <a:cubicBezTo>
                  <a:pt x="575466" y="389136"/>
                  <a:pt x="523937" y="337607"/>
                  <a:pt x="460373" y="337607"/>
                </a:cubicBezTo>
                <a:close/>
                <a:moveTo>
                  <a:pt x="460373" y="0"/>
                </a:moveTo>
                <a:lnTo>
                  <a:pt x="1522837" y="0"/>
                </a:lnTo>
                <a:lnTo>
                  <a:pt x="1827637" y="0"/>
                </a:lnTo>
                <a:lnTo>
                  <a:pt x="3857589" y="0"/>
                </a:lnTo>
                <a:cubicBezTo>
                  <a:pt x="4111847" y="0"/>
                  <a:pt x="4317963" y="203401"/>
                  <a:pt x="4317963" y="454308"/>
                </a:cubicBezTo>
                <a:cubicBezTo>
                  <a:pt x="4317963" y="705215"/>
                  <a:pt x="4111847" y="908616"/>
                  <a:pt x="3857589" y="908616"/>
                </a:cubicBezTo>
                <a:lnTo>
                  <a:pt x="3857589" y="909230"/>
                </a:lnTo>
                <a:lnTo>
                  <a:pt x="1827637" y="909230"/>
                </a:lnTo>
                <a:lnTo>
                  <a:pt x="1522837" y="909230"/>
                </a:lnTo>
                <a:lnTo>
                  <a:pt x="460373" y="909230"/>
                </a:lnTo>
                <a:lnTo>
                  <a:pt x="460373" y="908616"/>
                </a:lnTo>
                <a:cubicBezTo>
                  <a:pt x="206116" y="908616"/>
                  <a:pt x="0" y="705215"/>
                  <a:pt x="0" y="454308"/>
                </a:cubicBezTo>
                <a:cubicBezTo>
                  <a:pt x="0" y="203401"/>
                  <a:pt x="206116" y="0"/>
                  <a:pt x="460373" y="0"/>
                </a:cubicBezTo>
                <a:close/>
              </a:path>
            </a:pathLst>
          </a:cu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Oval 26"/>
          <p:cNvSpPr/>
          <p:nvPr/>
        </p:nvSpPr>
        <p:spPr>
          <a:xfrm rot="20148301">
            <a:off x="6524229" y="2476145"/>
            <a:ext cx="1827637" cy="384844"/>
          </a:xfrm>
          <a:custGeom>
            <a:avLst/>
            <a:gdLst/>
            <a:ahLst/>
            <a:cxnLst/>
            <a:rect l="l" t="t" r="r" b="b"/>
            <a:pathLst>
              <a:path w="4317963" h="909230">
                <a:moveTo>
                  <a:pt x="3857589" y="337607"/>
                </a:moveTo>
                <a:cubicBezTo>
                  <a:pt x="3794025" y="337607"/>
                  <a:pt x="3742497" y="389136"/>
                  <a:pt x="3742497" y="452700"/>
                </a:cubicBezTo>
                <a:cubicBezTo>
                  <a:pt x="3742497" y="516264"/>
                  <a:pt x="3794025" y="567793"/>
                  <a:pt x="3857589" y="567793"/>
                </a:cubicBezTo>
                <a:cubicBezTo>
                  <a:pt x="3921153" y="567793"/>
                  <a:pt x="3972683" y="516264"/>
                  <a:pt x="3972683" y="452700"/>
                </a:cubicBezTo>
                <a:cubicBezTo>
                  <a:pt x="3972683" y="389136"/>
                  <a:pt x="3921153" y="337607"/>
                  <a:pt x="3857589" y="337607"/>
                </a:cubicBezTo>
                <a:close/>
                <a:moveTo>
                  <a:pt x="460373" y="337607"/>
                </a:moveTo>
                <a:cubicBezTo>
                  <a:pt x="396809" y="337607"/>
                  <a:pt x="345280" y="389136"/>
                  <a:pt x="345280" y="452700"/>
                </a:cubicBezTo>
                <a:cubicBezTo>
                  <a:pt x="345280" y="516264"/>
                  <a:pt x="396809" y="567793"/>
                  <a:pt x="460373" y="567793"/>
                </a:cubicBezTo>
                <a:cubicBezTo>
                  <a:pt x="523937" y="567793"/>
                  <a:pt x="575466" y="516264"/>
                  <a:pt x="575466" y="452700"/>
                </a:cubicBezTo>
                <a:cubicBezTo>
                  <a:pt x="575466" y="389136"/>
                  <a:pt x="523937" y="337607"/>
                  <a:pt x="460373" y="337607"/>
                </a:cubicBezTo>
                <a:close/>
                <a:moveTo>
                  <a:pt x="460373" y="0"/>
                </a:moveTo>
                <a:lnTo>
                  <a:pt x="1522837" y="0"/>
                </a:lnTo>
                <a:lnTo>
                  <a:pt x="1827637" y="0"/>
                </a:lnTo>
                <a:lnTo>
                  <a:pt x="3857589" y="0"/>
                </a:lnTo>
                <a:cubicBezTo>
                  <a:pt x="4111847" y="0"/>
                  <a:pt x="4317963" y="203401"/>
                  <a:pt x="4317963" y="454308"/>
                </a:cubicBezTo>
                <a:cubicBezTo>
                  <a:pt x="4317963" y="705215"/>
                  <a:pt x="4111847" y="908616"/>
                  <a:pt x="3857589" y="908616"/>
                </a:cubicBezTo>
                <a:lnTo>
                  <a:pt x="3857589" y="909230"/>
                </a:lnTo>
                <a:lnTo>
                  <a:pt x="1827637" y="909230"/>
                </a:lnTo>
                <a:lnTo>
                  <a:pt x="1522837" y="909230"/>
                </a:lnTo>
                <a:lnTo>
                  <a:pt x="460373" y="909230"/>
                </a:lnTo>
                <a:lnTo>
                  <a:pt x="460373" y="908616"/>
                </a:lnTo>
                <a:cubicBezTo>
                  <a:pt x="206116" y="908616"/>
                  <a:pt x="0" y="705215"/>
                  <a:pt x="0" y="454308"/>
                </a:cubicBezTo>
                <a:cubicBezTo>
                  <a:pt x="0" y="203401"/>
                  <a:pt x="206116" y="0"/>
                  <a:pt x="460373" y="0"/>
                </a:cubicBezTo>
                <a:close/>
              </a:path>
            </a:pathLst>
          </a:cu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Oval 26"/>
          <p:cNvSpPr/>
          <p:nvPr/>
        </p:nvSpPr>
        <p:spPr>
          <a:xfrm rot="1976174">
            <a:off x="5263210" y="2379607"/>
            <a:ext cx="1827637" cy="384844"/>
          </a:xfrm>
          <a:custGeom>
            <a:avLst/>
            <a:gdLst/>
            <a:ahLst/>
            <a:cxnLst/>
            <a:rect l="l" t="t" r="r" b="b"/>
            <a:pathLst>
              <a:path w="4317963" h="909230">
                <a:moveTo>
                  <a:pt x="3857589" y="337607"/>
                </a:moveTo>
                <a:cubicBezTo>
                  <a:pt x="3794025" y="337607"/>
                  <a:pt x="3742497" y="389136"/>
                  <a:pt x="3742497" y="452700"/>
                </a:cubicBezTo>
                <a:cubicBezTo>
                  <a:pt x="3742497" y="516264"/>
                  <a:pt x="3794025" y="567793"/>
                  <a:pt x="3857589" y="567793"/>
                </a:cubicBezTo>
                <a:cubicBezTo>
                  <a:pt x="3921153" y="567793"/>
                  <a:pt x="3972683" y="516264"/>
                  <a:pt x="3972683" y="452700"/>
                </a:cubicBezTo>
                <a:cubicBezTo>
                  <a:pt x="3972683" y="389136"/>
                  <a:pt x="3921153" y="337607"/>
                  <a:pt x="3857589" y="337607"/>
                </a:cubicBezTo>
                <a:close/>
                <a:moveTo>
                  <a:pt x="460373" y="337607"/>
                </a:moveTo>
                <a:cubicBezTo>
                  <a:pt x="396809" y="337607"/>
                  <a:pt x="345280" y="389136"/>
                  <a:pt x="345280" y="452700"/>
                </a:cubicBezTo>
                <a:cubicBezTo>
                  <a:pt x="345280" y="516264"/>
                  <a:pt x="396809" y="567793"/>
                  <a:pt x="460373" y="567793"/>
                </a:cubicBezTo>
                <a:cubicBezTo>
                  <a:pt x="523937" y="567793"/>
                  <a:pt x="575466" y="516264"/>
                  <a:pt x="575466" y="452700"/>
                </a:cubicBezTo>
                <a:cubicBezTo>
                  <a:pt x="575466" y="389136"/>
                  <a:pt x="523937" y="337607"/>
                  <a:pt x="460373" y="337607"/>
                </a:cubicBezTo>
                <a:close/>
                <a:moveTo>
                  <a:pt x="460373" y="0"/>
                </a:moveTo>
                <a:lnTo>
                  <a:pt x="1522837" y="0"/>
                </a:lnTo>
                <a:lnTo>
                  <a:pt x="1827637" y="0"/>
                </a:lnTo>
                <a:lnTo>
                  <a:pt x="3857589" y="0"/>
                </a:lnTo>
                <a:cubicBezTo>
                  <a:pt x="4111847" y="0"/>
                  <a:pt x="4317963" y="203401"/>
                  <a:pt x="4317963" y="454308"/>
                </a:cubicBezTo>
                <a:cubicBezTo>
                  <a:pt x="4317963" y="705215"/>
                  <a:pt x="4111847" y="908616"/>
                  <a:pt x="3857589" y="908616"/>
                </a:cubicBezTo>
                <a:lnTo>
                  <a:pt x="3857589" y="909230"/>
                </a:lnTo>
                <a:lnTo>
                  <a:pt x="1827637" y="909230"/>
                </a:lnTo>
                <a:lnTo>
                  <a:pt x="1522837" y="909230"/>
                </a:lnTo>
                <a:lnTo>
                  <a:pt x="460373" y="909230"/>
                </a:lnTo>
                <a:lnTo>
                  <a:pt x="460373" y="908616"/>
                </a:lnTo>
                <a:cubicBezTo>
                  <a:pt x="206116" y="908616"/>
                  <a:pt x="0" y="705215"/>
                  <a:pt x="0" y="454308"/>
                </a:cubicBezTo>
                <a:cubicBezTo>
                  <a:pt x="0" y="203401"/>
                  <a:pt x="206116" y="0"/>
                  <a:pt x="460373" y="0"/>
                </a:cubicBezTo>
                <a:close/>
              </a:path>
            </a:pathLst>
          </a:cu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Arc 8"/>
          <p:cNvSpPr/>
          <p:nvPr/>
        </p:nvSpPr>
        <p:spPr>
          <a:xfrm>
            <a:off x="5966865" y="4937630"/>
            <a:ext cx="602819" cy="608350"/>
          </a:xfrm>
          <a:prstGeom prst="arc">
            <a:avLst>
              <a:gd name="adj1" fmla="val 7912548"/>
              <a:gd name="adj2" fmla="val 16733239"/>
            </a:avLst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sp>
        <p:nvSpPr>
          <p:cNvPr id="10" name="Arc 9"/>
          <p:cNvSpPr/>
          <p:nvPr/>
        </p:nvSpPr>
        <p:spPr>
          <a:xfrm>
            <a:off x="6955277" y="3949989"/>
            <a:ext cx="602819" cy="608350"/>
          </a:xfrm>
          <a:prstGeom prst="arc">
            <a:avLst>
              <a:gd name="adj1" fmla="val 13245878"/>
              <a:gd name="adj2" fmla="val 5407717"/>
            </a:avLst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sp>
        <p:nvSpPr>
          <p:cNvPr id="11" name="Arc 10"/>
          <p:cNvSpPr/>
          <p:nvPr/>
        </p:nvSpPr>
        <p:spPr>
          <a:xfrm>
            <a:off x="5520344" y="3602138"/>
            <a:ext cx="1292196" cy="1304052"/>
          </a:xfrm>
          <a:prstGeom prst="arc">
            <a:avLst>
              <a:gd name="adj1" fmla="val 18721075"/>
              <a:gd name="adj2" fmla="val 20534185"/>
            </a:avLst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sp>
        <p:nvSpPr>
          <p:cNvPr id="12" name="Arc 11"/>
          <p:cNvSpPr/>
          <p:nvPr/>
        </p:nvSpPr>
        <p:spPr>
          <a:xfrm flipH="1">
            <a:off x="5778060" y="3766387"/>
            <a:ext cx="881085" cy="936972"/>
          </a:xfrm>
          <a:prstGeom prst="arc">
            <a:avLst>
              <a:gd name="adj1" fmla="val 16585728"/>
              <a:gd name="adj2" fmla="val 20303117"/>
            </a:avLst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895338" y="3671047"/>
            <a:ext cx="1035742" cy="4334"/>
          </a:xfrm>
          <a:prstGeom prst="line">
            <a:avLst/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Straight Connector 13"/>
          <p:cNvCxnSpPr/>
          <p:nvPr/>
        </p:nvCxnSpPr>
        <p:spPr>
          <a:xfrm rot="18300000">
            <a:off x="4885600" y="1960739"/>
            <a:ext cx="1035742" cy="4334"/>
          </a:xfrm>
          <a:prstGeom prst="line">
            <a:avLst/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Straight Connector 14"/>
          <p:cNvCxnSpPr/>
          <p:nvPr/>
        </p:nvCxnSpPr>
        <p:spPr>
          <a:xfrm rot="3780000">
            <a:off x="7826114" y="2282664"/>
            <a:ext cx="1035742" cy="4334"/>
          </a:xfrm>
          <a:prstGeom prst="line">
            <a:avLst/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Arc 15"/>
          <p:cNvSpPr/>
          <p:nvPr/>
        </p:nvSpPr>
        <p:spPr>
          <a:xfrm>
            <a:off x="7621120" y="1890287"/>
            <a:ext cx="970846" cy="979754"/>
          </a:xfrm>
          <a:prstGeom prst="arc">
            <a:avLst>
              <a:gd name="adj1" fmla="val 5267488"/>
              <a:gd name="adj2" fmla="val 8027462"/>
            </a:avLst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sp>
        <p:nvSpPr>
          <p:cNvPr id="17" name="Arc 16"/>
          <p:cNvSpPr/>
          <p:nvPr/>
        </p:nvSpPr>
        <p:spPr>
          <a:xfrm>
            <a:off x="7619407" y="1888109"/>
            <a:ext cx="970846" cy="979754"/>
          </a:xfrm>
          <a:prstGeom prst="arc">
            <a:avLst>
              <a:gd name="adj1" fmla="val 10840085"/>
              <a:gd name="adj2" fmla="val 13089155"/>
            </a:avLst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sp>
        <p:nvSpPr>
          <p:cNvPr id="18" name="Arc 17"/>
          <p:cNvSpPr/>
          <p:nvPr/>
        </p:nvSpPr>
        <p:spPr>
          <a:xfrm>
            <a:off x="6255540" y="2436385"/>
            <a:ext cx="1049480" cy="1059111"/>
          </a:xfrm>
          <a:prstGeom prst="arc">
            <a:avLst>
              <a:gd name="adj1" fmla="val 8324726"/>
              <a:gd name="adj2" fmla="val 11460486"/>
            </a:avLst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sp>
        <p:nvSpPr>
          <p:cNvPr id="19" name="Arc 18"/>
          <p:cNvSpPr/>
          <p:nvPr/>
        </p:nvSpPr>
        <p:spPr>
          <a:xfrm>
            <a:off x="6253937" y="2430177"/>
            <a:ext cx="1049480" cy="1059111"/>
          </a:xfrm>
          <a:prstGeom prst="arc">
            <a:avLst>
              <a:gd name="adj1" fmla="val 21500014"/>
              <a:gd name="adj2" fmla="val 5644321"/>
            </a:avLst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sp>
        <p:nvSpPr>
          <p:cNvPr id="20" name="Arc 19"/>
          <p:cNvSpPr/>
          <p:nvPr/>
        </p:nvSpPr>
        <p:spPr>
          <a:xfrm rot="2737426">
            <a:off x="6216742" y="4743278"/>
            <a:ext cx="876626" cy="285567"/>
          </a:xfrm>
          <a:prstGeom prst="arc">
            <a:avLst>
              <a:gd name="adj1" fmla="val 19949031"/>
              <a:gd name="adj2" fmla="val 12406770"/>
            </a:avLst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143475" y="5147863"/>
            <a:ext cx="246767" cy="246767"/>
          </a:xfrm>
          <a:prstGeom prst="ellips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Rectangle 31"/>
          <p:cNvSpPr/>
          <p:nvPr/>
        </p:nvSpPr>
        <p:spPr>
          <a:xfrm rot="20104564">
            <a:off x="7617148" y="753750"/>
            <a:ext cx="503891" cy="2434775"/>
          </a:xfrm>
          <a:custGeom>
            <a:avLst/>
            <a:gdLst/>
            <a:ahLst/>
            <a:cxnLst/>
            <a:rect l="l" t="t" r="r" b="b"/>
            <a:pathLst>
              <a:path w="503891" h="2434775">
                <a:moveTo>
                  <a:pt x="288550" y="1142810"/>
                </a:moveTo>
                <a:cubicBezTo>
                  <a:pt x="282553" y="1140526"/>
                  <a:pt x="276008" y="1139380"/>
                  <a:pt x="269191" y="1139627"/>
                </a:cubicBezTo>
                <a:cubicBezTo>
                  <a:pt x="241923" y="1140616"/>
                  <a:pt x="220619" y="1163522"/>
                  <a:pt x="221607" y="1190791"/>
                </a:cubicBezTo>
                <a:lnTo>
                  <a:pt x="220642" y="1190826"/>
                </a:lnTo>
                <a:lnTo>
                  <a:pt x="258667" y="2239791"/>
                </a:lnTo>
                <a:lnTo>
                  <a:pt x="258911" y="2239782"/>
                </a:lnTo>
                <a:cubicBezTo>
                  <a:pt x="260198" y="2266699"/>
                  <a:pt x="282932" y="2287616"/>
                  <a:pt x="309948" y="2286637"/>
                </a:cubicBezTo>
                <a:cubicBezTo>
                  <a:pt x="337201" y="2285649"/>
                  <a:pt x="358492" y="2262756"/>
                  <a:pt x="357504" y="2235503"/>
                </a:cubicBezTo>
                <a:lnTo>
                  <a:pt x="357348" y="2234370"/>
                </a:lnTo>
                <a:lnTo>
                  <a:pt x="319737" y="1196816"/>
                </a:lnTo>
                <a:lnTo>
                  <a:pt x="320355" y="1187211"/>
                </a:lnTo>
                <a:cubicBezTo>
                  <a:pt x="319613" y="1166760"/>
                  <a:pt x="306543" y="1149663"/>
                  <a:pt x="288550" y="1142810"/>
                </a:cubicBezTo>
                <a:close/>
                <a:moveTo>
                  <a:pt x="458201" y="0"/>
                </a:moveTo>
                <a:lnTo>
                  <a:pt x="458202" y="228600"/>
                </a:lnTo>
                <a:lnTo>
                  <a:pt x="314755" y="228600"/>
                </a:lnTo>
                <a:lnTo>
                  <a:pt x="314755" y="593237"/>
                </a:lnTo>
                <a:cubicBezTo>
                  <a:pt x="391241" y="617076"/>
                  <a:pt x="447724" y="688035"/>
                  <a:pt x="450830" y="773689"/>
                </a:cubicBezTo>
                <a:lnTo>
                  <a:pt x="451093" y="773679"/>
                </a:lnTo>
                <a:lnTo>
                  <a:pt x="482642" y="1643998"/>
                </a:lnTo>
                <a:lnTo>
                  <a:pt x="487379" y="1774678"/>
                </a:lnTo>
                <a:lnTo>
                  <a:pt x="503891" y="2230197"/>
                </a:lnTo>
                <a:lnTo>
                  <a:pt x="503628" y="2230206"/>
                </a:lnTo>
                <a:cubicBezTo>
                  <a:pt x="507580" y="2339216"/>
                  <a:pt x="423578" y="2430747"/>
                  <a:pt x="316004" y="2434647"/>
                </a:cubicBezTo>
                <a:cubicBezTo>
                  <a:pt x="208430" y="2438546"/>
                  <a:pt x="118021" y="2353338"/>
                  <a:pt x="114069" y="2244328"/>
                </a:cubicBezTo>
                <a:lnTo>
                  <a:pt x="97557" y="1788809"/>
                </a:lnTo>
                <a:lnTo>
                  <a:pt x="92820" y="1658129"/>
                </a:lnTo>
                <a:lnTo>
                  <a:pt x="61271" y="787810"/>
                </a:lnTo>
                <a:cubicBezTo>
                  <a:pt x="58029" y="698382"/>
                  <a:pt x="113980" y="620717"/>
                  <a:pt x="194602" y="596543"/>
                </a:cubicBezTo>
                <a:lnTo>
                  <a:pt x="194602" y="228600"/>
                </a:lnTo>
                <a:lnTo>
                  <a:pt x="0" y="228600"/>
                </a:lnTo>
                <a:lnTo>
                  <a:pt x="0" y="106694"/>
                </a:lnTo>
                <a:lnTo>
                  <a:pt x="2300" y="107158"/>
                </a:lnTo>
                <a:cubicBezTo>
                  <a:pt x="60288" y="107158"/>
                  <a:pt x="107296" y="60150"/>
                  <a:pt x="107296" y="2162"/>
                </a:cubicBezTo>
                <a:cubicBezTo>
                  <a:pt x="107296" y="1437"/>
                  <a:pt x="107289" y="713"/>
                  <a:pt x="106860" y="0"/>
                </a:cubicBezTo>
                <a:close/>
              </a:path>
            </a:pathLst>
          </a:cu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Rectangle 36"/>
          <p:cNvSpPr/>
          <p:nvPr/>
        </p:nvSpPr>
        <p:spPr>
          <a:xfrm rot="2100000">
            <a:off x="5762425" y="287218"/>
            <a:ext cx="455222" cy="2524295"/>
          </a:xfrm>
          <a:custGeom>
            <a:avLst/>
            <a:gdLst/>
            <a:ahLst/>
            <a:cxnLst/>
            <a:rect l="l" t="t" r="r" b="b"/>
            <a:pathLst>
              <a:path w="455222" h="2524295">
                <a:moveTo>
                  <a:pt x="201688" y="1243674"/>
                </a:moveTo>
                <a:cubicBezTo>
                  <a:pt x="192904" y="1252769"/>
                  <a:pt x="187591" y="1265215"/>
                  <a:pt x="187829" y="1278857"/>
                </a:cubicBezTo>
                <a:lnTo>
                  <a:pt x="186864" y="1278873"/>
                </a:lnTo>
                <a:lnTo>
                  <a:pt x="205183" y="2328368"/>
                </a:lnTo>
                <a:lnTo>
                  <a:pt x="205427" y="2328363"/>
                </a:lnTo>
                <a:cubicBezTo>
                  <a:pt x="206208" y="2355300"/>
                  <a:pt x="228544" y="2376641"/>
                  <a:pt x="255575" y="2376169"/>
                </a:cubicBezTo>
                <a:cubicBezTo>
                  <a:pt x="282841" y="2375693"/>
                  <a:pt x="304559" y="2353203"/>
                  <a:pt x="304083" y="2325937"/>
                </a:cubicBezTo>
                <a:lnTo>
                  <a:pt x="303948" y="2324801"/>
                </a:lnTo>
                <a:lnTo>
                  <a:pt x="285828" y="1286724"/>
                </a:lnTo>
                <a:lnTo>
                  <a:pt x="286627" y="1277132"/>
                </a:lnTo>
                <a:cubicBezTo>
                  <a:pt x="286150" y="1249850"/>
                  <a:pt x="263648" y="1228119"/>
                  <a:pt x="236366" y="1228596"/>
                </a:cubicBezTo>
                <a:cubicBezTo>
                  <a:pt x="222724" y="1228834"/>
                  <a:pt x="210471" y="1234578"/>
                  <a:pt x="201688" y="1243674"/>
                </a:cubicBezTo>
                <a:close/>
                <a:moveTo>
                  <a:pt x="0" y="0"/>
                </a:moveTo>
                <a:lnTo>
                  <a:pt x="17508" y="0"/>
                </a:lnTo>
                <a:lnTo>
                  <a:pt x="17508" y="297359"/>
                </a:lnTo>
                <a:lnTo>
                  <a:pt x="29181" y="297359"/>
                </a:lnTo>
                <a:lnTo>
                  <a:pt x="29181" y="0"/>
                </a:lnTo>
                <a:lnTo>
                  <a:pt x="46689" y="0"/>
                </a:lnTo>
                <a:lnTo>
                  <a:pt x="46689" y="297359"/>
                </a:lnTo>
                <a:lnTo>
                  <a:pt x="58362" y="297359"/>
                </a:lnTo>
                <a:lnTo>
                  <a:pt x="58362" y="0"/>
                </a:lnTo>
                <a:lnTo>
                  <a:pt x="75870" y="0"/>
                </a:lnTo>
                <a:lnTo>
                  <a:pt x="75870" y="297359"/>
                </a:lnTo>
                <a:lnTo>
                  <a:pt x="87543" y="297359"/>
                </a:lnTo>
                <a:lnTo>
                  <a:pt x="87543" y="0"/>
                </a:lnTo>
                <a:lnTo>
                  <a:pt x="105051" y="0"/>
                </a:lnTo>
                <a:lnTo>
                  <a:pt x="105051" y="297359"/>
                </a:lnTo>
                <a:lnTo>
                  <a:pt x="116724" y="297359"/>
                </a:lnTo>
                <a:lnTo>
                  <a:pt x="116724" y="0"/>
                </a:lnTo>
                <a:lnTo>
                  <a:pt x="134232" y="0"/>
                </a:lnTo>
                <a:lnTo>
                  <a:pt x="134232" y="297359"/>
                </a:lnTo>
                <a:lnTo>
                  <a:pt x="145905" y="297359"/>
                </a:lnTo>
                <a:lnTo>
                  <a:pt x="145905" y="0"/>
                </a:lnTo>
                <a:lnTo>
                  <a:pt x="163413" y="0"/>
                </a:lnTo>
                <a:lnTo>
                  <a:pt x="163413" y="297359"/>
                </a:lnTo>
                <a:lnTo>
                  <a:pt x="175086" y="297359"/>
                </a:lnTo>
                <a:lnTo>
                  <a:pt x="175086" y="0"/>
                </a:lnTo>
                <a:lnTo>
                  <a:pt x="192594" y="0"/>
                </a:lnTo>
                <a:lnTo>
                  <a:pt x="192594" y="297359"/>
                </a:lnTo>
                <a:lnTo>
                  <a:pt x="204267" y="297359"/>
                </a:lnTo>
                <a:lnTo>
                  <a:pt x="204267" y="0"/>
                </a:lnTo>
                <a:lnTo>
                  <a:pt x="221775" y="0"/>
                </a:lnTo>
                <a:lnTo>
                  <a:pt x="221775" y="297359"/>
                </a:lnTo>
                <a:lnTo>
                  <a:pt x="233448" y="297359"/>
                </a:lnTo>
                <a:lnTo>
                  <a:pt x="233448" y="0"/>
                </a:lnTo>
                <a:lnTo>
                  <a:pt x="250956" y="0"/>
                </a:lnTo>
                <a:lnTo>
                  <a:pt x="250956" y="297359"/>
                </a:lnTo>
                <a:lnTo>
                  <a:pt x="262629" y="297359"/>
                </a:lnTo>
                <a:lnTo>
                  <a:pt x="262629" y="0"/>
                </a:lnTo>
                <a:lnTo>
                  <a:pt x="280137" y="0"/>
                </a:lnTo>
                <a:lnTo>
                  <a:pt x="280136" y="297359"/>
                </a:lnTo>
                <a:lnTo>
                  <a:pt x="291809" y="297359"/>
                </a:lnTo>
                <a:lnTo>
                  <a:pt x="291809" y="0"/>
                </a:lnTo>
                <a:lnTo>
                  <a:pt x="309318" y="0"/>
                </a:lnTo>
                <a:lnTo>
                  <a:pt x="309318" y="297359"/>
                </a:lnTo>
                <a:lnTo>
                  <a:pt x="320990" y="297359"/>
                </a:lnTo>
                <a:lnTo>
                  <a:pt x="320991" y="0"/>
                </a:lnTo>
                <a:lnTo>
                  <a:pt x="338499" y="0"/>
                </a:lnTo>
                <a:lnTo>
                  <a:pt x="338499" y="297359"/>
                </a:lnTo>
                <a:lnTo>
                  <a:pt x="350171" y="297359"/>
                </a:lnTo>
                <a:lnTo>
                  <a:pt x="350172" y="0"/>
                </a:lnTo>
                <a:lnTo>
                  <a:pt x="367679" y="0"/>
                </a:lnTo>
                <a:lnTo>
                  <a:pt x="367679" y="297359"/>
                </a:lnTo>
                <a:lnTo>
                  <a:pt x="379352" y="297359"/>
                </a:lnTo>
                <a:lnTo>
                  <a:pt x="379352" y="0"/>
                </a:lnTo>
                <a:lnTo>
                  <a:pt x="396861" y="0"/>
                </a:lnTo>
                <a:lnTo>
                  <a:pt x="396860" y="297359"/>
                </a:lnTo>
                <a:lnTo>
                  <a:pt x="408533" y="297359"/>
                </a:lnTo>
                <a:lnTo>
                  <a:pt x="408533" y="0"/>
                </a:lnTo>
                <a:lnTo>
                  <a:pt x="426042" y="0"/>
                </a:lnTo>
                <a:lnTo>
                  <a:pt x="426042" y="297359"/>
                </a:lnTo>
                <a:lnTo>
                  <a:pt x="437714" y="297359"/>
                </a:lnTo>
                <a:lnTo>
                  <a:pt x="437714" y="0"/>
                </a:lnTo>
                <a:lnTo>
                  <a:pt x="455222" y="0"/>
                </a:lnTo>
                <a:lnTo>
                  <a:pt x="455222" y="297359"/>
                </a:lnTo>
                <a:lnTo>
                  <a:pt x="455222" y="326540"/>
                </a:lnTo>
                <a:lnTo>
                  <a:pt x="455222" y="474268"/>
                </a:lnTo>
                <a:cubicBezTo>
                  <a:pt x="369725" y="474268"/>
                  <a:pt x="299427" y="566414"/>
                  <a:pt x="293384" y="684523"/>
                </a:cubicBezTo>
                <a:cubicBezTo>
                  <a:pt x="368937" y="709385"/>
                  <a:pt x="423358" y="781004"/>
                  <a:pt x="424844" y="866133"/>
                </a:cubicBezTo>
                <a:lnTo>
                  <a:pt x="425107" y="866129"/>
                </a:lnTo>
                <a:lnTo>
                  <a:pt x="440306" y="1736886"/>
                </a:lnTo>
                <a:lnTo>
                  <a:pt x="442589" y="1867632"/>
                </a:lnTo>
                <a:lnTo>
                  <a:pt x="450544" y="2323381"/>
                </a:lnTo>
                <a:lnTo>
                  <a:pt x="450280" y="2323385"/>
                </a:lnTo>
                <a:cubicBezTo>
                  <a:pt x="452184" y="2432450"/>
                  <a:pt x="366478" y="2522388"/>
                  <a:pt x="258850" y="2524266"/>
                </a:cubicBezTo>
                <a:cubicBezTo>
                  <a:pt x="151222" y="2526145"/>
                  <a:pt x="62429" y="2439253"/>
                  <a:pt x="60525" y="2330189"/>
                </a:cubicBezTo>
                <a:lnTo>
                  <a:pt x="52570" y="1874439"/>
                </a:lnTo>
                <a:lnTo>
                  <a:pt x="50288" y="1743694"/>
                </a:lnTo>
                <a:lnTo>
                  <a:pt x="35089" y="872936"/>
                </a:lnTo>
                <a:cubicBezTo>
                  <a:pt x="33584" y="786740"/>
                  <a:pt x="86800" y="712492"/>
                  <a:pt x="162607" y="685002"/>
                </a:cubicBezTo>
                <a:cubicBezTo>
                  <a:pt x="156943" y="566643"/>
                  <a:pt x="86577" y="474268"/>
                  <a:pt x="973" y="474268"/>
                </a:cubicBezTo>
                <a:cubicBezTo>
                  <a:pt x="648" y="474268"/>
                  <a:pt x="323" y="474270"/>
                  <a:pt x="0" y="474407"/>
                </a:cubicBezTo>
                <a:lnTo>
                  <a:pt x="0" y="326540"/>
                </a:lnTo>
                <a:lnTo>
                  <a:pt x="0" y="297359"/>
                </a:lnTo>
                <a:close/>
              </a:path>
            </a:pathLst>
          </a:cu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" name="TextBox 44"/>
          <p:cNvSpPr txBox="1"/>
          <p:nvPr/>
        </p:nvSpPr>
        <p:spPr>
          <a:xfrm>
            <a:off x="5797022" y="4963197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>
                <a:solidFill>
                  <a:srgbClr val="FF388C"/>
                </a:solidFill>
                <a:latin typeface="Candara" panose="020E0502030303020204" pitchFamily="34" charset="0"/>
              </a:rPr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664903" y="508658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388C"/>
                </a:solidFill>
                <a:latin typeface="Candara" panose="020E0502030303020204" pitchFamily="34" charset="0"/>
              </a:rPr>
              <a:t>2</a:t>
            </a:r>
            <a:endParaRPr lang="bg-BG" b="1" dirty="0">
              <a:solidFill>
                <a:srgbClr val="FF388C"/>
              </a:solidFill>
              <a:latin typeface="Candara" panose="020E0502030303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505346" y="398802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388C"/>
                </a:solidFill>
                <a:latin typeface="Candara" panose="020E0502030303020204" pitchFamily="34" charset="0"/>
              </a:rPr>
              <a:t>3</a:t>
            </a:r>
            <a:endParaRPr lang="bg-BG" b="1" dirty="0">
              <a:solidFill>
                <a:srgbClr val="FF388C"/>
              </a:solidFill>
              <a:latin typeface="Candara" panose="020E0502030303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51209" y="3657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388C"/>
                </a:solidFill>
                <a:latin typeface="Candara" panose="020E0502030303020204" pitchFamily="34" charset="0"/>
              </a:rPr>
              <a:t>4</a:t>
            </a:r>
            <a:endParaRPr lang="bg-BG" b="1" dirty="0">
              <a:solidFill>
                <a:srgbClr val="FF388C"/>
              </a:solidFill>
              <a:latin typeface="Candara" panose="020E0502030303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57360" y="33528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388C"/>
                </a:solidFill>
                <a:latin typeface="Candara" panose="020E0502030303020204" pitchFamily="34" charset="0"/>
              </a:rPr>
              <a:t>5</a:t>
            </a:r>
            <a:endParaRPr lang="bg-BG" b="1" dirty="0">
              <a:solidFill>
                <a:srgbClr val="FF388C"/>
              </a:solidFill>
              <a:latin typeface="Candara" panose="020E0502030303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160252" y="3124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388C"/>
                </a:solidFill>
                <a:latin typeface="Candara" panose="020E0502030303020204" pitchFamily="34" charset="0"/>
              </a:rPr>
              <a:t>6</a:t>
            </a:r>
            <a:endParaRPr lang="bg-BG" b="1" dirty="0">
              <a:solidFill>
                <a:srgbClr val="FF388C"/>
              </a:solidFill>
              <a:latin typeface="Candara" panose="020E0502030303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23781" y="293953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388C"/>
                </a:solidFill>
                <a:latin typeface="Candara" panose="020E0502030303020204" pitchFamily="34" charset="0"/>
              </a:rPr>
              <a:t>7</a:t>
            </a:r>
            <a:endParaRPr lang="bg-BG" b="1" dirty="0">
              <a:solidFill>
                <a:srgbClr val="FF388C"/>
              </a:solidFill>
              <a:latin typeface="Candara" panose="020E0502030303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411177" y="201903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388C"/>
                </a:solidFill>
                <a:latin typeface="Candara" panose="020E0502030303020204" pitchFamily="34" charset="0"/>
              </a:rPr>
              <a:t>8</a:t>
            </a:r>
            <a:endParaRPr lang="bg-BG" b="1" dirty="0">
              <a:solidFill>
                <a:srgbClr val="FF388C"/>
              </a:solidFill>
              <a:latin typeface="Candara" panose="020E0502030303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302502" y="205975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388C"/>
                </a:solidFill>
                <a:latin typeface="Candara" panose="020E0502030303020204" pitchFamily="34" charset="0"/>
              </a:rPr>
              <a:t>9</a:t>
            </a:r>
            <a:endParaRPr lang="bg-BG" b="1" dirty="0">
              <a:solidFill>
                <a:srgbClr val="FF388C"/>
              </a:solidFill>
              <a:latin typeface="Candara" panose="020E0502030303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002554" y="182242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388C"/>
                </a:solidFill>
                <a:latin typeface="Candara" panose="020E0502030303020204" pitchFamily="34" charset="0"/>
              </a:rPr>
              <a:t>10</a:t>
            </a:r>
            <a:endParaRPr lang="bg-BG" b="1" dirty="0">
              <a:solidFill>
                <a:srgbClr val="FF388C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476181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Две степени на свободи с ротации</a:t>
                </a:r>
              </a:p>
              <a:p>
                <a:pPr lvl="1"/>
                <a:r>
                  <a:rPr lang="bg-BG" dirty="0"/>
                  <a:t>Търсим повърхност, която се дефинира чрез обхождане на два ъгъла</a:t>
                </a:r>
              </a:p>
              <a:p>
                <a:pPr lvl="1"/>
                <a:r>
                  <a:rPr lang="bg-BG" dirty="0"/>
                  <a:t>Такава е, например, повърхността на тор</a:t>
                </a:r>
              </a:p>
              <a:p>
                <a:pPr lvl="1"/>
                <a:r>
                  <a:rPr lang="bg-BG" dirty="0"/>
                  <a:t>Вместо една връзка с две ротационни степени на свобода, ще имаме две връзки, всяка с ротационна </a:t>
                </a:r>
                <a:r>
                  <a:rPr lang="en-US" dirty="0" err="1">
                    <a:solidFill>
                      <a:srgbClr val="FF388C"/>
                    </a:solidFill>
                  </a:rPr>
                  <a:t>DOF</a:t>
                </a:r>
                <a14:m>
                  <m:oMath xmlns:m="http://schemas.openxmlformats.org/officeDocument/2006/math">
                    <m:r>
                      <a:rPr lang="bg-BG" b="0" i="0" dirty="0" smtClean="0">
                        <a:solidFill>
                          <a:srgbClr val="FF388C"/>
                        </a:solidFill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/>
                      </a:rPr>
                      <m:t>=1</m:t>
                    </m:r>
                  </m:oMath>
                </a14:m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data:image/png;base64,iVBORw0KGgoAAAANSUhEUgAAALQAAABkCAYAAAAv8xodAAAJAElEQVR4Xu2d6W9UVRjGn3PuLG2t1UIssokoIhUx+gHCogghRgW3aPSLif+Zn4wxxsQgJmrQGg1iXIJarCvKoobNAB100E7nnmPec6Yz3bDbnZl7zzwnmdCWO+e87/P+cnP2V1UqFQsWKhCIAopABxJJuuEUINAEISgFCHRQ4aQzBJoMBKUAgQ4qnHSGQJOBoBQg0EGFk84QaDIQlAIEOqhw0hkCTQaCUoBABxVOOkOgyUBQChDooMJJZwg0GQhKAQIdVDjpDIEmA0EpQKCDCiedIdBkILsKWAsoNcV+VS6XeQQruyHNtuXj49DnziG6eBHq/HmosTGochmwFurvv6HGx2FzOaBadT9Da/d/MMb5HQ8OYuzJJwl0tinInvX6wgVEp05Bnz0LNTrqYJWi/v13Sc7MCjTPFC5JU355mgLq9GnoX3+F+v134No1/8atVK6vUxTB3nCD7zp0d8N2dwM9PUB/P2xvL5QxsLfeCtPVBeTzQLHoP/K2nqWwD00kl6SA/vFHqJER32UQeKvVmfUpBdvXBxQKsMuXwy5bBgikGzcCUbSk9qd/mUAnKmf4lamzZ6G/+grq3DmoP//0fdrJRfq8E+AODMBs3gy7dm3LhCHQLZM6uw3pb76B/uEHCMyY3u8tFl03wa5ZA6xahXjr1rY6SqDbKn96G9effw79889Qf/xRn1Vw1moNe9NNrl9rN22CueeeVDlBoFMVjvYao7/+Gvr4cf8mrk2NiUVWBmR9fTCDgzC7ds2Y+22v1VNbJ9BpikYbbJE3sD5yBPq336YO6Hp6YPv7Ye6/332yUgh0ViKVsJ3R0JCfnajNCbvq83k/C3HnnYj37Em4xdZUR6Bbo3MqWpGZCT00BH3xIvDPP3WbpE9sNmyAeeyxVNi5FCMI9FLUy8h3ZZpNHzsGJSBPlO5umDVrEO/bByxfnhFP5jaTQM+tUWafiD74AHp4eMpUm735ZpgHHoDZuTOzfv2f4QQ6wLBGb78NWYJWV69672SqbeVKB7FbnQu4EOiAghsdOgT93XeNKbdiEeb22xE/9ZRbveuEQqADiHL05ptQZ85AXbvmvJFNPXbDBsQHDgTg3cJcINAL0ytVT0dvveVW8+q72QoFt3ci3r8/VXa20hgC3Uq1E2orOnzYD/Zq2zJloGc3bkT8yCMJtZDdagh0hmKnP/vML03LLjcpuRzMffchfvzxDHnRXFMJdHP1TaR2Gejpjz5ypz1cka6FrOY9+2wi9YdUCYFOczTjGLlXX/WnP2rF3nYbqi+84E9tsMxQgECnFIro3Xd9PzmOnYVm3TqYPXv8vmOW6ypAoFMGhxxp0p9+6k6EuFIsIt69G2bbtpRZmk5zCHSK4pJ75RUo2cYpRQZ8d9+N+JlnUmRh+k0h0CmIkf7kE8jm+omlanvLLag+/TSwYkUKrMuWCQS6nfEql/2grzYN5zbUy8ahHTvaaVWm2ybQbQqfbLCXtzLGxvygT/ZcvPhim6wJp1kC3epYXrmC3OuvQ1265Fq2ctRfdsFt3txqS4Jsj0C3MKzRxx9DVvsmLmMx996LWPrKLIkpQKATk/L/K8q9/LK7Xci9lWWT/b59MJs2taj1zmmGQDc51nL8SU6OQG7PlL6y7L2YdmNmk03oqOoJdBPDHb32GvTJk76F7m7Ee/e6WQyW5ilAoJugrcxeRB9+WD/LJ1s7q88/34SWWOV0BQh0wkxEb7zhN91LiSI3pxw//HDCrbC66ylAoBNiQ3//PaL33qvfd2FXrfJv5d7ehFpgNfNRgEDPR6U5nokOHvSHU6VojXjXLpjduxOomVUsVAECvVDFJj3vTpB88QXUX3+5v7o9GLLaJzfSs7RFAQK9GNlHR5E7dKix8T6fR7xjB8xDDy2mNn4nQQUI9ALFdN2LEycaB1TXrkX1pZcWWAsfb5YCBHqeykrXIjpypHGtVn+/n1ceHJxnDXysFQoQ6DlUlvuT3dValy/7J3t6/Mb7Dr77ohVgLrYNAn095apV5A4ehPrpp/oTkoKhKidIEs7ctNjg8XszFSDQs1DhrtY6daqeGNLdn7x/P8wdd5ChlCtAoCcFKHrnHT+fPJEoUvZfyF7l7dtTHkaaN6EAgZYV6vffh/7228Yqn2R5uusuxI8+SlIypkBHAy0gSx9ZlUo+bFrDbNmC+IknMhZGmtvRb2iXSPLLL+spGlziyHXrED/3HMnIuAKd84auVCAXgksOvvpStWR8GhjgHXEZh3iy+cEDreUi8KNHoU+fruelliyoZutWd3qEJSwFggVabuuUgV49z4hsHpI3sgz2JPMTS5AKhAX0pUvupIjrVkxKKOkuBJfBHrd0BglxcF0OuR5AnTgBdeFCwzeZsZBkkg8+6DJAsXSGApl9Q7tE68PDPtG6tfVo2RUrYNevZ7eiM/id4WWmgI6OHm28iavVBsSS9UluINq2zeWpZulcBVIPtCTIkStm1ZUrjSVpiVehALtsmU9fxkOonUvwNM9TB7QseqiTJ91pEJd3z5iGybmcm6mQ/CJm714GkQqkr8shN9arWmYnVS7XbxiqW5rPw80bb9nCS1oI8JwKtPQNLW9d/csvkE3zuHwZDuBJAzpnrQAsh0xXrkS8fTvkOgAWKjBfBRIH2i0rl0p+w8/oKPTIiN9XLJ9JA7m6gV1dsMUi7OrV7sNcIvMNHZ+bTYHZgZZ+6/g4lOwLlksG5d/az+5vlQqkrwvp40p6MflcveohrmVtmlVupSC31MsxJsnmZNavh+WmeZKZoAKqVCo1JnHlTsHDh5EfGVl0E9JdMDfeCNPXB9vXB10qwfT0oCJ94IGBRdfLL1KB+SgwA+iuoSEUhodhCwU/NSZ92nze921rv8vPOTnKLxlNe3sxJqc6agDbXG4+7fIZKtAUBWZ2OaSLIQCzUIEMKpD4oDCDGtDkgBQg0AEFk65AJjIqUwaFFIUKZFkBAp3l6NH2GQoQaEIRlAIEOqhw0hkCTQaCUoBABxVOOkOgyUBQChDooMJJZwg0GQhKAQIdVDjpDIEmA0EpQKCDCiedIdBkICgFCHRQ4aQzBJoMBKUAgQ4qnHTmP6+WF+GJsmbf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5" name="AutoShape 4" descr="data:image/png;base64,iVBORw0KGgoAAAANSUhEUgAAALQAAABkCAYAAAAv8xodAAAJAElEQVR4Xu2d6W9UVRjGn3PuLG2t1UIssokoIhUx+gHCogghRgW3aPSLif+Zn4wxxsQgJmrQGg1iXIJarCvKoobNAB100E7nnmPec6Yz3bDbnZl7zzwnmdCWO+e87/P+cnP2V1UqFQsWKhCIAopABxJJuuEUINAEISgFCHRQ4aQzBJoMBKUAgQ4qnHSGQJOBoBQg0EGFk84QaDIQlAIEOqhw0hkCTQaCUoBABxVOOkOgyUBQChDooMJJZwg0GQhKAQIdVDjpDIEmA0EpQKCDCiedIdBkILsKWAsoNcV+VS6XeQQruyHNtuXj49DnziG6eBHq/HmosTGochmwFurvv6HGx2FzOaBadT9Da/d/MMb5HQ8OYuzJJwl0tinInvX6wgVEp05Bnz0LNTrqYJWi/v13Sc7MCjTPFC5JU355mgLq9GnoX3+F+v134No1/8atVK6vUxTB3nCD7zp0d8N2dwM9PUB/P2xvL5QxsLfeCtPVBeTzQLHoP/K2nqWwD00kl6SA/vFHqJER32UQeKvVmfUpBdvXBxQKsMuXwy5bBgikGzcCUbSk9qd/mUAnKmf4lamzZ6G/+grq3DmoP//0fdrJRfq8E+AODMBs3gy7dm3LhCHQLZM6uw3pb76B/uEHCMyY3u8tFl03wa5ZA6xahXjr1rY6SqDbKn96G9effw79889Qf/xRn1Vw1moNe9NNrl9rN22CueeeVDlBoFMVjvYao7/+Gvr4cf8mrk2NiUVWBmR9fTCDgzC7ds2Y+22v1VNbJ9BpikYbbJE3sD5yBPq336YO6Hp6YPv7Ye6/332yUgh0ViKVsJ3R0JCfnajNCbvq83k/C3HnnYj37Em4xdZUR6Bbo3MqWpGZCT00BH3xIvDPP3WbpE9sNmyAeeyxVNi5FCMI9FLUy8h3ZZpNHzsGJSBPlO5umDVrEO/bByxfnhFP5jaTQM+tUWafiD74AHp4eMpUm735ZpgHHoDZuTOzfv2f4QQ6wLBGb78NWYJWV69672SqbeVKB7FbnQu4EOiAghsdOgT93XeNKbdiEeb22xE/9ZRbveuEQqADiHL05ptQZ85AXbvmvJFNPXbDBsQHDgTg3cJcINAL0ytVT0dvveVW8+q72QoFt3ci3r8/VXa20hgC3Uq1E2orOnzYD/Zq2zJloGc3bkT8yCMJtZDdagh0hmKnP/vML03LLjcpuRzMffchfvzxDHnRXFMJdHP1TaR2Gejpjz5ypz1cka6FrOY9+2wi9YdUCYFOczTjGLlXX/WnP2rF3nYbqi+84E9tsMxQgECnFIro3Xd9PzmOnYVm3TqYPXv8vmOW6ypAoFMGhxxp0p9+6k6EuFIsIt69G2bbtpRZmk5zCHSK4pJ75RUo2cYpRQZ8d9+N+JlnUmRh+k0h0CmIkf7kE8jm+omlanvLLag+/TSwYkUKrMuWCQS6nfEql/2grzYN5zbUy8ahHTvaaVWm2ybQbQqfbLCXtzLGxvygT/ZcvPhim6wJp1kC3epYXrmC3OuvQ1265Fq2ctRfdsFt3txqS4Jsj0C3MKzRxx9DVvsmLmMx996LWPrKLIkpQKATk/L/K8q9/LK7Xci9lWWT/b59MJs2taj1zmmGQDc51nL8SU6OQG7PlL6y7L2YdmNmk03oqOoJdBPDHb32GvTJk76F7m7Ee/e6WQyW5ilAoJugrcxeRB9+WD/LJ1s7q88/34SWWOV0BQh0wkxEb7zhN91LiSI3pxw//HDCrbC66ylAoBNiQ3//PaL33qvfd2FXrfJv5d7ehFpgNfNRgEDPR6U5nokOHvSHU6VojXjXLpjduxOomVUsVAECvVDFJj3vTpB88QXUX3+5v7o9GLLaJzfSs7RFAQK9GNlHR5E7dKix8T6fR7xjB8xDDy2mNn4nQQUI9ALFdN2LEycaB1TXrkX1pZcWWAsfb5YCBHqeykrXIjpypHGtVn+/n1ceHJxnDXysFQoQ6DlUlvuT3dValy/7J3t6/Mb7Dr77ohVgLrYNAn095apV5A4ehPrpp/oTkoKhKidIEs7ctNjg8XszFSDQs1DhrtY6daqeGNLdn7x/P8wdd5ChlCtAoCcFKHrnHT+fPJEoUvZfyF7l7dtTHkaaN6EAgZYV6vffh/7228Yqn2R5uusuxI8+SlIypkBHAy0gSx9ZlUo+bFrDbNmC+IknMhZGmtvRb2iXSPLLL+spGlziyHXrED/3HMnIuAKd84auVCAXgksOvvpStWR8GhjgHXEZh3iy+cEDreUi8KNHoU+fruelliyoZutWd3qEJSwFggVabuuUgV49z4hsHpI3sgz2JPMTS5AKhAX0pUvupIjrVkxKKOkuBJfBHrd0BglxcF0OuR5AnTgBdeFCwzeZsZBkkg8+6DJAsXSGApl9Q7tE68PDPtG6tfVo2RUrYNevZ7eiM/id4WWmgI6OHm28iavVBsSS9UluINq2zeWpZulcBVIPtCTIkStm1ZUrjSVpiVehALtsmU9fxkOonUvwNM9TB7QseqiTJ91pEJd3z5iGybmcm6mQ/CJm714GkQqkr8shN9arWmYnVS7XbxiqW5rPw80bb9nCS1oI8JwKtPQNLW9d/csvkE3zuHwZDuBJAzpnrQAsh0xXrkS8fTvkOgAWKjBfBRIH2i0rl0p+w8/oKPTIiN9XLJ9JA7m6gV1dsMUi7OrV7sNcIvMNHZ+bTYHZgZZ+6/g4lOwLlksG5d/az+5vlQqkrwvp40p6MflcveohrmVtmlVupSC31MsxJsnmZNavh+WmeZKZoAKqVCo1JnHlTsHDh5EfGVl0E9JdMDfeCNPXB9vXB10qwfT0oCJ94IGBRdfLL1KB+SgwA+iuoSEUhodhCwU/NSZ92nze921rv8vPOTnKLxlNe3sxJqc6agDbXG4+7fIZKtAUBWZ2OaSLIQCzUIEMKpD4oDCDGtDkgBQg0AEFk65AJjIqUwaFFIUKZFkBAp3l6NH2GQoQaEIRlAIEOqhw0hkCTQaCUoBABxVOOkOgyUBQChDooMJJZwg0GQhKAQIdVDjpDIEmA0EpQKCDCiedIdBkICgFCHRQ4aQzBJoMBKUAgQ4qnHTmP6+WF+GJsmbf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1478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Червеният обект прави спирала по повърхността на тор</a:t>
            </a:r>
            <a:endParaRPr lang="en-US" dirty="0"/>
          </a:p>
          <a:p>
            <a:pPr lvl="1"/>
            <a:endParaRPr lang="bg-BG" dirty="0"/>
          </a:p>
        </p:txBody>
      </p:sp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91915CA0-F85C-4EAA-98D2-28CC3A19D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04978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4547645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Клякащ стол</a:t>
            </a:r>
          </a:p>
          <a:p>
            <a:pPr lvl="1"/>
            <a:r>
              <a:rPr lang="bg-BG" dirty="0"/>
              <a:t>Основният елемент на робота ще седалката</a:t>
            </a:r>
          </a:p>
          <a:p>
            <a:pPr lvl="1"/>
            <a:r>
              <a:rPr lang="bg-BG" dirty="0"/>
              <a:t>Всеки крак е от два</a:t>
            </a:r>
            <a:r>
              <a:rPr lang="en-US" dirty="0"/>
              <a:t>+</a:t>
            </a:r>
            <a:r>
              <a:rPr lang="bg-BG" dirty="0"/>
              <a:t>два компонента</a:t>
            </a:r>
          </a:p>
          <a:p>
            <a:pPr lvl="1"/>
            <a:r>
              <a:rPr lang="bg-BG" dirty="0"/>
              <a:t>Връзката към конкретно място на родителя е със свойството </a:t>
            </a:r>
            <a:r>
              <a:rPr lang="en-US" dirty="0">
                <a:solidFill>
                  <a:srgbClr val="FF388C"/>
                </a:solidFill>
              </a:rPr>
              <a:t>position</a:t>
            </a:r>
            <a:r>
              <a:rPr lang="bg-BG" dirty="0">
                <a:solidFill>
                  <a:srgbClr val="FF388C"/>
                </a:solidFill>
              </a:rPr>
              <a:t> </a:t>
            </a:r>
            <a:r>
              <a:rPr lang="bg-BG" dirty="0"/>
              <a:t>– позицията спрямо родителя, а не спрямо сцената</a:t>
            </a:r>
          </a:p>
          <a:p>
            <a:pPr lvl="1"/>
            <a:r>
              <a:rPr lang="bg-BG" dirty="0"/>
              <a:t>Вертикалното положение на робота се мени така, че долния край на краката да е на нивото на земята</a:t>
            </a:r>
          </a:p>
        </p:txBody>
      </p:sp>
    </p:spTree>
    <p:extLst>
      <p:ext uri="{BB962C8B-B14F-4D97-AF65-F5344CB8AC3E}">
        <p14:creationId xmlns:p14="http://schemas.microsoft.com/office/powerpoint/2010/main" val="184392471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ARV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10287</TotalTime>
  <Words>891</Words>
  <Application>Microsoft Office PowerPoint</Application>
  <PresentationFormat>On-screen Show (4:3)</PresentationFormat>
  <Paragraphs>117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Arial Black</vt:lpstr>
      <vt:lpstr>Calibri</vt:lpstr>
      <vt:lpstr>Calibri Light</vt:lpstr>
      <vt:lpstr>Cambria</vt:lpstr>
      <vt:lpstr>Cambria Math</vt:lpstr>
      <vt:lpstr>Candara</vt:lpstr>
      <vt:lpstr>Verdana</vt:lpstr>
      <vt:lpstr>Wingdings</vt:lpstr>
      <vt:lpstr>Wingdings 2</vt:lpstr>
      <vt:lpstr>Custom Design</vt:lpstr>
      <vt:lpstr>проф. д-р Павел Бойчев    КИТ-ФМИ-СУ    2022</vt:lpstr>
      <vt:lpstr>Решение №1</vt:lpstr>
      <vt:lpstr>PowerPoint Presentation</vt:lpstr>
      <vt:lpstr>PowerPoint Presentation</vt:lpstr>
      <vt:lpstr>Решение №2</vt:lpstr>
      <vt:lpstr>PowerPoint Presentation</vt:lpstr>
      <vt:lpstr>Решение №3</vt:lpstr>
      <vt:lpstr>PowerPoint Presentation</vt:lpstr>
      <vt:lpstr>Решение №4</vt:lpstr>
      <vt:lpstr>PowerPoint Presentation</vt:lpstr>
      <vt:lpstr>PowerPoint Presentation</vt:lpstr>
      <vt:lpstr>Решение №5</vt:lpstr>
      <vt:lpstr>PowerPoint Presentation</vt:lpstr>
      <vt:lpstr>Решение №6</vt:lpstr>
      <vt:lpstr>PowerPoint Presentation</vt:lpstr>
      <vt:lpstr>Решение №7*</vt:lpstr>
      <vt:lpstr>PowerPoint Presentation</vt:lpstr>
      <vt:lpstr>PowerPoint Presentation</vt:lpstr>
      <vt:lpstr>Решение №8*</vt:lpstr>
      <vt:lpstr>PowerPoint Presentation</vt:lpstr>
      <vt:lpstr>PowerPoint Presentation</vt:lpstr>
      <vt:lpstr>Решение №9**</vt:lpstr>
      <vt:lpstr>PowerPoint Presentation</vt:lpstr>
      <vt:lpstr>Решение №10**</vt:lpstr>
      <vt:lpstr>PowerPoint Presentation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проф. д-р Павел Бойчев    КИТ-ФМИ-СУ    2021</dc:title>
  <dc:creator>Pavel Boytchev</dc:creator>
  <cp:lastModifiedBy>Pavel Boytchev</cp:lastModifiedBy>
  <cp:revision>551</cp:revision>
  <dcterms:created xsi:type="dcterms:W3CDTF">2013-12-13T09:03:57Z</dcterms:created>
  <dcterms:modified xsi:type="dcterms:W3CDTF">2022-03-09T19:56:45Z</dcterms:modified>
</cp:coreProperties>
</file>