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34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26.2.2022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26.2.2022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204-pawn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205-chain-node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206-ceramic-mug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207-sharp-fence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208-flying-saucer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209-rotating-suns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olutions/S0210-car-wheel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201-plate-with-hole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202-rounded-plate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203-ear-stick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</a:t>
            </a:r>
            <a:r>
              <a:rPr lang="bg-BG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Решения на задачите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089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Въртяща се бяла пешка</a:t>
            </a:r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8694D9F-37BB-41DA-A656-042B147F1A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256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032165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Халка от верига</a:t>
            </a:r>
            <a:endParaRPr lang="en-US" dirty="0"/>
          </a:p>
          <a:p>
            <a:pPr lvl="1"/>
            <a:r>
              <a:rPr lang="bg-BG" dirty="0"/>
              <a:t>По половин тор от всяка страна</a:t>
            </a:r>
          </a:p>
          <a:p>
            <a:pPr lvl="1"/>
            <a:r>
              <a:rPr lang="bg-BG" dirty="0"/>
              <a:t>Цилиндри за правите участъци</a:t>
            </a:r>
            <a:endParaRPr lang="bg-BG" dirty="0">
              <a:solidFill>
                <a:srgbClr val="FF388C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 rot="16200000">
            <a:off x="2286000" y="3429000"/>
            <a:ext cx="1905000" cy="1905000"/>
          </a:xfrm>
          <a:prstGeom prst="blockArc">
            <a:avLst>
              <a:gd name="adj1" fmla="val 10800000"/>
              <a:gd name="adj2" fmla="val 0"/>
              <a:gd name="adj3" fmla="val 2782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Block Arc 17"/>
          <p:cNvSpPr/>
          <p:nvPr/>
        </p:nvSpPr>
        <p:spPr>
          <a:xfrm rot="5400000">
            <a:off x="3962400" y="3429000"/>
            <a:ext cx="1905000" cy="1905000"/>
          </a:xfrm>
          <a:prstGeom prst="blockArc">
            <a:avLst>
              <a:gd name="adj1" fmla="val 10800000"/>
              <a:gd name="adj2" fmla="val 0"/>
              <a:gd name="adj3" fmla="val 2782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3314700" y="3429000"/>
            <a:ext cx="1524000" cy="5334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314700" y="4800600"/>
            <a:ext cx="647700" cy="5334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4191001" y="4800600"/>
            <a:ext cx="647699" cy="5334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5377194" y="41814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R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6682" y="41814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L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8882" y="34956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8763" y="4867245"/>
            <a:ext cx="40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7407" y="4867245"/>
            <a:ext cx="34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C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Видимият ръб между тора и цилиндъра е нещо, което се правим, че не виждаме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C71E4BE-F26F-495D-8646-9D0CA0B32F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5535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Загладена чаша</a:t>
            </a:r>
          </a:p>
          <a:p>
            <a:pPr lvl="1"/>
            <a:r>
              <a:rPr lang="bg-BG" dirty="0"/>
              <a:t>Тор за горния и тор за долния ръб</a:t>
            </a:r>
          </a:p>
          <a:p>
            <a:pPr lvl="1"/>
            <a:r>
              <a:rPr lang="bg-BG" dirty="0"/>
              <a:t>Плътен цилиндър за дъното</a:t>
            </a:r>
          </a:p>
        </p:txBody>
      </p:sp>
      <p:sp>
        <p:nvSpPr>
          <p:cNvPr id="4" name="Oval 3"/>
          <p:cNvSpPr/>
          <p:nvPr/>
        </p:nvSpPr>
        <p:spPr>
          <a:xfrm>
            <a:off x="3187262" y="60960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473262" y="60960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3187262" y="3352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473262" y="3352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200400" y="3352800"/>
            <a:ext cx="2743200" cy="457200"/>
          </a:xfrm>
          <a:custGeom>
            <a:avLst/>
            <a:gdLst/>
            <a:ahLst/>
            <a:cxnLst/>
            <a:rect l="l" t="t" r="r" b="b"/>
            <a:pathLst>
              <a:path w="2743200" h="457200">
                <a:moveTo>
                  <a:pt x="228600" y="0"/>
                </a:moveTo>
                <a:lnTo>
                  <a:pt x="2514600" y="0"/>
                </a:lnTo>
                <a:cubicBezTo>
                  <a:pt x="2640852" y="0"/>
                  <a:pt x="2743200" y="102348"/>
                  <a:pt x="2743200" y="228600"/>
                </a:cubicBezTo>
                <a:cubicBezTo>
                  <a:pt x="2743200" y="354852"/>
                  <a:pt x="2640852" y="457200"/>
                  <a:pt x="2514600" y="457200"/>
                </a:cubicBez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415862" y="6096000"/>
            <a:ext cx="2286000" cy="4572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3201623" y="3396443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A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61245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5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Стени</a:t>
            </a:r>
          </a:p>
          <a:p>
            <a:pPr lvl="1"/>
            <a:r>
              <a:rPr lang="bg-BG" dirty="0"/>
              <a:t>Кух цилиндър за външната стена</a:t>
            </a:r>
          </a:p>
          <a:p>
            <a:pPr lvl="1"/>
            <a:r>
              <a:rPr lang="bg-BG" dirty="0"/>
              <a:t>Кух цилиндър и за вътрешната</a:t>
            </a:r>
          </a:p>
          <a:p>
            <a:pPr lvl="1"/>
            <a:r>
              <a:rPr lang="bg-BG" dirty="0"/>
              <a:t>Смачкан тор за дръжка</a:t>
            </a:r>
          </a:p>
        </p:txBody>
      </p:sp>
      <p:sp>
        <p:nvSpPr>
          <p:cNvPr id="3" name="Oval 2"/>
          <p:cNvSpPr/>
          <p:nvPr/>
        </p:nvSpPr>
        <p:spPr>
          <a:xfrm>
            <a:off x="3187262" y="5638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5486400" y="5638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3187262" y="28956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5473262" y="28956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10"/>
          <p:cNvSpPr/>
          <p:nvPr/>
        </p:nvSpPr>
        <p:spPr>
          <a:xfrm>
            <a:off x="3200400" y="2895600"/>
            <a:ext cx="2743200" cy="457200"/>
          </a:xfrm>
          <a:custGeom>
            <a:avLst/>
            <a:gdLst/>
            <a:ahLst/>
            <a:cxnLst/>
            <a:rect l="l" t="t" r="r" b="b"/>
            <a:pathLst>
              <a:path w="2743200" h="457200">
                <a:moveTo>
                  <a:pt x="228600" y="0"/>
                </a:moveTo>
                <a:lnTo>
                  <a:pt x="2514600" y="0"/>
                </a:lnTo>
                <a:cubicBezTo>
                  <a:pt x="2640852" y="0"/>
                  <a:pt x="2743200" y="102348"/>
                  <a:pt x="2743200" y="228600"/>
                </a:cubicBezTo>
                <a:cubicBezTo>
                  <a:pt x="2743200" y="354852"/>
                  <a:pt x="2640852" y="457200"/>
                  <a:pt x="2514600" y="457200"/>
                </a:cubicBez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415862" y="5638800"/>
            <a:ext cx="2286000" cy="4572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644462" y="3124200"/>
            <a:ext cx="1828800" cy="27432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3187262" y="3124200"/>
            <a:ext cx="2756337" cy="27432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Donut 10"/>
          <p:cNvSpPr/>
          <p:nvPr/>
        </p:nvSpPr>
        <p:spPr>
          <a:xfrm>
            <a:off x="5499538" y="3384331"/>
            <a:ext cx="1358462" cy="1981200"/>
          </a:xfrm>
          <a:prstGeom prst="donut">
            <a:avLst>
              <a:gd name="adj" fmla="val 29153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5981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Чаша със заоблени ръбове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3E81A3BD-1ACA-4607-81F2-0755CB35D5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33934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Островърха ограда</a:t>
                </a:r>
              </a:p>
              <a:p>
                <a:pPr lvl="1"/>
                <a:r>
                  <a:rPr lang="bg-BG" dirty="0"/>
                  <a:t>Вложени обекти на няколко нива</a:t>
                </a:r>
              </a:p>
              <a:p>
                <a:pPr lvl="1"/>
                <a:r>
                  <a:rPr lang="bg-BG" dirty="0"/>
                  <a:t>Панелът е от два обекта, като острият връх е от квадратна форма,</a:t>
                </a:r>
                <a:r>
                  <a:rPr lang="en-US" dirty="0"/>
                  <a:t> </a:t>
                </a:r>
                <a:r>
                  <a:rPr lang="bg-BG" dirty="0"/>
                  <a:t>която ползва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3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14799" y="4191747"/>
            <a:ext cx="914400" cy="21336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 rot="2700000">
            <a:off x="4247436" y="3867930"/>
            <a:ext cx="647634" cy="647634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41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Стена от оградата</a:t>
            </a:r>
          </a:p>
          <a:p>
            <a:pPr lvl="1"/>
            <a:r>
              <a:rPr lang="bg-BG" dirty="0"/>
              <a:t>Много копия на панела, за наше удобство</a:t>
            </a:r>
            <a:br>
              <a:rPr lang="bg-BG" dirty="0"/>
            </a:b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dirty="0"/>
              <a:t>-лата е по средата на стената</a:t>
            </a:r>
          </a:p>
          <a:p>
            <a:pPr lvl="1"/>
            <a:r>
              <a:rPr lang="bg-BG" dirty="0"/>
              <a:t>Две хоризонтални греди</a:t>
            </a:r>
          </a:p>
          <a:p>
            <a:pPr lvl="1"/>
            <a:r>
              <a:rPr lang="bg-BG" dirty="0"/>
              <a:t>Всичко пакетирано в един обект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4800" y="2971800"/>
            <a:ext cx="8479518" cy="1847017"/>
            <a:chOff x="304800" y="3962400"/>
            <a:chExt cx="9448800" cy="2058147"/>
          </a:xfrm>
        </p:grpSpPr>
        <p:sp>
          <p:nvSpPr>
            <p:cNvPr id="3" name="Rectangle 3"/>
            <p:cNvSpPr/>
            <p:nvPr/>
          </p:nvSpPr>
          <p:spPr>
            <a:xfrm>
              <a:off x="2966331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20289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Rectangle 3"/>
            <p:cNvSpPr/>
            <p:nvPr/>
          </p:nvSpPr>
          <p:spPr>
            <a:xfrm>
              <a:off x="3814745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ectangle 3"/>
            <p:cNvSpPr/>
            <p:nvPr/>
          </p:nvSpPr>
          <p:spPr>
            <a:xfrm>
              <a:off x="5508015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3"/>
            <p:cNvSpPr/>
            <p:nvPr/>
          </p:nvSpPr>
          <p:spPr>
            <a:xfrm>
              <a:off x="4661973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3"/>
            <p:cNvSpPr/>
            <p:nvPr/>
          </p:nvSpPr>
          <p:spPr>
            <a:xfrm>
              <a:off x="6356429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3"/>
            <p:cNvSpPr/>
            <p:nvPr/>
          </p:nvSpPr>
          <p:spPr>
            <a:xfrm>
              <a:off x="424647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1273061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04800" y="4628672"/>
              <a:ext cx="9448800" cy="1028777"/>
              <a:chOff x="304800" y="4628672"/>
              <a:chExt cx="6898857" cy="102877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628672"/>
                <a:ext cx="6898857" cy="242065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415384"/>
                <a:ext cx="6898857" cy="242065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5" name="Rectangle 3"/>
            <p:cNvSpPr/>
            <p:nvPr/>
          </p:nvSpPr>
          <p:spPr>
            <a:xfrm>
              <a:off x="8056936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3"/>
            <p:cNvSpPr/>
            <p:nvPr/>
          </p:nvSpPr>
          <p:spPr>
            <a:xfrm>
              <a:off x="7210894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3"/>
            <p:cNvSpPr/>
            <p:nvPr/>
          </p:nvSpPr>
          <p:spPr>
            <a:xfrm>
              <a:off x="8905350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4572000" y="4979333"/>
            <a:ext cx="434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2008" y="4979331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2400" y="4979333"/>
            <a:ext cx="441960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9742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Квадратна ограда</a:t>
            </a:r>
          </a:p>
          <a:p>
            <a:pPr lvl="1"/>
            <a:r>
              <a:rPr lang="bg-BG" dirty="0"/>
              <a:t>Четири копия на стената</a:t>
            </a:r>
          </a:p>
          <a:p>
            <a:pPr lvl="1"/>
            <a:r>
              <a:rPr lang="bg-BG" dirty="0"/>
              <a:t>Всяко преместено и завъртяно</a:t>
            </a:r>
          </a:p>
          <a:p>
            <a:pPr lvl="1"/>
            <a:r>
              <a:rPr lang="bg-BG" dirty="0"/>
              <a:t>Групирани в един обект</a:t>
            </a:r>
          </a:p>
          <a:p>
            <a:pPr lvl="1"/>
            <a:r>
              <a:rPr lang="bg-BG" dirty="0"/>
              <a:t>Поглед отгоре: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3120848" y="3124200"/>
            <a:ext cx="2898952" cy="2898338"/>
            <a:chOff x="2646551" y="3323208"/>
            <a:chExt cx="2898952" cy="2898338"/>
          </a:xfrm>
        </p:grpSpPr>
        <p:grpSp>
          <p:nvGrpSpPr>
            <p:cNvPr id="53" name="Group 52"/>
            <p:cNvGrpSpPr/>
            <p:nvPr/>
          </p:nvGrpSpPr>
          <p:grpSpPr>
            <a:xfrm>
              <a:off x="2705761" y="6109380"/>
              <a:ext cx="2784771" cy="112166"/>
              <a:chOff x="300276" y="5702778"/>
              <a:chExt cx="11891724" cy="304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 rot="16200000">
              <a:off x="4097034" y="4715889"/>
              <a:ext cx="2784771" cy="112166"/>
              <a:chOff x="300276" y="5702778"/>
              <a:chExt cx="11891724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 rot="10800000">
              <a:off x="2702499" y="3323208"/>
              <a:ext cx="2784771" cy="112166"/>
              <a:chOff x="300276" y="5702778"/>
              <a:chExt cx="11891724" cy="3048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124" name="Group 123"/>
            <p:cNvGrpSpPr/>
            <p:nvPr/>
          </p:nvGrpSpPr>
          <p:grpSpPr>
            <a:xfrm rot="5400000">
              <a:off x="1310248" y="4717558"/>
              <a:ext cx="2784771" cy="112166"/>
              <a:chOff x="300276" y="5702778"/>
              <a:chExt cx="11891724" cy="3048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5600270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Квадратна </a:t>
            </a:r>
            <a:r>
              <a:rPr lang="bg-BG" dirty="0" err="1"/>
              <a:t>островърха</a:t>
            </a:r>
            <a:r>
              <a:rPr lang="bg-BG" dirty="0"/>
              <a:t> ограда</a:t>
            </a:r>
          </a:p>
          <a:p>
            <a:pPr lvl="1"/>
            <a:r>
              <a:rPr lang="bg-BG" dirty="0"/>
              <a:t>Май забравихме врата да сложим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DCC06001-446F-4A48-995C-E9A7919555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1259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43156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Плочка с дупка</a:t>
            </a:r>
            <a:endParaRPr lang="en-US" dirty="0"/>
          </a:p>
          <a:p>
            <a:pPr lvl="1"/>
            <a:r>
              <a:rPr lang="bg-BG" dirty="0"/>
              <a:t>Сглобяваме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плочки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4204138"/>
            <a:ext cx="3657600" cy="227286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2743200" y="2832539"/>
            <a:ext cx="457200" cy="1326377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240504" y="2832539"/>
            <a:ext cx="3160295" cy="457199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114800" y="3332746"/>
            <a:ext cx="2286000" cy="826169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TextBox 38"/>
          <p:cNvSpPr txBox="1"/>
          <p:nvPr/>
        </p:nvSpPr>
        <p:spPr>
          <a:xfrm>
            <a:off x="4364181" y="6476999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40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586160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0800" y="5174828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25</a:t>
            </a:r>
          </a:p>
        </p:txBody>
      </p:sp>
      <p:sp>
        <p:nvSpPr>
          <p:cNvPr id="46" name="Oval 45"/>
          <p:cNvSpPr/>
          <p:nvPr/>
        </p:nvSpPr>
        <p:spPr>
          <a:xfrm>
            <a:off x="4524377" y="5281093"/>
            <a:ext cx="95244" cy="95244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Oval 46"/>
          <p:cNvSpPr/>
          <p:nvPr/>
        </p:nvSpPr>
        <p:spPr>
          <a:xfrm>
            <a:off x="5210178" y="3699316"/>
            <a:ext cx="95244" cy="95244"/>
          </a:xfrm>
          <a:prstGeom prst="ellipse">
            <a:avLst/>
          </a:prstGeom>
          <a:solidFill>
            <a:srgbClr val="FF38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4752978" y="3013516"/>
            <a:ext cx="95244" cy="95244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48"/>
          <p:cNvSpPr/>
          <p:nvPr/>
        </p:nvSpPr>
        <p:spPr>
          <a:xfrm>
            <a:off x="2924178" y="3455561"/>
            <a:ext cx="95244" cy="95244"/>
          </a:xfrm>
          <a:prstGeom prst="ellipse">
            <a:avLst/>
          </a:prstGeom>
          <a:solidFill>
            <a:srgbClr val="FF38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572000" y="2667000"/>
            <a:ext cx="0" cy="19841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72000" y="4651162"/>
            <a:ext cx="1961573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34728" y="4648185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(0,</a:t>
            </a:r>
            <a:r>
              <a:rPr lang="bg-BG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0" name="Oval 59"/>
          <p:cNvSpPr/>
          <p:nvPr/>
        </p:nvSpPr>
        <p:spPr>
          <a:xfrm>
            <a:off x="4524378" y="4603540"/>
            <a:ext cx="95244" cy="9524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TextBox 60"/>
          <p:cNvSpPr txBox="1"/>
          <p:nvPr/>
        </p:nvSpPr>
        <p:spPr>
          <a:xfrm>
            <a:off x="4364182" y="5334768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49982" y="3750251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88C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50522" y="351224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88C"/>
                </a:solidFill>
                <a:latin typeface="Candara" panose="020E0502030303020204" pitchFamily="34" charset="0"/>
              </a:rPr>
              <a:t>C</a:t>
            </a:r>
            <a:endParaRPr lang="bg-BG" sz="2000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2308" y="2861083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D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00800" y="2907249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078" y="3591561"/>
            <a:ext cx="769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10x10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8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Летяща чиния</a:t>
            </a:r>
          </a:p>
          <a:p>
            <a:pPr lvl="1"/>
            <a:r>
              <a:rPr lang="bg-BG"/>
              <a:t>Средата е сфера</a:t>
            </a:r>
          </a:p>
          <a:p>
            <a:pPr lvl="1"/>
            <a:r>
              <a:rPr lang="bg-BG"/>
              <a:t>Сплескваме я вертикално по </a:t>
            </a:r>
            <a:r>
              <a:rPr lang="en-US"/>
              <a:t>Y</a:t>
            </a:r>
            <a:endParaRPr lang="bg-BG"/>
          </a:p>
          <a:p>
            <a:pPr lvl="1"/>
            <a:r>
              <a:rPr lang="bg-BG"/>
              <a:t>Разпъваме я хоризонтално по </a:t>
            </a:r>
            <a:r>
              <a:rPr lang="en-US"/>
              <a:t>X</a:t>
            </a:r>
            <a:r>
              <a:rPr lang="bg-BG"/>
              <a:t> и </a:t>
            </a:r>
            <a:r>
              <a:rPr lang="en-US"/>
              <a:t>Z</a:t>
            </a:r>
            <a:endParaRPr lang="bg-BG"/>
          </a:p>
          <a:p>
            <a:pPr lvl="1"/>
            <a:r>
              <a:rPr lang="bg-BG"/>
              <a:t>Наслагваме много такива „сфери“</a:t>
            </a:r>
            <a:endParaRPr lang="bg-BG" dirty="0"/>
          </a:p>
        </p:txBody>
      </p:sp>
      <p:sp>
        <p:nvSpPr>
          <p:cNvPr id="12" name="Oval 11"/>
          <p:cNvSpPr/>
          <p:nvPr/>
        </p:nvSpPr>
        <p:spPr>
          <a:xfrm>
            <a:off x="1143000" y="5017010"/>
            <a:ext cx="6944867" cy="481581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1745654" y="4966444"/>
            <a:ext cx="5739559" cy="582713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2243715" y="4905259"/>
            <a:ext cx="4743437" cy="705082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2655336" y="4831226"/>
            <a:ext cx="3920195" cy="853149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2995518" y="4741645"/>
            <a:ext cx="3239831" cy="1032310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3276660" y="4633253"/>
            <a:ext cx="2677546" cy="1249095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3509009" y="4502098"/>
            <a:ext cx="2212848" cy="1511405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3701033" y="4343400"/>
            <a:ext cx="1828800" cy="1828801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903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Летяща чиния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30</a:t>
            </a:r>
            <a:r>
              <a:rPr lang="bg-BG" dirty="0"/>
              <a:t> сфери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F3379C6-3C3A-4293-8599-248181C89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26940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Въртящи се слънца</a:t>
            </a:r>
          </a:p>
          <a:p>
            <a:pPr lvl="1"/>
            <a:r>
              <a:rPr lang="bg-BG"/>
              <a:t>Сфера с конуси за лъчи</a:t>
            </a:r>
            <a:endParaRPr lang="bg-BG" dirty="0"/>
          </a:p>
        </p:txBody>
      </p:sp>
      <p:grpSp>
        <p:nvGrpSpPr>
          <p:cNvPr id="44" name="Group 43"/>
          <p:cNvGrpSpPr/>
          <p:nvPr/>
        </p:nvGrpSpPr>
        <p:grpSpPr>
          <a:xfrm>
            <a:off x="2972529" y="2671118"/>
            <a:ext cx="3745061" cy="4034482"/>
            <a:chOff x="1851038" y="1503725"/>
            <a:chExt cx="3745061" cy="4034482"/>
          </a:xfrm>
        </p:grpSpPr>
        <p:sp>
          <p:nvSpPr>
            <p:cNvPr id="5" name="Oval 4"/>
            <p:cNvSpPr/>
            <p:nvPr/>
          </p:nvSpPr>
          <p:spPr>
            <a:xfrm>
              <a:off x="2743200" y="2590800"/>
              <a:ext cx="1828800" cy="18288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851038" y="1503725"/>
              <a:ext cx="3745061" cy="4034482"/>
              <a:chOff x="3697564" y="2362200"/>
              <a:chExt cx="3745061" cy="4034482"/>
            </a:xfrm>
          </p:grpSpPr>
          <p:sp>
            <p:nvSpPr>
              <p:cNvPr id="18" name="Isosceles Triangle 17"/>
              <p:cNvSpPr/>
              <p:nvPr/>
            </p:nvSpPr>
            <p:spPr>
              <a:xfrm rot="4320000">
                <a:off x="6649094" y="3332755"/>
                <a:ext cx="381000" cy="1206062"/>
              </a:xfrm>
              <a:prstGeom prst="triangl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6480000">
                <a:off x="6644801" y="4197557"/>
                <a:ext cx="381000" cy="1206062"/>
              </a:xfrm>
              <a:prstGeom prst="triangl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314950" y="2362200"/>
                <a:ext cx="1202148" cy="1477384"/>
                <a:chOff x="5314950" y="2362200"/>
                <a:chExt cx="1202148" cy="1477384"/>
              </a:xfrm>
            </p:grpSpPr>
            <p:sp>
              <p:nvSpPr>
                <p:cNvPr id="6" name="Isosceles Triangle 5"/>
                <p:cNvSpPr/>
                <p:nvPr/>
              </p:nvSpPr>
              <p:spPr>
                <a:xfrm>
                  <a:off x="5314950" y="2362200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2160000">
                  <a:off x="6136098" y="2633522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-4320000">
                <a:off x="3835181" y="2844938"/>
                <a:ext cx="1202149" cy="1477384"/>
                <a:chOff x="5314949" y="2362200"/>
                <a:chExt cx="1202149" cy="1477384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5314949" y="2362200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2160000">
                  <a:off x="6136098" y="2633522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-8640000">
                <a:off x="3785000" y="4574178"/>
                <a:ext cx="2819534" cy="1822504"/>
                <a:chOff x="3697564" y="2362200"/>
                <a:chExt cx="2819534" cy="1822504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314950" y="2362200"/>
                  <a:ext cx="1202148" cy="1477384"/>
                  <a:chOff x="5314950" y="2362200"/>
                  <a:chExt cx="1202148" cy="1477384"/>
                </a:xfrm>
              </p:grpSpPr>
              <p:sp>
                <p:nvSpPr>
                  <p:cNvPr id="41" name="Isosceles Triangle 40"/>
                  <p:cNvSpPr/>
                  <p:nvPr/>
                </p:nvSpPr>
                <p:spPr>
                  <a:xfrm>
                    <a:off x="5314950" y="2362200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9" name="Isosceles Triangle 38"/>
                  <p:cNvSpPr/>
                  <p:nvPr/>
                </p:nvSpPr>
                <p:spPr>
                  <a:xfrm rot="2160000">
                    <a:off x="6136098" y="2633522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-4320000">
                  <a:off x="3835182" y="2844938"/>
                  <a:ext cx="1202148" cy="1477384"/>
                  <a:chOff x="5314950" y="2362200"/>
                  <a:chExt cx="1202148" cy="1477384"/>
                </a:xfrm>
              </p:grpSpPr>
              <p:sp>
                <p:nvSpPr>
                  <p:cNvPr id="35" name="Isosceles Triangle 34"/>
                  <p:cNvSpPr/>
                  <p:nvPr/>
                </p:nvSpPr>
                <p:spPr>
                  <a:xfrm>
                    <a:off x="5314950" y="2362200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3" name="Isosceles Triangle 32"/>
                  <p:cNvSpPr/>
                  <p:nvPr/>
                </p:nvSpPr>
                <p:spPr>
                  <a:xfrm rot="2160000">
                    <a:off x="6136098" y="2633522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6654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Проблем с лъчите</a:t>
                </a:r>
              </a:p>
              <a:p>
                <a:pPr lvl="1"/>
                <a:r>
                  <a:rPr lang="bg-BG" dirty="0"/>
                  <a:t>Ако ги сложим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ще стърчат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Ако отместим лъча</a:t>
                </a:r>
                <a:r>
                  <a:rPr lang="bg-BG" dirty="0"/>
                  <a:t>, нека отместването да е по посоката на насочеността на лъча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 rot="16200000">
            <a:off x="5498120" y="2896194"/>
            <a:ext cx="2719760" cy="1828800"/>
            <a:chOff x="3200400" y="3642161"/>
            <a:chExt cx="2719760" cy="1828800"/>
          </a:xfrm>
        </p:grpSpPr>
        <p:sp>
          <p:nvSpPr>
            <p:cNvPr id="5" name="Oval 4"/>
            <p:cNvSpPr/>
            <p:nvPr/>
          </p:nvSpPr>
          <p:spPr>
            <a:xfrm>
              <a:off x="3657600" y="3642161"/>
              <a:ext cx="1828800" cy="18288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169742" y="3196681"/>
              <a:ext cx="781076" cy="2719760"/>
            </a:xfrm>
            <a:prstGeom prst="triangl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8" name="Oval 7"/>
          <p:cNvSpPr/>
          <p:nvPr/>
        </p:nvSpPr>
        <p:spPr>
          <a:xfrm>
            <a:off x="6797226" y="3719228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/>
          <p:cNvSpPr/>
          <p:nvPr/>
        </p:nvSpPr>
        <p:spPr>
          <a:xfrm rot="16200000">
            <a:off x="914401" y="2872160"/>
            <a:ext cx="1828800" cy="18288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1768027" y="3706914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Isosceles Triangle 29"/>
          <p:cNvSpPr/>
          <p:nvPr/>
        </p:nvSpPr>
        <p:spPr>
          <a:xfrm>
            <a:off x="3724262" y="2438400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/>
          <p:cNvSpPr/>
          <p:nvPr/>
        </p:nvSpPr>
        <p:spPr>
          <a:xfrm>
            <a:off x="4054026" y="3706914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ross 1"/>
          <p:cNvSpPr/>
          <p:nvPr/>
        </p:nvSpPr>
        <p:spPr>
          <a:xfrm>
            <a:off x="2971801" y="3581994"/>
            <a:ext cx="457198" cy="457200"/>
          </a:xfrm>
          <a:prstGeom prst="plus">
            <a:avLst>
              <a:gd name="adj" fmla="val 42241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5029202" y="3698060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5029201" y="3863655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491143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Решение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</a:p>
              <a:p>
                <a:pPr lvl="1"/>
                <a:r>
                  <a:rPr lang="bg-BG" dirty="0"/>
                  <a:t>От ъгъла на наклона смятаме центъра на лъча чрез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cos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674" r="-17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19800000">
            <a:off x="2849294" y="2517488"/>
            <a:ext cx="1828800" cy="18288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Pie 16"/>
          <p:cNvSpPr/>
          <p:nvPr/>
        </p:nvSpPr>
        <p:spPr>
          <a:xfrm>
            <a:off x="2550962" y="2221217"/>
            <a:ext cx="2435056" cy="2435056"/>
          </a:xfrm>
          <a:prstGeom prst="pie">
            <a:avLst>
              <a:gd name="adj1" fmla="val 19733291"/>
              <a:gd name="adj2" fmla="val 21534259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4907345" y="2987744"/>
            <a:ext cx="31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ndara" panose="020E0502030303020204" pitchFamily="34" charset="0"/>
                <a:sym typeface="Symbol"/>
              </a:rPr>
              <a:t></a:t>
            </a:r>
            <a:endParaRPr lang="bg-BG" sz="1400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18209" y="2253708"/>
            <a:ext cx="3081605" cy="1775851"/>
          </a:xfrm>
          <a:prstGeom prst="straightConnector1">
            <a:avLst/>
          </a:prstGeom>
          <a:ln w="3175">
            <a:solidFill>
              <a:srgbClr val="FF388C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65620" y="3431888"/>
            <a:ext cx="1524000" cy="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3600000">
            <a:off x="4924912" y="1182276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 rot="19800000">
            <a:off x="5077100" y="2580405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42005" y="1784264"/>
            <a:ext cx="3081605" cy="1775851"/>
          </a:xfrm>
          <a:prstGeom prst="straightConnector1">
            <a:avLst/>
          </a:prstGeom>
          <a:ln w="3175">
            <a:solidFill>
              <a:srgbClr val="FF388C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65620" y="2362200"/>
            <a:ext cx="0" cy="1069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2723" y="3360863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73857" y="2670875"/>
            <a:ext cx="1315593" cy="762375"/>
          </a:xfrm>
          <a:prstGeom prst="straightConnector1">
            <a:avLst/>
          </a:prstGeom>
          <a:ln w="28575">
            <a:solidFill>
              <a:srgbClr val="FF388C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6974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4572000" y="5727238"/>
            <a:ext cx="1524000" cy="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72000" y="3060314"/>
            <a:ext cx="0" cy="26669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Решение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2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Променяме геометрията на конуса, така че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д</a:t>
                </a:r>
                <a:r>
                  <a:rPr lang="bg-BG" dirty="0"/>
                  <a:t>а е на желаното място</a:t>
                </a:r>
              </a:p>
              <a:p>
                <a:pPr lvl="1"/>
                <a:r>
                  <a:rPr lang="bg-BG" dirty="0"/>
                  <a:t>Геометриите имат методи за тази цел</a:t>
                </a:r>
              </a:p>
              <a:p>
                <a:pPr lvl="1"/>
                <a:r>
                  <a:rPr lang="bg-BG" dirty="0"/>
                  <a:t>Но и да нямаха, може ръчно да се променят координатите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6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20"/>
          <p:cNvSpPr/>
          <p:nvPr/>
        </p:nvSpPr>
        <p:spPr>
          <a:xfrm>
            <a:off x="4181462" y="3452440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/>
          <p:cNvSpPr/>
          <p:nvPr/>
        </p:nvSpPr>
        <p:spPr>
          <a:xfrm>
            <a:off x="4511226" y="5661572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Arc 1"/>
          <p:cNvSpPr/>
          <p:nvPr/>
        </p:nvSpPr>
        <p:spPr>
          <a:xfrm>
            <a:off x="4310104" y="5455132"/>
            <a:ext cx="520456" cy="520456"/>
          </a:xfrm>
          <a:prstGeom prst="arc">
            <a:avLst>
              <a:gd name="adj1" fmla="val 5628075"/>
              <a:gd name="adj2" fmla="val 2269688"/>
            </a:avLst>
          </a:prstGeom>
          <a:ln w="3175">
            <a:solidFill>
              <a:srgbClr val="FF388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040039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dirty="0"/>
              <a:t> – това е направено</a:t>
            </a:r>
          </a:p>
          <a:p>
            <a:pPr lvl="1"/>
            <a:r>
              <a:rPr lang="bg-BG" dirty="0"/>
              <a:t>Слагаме конуса в нов групов обект</a:t>
            </a:r>
          </a:p>
          <a:p>
            <a:pPr lvl="1"/>
            <a:r>
              <a:rPr lang="bg-BG" dirty="0"/>
              <a:t>Преместваме го, спрямо новия обект</a:t>
            </a:r>
          </a:p>
          <a:p>
            <a:pPr lvl="1"/>
            <a:r>
              <a:rPr lang="bg-BG" dirty="0"/>
              <a:t>Ползваме новия обект и него въртим, около неговия център, а не около </a:t>
            </a:r>
            <a:r>
              <a:rPr lang="bg-BG" dirty="0" err="1"/>
              <a:t>конусовия</a:t>
            </a:r>
            <a:r>
              <a:rPr lang="bg-BG" dirty="0"/>
              <a:t> център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4182529" y="3593928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/>
          <p:cNvSpPr/>
          <p:nvPr/>
        </p:nvSpPr>
        <p:spPr>
          <a:xfrm>
            <a:off x="4512293" y="4862442"/>
            <a:ext cx="141942" cy="1419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Cross 24"/>
          <p:cNvSpPr/>
          <p:nvPr/>
        </p:nvSpPr>
        <p:spPr>
          <a:xfrm>
            <a:off x="3430068" y="4737522"/>
            <a:ext cx="457198" cy="457200"/>
          </a:xfrm>
          <a:prstGeom prst="plus">
            <a:avLst>
              <a:gd name="adj" fmla="val 42241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1665087" y="4345670"/>
            <a:ext cx="1217066" cy="1216277"/>
          </a:xfrm>
          <a:prstGeom prst="rect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noFill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02649" y="4882837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5487469" y="4853588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5487468" y="5019183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6326734" y="2895600"/>
            <a:ext cx="1217066" cy="2818255"/>
          </a:xfrm>
          <a:custGeom>
            <a:avLst/>
            <a:gdLst/>
            <a:ahLst/>
            <a:cxnLst/>
            <a:rect l="l" t="t" r="r" b="b"/>
            <a:pathLst>
              <a:path w="1217066" h="2818255">
                <a:moveTo>
                  <a:pt x="599281" y="0"/>
                </a:moveTo>
                <a:lnTo>
                  <a:pt x="812801" y="1454576"/>
                </a:lnTo>
                <a:lnTo>
                  <a:pt x="1217066" y="1454576"/>
                </a:lnTo>
                <a:lnTo>
                  <a:pt x="1217066" y="2670853"/>
                </a:lnTo>
                <a:lnTo>
                  <a:pt x="991341" y="2670853"/>
                </a:lnTo>
                <a:lnTo>
                  <a:pt x="1012978" y="2818255"/>
                </a:lnTo>
                <a:lnTo>
                  <a:pt x="185583" y="2818255"/>
                </a:lnTo>
                <a:lnTo>
                  <a:pt x="207221" y="2670853"/>
                </a:lnTo>
                <a:lnTo>
                  <a:pt x="0" y="2670853"/>
                </a:lnTo>
                <a:lnTo>
                  <a:pt x="0" y="1454576"/>
                </a:lnTo>
                <a:lnTo>
                  <a:pt x="385761" y="1454576"/>
                </a:lnTo>
                <a:close/>
              </a:path>
            </a:pathLst>
          </a:cu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noFill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64296" y="4887343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Isosceles Triangle 32"/>
          <p:cNvSpPr/>
          <p:nvPr/>
        </p:nvSpPr>
        <p:spPr>
          <a:xfrm>
            <a:off x="6535191" y="2973202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6864955" y="4241716"/>
            <a:ext cx="141942" cy="1419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Arc 37"/>
          <p:cNvSpPr/>
          <p:nvPr/>
        </p:nvSpPr>
        <p:spPr>
          <a:xfrm>
            <a:off x="6657361" y="4704523"/>
            <a:ext cx="520456" cy="520456"/>
          </a:xfrm>
          <a:prstGeom prst="arc">
            <a:avLst>
              <a:gd name="adj1" fmla="val 5628075"/>
              <a:gd name="adj2" fmla="val 2269688"/>
            </a:avLst>
          </a:prstGeom>
          <a:ln w="3175">
            <a:solidFill>
              <a:srgbClr val="FF388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87315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Случайно число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 err="1"/>
              <a:t>JS</a:t>
            </a:r>
            <a:endParaRPr lang="bg-BG" dirty="0"/>
          </a:p>
          <a:p>
            <a:pPr lvl="1"/>
            <a:r>
              <a:rPr lang="bg-BG" dirty="0"/>
              <a:t>Функция </a:t>
            </a:r>
            <a:r>
              <a:rPr lang="en-US" dirty="0">
                <a:solidFill>
                  <a:srgbClr val="FF388C"/>
                </a:solidFill>
              </a:rPr>
              <a:t>random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Случайно число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Three.js</a:t>
            </a:r>
            <a:endParaRPr lang="bg-BG" dirty="0"/>
          </a:p>
          <a:p>
            <a:pPr lvl="1"/>
            <a:r>
              <a:rPr lang="bg-BG" dirty="0"/>
              <a:t>Функции </a:t>
            </a:r>
            <a:r>
              <a:rPr lang="en-US" dirty="0" err="1">
                <a:solidFill>
                  <a:srgbClr val="FF388C"/>
                </a:solidFill>
              </a:rPr>
              <a:t>randFloat</a:t>
            </a:r>
            <a:r>
              <a:rPr lang="en-US" dirty="0">
                <a:solidFill>
                  <a:srgbClr val="FF388C"/>
                </a:solidFill>
              </a:rPr>
              <a:t> </a:t>
            </a:r>
            <a:r>
              <a:rPr lang="en-US" dirty="0"/>
              <a:t>, </a:t>
            </a:r>
            <a:r>
              <a:rPr lang="en-US" dirty="0" err="1">
                <a:solidFill>
                  <a:srgbClr val="FF388C"/>
                </a:solidFill>
              </a:rPr>
              <a:t>randFloatSpread</a:t>
            </a:r>
            <a:r>
              <a:rPr lang="en-US" dirty="0">
                <a:solidFill>
                  <a:srgbClr val="FF388C"/>
                </a:solidFill>
              </a:rPr>
              <a:t> </a:t>
            </a:r>
            <a:r>
              <a:rPr lang="bg-BG" dirty="0"/>
              <a:t>или </a:t>
            </a:r>
            <a:r>
              <a:rPr lang="en-GB" dirty="0" err="1">
                <a:solidFill>
                  <a:srgbClr val="FF388C"/>
                </a:solidFill>
              </a:rPr>
              <a:t>randInt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в </a:t>
            </a:r>
            <a:r>
              <a:rPr lang="en-US" dirty="0"/>
              <a:t>Three.js</a:t>
            </a:r>
            <a:r>
              <a:rPr lang="bg-BG" dirty="0"/>
              <a:t> обекта </a:t>
            </a:r>
            <a:r>
              <a:rPr lang="en-US" dirty="0">
                <a:solidFill>
                  <a:srgbClr val="FF388C"/>
                </a:solidFill>
              </a:rPr>
              <a:t>Math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Клониране на обект</a:t>
            </a:r>
          </a:p>
          <a:p>
            <a:pPr lvl="1"/>
            <a:r>
              <a:rPr lang="bg-BG" dirty="0"/>
              <a:t>Правим макет</a:t>
            </a:r>
            <a:endParaRPr lang="en-US" dirty="0"/>
          </a:p>
          <a:p>
            <a:pPr lvl="1"/>
            <a:r>
              <a:rPr lang="bg-BG" dirty="0"/>
              <a:t>Клонираме с </a:t>
            </a:r>
            <a:r>
              <a:rPr lang="en-US" dirty="0">
                <a:solidFill>
                  <a:srgbClr val="FF388C"/>
                </a:solidFill>
              </a:rPr>
              <a:t>clone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колкото копия искаме</a:t>
            </a:r>
          </a:p>
          <a:p>
            <a:pPr lvl="1"/>
            <a:r>
              <a:rPr lang="bg-BG" dirty="0"/>
              <a:t>Всеки клонинг има свои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  <a:r>
              <a:rPr lang="bg-BG" dirty="0"/>
              <a:t> и </a:t>
            </a:r>
            <a:r>
              <a:rPr lang="en-US" dirty="0">
                <a:solidFill>
                  <a:srgbClr val="FF388C"/>
                </a:solidFill>
              </a:rPr>
              <a:t>rotation</a:t>
            </a:r>
            <a:r>
              <a:rPr lang="en-US" dirty="0"/>
              <a:t>, </a:t>
            </a:r>
            <a:r>
              <a:rPr lang="bg-BG" dirty="0"/>
              <a:t>но споделят обща геометрия и материал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4214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Ято бебешки слънца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8FABB05-F541-40A4-BA2F-7B72247212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5925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50141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Автомобилна гума</a:t>
                </a:r>
              </a:p>
              <a:p>
                <a:pPr lvl="1"/>
                <a:r>
                  <a:rPr lang="bg-BG" dirty="0"/>
                  <a:t>Грайферите са</a:t>
                </a:r>
                <a:r>
                  <a:rPr lang="en-US" dirty="0"/>
                  <a:t> </a:t>
                </a:r>
                <a:r>
                  <a:rPr lang="bg-BG" dirty="0"/>
                  <a:t>илюзия</a:t>
                </a:r>
              </a:p>
              <a:p>
                <a:pPr lvl="1"/>
                <a:r>
                  <a:rPr lang="bg-BG" dirty="0"/>
                  <a:t>Започваме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 err="1"/>
                  <a:t>ъгълен</a:t>
                </a:r>
                <a:r>
                  <a:rPr lang="bg-BG" dirty="0"/>
                  <a:t> тор</a:t>
                </a:r>
              </a:p>
              <a:p>
                <a:pPr lvl="1"/>
                <a:r>
                  <a:rPr lang="bg-BG" dirty="0"/>
                  <a:t>Добавяме нов тор, но завъртян леко</a:t>
                </a:r>
              </a:p>
              <a:p>
                <a:pPr lvl="1"/>
                <a:r>
                  <a:rPr lang="bg-BG" dirty="0"/>
                  <a:t>После още един и т.н.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Hexagon 17"/>
          <p:cNvSpPr/>
          <p:nvPr/>
        </p:nvSpPr>
        <p:spPr>
          <a:xfrm rot="1800000">
            <a:off x="88030" y="4413685"/>
            <a:ext cx="2114140" cy="1832999"/>
          </a:xfrm>
          <a:custGeom>
            <a:avLst/>
            <a:gdLst/>
            <a:ahLst/>
            <a:cxnLst/>
            <a:rect l="l" t="t" r="r" b="b"/>
            <a:pathLst>
              <a:path w="2114140" h="1832999">
                <a:moveTo>
                  <a:pt x="620531" y="159062"/>
                </a:moveTo>
                <a:lnTo>
                  <a:pt x="183459" y="916500"/>
                </a:lnTo>
                <a:lnTo>
                  <a:pt x="620531" y="1673937"/>
                </a:lnTo>
                <a:lnTo>
                  <a:pt x="1493610" y="1673937"/>
                </a:lnTo>
                <a:lnTo>
                  <a:pt x="1930682" y="916500"/>
                </a:lnTo>
                <a:lnTo>
                  <a:pt x="1493610" y="159062"/>
                </a:lnTo>
                <a:close/>
                <a:moveTo>
                  <a:pt x="528857" y="0"/>
                </a:moveTo>
                <a:lnTo>
                  <a:pt x="1585283" y="0"/>
                </a:lnTo>
                <a:lnTo>
                  <a:pt x="2114140" y="916500"/>
                </a:lnTo>
                <a:lnTo>
                  <a:pt x="1585283" y="1832999"/>
                </a:lnTo>
                <a:lnTo>
                  <a:pt x="528857" y="1832999"/>
                </a:lnTo>
                <a:lnTo>
                  <a:pt x="0" y="916500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0" name="Group 39"/>
          <p:cNvGrpSpPr/>
          <p:nvPr/>
        </p:nvGrpSpPr>
        <p:grpSpPr>
          <a:xfrm rot="1800000">
            <a:off x="2293630" y="4413684"/>
            <a:ext cx="2114140" cy="1833000"/>
            <a:chOff x="2104271" y="3428999"/>
            <a:chExt cx="2114140" cy="1833000"/>
          </a:xfrm>
        </p:grpSpPr>
        <p:sp>
          <p:nvSpPr>
            <p:cNvPr id="29" name="Hexagon 17"/>
            <p:cNvSpPr/>
            <p:nvPr/>
          </p:nvSpPr>
          <p:spPr>
            <a:xfrm>
              <a:off x="2104271" y="3428999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Hexagon 17"/>
            <p:cNvSpPr/>
            <p:nvPr/>
          </p:nvSpPr>
          <p:spPr>
            <a:xfrm rot="900000">
              <a:off x="2104271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9" name="Group 38"/>
          <p:cNvGrpSpPr/>
          <p:nvPr/>
        </p:nvGrpSpPr>
        <p:grpSpPr>
          <a:xfrm rot="1800000">
            <a:off x="4570694" y="4413685"/>
            <a:ext cx="2114140" cy="1832999"/>
            <a:chOff x="4503430" y="3429000"/>
            <a:chExt cx="2114140" cy="1832999"/>
          </a:xfrm>
        </p:grpSpPr>
        <p:sp>
          <p:nvSpPr>
            <p:cNvPr id="31" name="Hexagon 17"/>
            <p:cNvSpPr/>
            <p:nvPr/>
          </p:nvSpPr>
          <p:spPr>
            <a:xfrm rot="900000">
              <a:off x="450343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Hexagon 17"/>
            <p:cNvSpPr/>
            <p:nvPr/>
          </p:nvSpPr>
          <p:spPr>
            <a:xfrm>
              <a:off x="450343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Hexagon 17"/>
            <p:cNvSpPr/>
            <p:nvPr/>
          </p:nvSpPr>
          <p:spPr>
            <a:xfrm rot="1800000">
              <a:off x="450343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8" name="Group 37"/>
          <p:cNvGrpSpPr/>
          <p:nvPr/>
        </p:nvGrpSpPr>
        <p:grpSpPr>
          <a:xfrm rot="1800000">
            <a:off x="6858000" y="4273115"/>
            <a:ext cx="2114140" cy="2114140"/>
            <a:chOff x="6858000" y="3288430"/>
            <a:chExt cx="2114140" cy="2114140"/>
          </a:xfrm>
        </p:grpSpPr>
        <p:sp>
          <p:nvSpPr>
            <p:cNvPr id="34" name="Hexagon 17"/>
            <p:cNvSpPr/>
            <p:nvPr/>
          </p:nvSpPr>
          <p:spPr>
            <a:xfrm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Hexagon 17"/>
            <p:cNvSpPr/>
            <p:nvPr/>
          </p:nvSpPr>
          <p:spPr>
            <a:xfrm rot="900000"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Hexagon 17"/>
            <p:cNvSpPr/>
            <p:nvPr/>
          </p:nvSpPr>
          <p:spPr>
            <a:xfrm rot="1800000"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Hexagon 17"/>
            <p:cNvSpPr/>
            <p:nvPr/>
          </p:nvSpPr>
          <p:spPr>
            <a:xfrm rot="2700000"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9164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Обекти</a:t>
            </a:r>
          </a:p>
          <a:p>
            <a:pPr lvl="1"/>
            <a:r>
              <a:rPr lang="bg-BG" dirty="0"/>
              <a:t>Една геометрия и един материал</a:t>
            </a:r>
          </a:p>
          <a:p>
            <a:pPr lvl="1"/>
            <a:r>
              <a:rPr lang="bg-BG" dirty="0"/>
              <a:t>Положението чрез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</a:p>
          <a:p>
            <a:pPr lvl="1"/>
            <a:r>
              <a:rPr lang="bg-BG" dirty="0"/>
              <a:t>Размерът чрез </a:t>
            </a:r>
            <a:r>
              <a:rPr lang="en-US" dirty="0">
                <a:solidFill>
                  <a:srgbClr val="FF388C"/>
                </a:solidFill>
              </a:rPr>
              <a:t>scale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Общ мащаб</a:t>
            </a:r>
          </a:p>
          <a:p>
            <a:pPr lvl="1"/>
            <a:r>
              <a:rPr lang="bg-BG" dirty="0"/>
              <a:t>Цялата плочка е увеличена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1.5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dirty="0"/>
              <a:t>пъти,</a:t>
            </a:r>
            <a:r>
              <a:rPr lang="en-US" dirty="0"/>
              <a:t> </a:t>
            </a:r>
            <a:r>
              <a:rPr lang="bg-BG" dirty="0"/>
              <a:t>за да е по-голяма, без да се налага преизчисляване на новите размери</a:t>
            </a:r>
          </a:p>
        </p:txBody>
      </p:sp>
    </p:spTree>
    <p:extLst>
      <p:ext uri="{BB962C8B-B14F-4D97-AF65-F5344CB8AC3E}">
        <p14:creationId xmlns:p14="http://schemas.microsoft.com/office/powerpoint/2010/main" val="1760236125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Джантата</a:t>
                </a:r>
              </a:p>
              <a:p>
                <a:pPr lvl="1"/>
                <a:r>
                  <a:rPr lang="bg-BG" dirty="0"/>
                  <a:t>Същата идея – наслагване на тор</a:t>
                </a:r>
              </a:p>
              <a:p>
                <a:pPr lvl="1"/>
                <a:r>
                  <a:rPr lang="bg-BG" dirty="0"/>
                  <a:t>Триъгълен тор, за да станат „ребра“</a:t>
                </a:r>
              </a:p>
              <a:p>
                <a:pPr lvl="1"/>
                <a:r>
                  <a:rPr lang="bg-BG" dirty="0"/>
                  <a:t>Болтове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6</m:t>
                    </m:r>
                  </m:oMath>
                </a14:m>
                <a:r>
                  <a:rPr lang="bg-BG" dirty="0"/>
                  <a:t>-ъгълни цилиндри (призми)	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/>
          <p:cNvSpPr/>
          <p:nvPr/>
        </p:nvSpPr>
        <p:spPr>
          <a:xfrm>
            <a:off x="609600" y="2535620"/>
            <a:ext cx="2362200" cy="2036380"/>
          </a:xfrm>
          <a:custGeom>
            <a:avLst/>
            <a:gdLst/>
            <a:ahLst/>
            <a:cxnLst/>
            <a:rect l="l" t="t" r="r" b="b"/>
            <a:pathLst>
              <a:path w="2514600" h="2167759">
                <a:moveTo>
                  <a:pt x="1257300" y="130729"/>
                </a:moveTo>
                <a:lnTo>
                  <a:pt x="114300" y="2101419"/>
                </a:lnTo>
                <a:lnTo>
                  <a:pt x="2400300" y="2101419"/>
                </a:lnTo>
                <a:close/>
                <a:moveTo>
                  <a:pt x="1257300" y="0"/>
                </a:moveTo>
                <a:lnTo>
                  <a:pt x="2514600" y="2167759"/>
                </a:lnTo>
                <a:lnTo>
                  <a:pt x="0" y="2167759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2" name="Group 41"/>
          <p:cNvGrpSpPr/>
          <p:nvPr/>
        </p:nvGrpSpPr>
        <p:grpSpPr>
          <a:xfrm>
            <a:off x="3200400" y="2514600"/>
            <a:ext cx="2530445" cy="2544742"/>
            <a:chOff x="3048000" y="2514600"/>
            <a:chExt cx="2530445" cy="2544742"/>
          </a:xfrm>
        </p:grpSpPr>
        <p:grpSp>
          <p:nvGrpSpPr>
            <p:cNvPr id="18" name="Group 17"/>
            <p:cNvGrpSpPr/>
            <p:nvPr/>
          </p:nvGrpSpPr>
          <p:grpSpPr>
            <a:xfrm>
              <a:off x="3048000" y="2514600"/>
              <a:ext cx="2530445" cy="2087585"/>
              <a:chOff x="3048000" y="2514600"/>
              <a:chExt cx="2530445" cy="2087585"/>
            </a:xfrm>
          </p:grpSpPr>
          <p:sp>
            <p:nvSpPr>
              <p:cNvPr id="13" name="Isosceles Triangle 2"/>
              <p:cNvSpPr/>
              <p:nvPr/>
            </p:nvSpPr>
            <p:spPr>
              <a:xfrm>
                <a:off x="3048000" y="2514600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Isosceles Triangle 2"/>
              <p:cNvSpPr/>
              <p:nvPr/>
            </p:nvSpPr>
            <p:spPr>
              <a:xfrm rot="1800000">
                <a:off x="3216245" y="2565805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24" name="Isosceles Triangle 2"/>
            <p:cNvSpPr/>
            <p:nvPr/>
          </p:nvSpPr>
          <p:spPr>
            <a:xfrm rot="3600000">
              <a:off x="3337784" y="2688745"/>
              <a:ext cx="2362200" cy="2036380"/>
            </a:xfrm>
            <a:custGeom>
              <a:avLst/>
              <a:gdLst/>
              <a:ahLst/>
              <a:cxnLst/>
              <a:rect l="l" t="t" r="r" b="b"/>
              <a:pathLst>
                <a:path w="2514600" h="2167759">
                  <a:moveTo>
                    <a:pt x="1257300" y="130729"/>
                  </a:moveTo>
                  <a:lnTo>
                    <a:pt x="114300" y="2101419"/>
                  </a:lnTo>
                  <a:lnTo>
                    <a:pt x="2400300" y="2101419"/>
                  </a:lnTo>
                  <a:close/>
                  <a:moveTo>
                    <a:pt x="1257300" y="0"/>
                  </a:moveTo>
                  <a:lnTo>
                    <a:pt x="2514600" y="2167759"/>
                  </a:lnTo>
                  <a:lnTo>
                    <a:pt x="0" y="2167759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Isosceles Triangle 2"/>
            <p:cNvSpPr/>
            <p:nvPr/>
          </p:nvSpPr>
          <p:spPr>
            <a:xfrm rot="5400000">
              <a:off x="3377561" y="2860052"/>
              <a:ext cx="2362200" cy="2036380"/>
            </a:xfrm>
            <a:custGeom>
              <a:avLst/>
              <a:gdLst/>
              <a:ahLst/>
              <a:cxnLst/>
              <a:rect l="l" t="t" r="r" b="b"/>
              <a:pathLst>
                <a:path w="2514600" h="2167759">
                  <a:moveTo>
                    <a:pt x="1257300" y="130729"/>
                  </a:moveTo>
                  <a:lnTo>
                    <a:pt x="114300" y="2101419"/>
                  </a:lnTo>
                  <a:lnTo>
                    <a:pt x="2400300" y="2101419"/>
                  </a:lnTo>
                  <a:close/>
                  <a:moveTo>
                    <a:pt x="1257300" y="0"/>
                  </a:moveTo>
                  <a:lnTo>
                    <a:pt x="2514600" y="2167759"/>
                  </a:lnTo>
                  <a:lnTo>
                    <a:pt x="0" y="2167759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0" y="2529126"/>
            <a:ext cx="2531889" cy="2576274"/>
            <a:chOff x="6553200" y="2483068"/>
            <a:chExt cx="2531889" cy="2576274"/>
          </a:xfrm>
        </p:grpSpPr>
        <p:grpSp>
          <p:nvGrpSpPr>
            <p:cNvPr id="35" name="Group 34"/>
            <p:cNvGrpSpPr/>
            <p:nvPr/>
          </p:nvGrpSpPr>
          <p:grpSpPr>
            <a:xfrm>
              <a:off x="6554644" y="2483068"/>
              <a:ext cx="2530445" cy="2544742"/>
              <a:chOff x="6554644" y="2514600"/>
              <a:chExt cx="2530445" cy="254474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554644" y="2514600"/>
                <a:ext cx="2530445" cy="2087585"/>
                <a:chOff x="3048000" y="2514600"/>
                <a:chExt cx="2530445" cy="2087585"/>
              </a:xfrm>
            </p:grpSpPr>
            <p:sp>
              <p:nvSpPr>
                <p:cNvPr id="31" name="Isosceles Triangle 2"/>
                <p:cNvSpPr/>
                <p:nvPr/>
              </p:nvSpPr>
              <p:spPr>
                <a:xfrm>
                  <a:off x="3048000" y="2514600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2" name="Isosceles Triangle 2"/>
                <p:cNvSpPr/>
                <p:nvPr/>
              </p:nvSpPr>
              <p:spPr>
                <a:xfrm rot="1800000">
                  <a:off x="3216245" y="2565805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33" name="Isosceles Triangle 2"/>
              <p:cNvSpPr/>
              <p:nvPr/>
            </p:nvSpPr>
            <p:spPr>
              <a:xfrm rot="3600000">
                <a:off x="6844428" y="2688745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5400000">
                <a:off x="6884205" y="2860052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900000">
              <a:off x="6553200" y="2514600"/>
              <a:ext cx="2530445" cy="2544742"/>
              <a:chOff x="6554644" y="2514600"/>
              <a:chExt cx="2530445" cy="254474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554644" y="2514600"/>
                <a:ext cx="2530445" cy="2087585"/>
                <a:chOff x="3048000" y="2514600"/>
                <a:chExt cx="2530445" cy="2087585"/>
              </a:xfrm>
            </p:grpSpPr>
            <p:sp>
              <p:nvSpPr>
                <p:cNvPr id="40" name="Isosceles Triangle 2"/>
                <p:cNvSpPr/>
                <p:nvPr/>
              </p:nvSpPr>
              <p:spPr>
                <a:xfrm>
                  <a:off x="3048000" y="2514600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1" name="Isosceles Triangle 2"/>
                <p:cNvSpPr/>
                <p:nvPr/>
              </p:nvSpPr>
              <p:spPr>
                <a:xfrm rot="1800000">
                  <a:off x="3216245" y="2565805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38" name="Isosceles Triangle 2"/>
              <p:cNvSpPr/>
              <p:nvPr/>
            </p:nvSpPr>
            <p:spPr>
              <a:xfrm rot="3600000">
                <a:off x="6844428" y="2688745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Isosceles Triangle 2"/>
              <p:cNvSpPr/>
              <p:nvPr/>
            </p:nvSpPr>
            <p:spPr>
              <a:xfrm rot="5400000">
                <a:off x="6884205" y="2860052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14448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Гума, като гума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89441C20-0817-4142-8D95-59A2A67D78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6959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35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Резултат</a:t>
            </a:r>
          </a:p>
          <a:p>
            <a:pPr lvl="1"/>
            <a:r>
              <a:rPr lang="bg-BG"/>
              <a:t>Плочка с дупка</a:t>
            </a:r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55EBEF4-5DA8-48C5-B803-A9B071CD70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86590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Заоблена плочка</a:t>
            </a:r>
            <a:endParaRPr lang="en-US" dirty="0"/>
          </a:p>
          <a:p>
            <a:pPr lvl="1"/>
            <a:r>
              <a:rPr lang="bg-BG" dirty="0"/>
              <a:t>Сглобяваме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 плочки и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цилиндъра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838821"/>
            <a:ext cx="2732808" cy="3638179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2743200" y="3261193"/>
            <a:ext cx="3657599" cy="2744719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572000" y="2667000"/>
            <a:ext cx="0" cy="19841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72000" y="4651162"/>
            <a:ext cx="1961573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34728" y="4657612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(0,</a:t>
            </a:r>
            <a:r>
              <a:rPr lang="bg-BG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0" name="Oval 59"/>
          <p:cNvSpPr/>
          <p:nvPr/>
        </p:nvSpPr>
        <p:spPr>
          <a:xfrm>
            <a:off x="4524378" y="4603540"/>
            <a:ext cx="95244" cy="9524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5465618" y="5534824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5465617" y="2832539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2743200" y="5534824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2743199" y="2838821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4358986" y="607689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88C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51107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98776" y="289426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5494" y="2876623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5494" y="6005912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3207" y="602067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D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9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 е най-икономично, но върши работа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2071D65-435F-4B30-8AD8-16696BEA6F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77192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Клечка за уши</a:t>
            </a:r>
            <a:endParaRPr lang="en-US" dirty="0"/>
          </a:p>
          <a:p>
            <a:pPr lvl="1"/>
            <a:r>
              <a:rPr lang="bg-BG" dirty="0"/>
              <a:t>Дълъг цилиндър</a:t>
            </a:r>
          </a:p>
          <a:p>
            <a:pPr lvl="1"/>
            <a:r>
              <a:rPr lang="bg-BG" dirty="0"/>
              <a:t>Издължени сфери в двата края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3838084"/>
            <a:ext cx="5494284" cy="21471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1066800" y="3623681"/>
            <a:ext cx="1506119" cy="643519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6570024" y="3623680"/>
            <a:ext cx="1506119" cy="643519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869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Бяла клечка с бели </a:t>
            </a:r>
            <a:r>
              <a:rPr lang="bg-BG" dirty="0" err="1"/>
              <a:t>памучета</a:t>
            </a:r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04944F7-D61D-47CF-B1A2-2290F8A2C01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50552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Пешка</a:t>
            </a:r>
            <a:endParaRPr lang="en-US" dirty="0"/>
          </a:p>
          <a:p>
            <a:pPr lvl="1"/>
            <a:r>
              <a:rPr lang="bg-BG" dirty="0"/>
              <a:t>Сглобена от пресечен конус и сфери</a:t>
            </a:r>
          </a:p>
          <a:p>
            <a:pPr lvl="1"/>
            <a:r>
              <a:rPr lang="bg-BG" dirty="0"/>
              <a:t>Запушена с пръстен, с плосък цилиндър или с окръжност </a:t>
            </a:r>
            <a:r>
              <a:rPr lang="en-US" dirty="0" err="1">
                <a:solidFill>
                  <a:srgbClr val="FF388C"/>
                </a:solidFill>
              </a:rPr>
              <a:t>CircleGeometry</a:t>
            </a:r>
            <a:endParaRPr lang="bg-BG" dirty="0">
              <a:solidFill>
                <a:srgbClr val="FF388C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18669" y="3733801"/>
            <a:ext cx="687315" cy="691008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2149366" y="5616180"/>
            <a:ext cx="1858850" cy="659776"/>
          </a:xfrm>
          <a:custGeom>
            <a:avLst/>
            <a:gdLst/>
            <a:ahLst/>
            <a:cxnLst/>
            <a:rect l="l" t="t" r="r" b="b"/>
            <a:pathLst>
              <a:path w="2304098" h="689720">
                <a:moveTo>
                  <a:pt x="1152049" y="0"/>
                </a:moveTo>
                <a:cubicBezTo>
                  <a:pt x="1788308" y="0"/>
                  <a:pt x="2304098" y="308798"/>
                  <a:pt x="2304098" y="689720"/>
                </a:cubicBezTo>
                <a:lnTo>
                  <a:pt x="0" y="689720"/>
                </a:lnTo>
                <a:cubicBezTo>
                  <a:pt x="0" y="308798"/>
                  <a:pt x="515790" y="0"/>
                  <a:pt x="1152049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rapezoid 3"/>
          <p:cNvSpPr/>
          <p:nvPr/>
        </p:nvSpPr>
        <p:spPr>
          <a:xfrm>
            <a:off x="2691887" y="4079305"/>
            <a:ext cx="740880" cy="2196651"/>
          </a:xfrm>
          <a:prstGeom prst="trapezoid">
            <a:avLst>
              <a:gd name="adj" fmla="val 3873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2655850" y="4432419"/>
            <a:ext cx="831652" cy="200161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49366" y="6275955"/>
            <a:ext cx="1858850" cy="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69468" y="3733800"/>
            <a:ext cx="687315" cy="691008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3"/>
          <p:cNvSpPr/>
          <p:nvPr/>
        </p:nvSpPr>
        <p:spPr>
          <a:xfrm>
            <a:off x="5100165" y="5247330"/>
            <a:ext cx="1858850" cy="659776"/>
          </a:xfrm>
          <a:custGeom>
            <a:avLst/>
            <a:gdLst/>
            <a:ahLst/>
            <a:cxnLst/>
            <a:rect l="l" t="t" r="r" b="b"/>
            <a:pathLst>
              <a:path w="2304098" h="689720">
                <a:moveTo>
                  <a:pt x="1152049" y="0"/>
                </a:moveTo>
                <a:cubicBezTo>
                  <a:pt x="1788308" y="0"/>
                  <a:pt x="2304098" y="308798"/>
                  <a:pt x="2304098" y="689720"/>
                </a:cubicBezTo>
                <a:lnTo>
                  <a:pt x="0" y="689720"/>
                </a:lnTo>
                <a:cubicBezTo>
                  <a:pt x="0" y="308798"/>
                  <a:pt x="515790" y="0"/>
                  <a:pt x="1152049" y="0"/>
                </a:cubicBezTo>
                <a:close/>
              </a:path>
            </a:pathLst>
          </a:cu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5606649" y="4678319"/>
            <a:ext cx="831652" cy="200161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00165" y="6275955"/>
            <a:ext cx="1844249" cy="1"/>
          </a:xfrm>
          <a:prstGeom prst="line">
            <a:avLst/>
          </a:prstGeom>
          <a:ln w="57150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7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7005</TotalTime>
  <Words>576</Words>
  <Application>Microsoft Office PowerPoint</Application>
  <PresentationFormat>On-screen Show (4:3)</PresentationFormat>
  <Paragraphs>137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2022</vt:lpstr>
      <vt:lpstr>Решение №1</vt:lpstr>
      <vt:lpstr>PowerPoint Presentation</vt:lpstr>
      <vt:lpstr>PowerPoint Presentation</vt:lpstr>
      <vt:lpstr>Решение №2</vt:lpstr>
      <vt:lpstr>PowerPoint Presentation</vt:lpstr>
      <vt:lpstr>Решение №3</vt:lpstr>
      <vt:lpstr>PowerPoint Presentation</vt:lpstr>
      <vt:lpstr>Решение №4</vt:lpstr>
      <vt:lpstr>PowerPoint Presentation</vt:lpstr>
      <vt:lpstr>Решение №5</vt:lpstr>
      <vt:lpstr>PowerPoint Presentation</vt:lpstr>
      <vt:lpstr>Решение №6</vt:lpstr>
      <vt:lpstr>PowerPoint Presentation</vt:lpstr>
      <vt:lpstr>PowerPoint Presentation</vt:lpstr>
      <vt:lpstr>Решение №7*</vt:lpstr>
      <vt:lpstr>PowerPoint Presentation</vt:lpstr>
      <vt:lpstr>PowerPoint Presentation</vt:lpstr>
      <vt:lpstr>PowerPoint Presentation</vt:lpstr>
      <vt:lpstr>Решение №8*</vt:lpstr>
      <vt:lpstr>PowerPoint Presentation</vt:lpstr>
      <vt:lpstr>Решение №9**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VRARXR-02. Solutions</dc:title>
  <dc:creator>Pavel Boytchev</dc:creator>
  <cp:lastModifiedBy>Pavel Boytchev</cp:lastModifiedBy>
  <cp:revision>506</cp:revision>
  <dcterms:created xsi:type="dcterms:W3CDTF">2013-12-13T09:03:57Z</dcterms:created>
  <dcterms:modified xsi:type="dcterms:W3CDTF">2022-02-26T09:49:47Z</dcterms:modified>
</cp:coreProperties>
</file>