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4300" lvl="1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14300" lvl="2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371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18288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2860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743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200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657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ctrTitle"/>
          </p:nvPr>
        </p:nvSpPr>
        <p:spPr>
          <a:xfrm>
            <a:off x="1952750" y="3920775"/>
            <a:ext cx="6034498" cy="818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Cash me outside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2872825" y="4682473"/>
            <a:ext cx="5692800" cy="1266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Dimitar Anastasovski 852366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Petar Korda 852627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Pavle Vidanovic 854472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571225"/>
            <a:ext cx="9144000" cy="28677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type="ctrTitle"/>
          </p:nvPr>
        </p:nvSpPr>
        <p:spPr>
          <a:xfrm>
            <a:off x="1794025" y="6531000"/>
            <a:ext cx="3238798" cy="4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5230903" y="116631"/>
            <a:ext cx="39453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 Mining and Text Mining – A.Y. 2016/2017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rgbClr val="003366"/>
                </a:solidFill>
              </a:rPr>
              <a:t>Data Exploration</a:t>
            </a: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0539"/>
            <a:ext cx="9143998" cy="97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41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571225"/>
            <a:ext cx="9144000" cy="2867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1772450" y="6490689"/>
            <a:ext cx="3238798" cy="4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1308100" y="788425"/>
            <a:ext cx="3238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Correlation Matrix for features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50" y="1135555"/>
            <a:ext cx="8891900" cy="5028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rgbClr val="003366"/>
                </a:solidFill>
              </a:rPr>
              <a:t>Preprocessing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0539"/>
            <a:ext cx="9143998" cy="97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Shape 54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Shape 55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571225"/>
            <a:ext cx="9144000" cy="28677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772450" y="6490689"/>
            <a:ext cx="3238798" cy="4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252000" y="1117600"/>
            <a:ext cx="88920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Missing values policies</a:t>
            </a:r>
            <a:r>
              <a:rPr lang="en-US" sz="1800"/>
              <a:t> </a:t>
            </a:r>
            <a:r>
              <a:rPr lang="en-US" sz="1800"/>
              <a:t>- most frequent for categorical</a:t>
            </a:r>
            <a:r>
              <a:rPr lang="en-US" sz="1800"/>
              <a:t> and </a:t>
            </a:r>
            <a:r>
              <a:rPr lang="en-US" sz="1800"/>
              <a:t>median for numerical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Categorical data - LabelEncoding and OneHotEncodin</a:t>
            </a:r>
            <a:r>
              <a:rPr lang="en-US" sz="1800"/>
              <a:t>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BIRTH_DATE - transformed into AGE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BILL_AMT features averaged by all months, and dropped all columns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PAY_AMT features averaged by all months, and dropped all columns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CUST_COD removed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Normalization - StandardScaler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4425" y="2742175"/>
            <a:ext cx="3305175" cy="35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rgbClr val="003366"/>
                </a:solidFill>
              </a:rPr>
              <a:t>Preprocessing - Oversampling</a:t>
            </a: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0539"/>
            <a:ext cx="9143998" cy="97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Shape 6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Shape 6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571225"/>
            <a:ext cx="9144000" cy="2867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1772450" y="6490689"/>
            <a:ext cx="3238798" cy="4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7624" y="869700"/>
            <a:ext cx="4171580" cy="28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691550" y="1277075"/>
            <a:ext cx="3810000" cy="27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Since we noticed that dataset is unbalanced we performed Oversampling </a:t>
            </a:r>
            <a:r>
              <a:rPr lang="en-US"/>
              <a:t>technique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We oversampled minority class in holdout train set so we could have relevant prediction evaluation on holdout test set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US"/>
              <a:t>Random Oversampling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537" y="3633174"/>
            <a:ext cx="3810000" cy="2857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1250" y="3633174"/>
            <a:ext cx="3107512" cy="28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rgbClr val="003366"/>
                </a:solidFill>
              </a:rPr>
              <a:t>Model selection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0539"/>
            <a:ext cx="9143998" cy="97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Shape 82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Shape 83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POLITECNICO DI MILANO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571225"/>
            <a:ext cx="9144000" cy="2867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772450" y="6490689"/>
            <a:ext cx="3238798" cy="4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037" y="1001712"/>
            <a:ext cx="8067675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584200" y="3517900"/>
            <a:ext cx="8136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Evaluation - Holdout 75%/25%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Highest f1 score - BaggingClassifier with XGBoost as base estimator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Parameter </a:t>
            </a:r>
            <a:r>
              <a:rPr lang="en-US"/>
              <a:t>tuning</a:t>
            </a:r>
            <a:r>
              <a:rPr lang="en-US"/>
              <a:t> - GridSearch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US"/>
              <a:t>After Bagging Classifier best performances had LogisticRegression Classifier and MLP Classifier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