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handoutMasterIdLst>
    <p:handoutMasterId r:id="rId17"/>
  </p:handoutMasterIdLst>
  <p:sldIdLst>
    <p:sldId id="268" r:id="rId2"/>
    <p:sldId id="280" r:id="rId3"/>
    <p:sldId id="275" r:id="rId4"/>
    <p:sldId id="276" r:id="rId5"/>
    <p:sldId id="282" r:id="rId6"/>
    <p:sldId id="277" r:id="rId7"/>
    <p:sldId id="279" r:id="rId8"/>
    <p:sldId id="278" r:id="rId9"/>
    <p:sldId id="272" r:id="rId10"/>
    <p:sldId id="273" r:id="rId11"/>
    <p:sldId id="274" r:id="rId12"/>
    <p:sldId id="266" r:id="rId13"/>
    <p:sldId id="281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 smtClean="0"/>
              <a:t>Рисунок 1 </a:t>
            </a:r>
            <a:r>
              <a:rPr lang="ru-RU" baseline="0" dirty="0" smtClean="0"/>
              <a:t>отношение студентов  к воспитательной работе колледжа</a:t>
            </a:r>
            <a:endParaRPr lang="ru-RU" dirty="0"/>
          </a:p>
        </c:rich>
      </c:tx>
      <c:layout>
        <c:manualLayout>
          <c:xMode val="edge"/>
          <c:yMode val="edge"/>
          <c:x val="8.0076951237488647E-2"/>
          <c:y val="1.50375939849624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A0-4EAB-ABB3-19F798484A5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A0-4EAB-ABB3-19F798484A5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A0-4EAB-ABB3-19F798484A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509215"/>
        <c:axId val="505509631"/>
      </c:barChart>
      <c:catAx>
        <c:axId val="505509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5509631"/>
        <c:crosses val="autoZero"/>
        <c:auto val="1"/>
        <c:lblAlgn val="ctr"/>
        <c:lblOffset val="100"/>
        <c:noMultiLvlLbl val="0"/>
      </c:catAx>
      <c:valAx>
        <c:axId val="505509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550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76-4C72-9BCD-D134AB4D17D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76-4C72-9BCD-D134AB4D17DB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76-4C72-9BCD-D134AB4D1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509215"/>
        <c:axId val="505509631"/>
      </c:barChart>
      <c:catAx>
        <c:axId val="505509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5509631"/>
        <c:crosses val="autoZero"/>
        <c:auto val="1"/>
        <c:lblAlgn val="ctr"/>
        <c:lblOffset val="100"/>
        <c:noMultiLvlLbl val="0"/>
      </c:catAx>
      <c:valAx>
        <c:axId val="505509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05509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905A3-4A67-4B12-B60E-F085C44FA92B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C87CA-C905-4D56-A3EF-E7E9E6E2F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078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55CE-A09F-4C74-9B83-CCD8B80F04E6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BA4D9-7ABA-48C6-84F8-388F8B49AC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35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A4D9-7ABA-48C6-84F8-388F8B49AC7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897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BA4D9-7ABA-48C6-84F8-388F8B49AC7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20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1460-994F-45E9-8DCE-F94D70B266BF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29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1460-994F-45E9-8DCE-F94D70B266BF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36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1460-994F-45E9-8DCE-F94D70B266BF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0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1460-994F-45E9-8DCE-F94D70B266BF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03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1460-994F-45E9-8DCE-F94D70B266BF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3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1460-994F-45E9-8DCE-F94D70B266BF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28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1460-994F-45E9-8DCE-F94D70B266BF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85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1460-994F-45E9-8DCE-F94D70B266BF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45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1460-994F-45E9-8DCE-F94D70B266BF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21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4021460-994F-45E9-8DCE-F94D70B266BF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2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21460-994F-45E9-8DCE-F94D70B266BF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57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021460-994F-45E9-8DCE-F94D70B266BF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50C7F4-B58F-40E6-B952-799DF5F1D42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5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vie-maker-windows.ru/" TargetMode="External"/><Relationship Id="rId2" Type="http://schemas.openxmlformats.org/officeDocument/2006/relationships/hyperlink" Target="http://biteab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JPcBHX8xxo" TargetMode="External"/><Relationship Id="rId5" Type="http://schemas.openxmlformats.org/officeDocument/2006/relationships/hyperlink" Target="https://vk.com/away.php?to=https%3A%2F%2Fyoutu.be%2FDsLJkA1zihU&amp;cc_key=" TargetMode="External"/><Relationship Id="rId4" Type="http://schemas.openxmlformats.org/officeDocument/2006/relationships/hyperlink" Target="https://videoshow.ru/programma-dlya-sozdaniya-videorolikov.php?from=yadir&amp;adv=19&amp;yclid=18079323322659955797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yar.ru/safety/index.html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killterra.com/" TargetMode="External"/><Relationship Id="rId5" Type="http://schemas.openxmlformats.org/officeDocument/2006/relationships/hyperlink" Target="https://abiturient76.ru/" TargetMode="External"/><Relationship Id="rId4" Type="http://schemas.openxmlformats.org/officeDocument/2006/relationships/hyperlink" Target="https://www.edu.yar.ru/safety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929899"/>
            <a:ext cx="6963799" cy="1394848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Готовим продукт </a:t>
            </a:r>
            <a:b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проекта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5512" y="2853704"/>
            <a:ext cx="9144000" cy="165576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Разработка сценария (события, видеоролика). Требование к статье.</a:t>
            </a:r>
          </a:p>
          <a:p>
            <a:pPr algn="ctr"/>
            <a:r>
              <a:rPr lang="ru-RU" b="1" dirty="0" smtClean="0">
                <a:solidFill>
                  <a:schemeClr val="accent4">
                    <a:lumMod val="50000"/>
                  </a:schemeClr>
                </a:solidFill>
              </a:rPr>
              <a:t>Требования к оформлению</a:t>
            </a:r>
          </a:p>
          <a:p>
            <a:pPr algn="ctr"/>
            <a:endParaRPr lang="ru-RU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799" y="269202"/>
            <a:ext cx="3337408" cy="2226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8986"/>
            <a:ext cx="5687878" cy="251901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929636" y="4784507"/>
            <a:ext cx="20409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ru-RU" sz="27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+mn-cs"/>
              </a:rPr>
              <a:t>Занятие </a:t>
            </a:r>
            <a:r>
              <a:rPr lang="ru-RU" sz="27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cs typeface="+mn-cs"/>
              </a:rPr>
              <a:t>11</a:t>
            </a:r>
            <a:endParaRPr lang="ru-RU" sz="2700" dirty="0">
              <a:solidFill>
                <a:prstClr val="black"/>
              </a:solidFill>
              <a:latin typeface="Corbe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8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8960" y="286603"/>
            <a:ext cx="8046720" cy="1450757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Что оформлено верно ?</a:t>
            </a:r>
            <a:endParaRPr lang="ru-RU" dirty="0">
              <a:solidFill>
                <a:srgbClr val="C00000"/>
              </a:solidFill>
            </a:endParaRPr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81013607"/>
              </p:ext>
            </p:extLst>
          </p:nvPr>
        </p:nvGraphicFramePr>
        <p:xfrm>
          <a:off x="705077" y="1948380"/>
          <a:ext cx="4938712" cy="3766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385871" y="5573518"/>
            <a:ext cx="4937760" cy="492795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Рисунок 1 </a:t>
            </a:r>
            <a:r>
              <a:rPr lang="ru-RU" dirty="0" smtClean="0"/>
              <a:t>Отношение студентов к </a:t>
            </a:r>
            <a:r>
              <a:rPr lang="ru-RU" dirty="0"/>
              <a:t>воспитательной работе </a:t>
            </a:r>
            <a:r>
              <a:rPr lang="ru-RU" dirty="0" smtClean="0"/>
              <a:t>колледжа с 2018 по 2020 гг.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10" name="Объект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5056395"/>
              </p:ext>
            </p:extLst>
          </p:nvPr>
        </p:nvGraphicFramePr>
        <p:xfrm>
          <a:off x="6217920" y="2089538"/>
          <a:ext cx="4938712" cy="337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7" name="Picture 2" descr="https://gazetaingush.ru/sites/default/files/list-png-transparent-imag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642" y="0"/>
            <a:ext cx="1936361" cy="207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2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33800" y="286603"/>
            <a:ext cx="7421880" cy="1450757"/>
          </a:xfrm>
        </p:spPr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Что оформлено верно?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6647" y="2214722"/>
            <a:ext cx="4937760" cy="736282"/>
          </a:xfrm>
        </p:spPr>
        <p:txBody>
          <a:bodyPr>
            <a:noAutofit/>
          </a:bodyPr>
          <a:lstStyle/>
          <a:p>
            <a:r>
              <a:rPr lang="ru-RU" sz="1600" dirty="0" smtClean="0">
                <a:solidFill>
                  <a:schemeClr val="tx1"/>
                </a:solidFill>
              </a:rPr>
              <a:t>Таблица 1</a:t>
            </a:r>
          </a:p>
          <a:p>
            <a:r>
              <a:rPr lang="ru-RU" sz="1600" dirty="0" smtClean="0">
                <a:solidFill>
                  <a:schemeClr val="tx1"/>
                </a:solidFill>
              </a:rPr>
              <a:t>Сводные данные по результатам анкетирования</a:t>
            </a:r>
            <a:endParaRPr lang="ru-RU"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85548712"/>
              </p:ext>
            </p:extLst>
          </p:nvPr>
        </p:nvGraphicFramePr>
        <p:xfrm>
          <a:off x="1095697" y="3071997"/>
          <a:ext cx="493871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742">
                  <a:extLst>
                    <a:ext uri="{9D8B030D-6E8A-4147-A177-3AD203B41FA5}">
                      <a16:colId xmlns:a16="http://schemas.microsoft.com/office/drawing/2014/main" val="2446537592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2680267859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4026015495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900957536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279375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58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192301"/>
                  </a:ext>
                </a:extLst>
              </a:tr>
            </a:tbl>
          </a:graphicData>
        </a:graphic>
      </p:graphicFrame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983348" y="3102795"/>
            <a:ext cx="4676186" cy="736282"/>
          </a:xfrm>
        </p:spPr>
        <p:txBody>
          <a:bodyPr>
            <a:normAutofit/>
          </a:bodyPr>
          <a:lstStyle/>
          <a:p>
            <a:pPr algn="just"/>
            <a:r>
              <a:rPr lang="ru-RU" sz="1800" dirty="0">
                <a:solidFill>
                  <a:schemeClr val="tx1"/>
                </a:solidFill>
              </a:rPr>
              <a:t>Таблица </a:t>
            </a:r>
            <a:r>
              <a:rPr lang="ru-RU" sz="1800" dirty="0" smtClean="0">
                <a:solidFill>
                  <a:schemeClr val="tx1"/>
                </a:solidFill>
              </a:rPr>
              <a:t>3. Сводные </a:t>
            </a:r>
            <a:r>
              <a:rPr lang="ru-RU" sz="1800" dirty="0">
                <a:solidFill>
                  <a:schemeClr val="tx1"/>
                </a:solidFill>
              </a:rPr>
              <a:t>данные по результатам </a:t>
            </a:r>
            <a:r>
              <a:rPr lang="ru-RU" sz="1800" dirty="0" smtClean="0">
                <a:solidFill>
                  <a:schemeClr val="tx1"/>
                </a:solidFill>
              </a:rPr>
              <a:t>анкетирования</a:t>
            </a:r>
            <a:endParaRPr lang="ru-RU" sz="1800" dirty="0">
              <a:solidFill>
                <a:schemeClr val="tx1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334503243"/>
              </p:ext>
            </p:extLst>
          </p:nvPr>
        </p:nvGraphicFramePr>
        <p:xfrm>
          <a:off x="6983348" y="2214722"/>
          <a:ext cx="4937125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681559126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3357429518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759720520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3489911360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3669136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8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235577"/>
                  </a:ext>
                </a:extLst>
              </a:tr>
            </a:tbl>
          </a:graphicData>
        </a:graphic>
      </p:graphicFrame>
      <p:sp>
        <p:nvSpPr>
          <p:cNvPr id="9" name="Текст 2"/>
          <p:cNvSpPr txBox="1">
            <a:spLocks/>
          </p:cNvSpPr>
          <p:nvPr/>
        </p:nvSpPr>
        <p:spPr>
          <a:xfrm>
            <a:off x="1096647" y="4285641"/>
            <a:ext cx="493776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600" dirty="0" smtClean="0">
                <a:solidFill>
                  <a:schemeClr val="tx1"/>
                </a:solidFill>
              </a:rPr>
              <a:t>Таблица 2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Сводные данные по результатам анкетирования</a:t>
            </a:r>
            <a:endParaRPr lang="ru-RU" sz="1600" dirty="0">
              <a:solidFill>
                <a:schemeClr val="tx1"/>
              </a:solidFill>
            </a:endParaRPr>
          </a:p>
        </p:txBody>
      </p:sp>
      <p:graphicFrame>
        <p:nvGraphicFramePr>
          <p:cNvPr id="10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206011"/>
              </p:ext>
            </p:extLst>
          </p:nvPr>
        </p:nvGraphicFramePr>
        <p:xfrm>
          <a:off x="1187770" y="5148314"/>
          <a:ext cx="4938710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742">
                  <a:extLst>
                    <a:ext uri="{9D8B030D-6E8A-4147-A177-3AD203B41FA5}">
                      <a16:colId xmlns:a16="http://schemas.microsoft.com/office/drawing/2014/main" val="2446537592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2680267859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4026015495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3900957536"/>
                    </a:ext>
                  </a:extLst>
                </a:gridCol>
                <a:gridCol w="987742">
                  <a:extLst>
                    <a:ext uri="{9D8B030D-6E8A-4147-A177-3AD203B41FA5}">
                      <a16:colId xmlns:a16="http://schemas.microsoft.com/office/drawing/2014/main" val="2793759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58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192301"/>
                  </a:ext>
                </a:extLst>
              </a:tr>
            </a:tbl>
          </a:graphicData>
        </a:graphic>
      </p:graphicFrame>
      <p:sp>
        <p:nvSpPr>
          <p:cNvPr id="11" name="Текст 4"/>
          <p:cNvSpPr txBox="1">
            <a:spLocks/>
          </p:cNvSpPr>
          <p:nvPr/>
        </p:nvSpPr>
        <p:spPr>
          <a:xfrm>
            <a:off x="6852878" y="4653782"/>
            <a:ext cx="4937125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dirty="0" smtClean="0">
                <a:solidFill>
                  <a:schemeClr val="tx1"/>
                </a:solidFill>
              </a:rPr>
              <a:t>Таблица 4 - Сводные данные по результатам анкетирования</a:t>
            </a:r>
            <a:endParaRPr lang="ru-RU" sz="1800" dirty="0">
              <a:solidFill>
                <a:schemeClr val="tx1"/>
              </a:solidFill>
            </a:endParaRPr>
          </a:p>
        </p:txBody>
      </p:sp>
      <p:graphicFrame>
        <p:nvGraphicFramePr>
          <p:cNvPr id="12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872966"/>
              </p:ext>
            </p:extLst>
          </p:nvPr>
        </p:nvGraphicFramePr>
        <p:xfrm>
          <a:off x="6983347" y="5390064"/>
          <a:ext cx="4937125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681559126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3357429518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759720520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3489911360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3669136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8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23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5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yunnat-01.gov67.ru/files/395/gallery/detail/shutterstock_73157263-per_158392938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066972"/>
            <a:ext cx="1688465" cy="185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pinimg.com/originals/26/69/61/2669611724e030e44d56c21f2f74948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722" y="286603"/>
            <a:ext cx="2834640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040" y="286603"/>
            <a:ext cx="816864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3600" b="1" i="1" cap="all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Самостоятельная работа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844040" y="2818250"/>
            <a:ext cx="9448801" cy="2632605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Разработать сценарий, провести мероприятие и оформить результаты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Весь процесс зафиксировать (копии бланков с ответами – представить на защиту,  ссылку вставить в работу, результаты прокомментировать, в приложение помесить фото с интернет ресурсов)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4742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30788" y="299688"/>
            <a:ext cx="112108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Стендовый доклад 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 результат представления проектно - исследовательской деятельности</a:t>
            </a: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endParaRPr lang="ru-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14400" y="1370907"/>
            <a:ext cx="598011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ru-RU" b="1" dirty="0" smtClean="0"/>
              <a:t>Картонный постер</a:t>
            </a:r>
            <a:r>
              <a:rPr lang="ru-RU" dirty="0" smtClean="0"/>
              <a:t> со складывающимися крыльями </a:t>
            </a:r>
            <a:endParaRPr lang="ru-RU" dirty="0"/>
          </a:p>
        </p:txBody>
      </p:sp>
      <p:pic>
        <p:nvPicPr>
          <p:cNvPr id="10" name="Picture 5" descr="poster-table"/>
          <p:cNvPicPr>
            <a:picLocks noChangeAspect="1" noChangeArrowheads="1"/>
          </p:cNvPicPr>
          <p:nvPr/>
        </p:nvPicPr>
        <p:blipFill>
          <a:blip r:embed="rId2"/>
          <a:srcRect t="5845" b="5845"/>
          <a:stretch>
            <a:fillRect/>
          </a:stretch>
        </p:blipFill>
        <p:spPr bwMode="auto">
          <a:xfrm>
            <a:off x="323851" y="1791023"/>
            <a:ext cx="6675664" cy="4209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 descr="poster-mai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89370" y="1791022"/>
            <a:ext cx="4617131" cy="4211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638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C00000"/>
                </a:solidFill>
              </a:rPr>
              <a:t>Рефлексия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Теперь я знаю …</a:t>
            </a:r>
          </a:p>
          <a:p>
            <a:r>
              <a:rPr lang="ru-RU" sz="2400" b="1" dirty="0" smtClean="0"/>
              <a:t>Теперь я умею …</a:t>
            </a:r>
          </a:p>
          <a:p>
            <a:r>
              <a:rPr lang="ru-RU" sz="2400" b="1" dirty="0" smtClean="0"/>
              <a:t>Мне было легко..</a:t>
            </a:r>
          </a:p>
          <a:p>
            <a:r>
              <a:rPr lang="ru-RU" sz="2400" b="1" dirty="0" smtClean="0"/>
              <a:t>Мне было сложно ..</a:t>
            </a:r>
          </a:p>
          <a:p>
            <a:r>
              <a:rPr lang="ru-RU" sz="2400" b="1" dirty="0" smtClean="0"/>
              <a:t>Самым интересным было …</a:t>
            </a:r>
          </a:p>
          <a:p>
            <a:r>
              <a:rPr lang="ru-RU" sz="2400" b="1" dirty="0" smtClean="0"/>
              <a:t>Меня удивило .. </a:t>
            </a:r>
          </a:p>
          <a:p>
            <a:r>
              <a:rPr lang="ru-RU" sz="2400" b="1" dirty="0" smtClean="0"/>
              <a:t>Я хотел(а) бы еще … </a:t>
            </a:r>
          </a:p>
          <a:p>
            <a:r>
              <a:rPr lang="ru-RU" sz="2400" b="1" dirty="0" smtClean="0"/>
              <a:t>Я пришел к выводу …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1668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79" y="859971"/>
            <a:ext cx="10365377" cy="877389"/>
          </a:xfrm>
        </p:spPr>
        <p:txBody>
          <a:bodyPr>
            <a:noAutofit/>
          </a:bodyPr>
          <a:lstStyle/>
          <a:p>
            <a:r>
              <a:rPr lang="ru-RU" sz="2200" b="1" dirty="0">
                <a:solidFill>
                  <a:srgbClr val="C00000"/>
                </a:solidFill>
                <a:latin typeface="Georgia" panose="02040502050405020303" pitchFamily="18" charset="0"/>
                <a:ea typeface="+mn-ea"/>
                <a:cs typeface="+mn-cs"/>
              </a:rPr>
              <a:t>Продукт</a:t>
            </a:r>
            <a:r>
              <a:rPr lang="ru-RU" sz="2400" b="1" dirty="0">
                <a:latin typeface="+mn-lt"/>
                <a:ea typeface="+mn-ea"/>
                <a:cs typeface="+mn-cs"/>
              </a:rPr>
              <a:t> проекта может быть как материальным (</a:t>
            </a:r>
            <a:r>
              <a:rPr lang="ru-RU" sz="2400" dirty="0">
                <a:latin typeface="+mn-lt"/>
                <a:ea typeface="+mn-ea"/>
                <a:cs typeface="+mn-cs"/>
              </a:rPr>
              <a:t>отчуждаемый от  </a:t>
            </a:r>
            <a:r>
              <a:rPr lang="ru-RU" sz="2400" dirty="0" smtClean="0">
                <a:latin typeface="+mn-lt"/>
                <a:ea typeface="+mn-ea"/>
                <a:cs typeface="+mn-cs"/>
              </a:rPr>
              <a:t>проекта -предметы и разработки</a:t>
            </a:r>
            <a:r>
              <a:rPr lang="ru-RU" sz="2400" b="1" dirty="0" smtClean="0">
                <a:latin typeface="+mn-lt"/>
                <a:ea typeface="+mn-ea"/>
                <a:cs typeface="+mn-cs"/>
              </a:rPr>
              <a:t>), </a:t>
            </a:r>
            <a:r>
              <a:rPr lang="ru-RU" sz="2400" b="1" dirty="0">
                <a:latin typeface="+mn-lt"/>
                <a:ea typeface="+mn-ea"/>
                <a:cs typeface="+mn-cs"/>
              </a:rPr>
              <a:t>так и нематериальным (</a:t>
            </a:r>
            <a:r>
              <a:rPr lang="ru-RU" sz="2400" dirty="0">
                <a:latin typeface="+mn-lt"/>
                <a:ea typeface="+mn-ea"/>
                <a:cs typeface="+mn-cs"/>
              </a:rPr>
              <a:t>представлен в </a:t>
            </a:r>
            <a:r>
              <a:rPr lang="ru-RU" sz="2400" dirty="0" smtClean="0">
                <a:latin typeface="+mn-lt"/>
                <a:ea typeface="+mn-ea"/>
                <a:cs typeface="+mn-cs"/>
              </a:rPr>
              <a:t>виде события, праздника, концерта..</a:t>
            </a:r>
            <a:r>
              <a:rPr lang="ru-RU" sz="2400" b="1" dirty="0" smtClean="0">
                <a:latin typeface="+mn-lt"/>
                <a:ea typeface="+mn-ea"/>
                <a:cs typeface="+mn-cs"/>
              </a:rPr>
              <a:t>)</a:t>
            </a:r>
            <a:endParaRPr lang="ru-RU" sz="24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7366" y="1925128"/>
            <a:ext cx="2085193" cy="647095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Разработки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89656" y="2549015"/>
            <a:ext cx="3873176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Буклет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Видео/документальный фильм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Видеоклип /ролик</a:t>
            </a:r>
            <a:endParaRPr lang="ru-RU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Газета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Дизайн-проект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Мультимедийный продукт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Репортаж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Реклама</a:t>
            </a:r>
            <a:r>
              <a:rPr lang="ru-RU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Словарь</a:t>
            </a:r>
            <a:endParaRPr lang="ru-RU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Сборник рекомендаций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Статья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Электронный ресурс</a:t>
            </a:r>
            <a:endParaRPr lang="ru-RU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21941" y="2444155"/>
            <a:ext cx="251419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Акция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Выставка</a:t>
            </a:r>
            <a:endParaRPr lang="ru-RU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Игра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Классный час</a:t>
            </a:r>
            <a:endParaRPr lang="ru-RU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Концерт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Праздник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Мероприятие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Соревнование</a:t>
            </a:r>
            <a:endParaRPr lang="ru-RU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Спектакль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Экскурсия</a:t>
            </a:r>
          </a:p>
          <a:p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639247" y="1721344"/>
            <a:ext cx="2296887" cy="6470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События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623575" y="1750004"/>
            <a:ext cx="2342606" cy="6470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solidFill>
                  <a:srgbClr val="C00000"/>
                </a:solidFill>
                <a:latin typeface="Georgia" panose="02040502050405020303" pitchFamily="18" charset="0"/>
              </a:rPr>
              <a:t>Предметы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48945" y="2572223"/>
            <a:ext cx="251543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Изделие (поделка)</a:t>
            </a:r>
            <a:endParaRPr lang="ru-RU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Карта</a:t>
            </a:r>
            <a:endParaRPr lang="ru-RU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Конструкция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Костюм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Коллекция </a:t>
            </a:r>
            <a:endParaRPr lang="ru-RU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Модель </a:t>
            </a:r>
            <a:endParaRPr lang="ru-RU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</a:rPr>
              <a:t>Пособие</a:t>
            </a:r>
          </a:p>
          <a:p>
            <a:endParaRPr lang="ru-RU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372364" y="178696"/>
            <a:ext cx="3251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Инновационная форма?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141084" y="150002"/>
            <a:ext cx="303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Традиционная форма?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4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3254" y="286603"/>
            <a:ext cx="10903145" cy="1450757"/>
          </a:xfrm>
        </p:spPr>
        <p:txBody>
          <a:bodyPr>
            <a:normAutofit fontScale="90000"/>
          </a:bodyPr>
          <a:lstStyle/>
          <a:p>
            <a:r>
              <a:rPr lang="ru-RU" sz="3600" b="1" i="1" cap="all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1! </a:t>
            </a:r>
            <a:r>
              <a:rPr lang="ru-RU" sz="4000" b="1" i="1" cap="all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событие</a:t>
            </a:r>
            <a:r>
              <a:rPr lang="ru-RU" sz="3600" b="1" i="1" cap="all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3600" b="1" i="1" cap="all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3600" b="1" i="1" cap="all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Сценарий праздника, классного часа, соревнования, Игры, др. мероприятия</a:t>
            </a:r>
            <a:r>
              <a:rPr lang="ru-RU" sz="3600" b="1" i="1" cap="all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lang="ru-RU" sz="3600" b="1" i="1" cap="all" dirty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60713" y="2133600"/>
            <a:ext cx="5671457" cy="2794000"/>
          </a:xfrm>
        </p:spPr>
        <p:txBody>
          <a:bodyPr>
            <a:noAutofit/>
          </a:bodyPr>
          <a:lstStyle/>
          <a:p>
            <a:r>
              <a:rPr lang="ru-RU" sz="2200" b="1" dirty="0" smtClean="0"/>
              <a:t>1. Тема </a:t>
            </a:r>
            <a:r>
              <a:rPr lang="ru-RU" sz="2200" dirty="0" smtClean="0"/>
              <a:t>(</a:t>
            </a:r>
            <a:r>
              <a:rPr lang="ru-RU" sz="2200" u="sng" dirty="0" smtClean="0"/>
              <a:t>название праздника)</a:t>
            </a:r>
          </a:p>
          <a:p>
            <a:r>
              <a:rPr lang="ru-RU" sz="2200" b="1" dirty="0" smtClean="0"/>
              <a:t>2. Цель </a:t>
            </a:r>
            <a:r>
              <a:rPr lang="ru-RU" sz="2200" dirty="0" smtClean="0"/>
              <a:t>(</a:t>
            </a:r>
            <a:r>
              <a:rPr lang="ru-RU" sz="2200" u="sng" dirty="0" smtClean="0"/>
              <a:t>для чего  проводим событие)</a:t>
            </a:r>
          </a:p>
          <a:p>
            <a:r>
              <a:rPr lang="ru-RU" sz="2200" b="1" dirty="0" smtClean="0"/>
              <a:t>3. Участники </a:t>
            </a:r>
            <a:r>
              <a:rPr lang="ru-RU" sz="2200" dirty="0"/>
              <a:t>(</a:t>
            </a:r>
            <a:r>
              <a:rPr lang="ru-RU" sz="2200" dirty="0" smtClean="0"/>
              <a:t>ведущие, зрители, </a:t>
            </a:r>
            <a:r>
              <a:rPr lang="ru-RU" sz="2200" dirty="0"/>
              <a:t>жюри, </a:t>
            </a:r>
            <a:r>
              <a:rPr lang="ru-RU" sz="2200" dirty="0" smtClean="0"/>
              <a:t>игроки, их возраст )</a:t>
            </a:r>
          </a:p>
          <a:p>
            <a:r>
              <a:rPr lang="ru-RU" sz="2200" b="1" dirty="0" smtClean="0"/>
              <a:t>4. Оборудование и реквизит </a:t>
            </a:r>
            <a:r>
              <a:rPr lang="ru-RU" sz="2200" dirty="0" smtClean="0"/>
              <a:t>(что следует подготовить для успешного события)</a:t>
            </a:r>
          </a:p>
          <a:p>
            <a:pPr marL="0" indent="0">
              <a:buNone/>
            </a:pPr>
            <a:endParaRPr lang="ru-RU" sz="2200" b="1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173686" y="2133600"/>
            <a:ext cx="4517200" cy="3378200"/>
          </a:xfrm>
        </p:spPr>
        <p:txBody>
          <a:bodyPr/>
          <a:lstStyle/>
          <a:p>
            <a:r>
              <a:rPr lang="ru-RU" sz="2200" b="1" dirty="0" smtClean="0"/>
              <a:t>6. Критерии эффективности</a:t>
            </a:r>
          </a:p>
          <a:p>
            <a:r>
              <a:rPr lang="ru-RU" dirty="0" smtClean="0"/>
              <a:t>Указать критерии для оценки эффективности праздника (активность, настроение, победители) или способ проведения рефлексии среди участников (отзывы, аплодисменты, смайлики)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36914" y="4635500"/>
            <a:ext cx="85452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/>
              <a:t>5. </a:t>
            </a:r>
            <a:r>
              <a:rPr lang="ru-RU" sz="2200" b="1" dirty="0"/>
              <a:t>Ход праздника</a:t>
            </a:r>
          </a:p>
          <a:p>
            <a:r>
              <a:rPr lang="ru-RU" sz="2200" dirty="0"/>
              <a:t>Расписать последовательно </a:t>
            </a:r>
            <a:r>
              <a:rPr lang="ru-RU" sz="2200" dirty="0" smtClean="0"/>
              <a:t>этапы проведения праздника, подробно все слова и виды </a:t>
            </a:r>
            <a:r>
              <a:rPr lang="ru-RU" sz="2200" dirty="0"/>
              <a:t>заданий для участников (например, </a:t>
            </a:r>
            <a:r>
              <a:rPr lang="ru-RU" sz="2200" dirty="0" smtClean="0"/>
              <a:t>слова ведущих</a:t>
            </a:r>
            <a:r>
              <a:rPr lang="ru-RU" sz="2200" dirty="0"/>
              <a:t>, задания </a:t>
            </a:r>
            <a:r>
              <a:rPr lang="ru-RU" sz="2200" dirty="0" smtClean="0"/>
              <a:t>для игроков</a:t>
            </a:r>
            <a:r>
              <a:rPr lang="ru-RU" sz="2200" dirty="0"/>
              <a:t>, </a:t>
            </a:r>
            <a:r>
              <a:rPr lang="ru-RU" sz="2200" dirty="0" smtClean="0"/>
              <a:t>правила и критерии оценки для жюри</a:t>
            </a:r>
            <a:r>
              <a:rPr lang="ru-RU" sz="2200" dirty="0"/>
              <a:t>, </a:t>
            </a:r>
            <a:r>
              <a:rPr lang="ru-RU" sz="2200" dirty="0" smtClean="0"/>
              <a:t>и </a:t>
            </a:r>
            <a:r>
              <a:rPr lang="ru-RU" sz="2200" dirty="0"/>
              <a:t>т.п.).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1112" y="173736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cap="all" dirty="0">
                <a:solidFill>
                  <a:schemeClr val="accent2">
                    <a:lumMod val="50000"/>
                  </a:schemeClr>
                </a:solidFill>
              </a:rPr>
              <a:t>оформляем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099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35368"/>
          </a:xfrm>
        </p:spPr>
        <p:txBody>
          <a:bodyPr>
            <a:normAutofit/>
          </a:bodyPr>
          <a:lstStyle/>
          <a:p>
            <a:r>
              <a:rPr lang="ru-RU" sz="3600" b="1" i="1" cap="all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2! </a:t>
            </a:r>
            <a:r>
              <a:rPr lang="ru-RU" sz="3600" b="1" i="1" cap="all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Видеоролик</a:t>
            </a:r>
            <a:r>
              <a:rPr lang="ru-RU" sz="3600" b="1" i="1" cap="all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3200" b="1" i="1" cap="all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сценирование</a:t>
            </a:r>
            <a:r>
              <a:rPr lang="ru-RU" sz="3200" b="1" i="1" cap="all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и</a:t>
            </a:r>
            <a:r>
              <a:rPr lang="en-US" sz="3200" b="1" i="1" cap="all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3200" b="1" i="1" cap="all" dirty="0" err="1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раскадровка</a:t>
            </a:r>
            <a:r>
              <a:rPr lang="ru-RU" sz="3200" b="1" i="1" cap="all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) </a:t>
            </a:r>
            <a:r>
              <a:rPr lang="ru-RU" sz="3200" b="1" i="1" cap="all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3200" b="1" i="1" cap="all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ru-RU" sz="3200" b="1" i="1" cap="all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ru-RU" sz="3200" b="1" i="1" cap="all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ru-RU" sz="2400" b="1" i="1" cap="all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этапы</a:t>
            </a:r>
            <a:r>
              <a:rPr lang="ru-RU" sz="2400" b="1" i="1" cap="all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endParaRPr lang="ru-RU" sz="2400" b="1" i="1" cap="all" dirty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1737359"/>
            <a:ext cx="11582400" cy="2997927"/>
          </a:xfrm>
        </p:spPr>
        <p:txBody>
          <a:bodyPr>
            <a:noAutofit/>
          </a:bodyPr>
          <a:lstStyle/>
          <a:p>
            <a:r>
              <a:rPr lang="ru-RU" dirty="0" smtClean="0"/>
              <a:t>1</a:t>
            </a:r>
            <a:r>
              <a:rPr lang="ru-RU" dirty="0"/>
              <a:t>. </a:t>
            </a:r>
            <a:r>
              <a:rPr lang="ru-RU" b="1" dirty="0" smtClean="0"/>
              <a:t>ЗАМЫСЕЛ</a:t>
            </a:r>
            <a:r>
              <a:rPr lang="ru-RU" dirty="0" smtClean="0"/>
              <a:t>. </a:t>
            </a:r>
            <a:r>
              <a:rPr lang="ru-RU" b="1" dirty="0" smtClean="0"/>
              <a:t>Определить  цель, </a:t>
            </a:r>
            <a:r>
              <a:rPr lang="ru-RU" dirty="0" smtClean="0"/>
              <a:t>придумать идею,  уточнить зрителя, его особенности. </a:t>
            </a:r>
            <a:br>
              <a:rPr lang="ru-RU" dirty="0" smtClean="0"/>
            </a:br>
            <a:r>
              <a:rPr lang="ru-RU" dirty="0" smtClean="0"/>
              <a:t>Определиться с видео : реклама,  экспертное мнение, учебный фильм, отзыв о продукте, репортаж</a:t>
            </a:r>
          </a:p>
          <a:p>
            <a:r>
              <a:rPr lang="ru-RU" b="1" dirty="0" smtClean="0"/>
              <a:t>2. СЦЕНИРОВАНИЕ. Составить историю,  </a:t>
            </a:r>
            <a:r>
              <a:rPr lang="ru-RU" dirty="0" smtClean="0"/>
              <a:t>написать рассказ. </a:t>
            </a:r>
            <a:r>
              <a:rPr lang="ru-RU" dirty="0"/>
              <a:t>Каждая история должна иметь </a:t>
            </a:r>
            <a:r>
              <a:rPr lang="ru-RU" b="1" dirty="0"/>
              <a:t>завязку, развитие, кульминацию и развязку</a:t>
            </a:r>
            <a:r>
              <a:rPr lang="ru-RU" dirty="0" smtClean="0"/>
              <a:t>.</a:t>
            </a:r>
            <a:endParaRPr lang="ru-RU" b="1" dirty="0" smtClean="0"/>
          </a:p>
          <a:p>
            <a:r>
              <a:rPr lang="en-US" b="1" dirty="0" smtClean="0"/>
              <a:t> </a:t>
            </a:r>
            <a:r>
              <a:rPr lang="ru-RU" b="1" dirty="0" smtClean="0"/>
              <a:t>3. ТАЙМИНГ. </a:t>
            </a:r>
            <a:r>
              <a:rPr lang="ru-RU" dirty="0" smtClean="0"/>
              <a:t>Определить длительность кадров (3 мин.)</a:t>
            </a:r>
            <a:r>
              <a:rPr lang="ru-RU" b="1" dirty="0" smtClean="0"/>
              <a:t>.</a:t>
            </a:r>
          </a:p>
          <a:p>
            <a:r>
              <a:rPr lang="ru-RU" b="1" dirty="0" smtClean="0"/>
              <a:t>4. РАСКАДРОВКА. </a:t>
            </a:r>
            <a:r>
              <a:rPr lang="ru-RU" dirty="0" smtClean="0"/>
              <a:t>Перевести </a:t>
            </a:r>
            <a:r>
              <a:rPr lang="ru-RU" dirty="0"/>
              <a:t>сценарий в произведение экранного </a:t>
            </a:r>
            <a:r>
              <a:rPr lang="ru-RU" dirty="0" smtClean="0"/>
              <a:t>искусства, </a:t>
            </a:r>
            <a:r>
              <a:rPr lang="ru-RU" dirty="0"/>
              <a:t>Определить видеоряд </a:t>
            </a:r>
            <a:r>
              <a:rPr lang="ru-RU" dirty="0" smtClean="0"/>
              <a:t>, добавить </a:t>
            </a:r>
            <a:r>
              <a:rPr lang="ru-RU" dirty="0" err="1" smtClean="0"/>
              <a:t>интерактив</a:t>
            </a:r>
            <a:r>
              <a:rPr lang="ru-RU" dirty="0" smtClean="0"/>
              <a:t> (взаимодействие со зрителем). Отредактировать текст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b="1" dirty="0" smtClean="0"/>
              <a:t> </a:t>
            </a:r>
            <a:endParaRPr lang="ru-RU" b="1" dirty="0"/>
          </a:p>
          <a:p>
            <a:endParaRPr lang="ru-RU" dirty="0"/>
          </a:p>
        </p:txBody>
      </p:sp>
      <p:graphicFrame>
        <p:nvGraphicFramePr>
          <p:cNvPr id="5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415299"/>
              </p:ext>
            </p:extLst>
          </p:nvPr>
        </p:nvGraphicFramePr>
        <p:xfrm>
          <a:off x="609600" y="4365171"/>
          <a:ext cx="1096191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158">
                  <a:extLst>
                    <a:ext uri="{9D8B030D-6E8A-4147-A177-3AD203B41FA5}">
                      <a16:colId xmlns:a16="http://schemas.microsoft.com/office/drawing/2014/main" val="1728553069"/>
                    </a:ext>
                  </a:extLst>
                </a:gridCol>
                <a:gridCol w="2882841">
                  <a:extLst>
                    <a:ext uri="{9D8B030D-6E8A-4147-A177-3AD203B41FA5}">
                      <a16:colId xmlns:a16="http://schemas.microsoft.com/office/drawing/2014/main" val="2409868235"/>
                    </a:ext>
                  </a:extLst>
                </a:gridCol>
                <a:gridCol w="3461436">
                  <a:extLst>
                    <a:ext uri="{9D8B030D-6E8A-4147-A177-3AD203B41FA5}">
                      <a16:colId xmlns:a16="http://schemas.microsoft.com/office/drawing/2014/main" val="642272663"/>
                    </a:ext>
                  </a:extLst>
                </a:gridCol>
                <a:gridCol w="2740479">
                  <a:extLst>
                    <a:ext uri="{9D8B030D-6E8A-4147-A177-3AD203B41FA5}">
                      <a16:colId xmlns:a16="http://schemas.microsoft.com/office/drawing/2014/main" val="305881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err="1" smtClean="0"/>
                        <a:t>Тайминг</a:t>
                      </a:r>
                      <a:r>
                        <a:rPr lang="ru-RU" sz="2000" dirty="0" smtClean="0"/>
                        <a:t> (сек)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видеоряд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Текст озвучки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 звуки /переход 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21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67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2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5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536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20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500742" y="990600"/>
            <a:ext cx="2449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cap="all" dirty="0" smtClean="0">
                <a:solidFill>
                  <a:schemeClr val="accent2">
                    <a:lumMod val="50000"/>
                  </a:schemeClr>
                </a:solidFill>
              </a:rPr>
              <a:t>этапы 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741" y="1781967"/>
            <a:ext cx="11049001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5. СЪЕМКА видео, </a:t>
            </a:r>
            <a:r>
              <a:rPr lang="ru-RU" sz="2400" dirty="0"/>
              <a:t>согласно </a:t>
            </a:r>
            <a:r>
              <a:rPr lang="ru-RU" sz="2400" dirty="0" err="1" smtClean="0"/>
              <a:t>раскадровке</a:t>
            </a:r>
            <a:r>
              <a:rPr lang="en-US" sz="2400" dirty="0" smtClean="0"/>
              <a:t>/ </a:t>
            </a:r>
            <a:r>
              <a:rPr lang="ru-RU" sz="2400" dirty="0" smtClean="0"/>
              <a:t>Это несколько сцен, которые потом войдут в общий ролик при монтаже</a:t>
            </a:r>
            <a:endParaRPr lang="ru-RU" sz="2400" dirty="0"/>
          </a:p>
          <a:p>
            <a:r>
              <a:rPr lang="ru-RU" sz="2400" b="1" dirty="0"/>
              <a:t>6. МОНТАЖ. </a:t>
            </a:r>
            <a:r>
              <a:rPr lang="ru-RU" sz="2400" dirty="0"/>
              <a:t>Он включает в себя как непосредственно монтаж – соединение отснятых кадров, так и монтаж звука, который называют </a:t>
            </a:r>
            <a:r>
              <a:rPr lang="ru-RU" sz="2400" dirty="0" smtClean="0"/>
              <a:t>«озвучиванием».</a:t>
            </a:r>
          </a:p>
          <a:p>
            <a:endParaRPr lang="ru-RU" sz="2400" b="1" dirty="0"/>
          </a:p>
          <a:p>
            <a:r>
              <a:rPr lang="ru-RU" sz="2000" u="sng" dirty="0">
                <a:hlinkClick r:id="rId2"/>
              </a:rPr>
              <a:t>Biteable.com</a:t>
            </a:r>
            <a:r>
              <a:rPr lang="ru-RU" sz="2000" dirty="0"/>
              <a:t> – онлайн-инструмент для анимационных </a:t>
            </a:r>
            <a:r>
              <a:rPr lang="ru-RU" sz="2000" dirty="0" err="1"/>
              <a:t>видеопрезентаций</a:t>
            </a:r>
            <a:endParaRPr lang="ru-RU" sz="2000" b="1" dirty="0"/>
          </a:p>
          <a:p>
            <a:r>
              <a:rPr lang="ru-RU" sz="2000" u="sng" dirty="0">
                <a:hlinkClick r:id="rId3"/>
              </a:rPr>
              <a:t>https://movie-maker-windows.ru</a:t>
            </a:r>
            <a:r>
              <a:rPr lang="ru-RU" sz="2000" dirty="0"/>
              <a:t>  -для видео </a:t>
            </a:r>
            <a:r>
              <a:rPr lang="ru-RU" sz="2000" dirty="0" smtClean="0"/>
              <a:t>ролика</a:t>
            </a:r>
          </a:p>
          <a:p>
            <a:r>
              <a:rPr lang="ru-RU" sz="2000" dirty="0" smtClean="0"/>
              <a:t>Программа «</a:t>
            </a:r>
            <a:r>
              <a:rPr lang="ru-RU" sz="2000" b="1" dirty="0" err="1" smtClean="0"/>
              <a:t>ВидеоШОУ</a:t>
            </a:r>
            <a:r>
              <a:rPr lang="ru-RU" sz="2000" dirty="0" smtClean="0"/>
              <a:t>» </a:t>
            </a:r>
            <a:r>
              <a:rPr lang="ru-RU" sz="2000" u="sng" dirty="0">
                <a:hlinkClick r:id="rId4"/>
              </a:rPr>
              <a:t>https://</a:t>
            </a:r>
            <a:r>
              <a:rPr lang="ru-RU" sz="2000" u="sng" dirty="0" smtClean="0">
                <a:hlinkClick r:id="rId4"/>
              </a:rPr>
              <a:t>videoshow.ru/programma-dlya-sozdaniya-videorolikov.php?from=yadir&amp;adv=19&amp;yclid=18079323322659955797</a:t>
            </a:r>
            <a:endParaRPr lang="ru-RU" sz="2000" u="sng" dirty="0" smtClean="0"/>
          </a:p>
          <a:p>
            <a:r>
              <a:rPr lang="ru-RU" sz="2000" b="1" u="sng" dirty="0">
                <a:hlinkClick r:id="rId5"/>
              </a:rPr>
              <a:t>Видео  как снять </a:t>
            </a:r>
            <a:r>
              <a:rPr lang="ru-RU" sz="2000" b="1" u="sng" dirty="0">
                <a:hlinkClick r:id="rId5"/>
              </a:rPr>
              <a:t>ролик</a:t>
            </a:r>
            <a:r>
              <a:rPr lang="ru-RU" sz="2000" b="1" u="sng" dirty="0"/>
              <a:t> </a:t>
            </a:r>
            <a:r>
              <a:rPr lang="en-US" sz="2000" u="sng" dirty="0" smtClean="0">
                <a:hlinkClick r:id="rId5"/>
              </a:rPr>
              <a:t>https</a:t>
            </a:r>
            <a:r>
              <a:rPr lang="ru-RU" sz="2000" u="sng" dirty="0">
                <a:hlinkClick r:id="rId5"/>
              </a:rPr>
              <a:t>://</a:t>
            </a:r>
            <a:r>
              <a:rPr lang="en-US" sz="2000" u="sng" dirty="0" err="1">
                <a:hlinkClick r:id="rId5"/>
              </a:rPr>
              <a:t>youtu</a:t>
            </a:r>
            <a:r>
              <a:rPr lang="ru-RU" sz="2000" u="sng" dirty="0">
                <a:hlinkClick r:id="rId5"/>
              </a:rPr>
              <a:t>.</a:t>
            </a:r>
            <a:r>
              <a:rPr lang="en-US" sz="2000" u="sng" dirty="0">
                <a:hlinkClick r:id="rId5"/>
              </a:rPr>
              <a:t>be</a:t>
            </a:r>
            <a:r>
              <a:rPr lang="ru-RU" sz="2000" u="sng" dirty="0">
                <a:hlinkClick r:id="rId5"/>
              </a:rPr>
              <a:t>/</a:t>
            </a:r>
            <a:r>
              <a:rPr lang="en-US" sz="2000" u="sng" dirty="0" err="1">
                <a:hlinkClick r:id="rId5"/>
              </a:rPr>
              <a:t>DsLJkA</a:t>
            </a:r>
            <a:r>
              <a:rPr lang="ru-RU" sz="2000" u="sng" dirty="0">
                <a:hlinkClick r:id="rId5"/>
              </a:rPr>
              <a:t>1</a:t>
            </a:r>
            <a:r>
              <a:rPr lang="en-US" sz="2000" u="sng" dirty="0" err="1">
                <a:hlinkClick r:id="rId5"/>
              </a:rPr>
              <a:t>zihU</a:t>
            </a:r>
            <a:r>
              <a:rPr lang="en-US" sz="2000" dirty="0"/>
              <a:t>  </a:t>
            </a:r>
            <a:r>
              <a:rPr lang="ru-RU" sz="2000" dirty="0"/>
              <a:t>программа </a:t>
            </a:r>
            <a:r>
              <a:rPr lang="en-US" sz="2000" b="1" dirty="0"/>
              <a:t>ADOBE RUSH</a:t>
            </a:r>
            <a:r>
              <a:rPr lang="ru-RU" sz="2000" b="1" dirty="0"/>
              <a:t>  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ru-RU" sz="2000" dirty="0"/>
              <a:t>Монтаж видео в </a:t>
            </a:r>
            <a:r>
              <a:rPr lang="en-US" sz="2000" b="1" dirty="0"/>
              <a:t>VN</a:t>
            </a:r>
            <a:r>
              <a:rPr lang="en-US" sz="2000" b="1" dirty="0" smtClean="0"/>
              <a:t>. </a:t>
            </a:r>
            <a:r>
              <a:rPr lang="ru-RU" sz="2000" dirty="0"/>
              <a:t>Лучшее приложение для монтажа на </a:t>
            </a:r>
            <a:r>
              <a:rPr lang="ru-RU" sz="2000" dirty="0" smtClean="0"/>
              <a:t>смартфоне</a:t>
            </a:r>
            <a:r>
              <a:rPr lang="en-US" sz="2000" dirty="0"/>
              <a:t> </a:t>
            </a:r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www.youtube.com/watch?v=SJPcBHX8xxo</a:t>
            </a:r>
            <a:r>
              <a:rPr lang="en-US" sz="2000" dirty="0" smtClean="0"/>
              <a:t> </a:t>
            </a:r>
            <a:endParaRPr lang="ru-RU" sz="2000" dirty="0"/>
          </a:p>
          <a:p>
            <a:r>
              <a:rPr lang="en-US" sz="2000" dirty="0" smtClean="0"/>
              <a:t> </a:t>
            </a:r>
            <a:endParaRPr lang="ru-RU" sz="2000" dirty="0"/>
          </a:p>
          <a:p>
            <a:endParaRPr lang="ru-RU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0180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2549434" cy="1450757"/>
          </a:xfrm>
        </p:spPr>
        <p:txBody>
          <a:bodyPr/>
          <a:lstStyle/>
          <a:p>
            <a:r>
              <a:rPr lang="ru-RU" sz="3600" b="1" i="1" cap="all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ru-RU" sz="3600" b="1" i="1" cap="all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Статья</a:t>
            </a:r>
            <a:r>
              <a:rPr lang="ru-RU" dirty="0" smtClean="0"/>
              <a:t>  -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914400" y="1845734"/>
            <a:ext cx="10241280" cy="4156860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Тема (</a:t>
            </a:r>
            <a:r>
              <a:rPr lang="ru-RU" dirty="0" smtClean="0"/>
              <a:t>может отличаться от полного названия проекта и содержать какой-то важный аспект исследования</a:t>
            </a:r>
            <a:r>
              <a:rPr lang="ru-RU" b="1" dirty="0" smtClean="0"/>
              <a:t>)</a:t>
            </a:r>
          </a:p>
          <a:p>
            <a:r>
              <a:rPr lang="ru-RU" b="1" dirty="0" smtClean="0"/>
              <a:t>Аннотация</a:t>
            </a:r>
            <a:r>
              <a:rPr lang="ru-RU" dirty="0" smtClean="0"/>
              <a:t> </a:t>
            </a:r>
            <a:r>
              <a:rPr lang="ru-RU" dirty="0"/>
              <a:t>– краткое точное изложение содержания документа, включающее основные фактические сведения и выводы описываемой работы. Текст авторского резюме должен быть лаконичен и четок, свободен от второстепенной информации, отличаться убедительностью формулировок. Сведения, содержащиеся в заглавии статьи не должны повторяться в тексте аннотации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Ключевые слова: </a:t>
            </a:r>
            <a:r>
              <a:rPr lang="ru-RU" dirty="0" smtClean="0"/>
              <a:t>5-7 слов, по которым скорее всего сработает поиск информации </a:t>
            </a:r>
          </a:p>
          <a:p>
            <a:r>
              <a:rPr lang="ru-RU" b="1" dirty="0" smtClean="0"/>
              <a:t>Содержание</a:t>
            </a:r>
            <a:r>
              <a:rPr lang="ru-RU" dirty="0" smtClean="0"/>
              <a:t>  статьи должно включать  актуальность, </a:t>
            </a:r>
            <a:r>
              <a:rPr lang="ru-RU" dirty="0"/>
              <a:t>цель </a:t>
            </a:r>
            <a:r>
              <a:rPr lang="ru-RU" dirty="0" smtClean="0"/>
              <a:t>работы, методы проведения исследования, анализ научных разработок по теме; </a:t>
            </a:r>
            <a:r>
              <a:rPr lang="ru-RU" dirty="0"/>
              <a:t>результаты </a:t>
            </a:r>
            <a:r>
              <a:rPr lang="ru-RU" dirty="0" smtClean="0"/>
              <a:t>авторского исследования; </a:t>
            </a:r>
            <a:r>
              <a:rPr lang="ru-RU" dirty="0"/>
              <a:t>выводы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Библиографический список </a:t>
            </a:r>
            <a:r>
              <a:rPr lang="ru-RU" dirty="0" smtClean="0"/>
              <a:t>обязателен </a:t>
            </a:r>
            <a:r>
              <a:rPr lang="ru-RU" dirty="0"/>
              <a:t>и должен включать в себя все работы, использованные </a:t>
            </a:r>
            <a:r>
              <a:rPr lang="ru-RU" dirty="0" smtClean="0"/>
              <a:t>автором при написании статьи, оформленные строго по ГОСТу.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46714" y="550316"/>
            <a:ext cx="5638800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/>
              <a:t>описание </a:t>
            </a:r>
            <a:r>
              <a:rPr lang="ru-RU" sz="2000" dirty="0" smtClean="0"/>
              <a:t>в научном стиле самых </a:t>
            </a:r>
            <a:r>
              <a:rPr lang="ru-RU" sz="2000" dirty="0"/>
              <a:t>важных выводов по результатам собственного (теоретического и практического </a:t>
            </a:r>
            <a:r>
              <a:rPr lang="ru-RU" sz="2000" dirty="0" smtClean="0"/>
              <a:t>) исследования.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613447" y="1283772"/>
            <a:ext cx="1912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Объем от 3 до 7с.</a:t>
            </a:r>
          </a:p>
        </p:txBody>
      </p:sp>
    </p:spTree>
    <p:extLst>
      <p:ext uri="{BB962C8B-B14F-4D97-AF65-F5344CB8AC3E}">
        <p14:creationId xmlns:p14="http://schemas.microsoft.com/office/powerpoint/2010/main" val="351630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i="1" cap="all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4. </a:t>
            </a:r>
            <a:r>
              <a:rPr lang="ru-RU" sz="3600" b="1" i="1" cap="all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Разработки</a:t>
            </a:r>
            <a:r>
              <a:rPr lang="ru-RU" sz="3600" b="1" i="1" cap="all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3200" b="1" i="1" cap="all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брошюра, Сборник рекомендаций,</a:t>
            </a:r>
            <a:r>
              <a:rPr lang="ru-RU" sz="3200" b="1" i="1" cap="all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книга</a:t>
            </a:r>
            <a:r>
              <a:rPr lang="ru-RU" sz="3200" b="1" i="1" cap="all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, словарь, пособие, модель) </a:t>
            </a:r>
            <a:endParaRPr lang="ru-RU" sz="3600" b="1" i="1" cap="all" dirty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Изучите точные требования к данному виду издания, каждое из них имеет свою структуру.</a:t>
            </a:r>
            <a:endParaRPr lang="ru-RU" dirty="0"/>
          </a:p>
        </p:txBody>
      </p:sp>
      <p:pic>
        <p:nvPicPr>
          <p:cNvPr id="5" name="Picture 1" descr="C:\Users\Администратор\Desktop\продукты\л3.jpeg"/>
          <p:cNvPicPr>
            <a:picLocks noChangeAspect="1" noChangeArrowheads="1"/>
          </p:cNvPicPr>
          <p:nvPr/>
        </p:nvPicPr>
        <p:blipFill>
          <a:blip r:embed="rId2" cstate="print"/>
          <a:srcRect l="7385" t="3961" r="217" b="7306"/>
          <a:stretch>
            <a:fillRect/>
          </a:stretch>
        </p:blipFill>
        <p:spPr bwMode="auto">
          <a:xfrm rot="5400000">
            <a:off x="477824" y="3053897"/>
            <a:ext cx="3083036" cy="3654876"/>
          </a:xfrm>
          <a:prstGeom prst="rect">
            <a:avLst/>
          </a:prstGeom>
          <a:noFill/>
        </p:spPr>
      </p:pic>
      <p:pic>
        <p:nvPicPr>
          <p:cNvPr id="4" name="Picture 2" descr="C:\Users\Администратор\Desktop\продукты\л4.jpeg"/>
          <p:cNvPicPr>
            <a:picLocks noChangeAspect="1" noChangeArrowheads="1"/>
          </p:cNvPicPr>
          <p:nvPr/>
        </p:nvPicPr>
        <p:blipFill>
          <a:blip r:embed="rId3" cstate="print"/>
          <a:srcRect l="6277" t="1817" b="4540"/>
          <a:stretch>
            <a:fillRect/>
          </a:stretch>
        </p:blipFill>
        <p:spPr bwMode="auto">
          <a:xfrm rot="5400000">
            <a:off x="2602264" y="2034260"/>
            <a:ext cx="2956981" cy="3186925"/>
          </a:xfrm>
          <a:prstGeom prst="rect">
            <a:avLst/>
          </a:prstGeom>
          <a:noFill/>
        </p:spPr>
      </p:pic>
      <p:pic>
        <p:nvPicPr>
          <p:cNvPr id="6" name="Picture 2" descr="C:\Users\Администратор\Desktop\продукты\P1080272.JPG"/>
          <p:cNvPicPr>
            <a:picLocks noChangeAspect="1" noChangeArrowheads="1"/>
          </p:cNvPicPr>
          <p:nvPr/>
        </p:nvPicPr>
        <p:blipFill>
          <a:blip r:embed="rId4" cstate="print"/>
          <a:srcRect l="5942" r="5942"/>
          <a:stretch>
            <a:fillRect/>
          </a:stretch>
        </p:blipFill>
        <p:spPr bwMode="auto">
          <a:xfrm rot="5400000">
            <a:off x="5631678" y="2578385"/>
            <a:ext cx="2937596" cy="250132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849816" y="5331137"/>
            <a:ext cx="2501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Контейнер </a:t>
            </a:r>
          </a:p>
          <a:p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для сбора батареек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Picture 1" descr="C:\Users\Администратор\Desktop\продукты\лист.jpeg"/>
          <p:cNvPicPr>
            <a:picLocks noChangeAspect="1" noChangeArrowheads="1"/>
          </p:cNvPicPr>
          <p:nvPr/>
        </p:nvPicPr>
        <p:blipFill>
          <a:blip r:embed="rId5" cstate="print"/>
          <a:srcRect l="6406" t="2329" r="2313" b="3353"/>
          <a:stretch>
            <a:fillRect/>
          </a:stretch>
        </p:blipFill>
        <p:spPr bwMode="auto">
          <a:xfrm>
            <a:off x="8702333" y="2360247"/>
            <a:ext cx="2351381" cy="3341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776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i="1" cap="all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5. </a:t>
            </a:r>
            <a:r>
              <a:rPr lang="ru-RU" sz="3600" b="1" i="1" cap="all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Мультимедиа-ресурс</a:t>
            </a:r>
            <a:r>
              <a:rPr lang="ru-RU" sz="3600" b="1" i="1" cap="all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3200" b="1" i="1" cap="all" dirty="0" smtClean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газета, презентация, Сайт, чат-бот )</a:t>
            </a:r>
            <a:endParaRPr lang="ru-RU" sz="3600" b="1" i="1" cap="all" dirty="0">
              <a:solidFill>
                <a:schemeClr val="accent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214" y="3146539"/>
            <a:ext cx="7447976" cy="2684205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Примеры сайтов </a:t>
            </a:r>
            <a:r>
              <a:rPr lang="ru-RU" dirty="0" smtClean="0"/>
              <a:t>(изучите полезную информацию!)</a:t>
            </a:r>
          </a:p>
          <a:p>
            <a:r>
              <a:rPr lang="ru-RU" sz="2400" b="1" dirty="0" smtClean="0">
                <a:solidFill>
                  <a:srgbClr val="002060"/>
                </a:solidFill>
              </a:rPr>
              <a:t>Медиа-ресурс «Безопасный интернет»  </a:t>
            </a:r>
            <a:r>
              <a:rPr lang="ru-RU" b="1" dirty="0" smtClean="0">
                <a:solidFill>
                  <a:schemeClr val="bg2">
                    <a:lumMod val="50000"/>
                  </a:schemeClr>
                </a:solidFill>
              </a:rPr>
              <a:t>(документы, информация, игры и пр.) 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edu.yar.ru/safety/index.html</a:t>
            </a:r>
            <a:r>
              <a:rPr lang="ru-RU" dirty="0" smtClean="0"/>
              <a:t>  </a:t>
            </a:r>
            <a:r>
              <a:rPr lang="ru-RU" u="sng" dirty="0">
                <a:hlinkClick r:id="rId4"/>
              </a:rPr>
              <a:t>https://www.edu.yar.ru/safety/</a:t>
            </a:r>
            <a:r>
              <a:rPr lang="ru-RU" dirty="0"/>
              <a:t> </a:t>
            </a:r>
          </a:p>
          <a:p>
            <a:r>
              <a:rPr lang="ru-RU" b="1" dirty="0">
                <a:solidFill>
                  <a:schemeClr val="bg2">
                    <a:lumMod val="50000"/>
                  </a:schemeClr>
                </a:solidFill>
              </a:rPr>
              <a:t>Медиа-ресурс </a:t>
            </a:r>
            <a:r>
              <a:rPr lang="ru-RU" b="1" dirty="0" smtClean="0">
                <a:solidFill>
                  <a:schemeClr val="bg2">
                    <a:lumMod val="50000"/>
                  </a:schemeClr>
                </a:solidFill>
              </a:rPr>
              <a:t> для абитуриентов: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://abiturient76.ru</a:t>
            </a:r>
            <a:r>
              <a:rPr lang="en-US" dirty="0" smtClean="0">
                <a:hlinkClick r:id="rId5"/>
              </a:rPr>
              <a:t>/</a:t>
            </a:r>
            <a:r>
              <a:rPr lang="ru-RU" dirty="0" smtClean="0"/>
              <a:t> </a:t>
            </a:r>
          </a:p>
          <a:p>
            <a:r>
              <a:rPr lang="ru-RU" b="1" dirty="0" smtClean="0">
                <a:solidFill>
                  <a:schemeClr val="bg2">
                    <a:lumMod val="50000"/>
                  </a:schemeClr>
                </a:solidFill>
              </a:rPr>
              <a:t>Романтика проектного обучения </a:t>
            </a: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www.skillterra.com</a:t>
            </a:r>
            <a:r>
              <a:rPr lang="ru-RU" dirty="0"/>
              <a:t>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7"/>
          <a:srcRect l="2793" t="12373" r="6051" b="12087"/>
          <a:stretch/>
        </p:blipFill>
        <p:spPr>
          <a:xfrm>
            <a:off x="7639665" y="3028552"/>
            <a:ext cx="4552335" cy="301798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92596" y="1856755"/>
            <a:ext cx="112677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Дизайн и содержание творческих работ отличается оригинальностью и индивидуальностью. </a:t>
            </a:r>
          </a:p>
          <a:p>
            <a:r>
              <a:rPr lang="ru-RU" sz="2200" dirty="0"/>
              <a:t>Жестких требований к оформлению нет, кроме художественного вкуса.</a:t>
            </a:r>
          </a:p>
          <a:p>
            <a:r>
              <a:rPr lang="ru-RU" sz="2200" dirty="0"/>
              <a:t>Следует представить макет (модель, или иную схему расположения главных элементов)</a:t>
            </a:r>
          </a:p>
        </p:txBody>
      </p:sp>
    </p:spTree>
    <p:extLst>
      <p:ext uri="{BB962C8B-B14F-4D97-AF65-F5344CB8AC3E}">
        <p14:creationId xmlns:p14="http://schemas.microsoft.com/office/powerpoint/2010/main" val="3140601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400" y="286603"/>
            <a:ext cx="11607800" cy="1450757"/>
          </a:xfrm>
        </p:spPr>
        <p:txBody>
          <a:bodyPr>
            <a:normAutofit/>
          </a:bodyPr>
          <a:lstStyle/>
          <a:p>
            <a:r>
              <a:rPr lang="ru-RU" sz="3600" b="1" i="1" cap="all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Требования к оформлению графических объектов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На все </a:t>
            </a:r>
            <a:r>
              <a:rPr lang="ru-RU" sz="2200" b="1" dirty="0">
                <a:solidFill>
                  <a:srgbClr val="C00000"/>
                </a:solidFill>
              </a:rPr>
              <a:t>таблицы</a:t>
            </a:r>
            <a:r>
              <a:rPr lang="ru-RU" sz="2200" dirty="0"/>
              <a:t> в тексте должны быть ссылки. Таблица должна располагаться непосредственно после текста, в котором она упоминается впервые. Все таблицы нумеруются. </a:t>
            </a:r>
            <a:r>
              <a:rPr lang="ru-RU" sz="2200" b="1" dirty="0"/>
              <a:t>Слова «Таблица 1»,  следует помещать над таблицей справа и следующая стока – название таблицы.</a:t>
            </a:r>
          </a:p>
          <a:p>
            <a:r>
              <a:rPr lang="ru-RU" sz="2200" b="1" dirty="0" smtClean="0">
                <a:solidFill>
                  <a:srgbClr val="C00000"/>
                </a:solidFill>
              </a:rPr>
              <a:t>Оформление </a:t>
            </a:r>
            <a:r>
              <a:rPr lang="ru-RU" sz="2200" b="1" dirty="0">
                <a:solidFill>
                  <a:srgbClr val="C00000"/>
                </a:solidFill>
              </a:rPr>
              <a:t>рисунков</a:t>
            </a:r>
            <a:r>
              <a:rPr lang="ru-RU" sz="2200" dirty="0"/>
              <a:t>. На все рисунки в тексте должны быть даны ссылки. Рисунки должны располагаться непосредственно после </a:t>
            </a:r>
            <a:r>
              <a:rPr lang="ru-RU" sz="2200" dirty="0" smtClean="0"/>
              <a:t>текста. Рисунки могут быть представлены в виде схемы, графика, фото, диаграммы, гистограммы и т.п.</a:t>
            </a:r>
          </a:p>
          <a:p>
            <a:r>
              <a:rPr lang="ru-RU" sz="2200" dirty="0"/>
              <a:t>Подпись к рисунку располагается под ним посередине строки. Слово «Рисунок» пишется </a:t>
            </a:r>
            <a:r>
              <a:rPr lang="ru-RU" sz="2200" dirty="0" smtClean="0"/>
              <a:t>полностью, например , «Рисунок </a:t>
            </a:r>
            <a:r>
              <a:rPr lang="ru-RU" sz="2200" dirty="0"/>
              <a:t>2 </a:t>
            </a:r>
            <a:r>
              <a:rPr lang="ru-RU" sz="2200" dirty="0" smtClean="0"/>
              <a:t>. </a:t>
            </a:r>
            <a:r>
              <a:rPr lang="ru-RU" sz="2200" dirty="0"/>
              <a:t>Структура </a:t>
            </a:r>
            <a:r>
              <a:rPr lang="ru-RU" sz="2200" dirty="0" smtClean="0"/>
              <a:t>программы».</a:t>
            </a:r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7788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1176</TotalTime>
  <Words>989</Words>
  <Application>Microsoft Office PowerPoint</Application>
  <PresentationFormat>Широкоэкранный</PresentationFormat>
  <Paragraphs>124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Calibri</vt:lpstr>
      <vt:lpstr>Calibri Light</vt:lpstr>
      <vt:lpstr>Cambria</vt:lpstr>
      <vt:lpstr>Corbel</vt:lpstr>
      <vt:lpstr>Georgia</vt:lpstr>
      <vt:lpstr>Wingdings</vt:lpstr>
      <vt:lpstr>Ретро</vt:lpstr>
      <vt:lpstr>Готовим продукт  проекта</vt:lpstr>
      <vt:lpstr>Продукт проекта может быть как материальным (отчуждаемый от  проекта -предметы и разработки), так и нематериальным (представлен в виде события, праздника, концерта..)</vt:lpstr>
      <vt:lpstr>1! событие  (Сценарий праздника, классного часа, соревнования, Игры, др. мероприятия)</vt:lpstr>
      <vt:lpstr>2! Видеоролик (сценирование и раскадровка)   этапы </vt:lpstr>
      <vt:lpstr>Презентация PowerPoint</vt:lpstr>
      <vt:lpstr>3. Статья  -</vt:lpstr>
      <vt:lpstr>4. Разработки (брошюра, Сборник рекомендаций, книга, словарь, пособие, модель) </vt:lpstr>
      <vt:lpstr>5. Мультимедиа-ресурс (газета, презентация, Сайт, чат-бот )</vt:lpstr>
      <vt:lpstr>Требования к оформлению графических объектов</vt:lpstr>
      <vt:lpstr>Что оформлено верно ?</vt:lpstr>
      <vt:lpstr>Что оформлено верно?</vt:lpstr>
      <vt:lpstr>Самостоятельная работа</vt:lpstr>
      <vt:lpstr>Презентация PowerPoint</vt:lpstr>
      <vt:lpstr>Рефлексия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Готовим продукт проекта</dc:title>
  <dc:creator>Харавинина Любовь Николаевна</dc:creator>
  <cp:lastModifiedBy>Любовь</cp:lastModifiedBy>
  <cp:revision>49</cp:revision>
  <cp:lastPrinted>2020-12-04T05:41:25Z</cp:lastPrinted>
  <dcterms:created xsi:type="dcterms:W3CDTF">2020-12-03T11:56:11Z</dcterms:created>
  <dcterms:modified xsi:type="dcterms:W3CDTF">2022-02-14T19:05:59Z</dcterms:modified>
</cp:coreProperties>
</file>