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322" r:id="rId2"/>
    <p:sldId id="311" r:id="rId3"/>
    <p:sldId id="312" r:id="rId4"/>
    <p:sldId id="313" r:id="rId5"/>
    <p:sldId id="329" r:id="rId6"/>
    <p:sldId id="324" r:id="rId7"/>
    <p:sldId id="328" r:id="rId8"/>
    <p:sldId id="327" r:id="rId9"/>
    <p:sldId id="326" r:id="rId10"/>
    <p:sldId id="309" r:id="rId11"/>
    <p:sldId id="320" r:id="rId12"/>
    <p:sldId id="310" r:id="rId13"/>
    <p:sldId id="323" r:id="rId14"/>
    <p:sldId id="302" r:id="rId15"/>
    <p:sldId id="306" r:id="rId16"/>
    <p:sldId id="325" r:id="rId17"/>
    <p:sldId id="31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8000"/>
    <a:srgbClr val="685DF5"/>
    <a:srgbClr val="7C8FF0"/>
    <a:srgbClr val="879DE5"/>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5" autoAdjust="0"/>
    <p:restoredTop sz="82615" autoAdjust="0"/>
  </p:normalViewPr>
  <p:slideViewPr>
    <p:cSldViewPr snapToGrid="0">
      <p:cViewPr varScale="1">
        <p:scale>
          <a:sx n="72" d="100"/>
          <a:sy n="72" d="100"/>
        </p:scale>
        <p:origin x="99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C7921-AF05-4643-89A3-52CB4E5BC4A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ru-RU"/>
        </a:p>
      </dgm:t>
    </dgm:pt>
    <dgm:pt modelId="{C1D0E5B0-7044-433B-8C96-D23EAD74FB2F}">
      <dgm:prSet phldrT="[Текст]"/>
      <dgm:spPr/>
      <dgm:t>
        <a:bodyPr/>
        <a:lstStyle/>
        <a:p>
          <a:r>
            <a:rPr lang="ru-RU" dirty="0" smtClean="0"/>
            <a:t>1 актуальная ситуация</a:t>
          </a:r>
          <a:endParaRPr lang="ru-RU" dirty="0"/>
        </a:p>
      </dgm:t>
    </dgm:pt>
    <dgm:pt modelId="{106F8401-5724-4337-BE19-0F98D4F42CD9}" type="parTrans" cxnId="{070D7F71-12A7-43F8-B2A4-4932D4D51E10}">
      <dgm:prSet/>
      <dgm:spPr/>
      <dgm:t>
        <a:bodyPr/>
        <a:lstStyle/>
        <a:p>
          <a:endParaRPr lang="ru-RU"/>
        </a:p>
      </dgm:t>
    </dgm:pt>
    <dgm:pt modelId="{1BCC24CF-8F1F-4D46-808C-E1A76BB6D2E3}" type="sibTrans" cxnId="{070D7F71-12A7-43F8-B2A4-4932D4D51E10}">
      <dgm:prSet/>
      <dgm:spPr/>
      <dgm:t>
        <a:bodyPr/>
        <a:lstStyle/>
        <a:p>
          <a:endParaRPr lang="ru-RU"/>
        </a:p>
      </dgm:t>
    </dgm:pt>
    <dgm:pt modelId="{E59F8BC1-E1C3-4A48-96E8-747333716759}">
      <dgm:prSet phldrT="[Текст]"/>
      <dgm:spPr/>
      <dgm:t>
        <a:bodyPr/>
        <a:lstStyle/>
        <a:p>
          <a:r>
            <a:rPr lang="ru-RU" dirty="0" smtClean="0"/>
            <a:t>2 проблема</a:t>
          </a:r>
          <a:endParaRPr lang="ru-RU" dirty="0"/>
        </a:p>
      </dgm:t>
    </dgm:pt>
    <dgm:pt modelId="{21450407-D823-413D-820B-11210108D56B}" type="parTrans" cxnId="{66EC5865-4D46-48EE-89A9-657C43BD0AFF}">
      <dgm:prSet/>
      <dgm:spPr/>
      <dgm:t>
        <a:bodyPr/>
        <a:lstStyle/>
        <a:p>
          <a:endParaRPr lang="ru-RU"/>
        </a:p>
      </dgm:t>
    </dgm:pt>
    <dgm:pt modelId="{7694F859-D5EF-42CC-A069-D8DE3E4382B0}" type="sibTrans" cxnId="{66EC5865-4D46-48EE-89A9-657C43BD0AFF}">
      <dgm:prSet/>
      <dgm:spPr/>
      <dgm:t>
        <a:bodyPr/>
        <a:lstStyle/>
        <a:p>
          <a:endParaRPr lang="ru-RU"/>
        </a:p>
      </dgm:t>
    </dgm:pt>
    <dgm:pt modelId="{EC99284B-553A-4BA4-8679-494481F96181}">
      <dgm:prSet phldrT="[Текст]"/>
      <dgm:spPr/>
      <dgm:t>
        <a:bodyPr/>
        <a:lstStyle/>
        <a:p>
          <a:r>
            <a:rPr lang="ru-RU" dirty="0" smtClean="0"/>
            <a:t>3 идея изменений </a:t>
          </a:r>
          <a:endParaRPr lang="ru-RU" dirty="0"/>
        </a:p>
      </dgm:t>
    </dgm:pt>
    <dgm:pt modelId="{C878F87B-DC10-450E-AEAB-BD66589C0609}" type="parTrans" cxnId="{A145B68F-ECCA-4C13-820C-391670B936DE}">
      <dgm:prSet/>
      <dgm:spPr/>
      <dgm:t>
        <a:bodyPr/>
        <a:lstStyle/>
        <a:p>
          <a:endParaRPr lang="ru-RU"/>
        </a:p>
      </dgm:t>
    </dgm:pt>
    <dgm:pt modelId="{507E9D01-0432-489B-B938-E7797A73EB41}" type="sibTrans" cxnId="{A145B68F-ECCA-4C13-820C-391670B936DE}">
      <dgm:prSet/>
      <dgm:spPr/>
      <dgm:t>
        <a:bodyPr/>
        <a:lstStyle/>
        <a:p>
          <a:endParaRPr lang="ru-RU"/>
        </a:p>
      </dgm:t>
    </dgm:pt>
    <dgm:pt modelId="{93691DB1-EBC9-4529-9C92-A10FB7A749D8}">
      <dgm:prSet phldrT="[Текст]"/>
      <dgm:spPr/>
      <dgm:t>
        <a:bodyPr/>
        <a:lstStyle/>
        <a:p>
          <a:r>
            <a:rPr lang="ru-RU" dirty="0" smtClean="0"/>
            <a:t>4 цель (идеальная ситуация)</a:t>
          </a:r>
          <a:endParaRPr lang="ru-RU" dirty="0"/>
        </a:p>
      </dgm:t>
    </dgm:pt>
    <dgm:pt modelId="{9B9DE8F0-6284-4BBB-A596-6C5F1A34B240}" type="parTrans" cxnId="{F4D149CB-19BD-4400-B57D-29912D71E88B}">
      <dgm:prSet/>
      <dgm:spPr/>
      <dgm:t>
        <a:bodyPr/>
        <a:lstStyle/>
        <a:p>
          <a:endParaRPr lang="ru-RU"/>
        </a:p>
      </dgm:t>
    </dgm:pt>
    <dgm:pt modelId="{B4624112-5A93-403A-89C8-60BB77081592}" type="sibTrans" cxnId="{F4D149CB-19BD-4400-B57D-29912D71E88B}">
      <dgm:prSet/>
      <dgm:spPr/>
      <dgm:t>
        <a:bodyPr/>
        <a:lstStyle/>
        <a:p>
          <a:endParaRPr lang="ru-RU"/>
        </a:p>
      </dgm:t>
    </dgm:pt>
    <dgm:pt modelId="{42F60BAD-F288-4174-AA67-2FED47E8CCD5}">
      <dgm:prSet phldrT="[Текст]" custT="1"/>
      <dgm:spPr/>
      <dgm:t>
        <a:bodyPr/>
        <a:lstStyle/>
        <a:p>
          <a:r>
            <a:rPr lang="ru-RU" sz="1500" dirty="0" smtClean="0"/>
            <a:t>5 </a:t>
          </a:r>
          <a:r>
            <a:rPr lang="ru-RU" sz="1800" dirty="0" smtClean="0"/>
            <a:t>тема</a:t>
          </a:r>
          <a:endParaRPr lang="ru-RU" sz="1500" dirty="0"/>
        </a:p>
      </dgm:t>
    </dgm:pt>
    <dgm:pt modelId="{21142FE8-B490-4438-A844-3456614C5508}" type="parTrans" cxnId="{F32C995D-A2C6-45A6-8086-72E080D13A1B}">
      <dgm:prSet/>
      <dgm:spPr/>
      <dgm:t>
        <a:bodyPr/>
        <a:lstStyle/>
        <a:p>
          <a:endParaRPr lang="ru-RU"/>
        </a:p>
      </dgm:t>
    </dgm:pt>
    <dgm:pt modelId="{5BFFF40C-E634-411F-9440-1B45C8DE51A0}" type="sibTrans" cxnId="{F32C995D-A2C6-45A6-8086-72E080D13A1B}">
      <dgm:prSet/>
      <dgm:spPr/>
      <dgm:t>
        <a:bodyPr/>
        <a:lstStyle/>
        <a:p>
          <a:endParaRPr lang="ru-RU"/>
        </a:p>
      </dgm:t>
    </dgm:pt>
    <dgm:pt modelId="{400AACBD-0E9F-4C18-ADF3-A671648A6E6F}">
      <dgm:prSet phldrT="[Текст]" custT="1"/>
      <dgm:spPr/>
      <dgm:t>
        <a:bodyPr/>
        <a:lstStyle/>
        <a:p>
          <a:r>
            <a:rPr lang="ru-RU" sz="1500" dirty="0" smtClean="0"/>
            <a:t>6 </a:t>
          </a:r>
          <a:r>
            <a:rPr lang="ru-RU" sz="1600" dirty="0" smtClean="0"/>
            <a:t>результат</a:t>
          </a:r>
          <a:endParaRPr lang="ru-RU" sz="1500" dirty="0"/>
        </a:p>
      </dgm:t>
    </dgm:pt>
    <dgm:pt modelId="{FC98511C-22F2-4768-8B56-2009946B4E7D}" type="parTrans" cxnId="{17F472AA-8157-4AE2-A4DF-29BAAA1CEA89}">
      <dgm:prSet/>
      <dgm:spPr/>
      <dgm:t>
        <a:bodyPr/>
        <a:lstStyle/>
        <a:p>
          <a:endParaRPr lang="ru-RU"/>
        </a:p>
      </dgm:t>
    </dgm:pt>
    <dgm:pt modelId="{D29EC6D6-5B71-4BED-A0CE-7BFFA98C4D52}" type="sibTrans" cxnId="{17F472AA-8157-4AE2-A4DF-29BAAA1CEA89}">
      <dgm:prSet/>
      <dgm:spPr/>
      <dgm:t>
        <a:bodyPr/>
        <a:lstStyle/>
        <a:p>
          <a:endParaRPr lang="ru-RU"/>
        </a:p>
      </dgm:t>
    </dgm:pt>
    <dgm:pt modelId="{65C394C7-3289-49CF-896E-F44874B547AC}" type="pres">
      <dgm:prSet presAssocID="{ADFC7921-AF05-4643-89A3-52CB4E5BC4A6}" presName="cycle" presStyleCnt="0">
        <dgm:presLayoutVars>
          <dgm:dir/>
          <dgm:resizeHandles val="exact"/>
        </dgm:presLayoutVars>
      </dgm:prSet>
      <dgm:spPr/>
      <dgm:t>
        <a:bodyPr/>
        <a:lstStyle/>
        <a:p>
          <a:endParaRPr lang="ru-RU"/>
        </a:p>
      </dgm:t>
    </dgm:pt>
    <dgm:pt modelId="{A9BCE90E-B56C-4E36-BC2E-C0D161D3D2C6}" type="pres">
      <dgm:prSet presAssocID="{C1D0E5B0-7044-433B-8C96-D23EAD74FB2F}" presName="node" presStyleLbl="node1" presStyleIdx="0" presStyleCnt="6">
        <dgm:presLayoutVars>
          <dgm:bulletEnabled val="1"/>
        </dgm:presLayoutVars>
      </dgm:prSet>
      <dgm:spPr/>
      <dgm:t>
        <a:bodyPr/>
        <a:lstStyle/>
        <a:p>
          <a:endParaRPr lang="ru-RU"/>
        </a:p>
      </dgm:t>
    </dgm:pt>
    <dgm:pt modelId="{A02CCD36-E0FF-4D95-8F76-090354427AF5}" type="pres">
      <dgm:prSet presAssocID="{1BCC24CF-8F1F-4D46-808C-E1A76BB6D2E3}" presName="sibTrans" presStyleLbl="sibTrans2D1" presStyleIdx="0" presStyleCnt="6"/>
      <dgm:spPr/>
      <dgm:t>
        <a:bodyPr/>
        <a:lstStyle/>
        <a:p>
          <a:endParaRPr lang="ru-RU"/>
        </a:p>
      </dgm:t>
    </dgm:pt>
    <dgm:pt modelId="{1923D807-D5AE-4951-8019-C85587F91486}" type="pres">
      <dgm:prSet presAssocID="{1BCC24CF-8F1F-4D46-808C-E1A76BB6D2E3}" presName="connectorText" presStyleLbl="sibTrans2D1" presStyleIdx="0" presStyleCnt="6"/>
      <dgm:spPr/>
      <dgm:t>
        <a:bodyPr/>
        <a:lstStyle/>
        <a:p>
          <a:endParaRPr lang="ru-RU"/>
        </a:p>
      </dgm:t>
    </dgm:pt>
    <dgm:pt modelId="{429C353C-FF1C-4B74-A771-86CC44C6F46A}" type="pres">
      <dgm:prSet presAssocID="{E59F8BC1-E1C3-4A48-96E8-747333716759}" presName="node" presStyleLbl="node1" presStyleIdx="1" presStyleCnt="6">
        <dgm:presLayoutVars>
          <dgm:bulletEnabled val="1"/>
        </dgm:presLayoutVars>
      </dgm:prSet>
      <dgm:spPr/>
      <dgm:t>
        <a:bodyPr/>
        <a:lstStyle/>
        <a:p>
          <a:endParaRPr lang="ru-RU"/>
        </a:p>
      </dgm:t>
    </dgm:pt>
    <dgm:pt modelId="{C7AB4EB9-8A32-4400-BEA7-BC62A11D4558}" type="pres">
      <dgm:prSet presAssocID="{7694F859-D5EF-42CC-A069-D8DE3E4382B0}" presName="sibTrans" presStyleLbl="sibTrans2D1" presStyleIdx="1" presStyleCnt="6"/>
      <dgm:spPr/>
      <dgm:t>
        <a:bodyPr/>
        <a:lstStyle/>
        <a:p>
          <a:endParaRPr lang="ru-RU"/>
        </a:p>
      </dgm:t>
    </dgm:pt>
    <dgm:pt modelId="{9C8D0A1C-032A-49DB-A62F-8EBF075E7368}" type="pres">
      <dgm:prSet presAssocID="{7694F859-D5EF-42CC-A069-D8DE3E4382B0}" presName="connectorText" presStyleLbl="sibTrans2D1" presStyleIdx="1" presStyleCnt="6"/>
      <dgm:spPr/>
      <dgm:t>
        <a:bodyPr/>
        <a:lstStyle/>
        <a:p>
          <a:endParaRPr lang="ru-RU"/>
        </a:p>
      </dgm:t>
    </dgm:pt>
    <dgm:pt modelId="{1BFC6C14-1C75-4AC7-982F-8A70B0179D05}" type="pres">
      <dgm:prSet presAssocID="{EC99284B-553A-4BA4-8679-494481F96181}" presName="node" presStyleLbl="node1" presStyleIdx="2" presStyleCnt="6">
        <dgm:presLayoutVars>
          <dgm:bulletEnabled val="1"/>
        </dgm:presLayoutVars>
      </dgm:prSet>
      <dgm:spPr/>
      <dgm:t>
        <a:bodyPr/>
        <a:lstStyle/>
        <a:p>
          <a:endParaRPr lang="ru-RU"/>
        </a:p>
      </dgm:t>
    </dgm:pt>
    <dgm:pt modelId="{A5A0F649-E7D6-4A92-9E1E-8E7AA29DC343}" type="pres">
      <dgm:prSet presAssocID="{507E9D01-0432-489B-B938-E7797A73EB41}" presName="sibTrans" presStyleLbl="sibTrans2D1" presStyleIdx="2" presStyleCnt="6"/>
      <dgm:spPr/>
      <dgm:t>
        <a:bodyPr/>
        <a:lstStyle/>
        <a:p>
          <a:endParaRPr lang="ru-RU"/>
        </a:p>
      </dgm:t>
    </dgm:pt>
    <dgm:pt modelId="{8813085B-90E5-4A17-B431-EBA456023913}" type="pres">
      <dgm:prSet presAssocID="{507E9D01-0432-489B-B938-E7797A73EB41}" presName="connectorText" presStyleLbl="sibTrans2D1" presStyleIdx="2" presStyleCnt="6"/>
      <dgm:spPr/>
      <dgm:t>
        <a:bodyPr/>
        <a:lstStyle/>
        <a:p>
          <a:endParaRPr lang="ru-RU"/>
        </a:p>
      </dgm:t>
    </dgm:pt>
    <dgm:pt modelId="{D9BBBCC3-D2C9-4E8B-BCE3-C6EF6B758823}" type="pres">
      <dgm:prSet presAssocID="{93691DB1-EBC9-4529-9C92-A10FB7A749D8}" presName="node" presStyleLbl="node1" presStyleIdx="3" presStyleCnt="6">
        <dgm:presLayoutVars>
          <dgm:bulletEnabled val="1"/>
        </dgm:presLayoutVars>
      </dgm:prSet>
      <dgm:spPr/>
      <dgm:t>
        <a:bodyPr/>
        <a:lstStyle/>
        <a:p>
          <a:endParaRPr lang="ru-RU"/>
        </a:p>
      </dgm:t>
    </dgm:pt>
    <dgm:pt modelId="{9B380928-A4CD-42D0-A0BD-10392B7B269D}" type="pres">
      <dgm:prSet presAssocID="{B4624112-5A93-403A-89C8-60BB77081592}" presName="sibTrans" presStyleLbl="sibTrans2D1" presStyleIdx="3" presStyleCnt="6"/>
      <dgm:spPr/>
      <dgm:t>
        <a:bodyPr/>
        <a:lstStyle/>
        <a:p>
          <a:endParaRPr lang="ru-RU"/>
        </a:p>
      </dgm:t>
    </dgm:pt>
    <dgm:pt modelId="{975F6EB7-D532-4181-8835-72D07E30F87F}" type="pres">
      <dgm:prSet presAssocID="{B4624112-5A93-403A-89C8-60BB77081592}" presName="connectorText" presStyleLbl="sibTrans2D1" presStyleIdx="3" presStyleCnt="6"/>
      <dgm:spPr/>
      <dgm:t>
        <a:bodyPr/>
        <a:lstStyle/>
        <a:p>
          <a:endParaRPr lang="ru-RU"/>
        </a:p>
      </dgm:t>
    </dgm:pt>
    <dgm:pt modelId="{7AFD74F3-D24E-45C9-AE35-91E47163031E}" type="pres">
      <dgm:prSet presAssocID="{42F60BAD-F288-4174-AA67-2FED47E8CCD5}" presName="node" presStyleLbl="node1" presStyleIdx="4" presStyleCnt="6">
        <dgm:presLayoutVars>
          <dgm:bulletEnabled val="1"/>
        </dgm:presLayoutVars>
      </dgm:prSet>
      <dgm:spPr/>
      <dgm:t>
        <a:bodyPr/>
        <a:lstStyle/>
        <a:p>
          <a:endParaRPr lang="ru-RU"/>
        </a:p>
      </dgm:t>
    </dgm:pt>
    <dgm:pt modelId="{5537E3F6-8EEC-417D-9363-C662CD29A003}" type="pres">
      <dgm:prSet presAssocID="{5BFFF40C-E634-411F-9440-1B45C8DE51A0}" presName="sibTrans" presStyleLbl="sibTrans2D1" presStyleIdx="4" presStyleCnt="6"/>
      <dgm:spPr/>
      <dgm:t>
        <a:bodyPr/>
        <a:lstStyle/>
        <a:p>
          <a:endParaRPr lang="ru-RU"/>
        </a:p>
      </dgm:t>
    </dgm:pt>
    <dgm:pt modelId="{CCFA0A27-E3F1-49EE-B900-BD9135066C81}" type="pres">
      <dgm:prSet presAssocID="{5BFFF40C-E634-411F-9440-1B45C8DE51A0}" presName="connectorText" presStyleLbl="sibTrans2D1" presStyleIdx="4" presStyleCnt="6"/>
      <dgm:spPr/>
      <dgm:t>
        <a:bodyPr/>
        <a:lstStyle/>
        <a:p>
          <a:endParaRPr lang="ru-RU"/>
        </a:p>
      </dgm:t>
    </dgm:pt>
    <dgm:pt modelId="{D399B9AC-B9A2-4F27-9476-36AC5D269C39}" type="pres">
      <dgm:prSet presAssocID="{400AACBD-0E9F-4C18-ADF3-A671648A6E6F}" presName="node" presStyleLbl="node1" presStyleIdx="5" presStyleCnt="6">
        <dgm:presLayoutVars>
          <dgm:bulletEnabled val="1"/>
        </dgm:presLayoutVars>
      </dgm:prSet>
      <dgm:spPr/>
      <dgm:t>
        <a:bodyPr/>
        <a:lstStyle/>
        <a:p>
          <a:endParaRPr lang="ru-RU"/>
        </a:p>
      </dgm:t>
    </dgm:pt>
    <dgm:pt modelId="{6F8E38BB-41DF-422D-AD6C-9D1A62C18EF5}" type="pres">
      <dgm:prSet presAssocID="{D29EC6D6-5B71-4BED-A0CE-7BFFA98C4D52}" presName="sibTrans" presStyleLbl="sibTrans2D1" presStyleIdx="5" presStyleCnt="6"/>
      <dgm:spPr/>
      <dgm:t>
        <a:bodyPr/>
        <a:lstStyle/>
        <a:p>
          <a:endParaRPr lang="ru-RU"/>
        </a:p>
      </dgm:t>
    </dgm:pt>
    <dgm:pt modelId="{15CA4809-780A-4889-A134-83CBA055B7BF}" type="pres">
      <dgm:prSet presAssocID="{D29EC6D6-5B71-4BED-A0CE-7BFFA98C4D52}" presName="connectorText" presStyleLbl="sibTrans2D1" presStyleIdx="5" presStyleCnt="6"/>
      <dgm:spPr/>
      <dgm:t>
        <a:bodyPr/>
        <a:lstStyle/>
        <a:p>
          <a:endParaRPr lang="ru-RU"/>
        </a:p>
      </dgm:t>
    </dgm:pt>
  </dgm:ptLst>
  <dgm:cxnLst>
    <dgm:cxn modelId="{66EC5865-4D46-48EE-89A9-657C43BD0AFF}" srcId="{ADFC7921-AF05-4643-89A3-52CB4E5BC4A6}" destId="{E59F8BC1-E1C3-4A48-96E8-747333716759}" srcOrd="1" destOrd="0" parTransId="{21450407-D823-413D-820B-11210108D56B}" sibTransId="{7694F859-D5EF-42CC-A069-D8DE3E4382B0}"/>
    <dgm:cxn modelId="{C2A36C14-A8AC-4EB2-BE9C-BA5EB9E2B02A}" type="presOf" srcId="{C1D0E5B0-7044-433B-8C96-D23EAD74FB2F}" destId="{A9BCE90E-B56C-4E36-BC2E-C0D161D3D2C6}" srcOrd="0" destOrd="0" presId="urn:microsoft.com/office/officeart/2005/8/layout/cycle2"/>
    <dgm:cxn modelId="{41EA9234-3826-470B-9FEE-698BC780F9E5}" type="presOf" srcId="{ADFC7921-AF05-4643-89A3-52CB4E5BC4A6}" destId="{65C394C7-3289-49CF-896E-F44874B547AC}" srcOrd="0" destOrd="0" presId="urn:microsoft.com/office/officeart/2005/8/layout/cycle2"/>
    <dgm:cxn modelId="{A7A06B52-3AB6-4FE9-87B9-8FE93DEF0A51}" type="presOf" srcId="{5BFFF40C-E634-411F-9440-1B45C8DE51A0}" destId="{5537E3F6-8EEC-417D-9363-C662CD29A003}" srcOrd="0" destOrd="0" presId="urn:microsoft.com/office/officeart/2005/8/layout/cycle2"/>
    <dgm:cxn modelId="{B8853F05-7534-4259-83D8-9FEC2E6298CD}" type="presOf" srcId="{EC99284B-553A-4BA4-8679-494481F96181}" destId="{1BFC6C14-1C75-4AC7-982F-8A70B0179D05}" srcOrd="0" destOrd="0" presId="urn:microsoft.com/office/officeart/2005/8/layout/cycle2"/>
    <dgm:cxn modelId="{408E8DFA-FD29-44BB-A0EB-EB33039AC421}" type="presOf" srcId="{D29EC6D6-5B71-4BED-A0CE-7BFFA98C4D52}" destId="{6F8E38BB-41DF-422D-AD6C-9D1A62C18EF5}" srcOrd="0" destOrd="0" presId="urn:microsoft.com/office/officeart/2005/8/layout/cycle2"/>
    <dgm:cxn modelId="{F4D149CB-19BD-4400-B57D-29912D71E88B}" srcId="{ADFC7921-AF05-4643-89A3-52CB4E5BC4A6}" destId="{93691DB1-EBC9-4529-9C92-A10FB7A749D8}" srcOrd="3" destOrd="0" parTransId="{9B9DE8F0-6284-4BBB-A596-6C5F1A34B240}" sibTransId="{B4624112-5A93-403A-89C8-60BB77081592}"/>
    <dgm:cxn modelId="{6B0C5114-2131-4466-A408-4B7B63B05753}" type="presOf" srcId="{507E9D01-0432-489B-B938-E7797A73EB41}" destId="{A5A0F649-E7D6-4A92-9E1E-8E7AA29DC343}" srcOrd="0" destOrd="0" presId="urn:microsoft.com/office/officeart/2005/8/layout/cycle2"/>
    <dgm:cxn modelId="{07CD7BAA-B328-4BC0-A967-08EABE99B266}" type="presOf" srcId="{5BFFF40C-E634-411F-9440-1B45C8DE51A0}" destId="{CCFA0A27-E3F1-49EE-B900-BD9135066C81}" srcOrd="1" destOrd="0" presId="urn:microsoft.com/office/officeart/2005/8/layout/cycle2"/>
    <dgm:cxn modelId="{4E0AF3D2-8DBA-4DB2-B50B-7CE7C363801D}" type="presOf" srcId="{1BCC24CF-8F1F-4D46-808C-E1A76BB6D2E3}" destId="{1923D807-D5AE-4951-8019-C85587F91486}" srcOrd="1" destOrd="0" presId="urn:microsoft.com/office/officeart/2005/8/layout/cycle2"/>
    <dgm:cxn modelId="{F32C995D-A2C6-45A6-8086-72E080D13A1B}" srcId="{ADFC7921-AF05-4643-89A3-52CB4E5BC4A6}" destId="{42F60BAD-F288-4174-AA67-2FED47E8CCD5}" srcOrd="4" destOrd="0" parTransId="{21142FE8-B490-4438-A844-3456614C5508}" sibTransId="{5BFFF40C-E634-411F-9440-1B45C8DE51A0}"/>
    <dgm:cxn modelId="{55F1F329-0402-4383-83D9-AC8A9C687C25}" type="presOf" srcId="{400AACBD-0E9F-4C18-ADF3-A671648A6E6F}" destId="{D399B9AC-B9A2-4F27-9476-36AC5D269C39}" srcOrd="0" destOrd="0" presId="urn:microsoft.com/office/officeart/2005/8/layout/cycle2"/>
    <dgm:cxn modelId="{9524BCE9-E88C-4B54-B3A5-41542B73B5D2}" type="presOf" srcId="{E59F8BC1-E1C3-4A48-96E8-747333716759}" destId="{429C353C-FF1C-4B74-A771-86CC44C6F46A}" srcOrd="0" destOrd="0" presId="urn:microsoft.com/office/officeart/2005/8/layout/cycle2"/>
    <dgm:cxn modelId="{17F472AA-8157-4AE2-A4DF-29BAAA1CEA89}" srcId="{ADFC7921-AF05-4643-89A3-52CB4E5BC4A6}" destId="{400AACBD-0E9F-4C18-ADF3-A671648A6E6F}" srcOrd="5" destOrd="0" parTransId="{FC98511C-22F2-4768-8B56-2009946B4E7D}" sibTransId="{D29EC6D6-5B71-4BED-A0CE-7BFFA98C4D52}"/>
    <dgm:cxn modelId="{4198B6CA-2A84-47EA-9B4E-E96481690F3C}" type="presOf" srcId="{B4624112-5A93-403A-89C8-60BB77081592}" destId="{975F6EB7-D532-4181-8835-72D07E30F87F}" srcOrd="1" destOrd="0" presId="urn:microsoft.com/office/officeart/2005/8/layout/cycle2"/>
    <dgm:cxn modelId="{87375640-A9E1-4DD7-954C-8102C7EF36F6}" type="presOf" srcId="{42F60BAD-F288-4174-AA67-2FED47E8CCD5}" destId="{7AFD74F3-D24E-45C9-AE35-91E47163031E}" srcOrd="0" destOrd="0" presId="urn:microsoft.com/office/officeart/2005/8/layout/cycle2"/>
    <dgm:cxn modelId="{22702A32-5405-4F3D-873F-43C03DD89257}" type="presOf" srcId="{7694F859-D5EF-42CC-A069-D8DE3E4382B0}" destId="{9C8D0A1C-032A-49DB-A62F-8EBF075E7368}" srcOrd="1" destOrd="0" presId="urn:microsoft.com/office/officeart/2005/8/layout/cycle2"/>
    <dgm:cxn modelId="{A145B68F-ECCA-4C13-820C-391670B936DE}" srcId="{ADFC7921-AF05-4643-89A3-52CB4E5BC4A6}" destId="{EC99284B-553A-4BA4-8679-494481F96181}" srcOrd="2" destOrd="0" parTransId="{C878F87B-DC10-450E-AEAB-BD66589C0609}" sibTransId="{507E9D01-0432-489B-B938-E7797A73EB41}"/>
    <dgm:cxn modelId="{49B3A40E-E0E0-4E72-ADF5-DFCF3AAAFF49}" type="presOf" srcId="{93691DB1-EBC9-4529-9C92-A10FB7A749D8}" destId="{D9BBBCC3-D2C9-4E8B-BCE3-C6EF6B758823}" srcOrd="0" destOrd="0" presId="urn:microsoft.com/office/officeart/2005/8/layout/cycle2"/>
    <dgm:cxn modelId="{070D7F71-12A7-43F8-B2A4-4932D4D51E10}" srcId="{ADFC7921-AF05-4643-89A3-52CB4E5BC4A6}" destId="{C1D0E5B0-7044-433B-8C96-D23EAD74FB2F}" srcOrd="0" destOrd="0" parTransId="{106F8401-5724-4337-BE19-0F98D4F42CD9}" sibTransId="{1BCC24CF-8F1F-4D46-808C-E1A76BB6D2E3}"/>
    <dgm:cxn modelId="{9426BD83-C8B7-40F7-8F7D-2F4295C1CE8E}" type="presOf" srcId="{D29EC6D6-5B71-4BED-A0CE-7BFFA98C4D52}" destId="{15CA4809-780A-4889-A134-83CBA055B7BF}" srcOrd="1" destOrd="0" presId="urn:microsoft.com/office/officeart/2005/8/layout/cycle2"/>
    <dgm:cxn modelId="{6BAC51DB-5747-47A5-9B2E-B9212966A907}" type="presOf" srcId="{B4624112-5A93-403A-89C8-60BB77081592}" destId="{9B380928-A4CD-42D0-A0BD-10392B7B269D}" srcOrd="0" destOrd="0" presId="urn:microsoft.com/office/officeart/2005/8/layout/cycle2"/>
    <dgm:cxn modelId="{F08F3DCC-E3EF-40CD-8D18-2F344F92D7F7}" type="presOf" srcId="{1BCC24CF-8F1F-4D46-808C-E1A76BB6D2E3}" destId="{A02CCD36-E0FF-4D95-8F76-090354427AF5}" srcOrd="0" destOrd="0" presId="urn:microsoft.com/office/officeart/2005/8/layout/cycle2"/>
    <dgm:cxn modelId="{6BEC35F6-9B8D-41EF-9144-5A6D95529A81}" type="presOf" srcId="{507E9D01-0432-489B-B938-E7797A73EB41}" destId="{8813085B-90E5-4A17-B431-EBA456023913}" srcOrd="1" destOrd="0" presId="urn:microsoft.com/office/officeart/2005/8/layout/cycle2"/>
    <dgm:cxn modelId="{1158681C-62F0-4CC9-93AA-C86DAA67D027}" type="presOf" srcId="{7694F859-D5EF-42CC-A069-D8DE3E4382B0}" destId="{C7AB4EB9-8A32-4400-BEA7-BC62A11D4558}" srcOrd="0" destOrd="0" presId="urn:microsoft.com/office/officeart/2005/8/layout/cycle2"/>
    <dgm:cxn modelId="{0E1C5AA7-2AB3-4D2B-82B0-32CC6108A640}" type="presParOf" srcId="{65C394C7-3289-49CF-896E-F44874B547AC}" destId="{A9BCE90E-B56C-4E36-BC2E-C0D161D3D2C6}" srcOrd="0" destOrd="0" presId="urn:microsoft.com/office/officeart/2005/8/layout/cycle2"/>
    <dgm:cxn modelId="{EBB61A41-F079-4852-AA65-433B76FA56F3}" type="presParOf" srcId="{65C394C7-3289-49CF-896E-F44874B547AC}" destId="{A02CCD36-E0FF-4D95-8F76-090354427AF5}" srcOrd="1" destOrd="0" presId="urn:microsoft.com/office/officeart/2005/8/layout/cycle2"/>
    <dgm:cxn modelId="{6F9CE0D1-28DE-45E8-BDBE-444BEB526649}" type="presParOf" srcId="{A02CCD36-E0FF-4D95-8F76-090354427AF5}" destId="{1923D807-D5AE-4951-8019-C85587F91486}" srcOrd="0" destOrd="0" presId="urn:microsoft.com/office/officeart/2005/8/layout/cycle2"/>
    <dgm:cxn modelId="{51C883BB-44B2-40E3-989C-A637AD915BB7}" type="presParOf" srcId="{65C394C7-3289-49CF-896E-F44874B547AC}" destId="{429C353C-FF1C-4B74-A771-86CC44C6F46A}" srcOrd="2" destOrd="0" presId="urn:microsoft.com/office/officeart/2005/8/layout/cycle2"/>
    <dgm:cxn modelId="{BA7BF908-797E-4E66-A2A5-94ADB0CB1DF2}" type="presParOf" srcId="{65C394C7-3289-49CF-896E-F44874B547AC}" destId="{C7AB4EB9-8A32-4400-BEA7-BC62A11D4558}" srcOrd="3" destOrd="0" presId="urn:microsoft.com/office/officeart/2005/8/layout/cycle2"/>
    <dgm:cxn modelId="{9AFFDEE3-94C9-4A9A-84A5-0E9EA8329FBB}" type="presParOf" srcId="{C7AB4EB9-8A32-4400-BEA7-BC62A11D4558}" destId="{9C8D0A1C-032A-49DB-A62F-8EBF075E7368}" srcOrd="0" destOrd="0" presId="urn:microsoft.com/office/officeart/2005/8/layout/cycle2"/>
    <dgm:cxn modelId="{4EFE8DE6-8656-4C0F-B25C-744D86E734FE}" type="presParOf" srcId="{65C394C7-3289-49CF-896E-F44874B547AC}" destId="{1BFC6C14-1C75-4AC7-982F-8A70B0179D05}" srcOrd="4" destOrd="0" presId="urn:microsoft.com/office/officeart/2005/8/layout/cycle2"/>
    <dgm:cxn modelId="{D52EAD78-65E9-4AFF-BCA9-FCC2162DF3F8}" type="presParOf" srcId="{65C394C7-3289-49CF-896E-F44874B547AC}" destId="{A5A0F649-E7D6-4A92-9E1E-8E7AA29DC343}" srcOrd="5" destOrd="0" presId="urn:microsoft.com/office/officeart/2005/8/layout/cycle2"/>
    <dgm:cxn modelId="{33C0AE86-0D5E-4CF0-ADAC-36C441839267}" type="presParOf" srcId="{A5A0F649-E7D6-4A92-9E1E-8E7AA29DC343}" destId="{8813085B-90E5-4A17-B431-EBA456023913}" srcOrd="0" destOrd="0" presId="urn:microsoft.com/office/officeart/2005/8/layout/cycle2"/>
    <dgm:cxn modelId="{98EA0CC2-7AE9-4207-8847-64FE902AC41B}" type="presParOf" srcId="{65C394C7-3289-49CF-896E-F44874B547AC}" destId="{D9BBBCC3-D2C9-4E8B-BCE3-C6EF6B758823}" srcOrd="6" destOrd="0" presId="urn:microsoft.com/office/officeart/2005/8/layout/cycle2"/>
    <dgm:cxn modelId="{AF033F46-AC02-4E3B-B553-81CBA824CDDD}" type="presParOf" srcId="{65C394C7-3289-49CF-896E-F44874B547AC}" destId="{9B380928-A4CD-42D0-A0BD-10392B7B269D}" srcOrd="7" destOrd="0" presId="urn:microsoft.com/office/officeart/2005/8/layout/cycle2"/>
    <dgm:cxn modelId="{967F51A8-A0E7-44C1-B6A1-9B4450B5DF94}" type="presParOf" srcId="{9B380928-A4CD-42D0-A0BD-10392B7B269D}" destId="{975F6EB7-D532-4181-8835-72D07E30F87F}" srcOrd="0" destOrd="0" presId="urn:microsoft.com/office/officeart/2005/8/layout/cycle2"/>
    <dgm:cxn modelId="{73C8C7BC-DA6A-427B-8026-1BDC7ADBFCBE}" type="presParOf" srcId="{65C394C7-3289-49CF-896E-F44874B547AC}" destId="{7AFD74F3-D24E-45C9-AE35-91E47163031E}" srcOrd="8" destOrd="0" presId="urn:microsoft.com/office/officeart/2005/8/layout/cycle2"/>
    <dgm:cxn modelId="{65088E26-9DBF-41CA-B92C-DFF839D9DEBB}" type="presParOf" srcId="{65C394C7-3289-49CF-896E-F44874B547AC}" destId="{5537E3F6-8EEC-417D-9363-C662CD29A003}" srcOrd="9" destOrd="0" presId="urn:microsoft.com/office/officeart/2005/8/layout/cycle2"/>
    <dgm:cxn modelId="{33759F8D-C8E2-4B39-AA1D-F6BB5C85E3FA}" type="presParOf" srcId="{5537E3F6-8EEC-417D-9363-C662CD29A003}" destId="{CCFA0A27-E3F1-49EE-B900-BD9135066C81}" srcOrd="0" destOrd="0" presId="urn:microsoft.com/office/officeart/2005/8/layout/cycle2"/>
    <dgm:cxn modelId="{A90C0C0A-E322-43BC-88B3-58368D09A2CC}" type="presParOf" srcId="{65C394C7-3289-49CF-896E-F44874B547AC}" destId="{D399B9AC-B9A2-4F27-9476-36AC5D269C39}" srcOrd="10" destOrd="0" presId="urn:microsoft.com/office/officeart/2005/8/layout/cycle2"/>
    <dgm:cxn modelId="{88BC39B7-1B7B-4196-9D28-81D6B0DC57D3}" type="presParOf" srcId="{65C394C7-3289-49CF-896E-F44874B547AC}" destId="{6F8E38BB-41DF-422D-AD6C-9D1A62C18EF5}" srcOrd="11" destOrd="0" presId="urn:microsoft.com/office/officeart/2005/8/layout/cycle2"/>
    <dgm:cxn modelId="{97D8D555-43EE-45D6-B67C-E52F41999803}" type="presParOf" srcId="{6F8E38BB-41DF-422D-AD6C-9D1A62C18EF5}" destId="{15CA4809-780A-4889-A134-83CBA055B7B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CE90E-B56C-4E36-BC2E-C0D161D3D2C6}">
      <dsp:nvSpPr>
        <dsp:cNvPr id="0" name=""/>
        <dsp:cNvSpPr/>
      </dsp:nvSpPr>
      <dsp:spPr>
        <a:xfrm>
          <a:off x="3526476" y="3045"/>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1 актуальная ситуация</a:t>
          </a:r>
          <a:endParaRPr lang="ru-RU" sz="1500" kern="1200" dirty="0"/>
        </a:p>
      </dsp:txBody>
      <dsp:txXfrm>
        <a:off x="3741215" y="217784"/>
        <a:ext cx="1036854" cy="1036854"/>
      </dsp:txXfrm>
    </dsp:sp>
    <dsp:sp modelId="{A02CCD36-E0FF-4D95-8F76-090354427AF5}">
      <dsp:nvSpPr>
        <dsp:cNvPr id="0" name=""/>
        <dsp:cNvSpPr/>
      </dsp:nvSpPr>
      <dsp:spPr>
        <a:xfrm rot="1800000">
          <a:off x="5008623" y="1033742"/>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a:off x="5016458" y="1103478"/>
        <a:ext cx="272921" cy="296933"/>
      </dsp:txXfrm>
    </dsp:sp>
    <dsp:sp modelId="{429C353C-FF1C-4B74-A771-86CC44C6F46A}">
      <dsp:nvSpPr>
        <dsp:cNvPr id="0" name=""/>
        <dsp:cNvSpPr/>
      </dsp:nvSpPr>
      <dsp:spPr>
        <a:xfrm>
          <a:off x="5433437" y="1104029"/>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2 проблема</a:t>
          </a:r>
          <a:endParaRPr lang="ru-RU" sz="1500" kern="1200" dirty="0"/>
        </a:p>
      </dsp:txBody>
      <dsp:txXfrm>
        <a:off x="5648176" y="1318768"/>
        <a:ext cx="1036854" cy="1036854"/>
      </dsp:txXfrm>
    </dsp:sp>
    <dsp:sp modelId="{C7AB4EB9-8A32-4400-BEA7-BC62A11D4558}">
      <dsp:nvSpPr>
        <dsp:cNvPr id="0" name=""/>
        <dsp:cNvSpPr/>
      </dsp:nvSpPr>
      <dsp:spPr>
        <a:xfrm rot="5400000">
          <a:off x="5971659" y="2679701"/>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a:off x="6030142" y="2720195"/>
        <a:ext cx="272921" cy="296933"/>
      </dsp:txXfrm>
    </dsp:sp>
    <dsp:sp modelId="{1BFC6C14-1C75-4AC7-982F-8A70B0179D05}">
      <dsp:nvSpPr>
        <dsp:cNvPr id="0" name=""/>
        <dsp:cNvSpPr/>
      </dsp:nvSpPr>
      <dsp:spPr>
        <a:xfrm>
          <a:off x="5433437" y="3305998"/>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3 идея изменений </a:t>
          </a:r>
          <a:endParaRPr lang="ru-RU" sz="1500" kern="1200" dirty="0"/>
        </a:p>
      </dsp:txBody>
      <dsp:txXfrm>
        <a:off x="5648176" y="3520737"/>
        <a:ext cx="1036854" cy="1036854"/>
      </dsp:txXfrm>
    </dsp:sp>
    <dsp:sp modelId="{A5A0F649-E7D6-4A92-9E1E-8E7AA29DC343}">
      <dsp:nvSpPr>
        <dsp:cNvPr id="0" name=""/>
        <dsp:cNvSpPr/>
      </dsp:nvSpPr>
      <dsp:spPr>
        <a:xfrm rot="9000000">
          <a:off x="5027735" y="4336695"/>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rot="10800000">
        <a:off x="5136866" y="4406431"/>
        <a:ext cx="272921" cy="296933"/>
      </dsp:txXfrm>
    </dsp:sp>
    <dsp:sp modelId="{D9BBBCC3-D2C9-4E8B-BCE3-C6EF6B758823}">
      <dsp:nvSpPr>
        <dsp:cNvPr id="0" name=""/>
        <dsp:cNvSpPr/>
      </dsp:nvSpPr>
      <dsp:spPr>
        <a:xfrm>
          <a:off x="3526476" y="4406982"/>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4 цель (идеальная ситуация)</a:t>
          </a:r>
          <a:endParaRPr lang="ru-RU" sz="1500" kern="1200" dirty="0"/>
        </a:p>
      </dsp:txBody>
      <dsp:txXfrm>
        <a:off x="3741215" y="4621721"/>
        <a:ext cx="1036854" cy="1036854"/>
      </dsp:txXfrm>
    </dsp:sp>
    <dsp:sp modelId="{9B380928-A4CD-42D0-A0BD-10392B7B269D}">
      <dsp:nvSpPr>
        <dsp:cNvPr id="0" name=""/>
        <dsp:cNvSpPr/>
      </dsp:nvSpPr>
      <dsp:spPr>
        <a:xfrm rot="12600000">
          <a:off x="3120775" y="4347730"/>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rot="10800000">
        <a:off x="3229906" y="4475949"/>
        <a:ext cx="272921" cy="296933"/>
      </dsp:txXfrm>
    </dsp:sp>
    <dsp:sp modelId="{7AFD74F3-D24E-45C9-AE35-91E47163031E}">
      <dsp:nvSpPr>
        <dsp:cNvPr id="0" name=""/>
        <dsp:cNvSpPr/>
      </dsp:nvSpPr>
      <dsp:spPr>
        <a:xfrm>
          <a:off x="1619516" y="3305998"/>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5 </a:t>
          </a:r>
          <a:r>
            <a:rPr lang="ru-RU" sz="1800" kern="1200" dirty="0" smtClean="0"/>
            <a:t>тема</a:t>
          </a:r>
          <a:endParaRPr lang="ru-RU" sz="1500" kern="1200" dirty="0"/>
        </a:p>
      </dsp:txBody>
      <dsp:txXfrm>
        <a:off x="1834255" y="3520737"/>
        <a:ext cx="1036854" cy="1036854"/>
      </dsp:txXfrm>
    </dsp:sp>
    <dsp:sp modelId="{5537E3F6-8EEC-417D-9363-C662CD29A003}">
      <dsp:nvSpPr>
        <dsp:cNvPr id="0" name=""/>
        <dsp:cNvSpPr/>
      </dsp:nvSpPr>
      <dsp:spPr>
        <a:xfrm rot="16200000">
          <a:off x="2157738" y="2701770"/>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a:off x="2216221" y="2859230"/>
        <a:ext cx="272921" cy="296933"/>
      </dsp:txXfrm>
    </dsp:sp>
    <dsp:sp modelId="{D399B9AC-B9A2-4F27-9476-36AC5D269C39}">
      <dsp:nvSpPr>
        <dsp:cNvPr id="0" name=""/>
        <dsp:cNvSpPr/>
      </dsp:nvSpPr>
      <dsp:spPr>
        <a:xfrm>
          <a:off x="1619516" y="1104029"/>
          <a:ext cx="1466332" cy="1466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u-RU" sz="1500" kern="1200" dirty="0" smtClean="0"/>
            <a:t>6 </a:t>
          </a:r>
          <a:r>
            <a:rPr lang="ru-RU" sz="1600" kern="1200" dirty="0" smtClean="0"/>
            <a:t>результат</a:t>
          </a:r>
          <a:endParaRPr lang="ru-RU" sz="1500" kern="1200" dirty="0"/>
        </a:p>
      </dsp:txBody>
      <dsp:txXfrm>
        <a:off x="1834255" y="1318768"/>
        <a:ext cx="1036854" cy="1036854"/>
      </dsp:txXfrm>
    </dsp:sp>
    <dsp:sp modelId="{6F8E38BB-41DF-422D-AD6C-9D1A62C18EF5}">
      <dsp:nvSpPr>
        <dsp:cNvPr id="0" name=""/>
        <dsp:cNvSpPr/>
      </dsp:nvSpPr>
      <dsp:spPr>
        <a:xfrm rot="19800000">
          <a:off x="3101662" y="1044777"/>
          <a:ext cx="389887" cy="49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a:off x="3109497" y="1172996"/>
        <a:ext cx="272921" cy="29693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BA553-19BA-4178-913A-06BA8D4304D2}" type="datetimeFigureOut">
              <a:rPr lang="ru-RU" smtClean="0"/>
              <a:pPr/>
              <a:t>05.11.2021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DC7D8-434A-4A02-8CFE-E87DA74F21CC}" type="slidenum">
              <a:rPr lang="ru-RU" smtClean="0"/>
              <a:pPr/>
              <a:t>‹#›</a:t>
            </a:fld>
            <a:endParaRPr lang="ru-RU"/>
          </a:p>
        </p:txBody>
      </p:sp>
    </p:spTree>
    <p:extLst>
      <p:ext uri="{BB962C8B-B14F-4D97-AF65-F5344CB8AC3E}">
        <p14:creationId xmlns:p14="http://schemas.microsoft.com/office/powerpoint/2010/main" val="95136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A%D1%80%D1%8B%D0%BC%D1%81%D0%BA%D0%B8%D0%B9_%D0%BC%D0%BE%D1%81%D1%82#cite_note-tass-9435-1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Идея строительства конструкции, связывающей два близлежащих полуострова, Керчь и Тамань, и выполняющей как транспортные, так и иные функции, появилась давно. Так, в 1899 г. в Петербурге была издана научная работа под названием «Проект поднятия уровня Азовского моря запрудою Керченского пролива. Составлен Владимиром Дмитриевичем Менделеевым. Посмертное издание, с приложением 2 карт и 5 разрезов». 	Автор труда — сын великого химика Д. И. Менделеева. </a:t>
            </a:r>
          </a:p>
          <a:p>
            <a:r>
              <a:rPr lang="ru-RU" dirty="0" smtClean="0"/>
              <a:t>Практический проект строительства моста был разработан в России в начале ХХ в. по заданию императора Николая II, однако не был реализован из-за Первой мировой войны.</a:t>
            </a:r>
          </a:p>
          <a:p>
            <a:r>
              <a:rPr lang="ru-RU" dirty="0" smtClean="0"/>
              <a:t>	В 1930-е гг. появился новый проект. Были осуществлены многие подготовительные работы, даже заказаны в Германии некоторые элементы конструкции, но Советский Союз оказался втянут во Вторую мировую войну.</a:t>
            </a:r>
          </a:p>
          <a:p>
            <a:r>
              <a:rPr lang="ru-RU" dirty="0" smtClean="0"/>
              <a:t>	Особый вариант был испробован в 1942 г. во время оккупации Крыма фашистскими войсками. Им очень нужен был мост для переброски военных грузов кратчайшим путём на Кавказ для обеспечения наступления на единственный источник снабжения Красной армии нефтепродуктами — месторождения в Баку. Однако в условиях цейтнота и с учётом рисков вместо моста через Керченский пролив была спроектирована и построена канатная дорога.</a:t>
            </a:r>
          </a:p>
          <a:p>
            <a:endParaRPr lang="ru-RU" dirty="0" smtClean="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47256E-483B-4BC1-BFF8-D2418426C52D}"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421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noTextEdi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a:lstStyle/>
          <a:p>
            <a:pPr eaLnBrk="1" hangingPunct="1">
              <a:spcBef>
                <a:spcPct val="0"/>
              </a:spcBef>
            </a:pPr>
            <a:r>
              <a:rPr lang="ru-RU" dirty="0" smtClean="0"/>
              <a:t>Работа по определению проблемы всегда начинается с описания реальной ситуации, которая по какой-либо причине не устраивает субъекта. </a:t>
            </a:r>
            <a:endParaRPr lang="ru-RU" altLang="ru-RU" dirty="0" smtClean="0"/>
          </a:p>
        </p:txBody>
      </p:sp>
      <p:sp>
        <p:nvSpPr>
          <p:cNvPr id="19459" name="Номер слайда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5C16D61D-4961-48C1-A1E8-E714C69BDF89}" type="slidenum">
              <a:rPr lang="ru-RU" altLang="ru-RU" sz="1200"/>
              <a:pPr algn="r"/>
              <a:t>11</a:t>
            </a:fld>
            <a:endParaRPr lang="ru-RU" altLang="ru-RU" sz="1200"/>
          </a:p>
        </p:txBody>
      </p:sp>
    </p:spTree>
    <p:extLst>
      <p:ext uri="{BB962C8B-B14F-4D97-AF65-F5344CB8AC3E}">
        <p14:creationId xmlns:p14="http://schemas.microsoft.com/office/powerpoint/2010/main" val="258551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Проектирование заключается в том, что на основании имеющихся данных нужно представить существующий пока ещё только в воображении объект и на основании этого выстроить последовательность действий, которыми нужный результат должен быть достигнут. </a:t>
            </a:r>
          </a:p>
          <a:p>
            <a:r>
              <a:rPr lang="ru-RU" dirty="0" smtClean="0"/>
              <a:t>	При этом, с одной стороны, ещё нет уверенности, что имеются необходимые средства для достижения этого конечного результата.</a:t>
            </a:r>
          </a:p>
          <a:p>
            <a:r>
              <a:rPr lang="ru-RU" dirty="0" smtClean="0"/>
              <a:t>	С другой стороны, в процессе проектирования возможна трансформация исходной задачи. Например, задумали и начали строить дом для хозяина Кота в сапогах, а в разгар процесса вдруг оказалось, что нужно возвести небольшой дворец для принца. Во многом такая изменчивость (лабильность) задачи делает труд проектировщика творческим, интересным и вместе с тем сложным и требующим мобилизации всех сил и способностей.</a:t>
            </a:r>
          </a:p>
          <a:p>
            <a:r>
              <a:rPr lang="ru-RU" dirty="0" smtClean="0"/>
              <a:t>	Основная задача при проектировании чего-либо — понять, что вы хотите получить, т. е. определить образ желаемого будущего. Такой образ нельзя построить через отрицание. Это непродуктивный способ. Нельзя сказать: «Я не хочу, чтобы было грязно» или «Я хочу, чтобы было не грязно». Формулировка «Я хочу, чтобы было чисто» тоже неконкретна. Что значит в вашем понимании чисто? Рассмотрим, например, стол, за которым вы делаете уроки.</a:t>
            </a:r>
          </a:p>
          <a:p>
            <a:r>
              <a:rPr lang="ru-RU" dirty="0" smtClean="0"/>
              <a:t>Возможно, сейчас на нём стоит тарелка с остатками еды, чашка, разбросаны тетради и письменные принадлежности. Тогда образ желаемого будущего можно описать так: «Я хочу, чтобы у меня на столе стоял чистый (без пыли и грязи) ноутбук, лежала стопка тетрадей и пенал с письменными принадлежностями (или какой-либо гаджет, который вскоре всё это заменит)». Мы представляем что-то конкретное, которое будет вместо того, что нас не устраивает.</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47256E-483B-4BC1-BFF8-D2418426C52D}"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ru-R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9476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15</a:t>
            </a:fld>
            <a:endParaRPr lang="ru-RU"/>
          </a:p>
        </p:txBody>
      </p:sp>
    </p:spTree>
    <p:extLst>
      <p:ext uri="{BB962C8B-B14F-4D97-AF65-F5344CB8AC3E}">
        <p14:creationId xmlns:p14="http://schemas.microsoft.com/office/powerpoint/2010/main" val="129945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Малоизвестно, что мост всё же был построен после освобождения Крыма в 1944 г., причём в рекордно короткие сроки (за шесть месяцев), и по нему начали ходить железнодорожные составы — до 15 в сутки и до 50 вагонов в каждом. Из-за сжатых сроков строительства вместо металлических опор использовали деревянные, что явилось причиной их разрушения в феврале 1945 г. льдами, которые течениями из Азовского моря выносит в Чёрное. Продержавшийся всего 150 дней мост рухнул, и к идее строительства нового моста во времена послевоенного СССР более не возвращались, ограничившись запуском паромной переправы. </a:t>
            </a:r>
          </a:p>
          <a:p>
            <a:r>
              <a:rPr lang="ru-RU" dirty="0" smtClean="0"/>
              <a:t>К теме строительства моста вернулись только в 2006 г., что привело к появлению в 2008 г. совместного российско-украинского проекта. С его реализацией не спешили, и до конкретных действий дело так и не дошло.</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47256E-483B-4BC1-BFF8-D2418426C52D}"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0240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В марте 2014 г. после вхождения полуострова Крым в состав Российской Федерации вопрос строительства моста приобрёл стратегическое значение. Была поставлена задача обеспечить беспрепятственное движение двух видов транспорта — автомобильного и железнодорожного — между Крымом и остальной частью России.</a:t>
            </a:r>
          </a:p>
          <a:p>
            <a:r>
              <a:rPr lang="ru-RU" dirty="0" smtClean="0"/>
              <a:t>Экспертный совет рассмотрел 74 варианта строительства транспортного перехода. В итоге был выбран тот, который посчитали оптимальным: строительство параллельных мостов для каждого из видов транспорта через остров </a:t>
            </a:r>
            <a:r>
              <a:rPr lang="ru-RU" dirty="0" err="1" smtClean="0"/>
              <a:t>Тузла</a:t>
            </a:r>
            <a:r>
              <a:rPr lang="ru-RU" dirty="0" smtClean="0"/>
              <a:t> и </a:t>
            </a:r>
            <a:r>
              <a:rPr lang="ru-RU" dirty="0" err="1" smtClean="0"/>
              <a:t>Тузлинскую</a:t>
            </a:r>
            <a:r>
              <a:rPr lang="ru-RU" dirty="0" smtClean="0"/>
              <a:t> косу.</a:t>
            </a:r>
            <a:r>
              <a:rPr lang="ru-RU" baseline="0" dirty="0" smtClean="0"/>
              <a:t> </a:t>
            </a:r>
          </a:p>
          <a:p>
            <a:r>
              <a:rPr lang="ru-RU" dirty="0" smtClean="0"/>
              <a:t>В 2014 г. заказчиком возведения объекта назначили Федеральное дорожное агентство (</a:t>
            </a:r>
            <a:r>
              <a:rPr lang="ru-RU" dirty="0" err="1" smtClean="0"/>
              <a:t>Росавтодор</a:t>
            </a:r>
            <a:r>
              <a:rPr lang="ru-RU" dirty="0" smtClean="0"/>
              <a:t>), в январе 2015 г. был выбран генеральный подрядчик строительства. Для строительства моста были привлечены десятки подрядных организаций со всей страны.</a:t>
            </a:r>
          </a:p>
          <a:p>
            <a:r>
              <a:rPr lang="ru-RU" dirty="0" smtClean="0"/>
              <a:t>Непосредственно работы по возведению переправы начались в феврале 2016 г. Через год и 10 месяцев появились пролёты автодорожной части моста и полотно для автотранспорта от одного берега до другого. В январе 2018 г. на этой части моста была завершена укладка асфальтобетонного покрытия, установлены ограждение и освещение. В этом же году к празднику 9 Мая заказчик объявил об окончании строительства автомобильного моста,</a:t>
            </a:r>
          </a:p>
          <a:p>
            <a:r>
              <a:rPr lang="ru-RU" dirty="0" smtClean="0"/>
              <a:t>и с 16 мая началось регулярное автомобильное движение. </a:t>
            </a:r>
            <a:r>
              <a:rPr lang="ru-RU" sz="1200" b="0" i="0" kern="1200" dirty="0" smtClean="0">
                <a:solidFill>
                  <a:schemeClr val="tx1"/>
                </a:solidFill>
                <a:effectLst/>
                <a:latin typeface="+mn-lt"/>
                <a:ea typeface="+mn-ea"/>
                <a:cs typeface="+mn-cs"/>
              </a:rPr>
              <a:t>23 декабря 2019 года с участием президента России Владимира Путина прошла торжественная церемония открытия железнодорожного движения по Крымскому мосту и произошло отправление первого пассажирского поезда</a:t>
            </a:r>
            <a:r>
              <a:rPr lang="ru-RU" sz="1200" b="0" i="0" u="none" strike="noStrike" kern="1200" baseline="30000" dirty="0" smtClean="0">
                <a:solidFill>
                  <a:schemeClr val="tx1"/>
                </a:solidFill>
                <a:effectLst/>
                <a:latin typeface="+mn-lt"/>
                <a:ea typeface="+mn-ea"/>
                <a:cs typeface="+mn-cs"/>
                <a:hlinkClick r:id="rId3"/>
              </a:rPr>
              <a:t>[</a:t>
            </a:r>
            <a:endParaRPr lang="ru-RU" dirty="0" smtClean="0"/>
          </a:p>
          <a:p>
            <a:endParaRPr lang="ru-RU" dirty="0" smtClean="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47256E-483B-4BC1-BFF8-D2418426C52D}"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178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правильно определить,</a:t>
            </a:r>
            <a:r>
              <a:rPr lang="ru-RU" baseline="0" dirty="0" smtClean="0"/>
              <a:t> является ли предложенная идея проектом или нет?</a:t>
            </a:r>
          </a:p>
          <a:p>
            <a:r>
              <a:rPr lang="ru-RU" baseline="0" dirty="0" smtClean="0"/>
              <a:t>Для этого заново перечислим видимые признаки проекта:</a:t>
            </a:r>
          </a:p>
          <a:p>
            <a:r>
              <a:rPr lang="ru-RU" baseline="0" dirty="0" smtClean="0"/>
              <a:t>1. Наличие конкретной, чёткой цели;</a:t>
            </a:r>
          </a:p>
          <a:p>
            <a:r>
              <a:rPr lang="ru-RU" baseline="0" dirty="0" smtClean="0"/>
              <a:t>2. Уникальность проекта;</a:t>
            </a:r>
          </a:p>
          <a:p>
            <a:r>
              <a:rPr lang="ru-RU" baseline="0" dirty="0" smtClean="0"/>
              <a:t>3. Разовый характер;</a:t>
            </a:r>
          </a:p>
          <a:p>
            <a:r>
              <a:rPr lang="ru-RU" baseline="0" dirty="0" smtClean="0"/>
              <a:t>4. Ограниченность по времени;</a:t>
            </a:r>
          </a:p>
          <a:p>
            <a:r>
              <a:rPr lang="ru-RU" baseline="0" dirty="0" smtClean="0"/>
              <a:t>5. Ограниченность ресурсов.</a:t>
            </a:r>
          </a:p>
          <a:p>
            <a:r>
              <a:rPr lang="ru-RU" baseline="0" dirty="0" smtClean="0"/>
              <a:t>	Для того чтобы проанализировать проект, на начальном этапе достаточно будет учесть все признаки. </a:t>
            </a:r>
          </a:p>
          <a:p>
            <a:r>
              <a:rPr lang="ru-RU" baseline="0" dirty="0" smtClean="0"/>
              <a:t>Наводящие вопросы:</a:t>
            </a:r>
          </a:p>
          <a:p>
            <a:pPr marL="228600" indent="-228600">
              <a:buFont typeface="+mj-lt"/>
              <a:buAutoNum type="arabicPeriod"/>
            </a:pPr>
            <a:r>
              <a:rPr lang="ru-RU" baseline="0" dirty="0" smtClean="0"/>
              <a:t>Является ли данная задумка проектом? Ответ обоснуйте.</a:t>
            </a:r>
          </a:p>
          <a:p>
            <a:pPr marL="228600" indent="-228600">
              <a:buFont typeface="+mj-lt"/>
              <a:buAutoNum type="arabicPeriod"/>
            </a:pPr>
            <a:r>
              <a:rPr lang="ru-RU" baseline="0" dirty="0" smtClean="0"/>
              <a:t>В чём состоит цель проекта? Является ли она конкретной? Ответ обоснуйте.</a:t>
            </a:r>
          </a:p>
          <a:p>
            <a:pPr marL="228600" indent="-228600">
              <a:buFont typeface="+mj-lt"/>
              <a:buAutoNum type="arabicPeriod"/>
            </a:pPr>
            <a:r>
              <a:rPr lang="ru-RU" baseline="0" dirty="0" smtClean="0"/>
              <a:t>Посмотрите на реализацию проекта. Проект является уникальным? Или всё же типовым? Обоснуйте ответ</a:t>
            </a:r>
          </a:p>
          <a:p>
            <a:pPr marL="228600" indent="-228600">
              <a:buFont typeface="+mj-lt"/>
              <a:buAutoNum type="arabicPeriod"/>
            </a:pPr>
            <a:r>
              <a:rPr lang="ru-RU" baseline="0" dirty="0" smtClean="0"/>
              <a:t>Как был реализован данный проект?</a:t>
            </a:r>
          </a:p>
          <a:p>
            <a:pPr marL="228600" indent="-228600">
              <a:buFont typeface="+mj-lt"/>
              <a:buAutoNum type="arabicPeriod"/>
            </a:pPr>
            <a:r>
              <a:rPr lang="ru-RU" baseline="0" dirty="0" smtClean="0"/>
              <a:t>К каким результатам привёл? Достигнута ли цель?</a:t>
            </a:r>
          </a:p>
          <a:p>
            <a:endParaRPr lang="ru-RU" baseline="0"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5</a:t>
            </a:fld>
            <a:endParaRPr lang="ru-RU"/>
          </a:p>
        </p:txBody>
      </p:sp>
    </p:spTree>
    <p:extLst>
      <p:ext uri="{BB962C8B-B14F-4D97-AF65-F5344CB8AC3E}">
        <p14:creationId xmlns:p14="http://schemas.microsoft.com/office/powerpoint/2010/main" val="266639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6</a:t>
            </a:fld>
            <a:endParaRPr lang="ru-RU"/>
          </a:p>
        </p:txBody>
      </p:sp>
    </p:spTree>
    <p:extLst>
      <p:ext uri="{BB962C8B-B14F-4D97-AF65-F5344CB8AC3E}">
        <p14:creationId xmlns:p14="http://schemas.microsoft.com/office/powerpoint/2010/main" val="47051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Выписать в столбик перечень проблем  и напротив каждой распределить цифры  (и записать для примера хотя по 1 теме)</a:t>
            </a:r>
          </a:p>
          <a:p>
            <a:endParaRPr lang="ru-RU" dirty="0" smtClean="0"/>
          </a:p>
          <a:p>
            <a:r>
              <a:rPr lang="en-US" dirty="0" smtClean="0"/>
              <a:t>https://</a:t>
            </a:r>
            <a:r>
              <a:rPr lang="ru-RU" dirty="0" err="1" smtClean="0"/>
              <a:t>национальныепроекты.рф</a:t>
            </a:r>
            <a:r>
              <a:rPr lang="ru-RU" dirty="0" smtClean="0"/>
              <a:t>/</a:t>
            </a:r>
            <a:r>
              <a:rPr lang="en-US" dirty="0" smtClean="0"/>
              <a:t>projects</a:t>
            </a:r>
            <a:r>
              <a:rPr lang="ru-RU" dirty="0" smtClean="0"/>
              <a:t> </a:t>
            </a:r>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7</a:t>
            </a:fld>
            <a:endParaRPr lang="ru-RU"/>
          </a:p>
        </p:txBody>
      </p:sp>
    </p:spTree>
    <p:extLst>
      <p:ext uri="{BB962C8B-B14F-4D97-AF65-F5344CB8AC3E}">
        <p14:creationId xmlns:p14="http://schemas.microsoft.com/office/powerpoint/2010/main" val="51960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№Название проекта.  №Проблема</a:t>
            </a:r>
            <a:r>
              <a:rPr lang="ru-RU" baseline="0" dirty="0" smtClean="0"/>
              <a:t> ( из 8 с пред слайда)</a:t>
            </a:r>
            <a:endParaRPr lang="ru-RU" dirty="0" smtClean="0"/>
          </a:p>
          <a:p>
            <a:pPr marL="0" indent="0">
              <a:buNone/>
            </a:pPr>
            <a:r>
              <a:rPr lang="ru-RU" dirty="0" smtClean="0"/>
              <a:t>1,5 ,    2.4        3.5     4.5      5.6.         6,6         7,7      8,8   9. 8   10,2 </a:t>
            </a:r>
          </a:p>
          <a:p>
            <a:pPr marL="0" indent="0">
              <a:buNone/>
            </a:pPr>
            <a:r>
              <a:rPr lang="ru-RU" dirty="0" smtClean="0"/>
              <a:t>11,3      12,3    13,3    14,3   15, 3    16,3 </a:t>
            </a:r>
          </a:p>
          <a:p>
            <a:pPr marL="0" indent="0">
              <a:buNone/>
            </a:pPr>
            <a:r>
              <a:rPr lang="ru-RU" dirty="0" smtClean="0"/>
              <a:t>17,1     18,1         19,1           20,7   </a:t>
            </a:r>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8</a:t>
            </a:fld>
            <a:endParaRPr lang="ru-RU"/>
          </a:p>
        </p:txBody>
      </p:sp>
    </p:spTree>
    <p:extLst>
      <p:ext uri="{BB962C8B-B14F-4D97-AF65-F5344CB8AC3E}">
        <p14:creationId xmlns:p14="http://schemas.microsoft.com/office/powerpoint/2010/main" val="1204113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3BDC7D8-434A-4A02-8CFE-E87DA74F21CC}" type="slidenum">
              <a:rPr lang="ru-RU" smtClean="0"/>
              <a:pPr/>
              <a:t>9</a:t>
            </a:fld>
            <a:endParaRPr lang="ru-RU"/>
          </a:p>
        </p:txBody>
      </p:sp>
    </p:spTree>
    <p:extLst>
      <p:ext uri="{BB962C8B-B14F-4D97-AF65-F5344CB8AC3E}">
        <p14:creationId xmlns:p14="http://schemas.microsoft.com/office/powerpoint/2010/main" val="464756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Проектирование заключается в том, что на основании имеющихся данных нужно представить существующий пока ещё только в воображении объект и на основании этого выстроить последовательность действий, которыми нужный результат должен быть достигнут. </a:t>
            </a:r>
          </a:p>
          <a:p>
            <a:r>
              <a:rPr lang="ru-RU" dirty="0" smtClean="0"/>
              <a:t>	При этом, с одной стороны, ещё нет уверенности, что имеются необходимые средства для достижения этого конечного результата.</a:t>
            </a:r>
          </a:p>
          <a:p>
            <a:r>
              <a:rPr lang="ru-RU" dirty="0" smtClean="0"/>
              <a:t>	С другой стороны, в процессе проектирования возможна трансформация исходной задачи. Например, задумали и начали строить дом для хозяина Кота в сапогах, а в разгар процесса вдруг оказалось, что нужно возвести небольшой дворец для принца. Во многом такая изменчивость (лабильность) задачи делает труд проектировщика творческим, интересным и вместе с тем сложным и требующим мобилизации всех сил и способностей.</a:t>
            </a:r>
          </a:p>
          <a:p>
            <a:r>
              <a:rPr lang="ru-RU" dirty="0" smtClean="0"/>
              <a:t>	Основная задача при проектировании чего-либо — понять, что вы хотите получить, т. е. определить образ желаемого будущего. Такой образ нельзя построить через отрицание. Это непродуктивный способ. Нельзя сказать: «Я не хочу, чтобы было грязно» или «Я хочу, чтобы было не грязно». Формулировка «Я хочу, чтобы было чисто» тоже неконкретна. Что значит в вашем понимании чисто? Рассмотрим, например, стол, за которым вы делаете уроки.</a:t>
            </a:r>
          </a:p>
          <a:p>
            <a:r>
              <a:rPr lang="ru-RU" dirty="0" smtClean="0"/>
              <a:t>Возможно, сейчас на нём стоит тарелка с остатками еды, чашка, разбросаны тетради и письменные принадлежности. Тогда образ желаемого будущего можно описать так: «Я хочу, чтобы у меня на столе стоял чистый (без пыли и грязи) ноутбук, лежала стопка тетрадей и пенал с письменными принадлежностями (или какой-либо гаджет, который вскоре всё это заменит)». Мы представляем что-то конкретное, которое будет вместо того, что нас не устраивает.</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47256E-483B-4BC1-BFF8-D2418426C52D}"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u-R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338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pPr>
              <a:defRPr/>
            </a:pPr>
            <a:fld id="{E1EACF76-90EA-422B-A9D6-25818226AFE4}" type="datetimeFigureOut">
              <a:rPr lang="ru-RU" smtClean="0"/>
              <a:pPr>
                <a:defRPr/>
              </a:pPr>
              <a:t>05.11.2021</a:t>
            </a:fld>
            <a:endParaRPr lang="ru-RU"/>
          </a:p>
        </p:txBody>
      </p:sp>
      <p:sp>
        <p:nvSpPr>
          <p:cNvPr id="5" name="Footer Placeholder 4"/>
          <p:cNvSpPr>
            <a:spLocks noGrp="1"/>
          </p:cNvSpPr>
          <p:nvPr>
            <p:ph type="ftr" sz="quarter" idx="11"/>
          </p:nvPr>
        </p:nvSpPr>
        <p:spPr/>
        <p:txBody>
          <a:bodyPr/>
          <a:lstStyle>
            <a:lvl1pPr>
              <a:defRPr>
                <a:solidFill>
                  <a:schemeClr val="accent1"/>
                </a:solidFill>
              </a:defRPr>
            </a:lvl1pPr>
          </a:lstStyle>
          <a:p>
            <a:pPr>
              <a:defRPr/>
            </a:pPr>
            <a:endParaRPr lang="ru-RU"/>
          </a:p>
        </p:txBody>
      </p:sp>
      <p:sp>
        <p:nvSpPr>
          <p:cNvPr id="6" name="Slide Number Placeholder 5"/>
          <p:cNvSpPr>
            <a:spLocks noGrp="1"/>
          </p:cNvSpPr>
          <p:nvPr>
            <p:ph type="sldNum" sz="quarter" idx="12"/>
          </p:nvPr>
        </p:nvSpPr>
        <p:spPr/>
        <p:txBody>
          <a:bodyPr/>
          <a:lstStyle>
            <a:lvl1pPr>
              <a:defRPr>
                <a:solidFill>
                  <a:schemeClr val="accent1"/>
                </a:solidFill>
              </a:defRPr>
            </a:lvl1pPr>
          </a:lstStyle>
          <a:p>
            <a:pPr fontAlgn="base">
              <a:spcBef>
                <a:spcPct val="0"/>
              </a:spcBef>
              <a:spcAft>
                <a:spcPct val="0"/>
              </a:spcAft>
            </a:pPr>
            <a:fld id="{34879B33-7FC0-4CF9-9422-70BED5C5699E}" type="slidenum">
              <a:rPr lang="ru-RU" altLang="ru-RU" smtClean="0"/>
              <a:pPr fontAlgn="base">
                <a:spcBef>
                  <a:spcPct val="0"/>
                </a:spcBef>
                <a:spcAft>
                  <a:spcPct val="0"/>
                </a:spcAft>
              </a:pPr>
              <a:t>‹#›</a:t>
            </a:fld>
            <a:endParaRPr lang="ru-RU" altLang="ru-RU"/>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28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7758D433-A08D-4A90-9602-159E2CF03F2C}" type="datetimeFigureOut">
              <a:rPr lang="ru-RU" smtClean="0"/>
              <a:pPr>
                <a:defRPr/>
              </a:pPr>
              <a:t>05.11.2021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fontAlgn="base">
              <a:spcBef>
                <a:spcPct val="0"/>
              </a:spcBef>
              <a:spcAft>
                <a:spcPct val="0"/>
              </a:spcAft>
            </a:pPr>
            <a:fld id="{5D363BE8-CE16-43AF-93CF-3537EE9CD580}"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114487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76DEDE72-104A-44A6-B85D-7ED87F4935F6}" type="datetimeFigureOut">
              <a:rPr lang="ru-RU" smtClean="0"/>
              <a:pPr>
                <a:defRPr/>
              </a:pPr>
              <a:t>05.11.2021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fontAlgn="base">
              <a:spcBef>
                <a:spcPct val="0"/>
              </a:spcBef>
              <a:spcAft>
                <a:spcPct val="0"/>
              </a:spcAft>
            </a:pPr>
            <a:fld id="{12489E61-6EDE-4EFA-A9F8-CD0D21A75164}"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133363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06\02-\color-pencil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1972"/>
            <a:ext cx="12192000" cy="71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8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0628932D-4299-47FD-A850-4D5625C65F8C}" type="datetimeFigureOut">
              <a:rPr lang="ru-RU" smtClean="0"/>
              <a:pPr>
                <a:defRPr/>
              </a:pPr>
              <a:t>05.11.2021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fontAlgn="base">
              <a:spcBef>
                <a:spcPct val="0"/>
              </a:spcBef>
              <a:spcAft>
                <a:spcPct val="0"/>
              </a:spcAft>
            </a:pPr>
            <a:fld id="{BDD3B92E-64D6-4CA6-88F7-9ED0A981071B}"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315354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AE9B6F03-39AC-4F19-B9D0-13A4F63D8DFA}" type="datetimeFigureOut">
              <a:rPr lang="ru-RU" smtClean="0"/>
              <a:pPr>
                <a:defRPr/>
              </a:pPr>
              <a:t>05.11.2021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81E64D-150E-41AB-8E9B-E0D26E645A5D}" type="slidenum">
              <a:rPr lang="ru-RU" altLang="ru-RU" smtClean="0"/>
              <a:pPr fontAlgn="base">
                <a:spcBef>
                  <a:spcPct val="0"/>
                </a:spcBef>
                <a:spcAft>
                  <a:spcPct val="0"/>
                </a:spcAft>
              </a:pPr>
              <a:t>‹#›</a:t>
            </a:fld>
            <a:endParaRPr lang="ru-RU" altLang="ru-R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2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defRPr/>
            </a:pPr>
            <a:fld id="{BF8990C1-32AA-417F-83BC-F1086AA67EDA}" type="datetimeFigureOut">
              <a:rPr lang="ru-RU" smtClean="0"/>
              <a:pPr>
                <a:defRPr/>
              </a:pPr>
              <a:t>05.11.2021</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fontAlgn="base">
              <a:spcBef>
                <a:spcPct val="0"/>
              </a:spcBef>
              <a:spcAft>
                <a:spcPct val="0"/>
              </a:spcAft>
            </a:pPr>
            <a:fld id="{8644BAB5-CE7F-44AC-9E99-E1F3C89EC457}"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262360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fld id="{CC89C40B-8150-49E2-AF36-F90EDEB64EDD}" type="datetimeFigureOut">
              <a:rPr lang="ru-RU" smtClean="0"/>
              <a:pPr>
                <a:defRPr/>
              </a:pPr>
              <a:t>05.11.2021</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fontAlgn="base">
              <a:spcBef>
                <a:spcPct val="0"/>
              </a:spcBef>
              <a:spcAft>
                <a:spcPct val="0"/>
              </a:spcAft>
            </a:pPr>
            <a:fld id="{5CC9A3BE-C0F9-475E-A335-5E6881AC04E1}"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14228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fld id="{4D49740C-883C-4155-835F-41511E92BB21}" type="datetimeFigureOut">
              <a:rPr lang="ru-RU" smtClean="0"/>
              <a:pPr>
                <a:defRPr/>
              </a:pPr>
              <a:t>05.11.2021</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fontAlgn="base">
              <a:spcBef>
                <a:spcPct val="0"/>
              </a:spcBef>
              <a:spcAft>
                <a:spcPct val="0"/>
              </a:spcAft>
            </a:pPr>
            <a:fld id="{2291C53A-A09B-47D5-BC80-4FBBBD551956}"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107658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CA66D0A-FBB9-4A77-A803-8FE6D191E510}" type="datetimeFigureOut">
              <a:rPr lang="ru-RU" smtClean="0"/>
              <a:pPr>
                <a:defRPr/>
              </a:pPr>
              <a:t>05.11.2021</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fontAlgn="base">
              <a:spcBef>
                <a:spcPct val="0"/>
              </a:spcBef>
              <a:spcAft>
                <a:spcPct val="0"/>
              </a:spcAft>
            </a:pPr>
            <a:fld id="{1542B101-45FD-4348-9457-C9C8A093B53F}"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390461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fld id="{7F75F90F-2987-440D-8C79-37ED6F1D8823}" type="datetimeFigureOut">
              <a:rPr lang="ru-RU" smtClean="0"/>
              <a:pPr>
                <a:defRPr/>
              </a:pPr>
              <a:t>05.11.2021</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fontAlgn="base">
              <a:spcBef>
                <a:spcPct val="0"/>
              </a:spcBef>
              <a:spcAft>
                <a:spcPct val="0"/>
              </a:spcAft>
            </a:pPr>
            <a:fld id="{63196309-A6BE-4B8B-B13D-592220E2461C}"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28110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fld id="{94467D52-9665-46B9-8632-2334DA8E1E78}" type="datetimeFigureOut">
              <a:rPr lang="ru-RU" smtClean="0"/>
              <a:pPr>
                <a:defRPr/>
              </a:pPr>
              <a:t>05.11.2021</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fontAlgn="base">
              <a:spcBef>
                <a:spcPct val="0"/>
              </a:spcBef>
              <a:spcAft>
                <a:spcPct val="0"/>
              </a:spcAft>
            </a:pPr>
            <a:fld id="{4A19D2E9-271D-40FE-8735-7D1833862DB8}" type="slidenum">
              <a:rPr lang="ru-RU" altLang="ru-RU" smtClean="0"/>
              <a:pPr fontAlgn="base">
                <a:spcBef>
                  <a:spcPct val="0"/>
                </a:spcBef>
                <a:spcAft>
                  <a:spcPct val="0"/>
                </a:spcAft>
              </a:pPr>
              <a:t>‹#›</a:t>
            </a:fld>
            <a:endParaRPr lang="ru-RU" altLang="ru-RU"/>
          </a:p>
        </p:txBody>
      </p:sp>
    </p:spTree>
    <p:extLst>
      <p:ext uri="{BB962C8B-B14F-4D97-AF65-F5344CB8AC3E}">
        <p14:creationId xmlns:p14="http://schemas.microsoft.com/office/powerpoint/2010/main" val="325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8F2E38A-AE83-41D6-AF53-836BF69C9186}" type="datetimeFigureOut">
              <a:rPr lang="ru-RU" smtClean="0"/>
              <a:pPr/>
              <a:t>05.11.2021</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6FE317F-401A-4ED5-A524-2D9257D8925E}" type="slidenum">
              <a:rPr lang="ru-RU" smtClean="0"/>
              <a:pPr/>
              <a:t>‹#›</a:t>
            </a:fld>
            <a:endParaRPr lang="ru-RU"/>
          </a:p>
        </p:txBody>
      </p:sp>
    </p:spTree>
    <p:extLst>
      <p:ext uri="{BB962C8B-B14F-4D97-AF65-F5344CB8AC3E}">
        <p14:creationId xmlns:p14="http://schemas.microsoft.com/office/powerpoint/2010/main" val="288886008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pany.rt.ru/social/programms/education/azbuk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hyperlink" Target="https://www.company.rt.ru/social/programms/education/ros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futurerussia.gov.ru/"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type="subTitle" idx="1"/>
          </p:nvPr>
        </p:nvSpPr>
        <p:spPr>
          <a:xfrm>
            <a:off x="422596" y="4891604"/>
            <a:ext cx="8767860" cy="1388165"/>
          </a:xfrm>
        </p:spPr>
        <p:txBody>
          <a:bodyPr/>
          <a:lstStyle/>
          <a:p>
            <a:r>
              <a:rPr lang="ru-RU" dirty="0" smtClean="0"/>
              <a:t>  </a:t>
            </a:r>
            <a:endParaRPr lang="ru-RU" dirty="0"/>
          </a:p>
        </p:txBody>
      </p:sp>
      <p:sp>
        <p:nvSpPr>
          <p:cNvPr id="4" name="Прямоугольник 3"/>
          <p:cNvSpPr/>
          <p:nvPr/>
        </p:nvSpPr>
        <p:spPr>
          <a:xfrm>
            <a:off x="181057" y="447007"/>
            <a:ext cx="7540543" cy="1754326"/>
          </a:xfrm>
          <a:prstGeom prst="rect">
            <a:avLst/>
          </a:prstGeom>
        </p:spPr>
        <p:txBody>
          <a:bodyPr wrap="square">
            <a:spAutoFit/>
          </a:bodyPr>
          <a:lstStyle/>
          <a:p>
            <a:pPr algn="ctr">
              <a:lnSpc>
                <a:spcPct val="90000"/>
              </a:lnSpc>
              <a:spcBef>
                <a:spcPct val="0"/>
              </a:spcBef>
            </a:pPr>
            <a:r>
              <a:rPr lang="ru-RU" sz="4000" b="1" cap="all" dirty="0">
                <a:ln w="15875">
                  <a:solidFill>
                    <a:sysClr val="window" lastClr="FFFFFF"/>
                  </a:solidFill>
                </a:ln>
                <a:solidFill>
                  <a:srgbClr val="DF5327"/>
                </a:solidFill>
                <a:effectLst>
                  <a:outerShdw dist="38100" dir="2700000" algn="tl" rotWithShape="0">
                    <a:srgbClr val="DF5327"/>
                  </a:outerShdw>
                </a:effectLst>
                <a:latin typeface="+mj-lt"/>
              </a:rPr>
              <a:t>Поиск актуальной проблематики, выбор темы </a:t>
            </a:r>
            <a:r>
              <a:rPr lang="ru-RU" sz="4000" b="1" cap="all" dirty="0" smtClean="0">
                <a:ln w="15875">
                  <a:solidFill>
                    <a:sysClr val="window" lastClr="FFFFFF"/>
                  </a:solidFill>
                </a:ln>
                <a:solidFill>
                  <a:srgbClr val="DF5327"/>
                </a:solidFill>
                <a:effectLst>
                  <a:outerShdw dist="38100" dir="2700000" algn="tl" rotWithShape="0">
                    <a:srgbClr val="DF5327"/>
                  </a:outerShdw>
                </a:effectLst>
                <a:latin typeface="+mj-lt"/>
              </a:rPr>
              <a:t>проекта</a:t>
            </a:r>
            <a:endParaRPr lang="ru-RU" sz="4000" b="1" dirty="0">
              <a:solidFill>
                <a:srgbClr val="002060"/>
              </a:solidFill>
              <a:effectLst>
                <a:outerShdw blurRad="38100" dist="38100" dir="2700000" algn="tl">
                  <a:srgbClr val="000000">
                    <a:alpha val="43137"/>
                  </a:srgbClr>
                </a:outerShdw>
              </a:effectLst>
              <a:latin typeface="Cambria" panose="02040503050406030204" pitchFamily="18" charset="0"/>
            </a:endParaRPr>
          </a:p>
        </p:txBody>
      </p:sp>
      <p:sp>
        <p:nvSpPr>
          <p:cNvPr id="5" name="Прямоугольник 4"/>
          <p:cNvSpPr/>
          <p:nvPr/>
        </p:nvSpPr>
        <p:spPr>
          <a:xfrm>
            <a:off x="3374645" y="3223303"/>
            <a:ext cx="2382383" cy="646331"/>
          </a:xfrm>
          <a:prstGeom prst="rect">
            <a:avLst/>
          </a:prstGeom>
        </p:spPr>
        <p:txBody>
          <a:bodyPr wrap="none">
            <a:spAutoFit/>
          </a:bodyPr>
          <a:lstStyle/>
          <a:p>
            <a:r>
              <a:rPr lang="ru-RU" sz="3600" b="1" dirty="0">
                <a:solidFill>
                  <a:srgbClr val="002060"/>
                </a:solidFill>
                <a:effectLst>
                  <a:outerShdw blurRad="38100" dist="38100" dir="2700000" algn="tl">
                    <a:srgbClr val="000000">
                      <a:alpha val="43137"/>
                    </a:srgbClr>
                  </a:outerShdw>
                </a:effectLst>
                <a:latin typeface="Cambria" panose="02040503050406030204" pitchFamily="18" charset="0"/>
              </a:rPr>
              <a:t>Занятие </a:t>
            </a:r>
            <a:r>
              <a:rPr lang="ru-RU" sz="3600" b="1" dirty="0" smtClean="0">
                <a:solidFill>
                  <a:srgbClr val="002060"/>
                </a:solidFill>
                <a:effectLst>
                  <a:outerShdw blurRad="38100" dist="38100" dir="2700000" algn="tl">
                    <a:srgbClr val="000000">
                      <a:alpha val="43137"/>
                    </a:srgbClr>
                  </a:outerShdw>
                </a:effectLst>
                <a:latin typeface="Cambria" panose="02040503050406030204" pitchFamily="18" charset="0"/>
              </a:rPr>
              <a:t>2</a:t>
            </a:r>
            <a:endParaRPr lang="ru-RU" sz="3600" dirty="0"/>
          </a:p>
        </p:txBody>
      </p:sp>
      <p:graphicFrame>
        <p:nvGraphicFramePr>
          <p:cNvPr id="6" name="Схема 5"/>
          <p:cNvGraphicFramePr/>
          <p:nvPr>
            <p:extLst>
              <p:ext uri="{D42A27DB-BD31-4B8C-83A1-F6EECF244321}">
                <p14:modId xmlns:p14="http://schemas.microsoft.com/office/powerpoint/2010/main" val="913925416"/>
              </p:ext>
            </p:extLst>
          </p:nvPr>
        </p:nvGraphicFramePr>
        <p:xfrm>
          <a:off x="4404575" y="447007"/>
          <a:ext cx="8519286" cy="587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Прямоугольник 6"/>
          <p:cNvSpPr/>
          <p:nvPr/>
        </p:nvSpPr>
        <p:spPr>
          <a:xfrm>
            <a:off x="551996" y="5818104"/>
            <a:ext cx="4782912" cy="461665"/>
          </a:xfrm>
          <a:prstGeom prst="rect">
            <a:avLst/>
          </a:prstGeom>
        </p:spPr>
        <p:txBody>
          <a:bodyPr wrap="none">
            <a:spAutoFit/>
          </a:bodyPr>
          <a:lstStyle/>
          <a:p>
            <a:r>
              <a:rPr lang="ru-RU" sz="2400" dirty="0" smtClean="0">
                <a:solidFill>
                  <a:srgbClr val="002060"/>
                </a:solidFill>
                <a:latin typeface="Cambria" panose="02040503050406030204" pitchFamily="18" charset="0"/>
              </a:rPr>
              <a:t>Харавинина Любовь Николаевна</a:t>
            </a:r>
            <a:endParaRPr lang="ru-RU" sz="2400" dirty="0"/>
          </a:p>
        </p:txBody>
      </p:sp>
    </p:spTree>
    <p:extLst>
      <p:ext uri="{BB962C8B-B14F-4D97-AF65-F5344CB8AC3E}">
        <p14:creationId xmlns:p14="http://schemas.microsoft.com/office/powerpoint/2010/main" val="306597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a:extLst>
              <a:ext uri="{FF2B5EF4-FFF2-40B4-BE49-F238E27FC236}">
                <a16:creationId xmlns:a16="http://schemas.microsoft.com/office/drawing/2014/main" id="{DEB654A0-C98F-4F96-9F38-182DA224F2D5}"/>
              </a:ext>
            </a:extLst>
          </p:cNvPr>
          <p:cNvCxnSpPr/>
          <p:nvPr/>
        </p:nvCxnSpPr>
        <p:spPr>
          <a:xfrm>
            <a:off x="0" y="730007"/>
            <a:ext cx="10404000" cy="0"/>
          </a:xfrm>
          <a:prstGeom prst="line">
            <a:avLst/>
          </a:prstGeom>
          <a:ln>
            <a:solidFill>
              <a:srgbClr val="2A3393"/>
            </a:solidFill>
          </a:ln>
        </p:spPr>
        <p:style>
          <a:lnRef idx="2">
            <a:schemeClr val="accent5"/>
          </a:lnRef>
          <a:fillRef idx="0">
            <a:schemeClr val="accent5"/>
          </a:fillRef>
          <a:effectRef idx="1">
            <a:schemeClr val="accent5"/>
          </a:effectRef>
          <a:fontRef idx="minor">
            <a:schemeClr val="tx1"/>
          </a:fontRef>
        </p:style>
      </p:cxnSp>
      <p:sp>
        <p:nvSpPr>
          <p:cNvPr id="2" name="TextBox 1"/>
          <p:cNvSpPr txBox="1"/>
          <p:nvPr/>
        </p:nvSpPr>
        <p:spPr>
          <a:xfrm>
            <a:off x="238749" y="268342"/>
            <a:ext cx="11953251" cy="461665"/>
          </a:xfrm>
          <a:prstGeom prst="rect">
            <a:avLst/>
          </a:prstGeom>
          <a:noFill/>
        </p:spPr>
        <p:txBody>
          <a:bodyPr wrap="square" rtlCol="0">
            <a:spAutoFit/>
          </a:bodyPr>
          <a:lstStyle/>
          <a:p>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rPr>
              <a:t>Выдвижение </a:t>
            </a:r>
            <a:r>
              <a:rPr lang="ru-RU" sz="2400" b="1" dirty="0">
                <a:solidFill>
                  <a:srgbClr val="002060"/>
                </a:solidFill>
                <a:effectLst>
                  <a:outerShdw blurRad="38100" dist="38100" dir="2700000" algn="tl">
                    <a:srgbClr val="000000">
                      <a:alpha val="43137"/>
                    </a:srgbClr>
                  </a:outerShdw>
                </a:effectLst>
                <a:latin typeface="Cambria" panose="02040503050406030204" pitchFamily="18" charset="0"/>
              </a:rPr>
              <a:t>проектной идеи как формирование образа </a:t>
            </a:r>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rPr>
              <a:t>будущего</a:t>
            </a:r>
            <a:endParaRPr lang="ru-RU" sz="2400" b="1" dirty="0">
              <a:solidFill>
                <a:srgbClr val="002060"/>
              </a:solidFill>
              <a:effectLst>
                <a:outerShdw blurRad="38100" dist="38100" dir="2700000" algn="tl">
                  <a:srgbClr val="000000">
                    <a:alpha val="43137"/>
                  </a:srgbClr>
                </a:outerShdw>
              </a:effectLst>
              <a:latin typeface="Cambria" panose="02040503050406030204" pitchFamily="18" charset="0"/>
            </a:endParaRPr>
          </a:p>
        </p:txBody>
      </p:sp>
      <p:sp>
        <p:nvSpPr>
          <p:cNvPr id="3" name="Прямоугольник 2"/>
          <p:cNvSpPr/>
          <p:nvPr/>
        </p:nvSpPr>
        <p:spPr>
          <a:xfrm>
            <a:off x="196998" y="768350"/>
            <a:ext cx="11545108" cy="923330"/>
          </a:xfrm>
          <a:prstGeom prst="rect">
            <a:avLst/>
          </a:prstGeom>
        </p:spPr>
        <p:txBody>
          <a:bodyPr wrap="square">
            <a:spAutoFit/>
          </a:bodyPr>
          <a:lstStyle/>
          <a:p>
            <a:r>
              <a:rPr lang="ru-RU" b="1" dirty="0">
                <a:effectLst>
                  <a:outerShdw blurRad="38100" dist="38100" dir="2700000" algn="tl">
                    <a:srgbClr val="000000">
                      <a:alpha val="43137"/>
                    </a:srgbClr>
                  </a:outerShdw>
                </a:effectLst>
                <a:latin typeface="Cambria" panose="02040503050406030204" pitchFamily="18" charset="0"/>
              </a:rPr>
              <a:t>Проектирование </a:t>
            </a:r>
            <a:r>
              <a:rPr lang="ru-RU" dirty="0">
                <a:effectLst>
                  <a:outerShdw blurRad="38100" dist="38100" dir="2700000" algn="tl">
                    <a:srgbClr val="000000">
                      <a:alpha val="43137"/>
                    </a:srgbClr>
                  </a:outerShdw>
                </a:effectLst>
                <a:latin typeface="Cambria" panose="02040503050406030204" pitchFamily="18" charset="0"/>
              </a:rPr>
              <a:t>(от латинского </a:t>
            </a:r>
            <a:r>
              <a:rPr lang="ru-RU" i="1" dirty="0" err="1">
                <a:effectLst>
                  <a:outerShdw blurRad="38100" dist="38100" dir="2700000" algn="tl">
                    <a:srgbClr val="000000">
                      <a:alpha val="43137"/>
                    </a:srgbClr>
                  </a:outerShdw>
                </a:effectLst>
                <a:latin typeface="Cambria" panose="02040503050406030204" pitchFamily="18" charset="0"/>
              </a:rPr>
              <a:t>projectus</a:t>
            </a:r>
            <a:r>
              <a:rPr lang="ru-RU" dirty="0">
                <a:effectLst>
                  <a:outerShdw blurRad="38100" dist="38100" dir="2700000" algn="tl">
                    <a:srgbClr val="000000">
                      <a:alpha val="43137"/>
                    </a:srgbClr>
                  </a:outerShdw>
                </a:effectLst>
                <a:latin typeface="Cambria" panose="02040503050406030204" pitchFamily="18" charset="0"/>
              </a:rPr>
              <a:t>, что означает "брошенный вперед") - это процесс составления      описания, необходимого для создания в заданных условиях еще не существующего объекта по первичному описанию этого объекта путем его детализации, дополнения, расчетов и оптимизации.</a:t>
            </a:r>
          </a:p>
        </p:txBody>
      </p:sp>
      <p:sp>
        <p:nvSpPr>
          <p:cNvPr id="4" name="Прямоугольник 3"/>
          <p:cNvSpPr/>
          <p:nvPr/>
        </p:nvSpPr>
        <p:spPr>
          <a:xfrm>
            <a:off x="238749" y="3717317"/>
            <a:ext cx="11461603" cy="830997"/>
          </a:xfrm>
          <a:prstGeom prst="rect">
            <a:avLst/>
          </a:prstGeom>
        </p:spPr>
        <p:txBody>
          <a:bodyPr wrap="square">
            <a:spAutoFit/>
          </a:bodyPr>
          <a:lstStyle/>
          <a:p>
            <a:r>
              <a:rPr lang="ru-RU" dirty="0">
                <a:effectLst>
                  <a:outerShdw blurRad="38100" dist="38100" dir="2700000" algn="tl">
                    <a:srgbClr val="000000">
                      <a:alpha val="43137"/>
                    </a:srgbClr>
                  </a:outerShdw>
                </a:effectLst>
                <a:latin typeface="Cambria" panose="02040503050406030204" pitchFamily="18" charset="0"/>
              </a:rPr>
              <a:t>Описание объекта может быть </a:t>
            </a:r>
            <a:r>
              <a:rPr lang="ru-RU" dirty="0" smtClean="0">
                <a:effectLst>
                  <a:outerShdw blurRad="38100" dist="38100" dir="2700000" algn="tl">
                    <a:srgbClr val="000000">
                      <a:alpha val="43137"/>
                    </a:srgbClr>
                  </a:outerShdw>
                </a:effectLst>
                <a:latin typeface="Cambria" panose="02040503050406030204" pitchFamily="18" charset="0"/>
              </a:rPr>
              <a:t>разным: </a:t>
            </a:r>
            <a:r>
              <a:rPr lang="ru-RU" sz="2400" dirty="0">
                <a:effectLst>
                  <a:outerShdw blurRad="38100" dist="38100" dir="2700000" algn="tl">
                    <a:srgbClr val="000000">
                      <a:alpha val="43137"/>
                    </a:srgbClr>
                  </a:outerShdw>
                </a:effectLst>
                <a:latin typeface="Cambria" panose="02040503050406030204" pitchFamily="18" charset="0"/>
              </a:rPr>
              <a:t>в виде текста, алгоритма, программы, чертежа, таблицы </a:t>
            </a:r>
            <a:r>
              <a:rPr lang="ru-RU" dirty="0">
                <a:effectLst>
                  <a:outerShdw blurRad="38100" dist="38100" dir="2700000" algn="tl">
                    <a:srgbClr val="000000">
                      <a:alpha val="43137"/>
                    </a:srgbClr>
                  </a:outerShdw>
                </a:effectLst>
                <a:latin typeface="Cambria" panose="02040503050406030204" pitchFamily="18" charset="0"/>
              </a:rPr>
              <a:t>или, что чаще всего, комбинировано в традиционно бумажном или электронном виде.</a:t>
            </a:r>
          </a:p>
        </p:txBody>
      </p:sp>
      <p:sp>
        <p:nvSpPr>
          <p:cNvPr id="5" name="Прямоугольник 4"/>
          <p:cNvSpPr/>
          <p:nvPr/>
        </p:nvSpPr>
        <p:spPr>
          <a:xfrm>
            <a:off x="967319" y="6194213"/>
            <a:ext cx="9920957" cy="369332"/>
          </a:xfrm>
          <a:prstGeom prst="rect">
            <a:avLst/>
          </a:prstGeom>
          <a:ln>
            <a:solidFill>
              <a:srgbClr val="FF0000"/>
            </a:solidFill>
          </a:ln>
        </p:spPr>
        <p:txBody>
          <a:bodyPr wrap="square">
            <a:spAutoFit/>
          </a:bodyPr>
          <a:lstStyle/>
          <a:p>
            <a:pPr algn="ctr"/>
            <a:r>
              <a:rPr lang="ru-RU" dirty="0">
                <a:effectLst>
                  <a:outerShdw blurRad="38100" dist="38100" dir="2700000" algn="tl">
                    <a:srgbClr val="000000">
                      <a:alpha val="43137"/>
                    </a:srgbClr>
                  </a:outerShdw>
                </a:effectLst>
                <a:latin typeface="Cambria" panose="02040503050406030204" pitchFamily="18" charset="0"/>
              </a:rPr>
              <a:t>Главной особенностью проектирования является работа с еще не существующим объектом.</a:t>
            </a: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1157" y="1790101"/>
            <a:ext cx="2202603" cy="1763803"/>
          </a:xfrm>
          <a:prstGeom prst="rect">
            <a:avLst/>
          </a:prstGeom>
          <a:ln>
            <a:noFill/>
          </a:ln>
          <a:effectLst>
            <a:outerShdw blurRad="292100" dist="139700" dir="2700000" algn="tl" rotWithShape="0">
              <a:srgbClr val="333333">
                <a:alpha val="65000"/>
              </a:srgbClr>
            </a:outerShdw>
          </a:effectLst>
        </p:spPr>
      </p:pic>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4842" y="1790101"/>
            <a:ext cx="3583599" cy="1763803"/>
          </a:xfrm>
          <a:prstGeom prst="rect">
            <a:avLst/>
          </a:prstGeom>
          <a:ln>
            <a:noFill/>
          </a:ln>
          <a:effectLst>
            <a:outerShdw blurRad="292100" dist="139700" dir="2700000" algn="tl" rotWithShape="0">
              <a:srgbClr val="333333">
                <a:alpha val="65000"/>
              </a:srgbClr>
            </a:outerShdw>
          </a:effectLst>
        </p:spPr>
      </p:pic>
      <p:pic>
        <p:nvPicPr>
          <p:cNvPr id="12" name="Рисунок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8650" y="1822632"/>
            <a:ext cx="2633113" cy="1731272"/>
          </a:xfrm>
          <a:prstGeom prst="rect">
            <a:avLst/>
          </a:prstGeom>
          <a:ln>
            <a:noFill/>
          </a:ln>
          <a:effectLst>
            <a:outerShdw blurRad="292100" dist="139700" dir="2700000" algn="tl" rotWithShape="0">
              <a:srgbClr val="333333">
                <a:alpha val="65000"/>
              </a:srgbClr>
            </a:outerShdw>
          </a:effectLst>
        </p:spPr>
      </p:pic>
      <p:pic>
        <p:nvPicPr>
          <p:cNvPr id="13" name="Рисунок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01718" y="4482831"/>
            <a:ext cx="2277111" cy="1592199"/>
          </a:xfrm>
          <a:prstGeom prst="rect">
            <a:avLst/>
          </a:prstGeom>
        </p:spPr>
      </p:pic>
      <p:pic>
        <p:nvPicPr>
          <p:cNvPr id="14" name="Рисунок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0169" y="4482831"/>
            <a:ext cx="2607488" cy="1564493"/>
          </a:xfrm>
          <a:prstGeom prst="rect">
            <a:avLst/>
          </a:prstGeom>
        </p:spPr>
      </p:pic>
    </p:spTree>
    <p:extLst>
      <p:ext uri="{BB962C8B-B14F-4D97-AF65-F5344CB8AC3E}">
        <p14:creationId xmlns:p14="http://schemas.microsoft.com/office/powerpoint/2010/main" val="642415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idx="4294967295"/>
          </p:nvPr>
        </p:nvSpPr>
        <p:spPr>
          <a:xfrm>
            <a:off x="2207568" y="1124744"/>
            <a:ext cx="7704856" cy="1089529"/>
          </a:xfrm>
        </p:spPr>
        <p:txBody>
          <a:bodyPr wrap="square">
            <a:spAutoFit/>
          </a:bodyPr>
          <a:lstStyle/>
          <a:p>
            <a:pPr marL="0" indent="0" algn="ctr">
              <a:buNone/>
            </a:pPr>
            <a:r>
              <a:rPr lang="ru-RU" altLang="ru-RU" sz="2400" dirty="0"/>
              <a:t>Работа по определению </a:t>
            </a:r>
            <a:r>
              <a:rPr lang="ru-RU" altLang="ru-RU" sz="2400" b="1" dirty="0"/>
              <a:t>проблемы </a:t>
            </a:r>
            <a:r>
              <a:rPr lang="ru-RU" altLang="ru-RU" sz="2400" dirty="0"/>
              <a:t>всегда начинается с </a:t>
            </a:r>
            <a:r>
              <a:rPr lang="ru-RU" altLang="ru-RU" sz="2400" b="1" dirty="0"/>
              <a:t>описания реальной ситуации</a:t>
            </a:r>
            <a:r>
              <a:rPr lang="ru-RU" altLang="ru-RU" sz="2400" dirty="0"/>
              <a:t>, которая по какой-либо причине не устраивает субъекта.</a:t>
            </a:r>
          </a:p>
        </p:txBody>
      </p:sp>
      <p:sp>
        <p:nvSpPr>
          <p:cNvPr id="18434" name="Нижний колонтитул 6"/>
          <p:cNvSpPr txBox="1">
            <a:spLocks noGrp="1"/>
          </p:cNvSpPr>
          <p:nvPr/>
        </p:nvSpPr>
        <p:spPr bwMode="auto">
          <a:xfrm>
            <a:off x="4151785" y="6309321"/>
            <a:ext cx="3949700" cy="274639"/>
          </a:xfrm>
          <a:prstGeom prst="rect">
            <a:avLst/>
          </a:prstGeom>
          <a:noFill/>
          <a:ln w="9525">
            <a:noFill/>
            <a:miter lim="800000"/>
            <a:headEnd/>
            <a:tailEnd/>
          </a:ln>
        </p:spPr>
        <p:txBody>
          <a:bodyPr anchor="b"/>
          <a:lstStyle/>
          <a:p>
            <a:pPr algn="ctr"/>
            <a:endParaRPr lang="ru-RU" altLang="ru-RU" sz="900">
              <a:solidFill>
                <a:srgbClr val="404040"/>
              </a:solidFill>
            </a:endParaRPr>
          </a:p>
        </p:txBody>
      </p:sp>
      <p:sp>
        <p:nvSpPr>
          <p:cNvPr id="18435" name="Номер слайда 8"/>
          <p:cNvSpPr txBox="1">
            <a:spLocks noGrp="1"/>
          </p:cNvSpPr>
          <p:nvPr/>
        </p:nvSpPr>
        <p:spPr bwMode="auto">
          <a:xfrm>
            <a:off x="9347201" y="6308726"/>
            <a:ext cx="1096963" cy="274639"/>
          </a:xfrm>
          <a:prstGeom prst="rect">
            <a:avLst/>
          </a:prstGeom>
          <a:noFill/>
          <a:ln w="9525">
            <a:noFill/>
            <a:miter lim="800000"/>
            <a:headEnd/>
            <a:tailEnd/>
          </a:ln>
        </p:spPr>
        <p:txBody>
          <a:bodyPr anchor="b"/>
          <a:lstStyle/>
          <a:p>
            <a:pPr algn="r"/>
            <a:fld id="{889161C3-E23C-423D-AE6A-678F3C6A1D01}" type="slidenum">
              <a:rPr lang="ru-RU" altLang="ru-RU" sz="900">
                <a:solidFill>
                  <a:srgbClr val="404040"/>
                </a:solidFill>
              </a:rPr>
              <a:pPr algn="r"/>
              <a:t>11</a:t>
            </a:fld>
            <a:endParaRPr lang="ru-RU" altLang="ru-RU" sz="900">
              <a:solidFill>
                <a:srgbClr val="404040"/>
              </a:solidFill>
            </a:endParaRPr>
          </a:p>
        </p:txBody>
      </p:sp>
      <p:sp>
        <p:nvSpPr>
          <p:cNvPr id="18436" name="TextBox 2"/>
          <p:cNvSpPr txBox="1">
            <a:spLocks noChangeArrowheads="1"/>
          </p:cNvSpPr>
          <p:nvPr/>
        </p:nvSpPr>
        <p:spPr bwMode="auto">
          <a:xfrm>
            <a:off x="1524000" y="349251"/>
            <a:ext cx="9144000" cy="584775"/>
          </a:xfrm>
          <a:prstGeom prst="rect">
            <a:avLst/>
          </a:prstGeom>
          <a:solidFill>
            <a:srgbClr val="5C7DB5"/>
          </a:solidFill>
          <a:ln w="9525">
            <a:noFill/>
            <a:miter lim="800000"/>
            <a:headEnd/>
            <a:tailEnd/>
          </a:ln>
        </p:spPr>
        <p:txBody>
          <a:bodyPr>
            <a:spAutoFit/>
          </a:bodyPr>
          <a:lstStyle/>
          <a:p>
            <a:pPr algn="ctr" eaLnBrk="1" hangingPunct="1"/>
            <a:endParaRPr lang="ru-RU" altLang="ru-RU" sz="3200" b="1">
              <a:solidFill>
                <a:schemeClr val="bg1"/>
              </a:solidFill>
            </a:endParaRPr>
          </a:p>
        </p:txBody>
      </p:sp>
      <p:sp>
        <p:nvSpPr>
          <p:cNvPr id="18437" name="TextBox 3"/>
          <p:cNvSpPr txBox="1">
            <a:spLocks noChangeArrowheads="1"/>
          </p:cNvSpPr>
          <p:nvPr/>
        </p:nvSpPr>
        <p:spPr bwMode="auto">
          <a:xfrm>
            <a:off x="1905000" y="457201"/>
            <a:ext cx="8458200" cy="461665"/>
          </a:xfrm>
          <a:prstGeom prst="rect">
            <a:avLst/>
          </a:prstGeom>
          <a:solidFill>
            <a:schemeClr val="bg1"/>
          </a:solidFill>
          <a:ln w="9525">
            <a:noFill/>
            <a:miter lim="800000"/>
            <a:headEnd/>
            <a:tailEnd/>
          </a:ln>
        </p:spPr>
        <p:txBody>
          <a:bodyPr>
            <a:spAutoFit/>
          </a:bodyPr>
          <a:lstStyle/>
          <a:p>
            <a:pPr algn="ctr" eaLnBrk="1" hangingPunct="1"/>
            <a:r>
              <a:rPr lang="ru-RU" altLang="ru-RU" sz="2400" b="1" dirty="0">
                <a:solidFill>
                  <a:srgbClr val="5C7DB5"/>
                </a:solidFill>
                <a:latin typeface="Century Gothic" pitchFamily="34" charset="0"/>
              </a:rPr>
              <a:t>С чего начинается работа над проектом</a:t>
            </a:r>
            <a:endParaRPr lang="ru-RU" altLang="ru-RU" sz="2400" b="1" dirty="0">
              <a:solidFill>
                <a:srgbClr val="0F647B"/>
              </a:solidFill>
              <a:latin typeface="Century Gothic" pitchFamily="34" charset="0"/>
            </a:endParaRPr>
          </a:p>
        </p:txBody>
      </p:sp>
      <p:pic>
        <p:nvPicPr>
          <p:cNvPr id="18438" name="Рисунок 1"/>
          <p:cNvPicPr>
            <a:picLocks noChangeAspect="1"/>
          </p:cNvPicPr>
          <p:nvPr/>
        </p:nvPicPr>
        <p:blipFill>
          <a:blip r:embed="rId3" cstate="print"/>
          <a:srcRect/>
          <a:stretch>
            <a:fillRect/>
          </a:stretch>
        </p:blipFill>
        <p:spPr bwMode="auto">
          <a:xfrm>
            <a:off x="3759200" y="2697163"/>
            <a:ext cx="5080000" cy="3378200"/>
          </a:xfrm>
          <a:prstGeom prst="rect">
            <a:avLst/>
          </a:prstGeom>
          <a:noFill/>
          <a:ln w="9525">
            <a:noFill/>
            <a:miter lim="800000"/>
            <a:headEnd/>
            <a:tailEnd/>
          </a:ln>
        </p:spPr>
      </p:pic>
      <p:sp>
        <p:nvSpPr>
          <p:cNvPr id="18439" name="Rectangle 3"/>
          <p:cNvSpPr txBox="1">
            <a:spLocks noChangeArrowheads="1"/>
          </p:cNvSpPr>
          <p:nvPr/>
        </p:nvSpPr>
        <p:spPr bwMode="auto">
          <a:xfrm>
            <a:off x="1872965" y="6199824"/>
            <a:ext cx="8374063" cy="461665"/>
          </a:xfrm>
          <a:prstGeom prst="rect">
            <a:avLst/>
          </a:prstGeom>
          <a:noFill/>
          <a:ln w="9525">
            <a:noFill/>
            <a:miter lim="800000"/>
            <a:headEnd/>
            <a:tailEnd/>
          </a:ln>
        </p:spPr>
        <p:txBody>
          <a:bodyPr>
            <a:spAutoFit/>
          </a:bodyPr>
          <a:lstStyle/>
          <a:p>
            <a:pPr algn="ctr">
              <a:spcBef>
                <a:spcPts val="900"/>
              </a:spcBef>
              <a:buClr>
                <a:srgbClr val="262626"/>
              </a:buClr>
            </a:pPr>
            <a:r>
              <a:rPr lang="ru-RU" altLang="ru-RU" sz="2400" b="1" dirty="0">
                <a:solidFill>
                  <a:srgbClr val="FF0000"/>
                </a:solidFill>
                <a:latin typeface="Century Gothic" pitchFamily="34" charset="0"/>
              </a:rPr>
              <a:t>Реальность и мечта</a:t>
            </a:r>
          </a:p>
        </p:txBody>
      </p:sp>
    </p:spTree>
    <p:extLst>
      <p:ext uri="{BB962C8B-B14F-4D97-AF65-F5344CB8AC3E}">
        <p14:creationId xmlns:p14="http://schemas.microsoft.com/office/powerpoint/2010/main" val="1187366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a:extLst>
              <a:ext uri="{FF2B5EF4-FFF2-40B4-BE49-F238E27FC236}">
                <a16:creationId xmlns:a16="http://schemas.microsoft.com/office/drawing/2014/main" id="{DEB654A0-C98F-4F96-9F38-182DA224F2D5}"/>
              </a:ext>
            </a:extLst>
          </p:cNvPr>
          <p:cNvCxnSpPr/>
          <p:nvPr/>
        </p:nvCxnSpPr>
        <p:spPr>
          <a:xfrm>
            <a:off x="0" y="730007"/>
            <a:ext cx="10404000" cy="0"/>
          </a:xfrm>
          <a:prstGeom prst="line">
            <a:avLst/>
          </a:prstGeom>
          <a:ln>
            <a:solidFill>
              <a:srgbClr val="2A3393"/>
            </a:solidFill>
          </a:ln>
        </p:spPr>
        <p:style>
          <a:lnRef idx="2">
            <a:schemeClr val="accent5"/>
          </a:lnRef>
          <a:fillRef idx="0">
            <a:schemeClr val="accent5"/>
          </a:fillRef>
          <a:effectRef idx="1">
            <a:schemeClr val="accent5"/>
          </a:effectRef>
          <a:fontRef idx="minor">
            <a:schemeClr val="tx1"/>
          </a:fontRef>
        </p:style>
      </p:cxnSp>
      <p:sp>
        <p:nvSpPr>
          <p:cNvPr id="5" name="Прямоугольник 4"/>
          <p:cNvSpPr/>
          <p:nvPr/>
        </p:nvSpPr>
        <p:spPr>
          <a:xfrm>
            <a:off x="291016" y="782378"/>
            <a:ext cx="11330975" cy="1015663"/>
          </a:xfrm>
          <a:prstGeom prst="rect">
            <a:avLst/>
          </a:prstGeom>
        </p:spPr>
        <p:txBody>
          <a:bodyPr wrap="square">
            <a:spAutoFit/>
          </a:bodyPr>
          <a:lstStyle/>
          <a:p>
            <a:r>
              <a:rPr lang="ru-RU" sz="2000" dirty="0">
                <a:effectLst>
                  <a:outerShdw blurRad="38100" dist="38100" dir="2700000" algn="tl">
                    <a:srgbClr val="000000">
                      <a:alpha val="43137"/>
                    </a:srgbClr>
                  </a:outerShdw>
                </a:effectLst>
                <a:latin typeface="Cambria" panose="02040503050406030204" pitchFamily="18" charset="0"/>
              </a:rPr>
              <a:t>Так как </a:t>
            </a:r>
            <a:r>
              <a:rPr lang="ru-RU" sz="2000" dirty="0" smtClean="0">
                <a:effectLst>
                  <a:outerShdw blurRad="38100" dist="38100" dir="2700000" algn="tl">
                    <a:srgbClr val="000000">
                      <a:alpha val="43137"/>
                    </a:srgbClr>
                  </a:outerShdw>
                </a:effectLst>
                <a:latin typeface="Cambria" panose="02040503050406030204" pitchFamily="18" charset="0"/>
              </a:rPr>
              <a:t>образ </a:t>
            </a:r>
            <a:r>
              <a:rPr lang="ru-RU" sz="2000" dirty="0">
                <a:effectLst>
                  <a:outerShdw blurRad="38100" dist="38100" dir="2700000" algn="tl">
                    <a:srgbClr val="000000">
                      <a:alpha val="43137"/>
                    </a:srgbClr>
                  </a:outerShdw>
                </a:effectLst>
                <a:latin typeface="Cambria" panose="02040503050406030204" pitchFamily="18" charset="0"/>
              </a:rPr>
              <a:t>несуществующий (знаковый, идеальный, виртуальный), то нет возможности описать его сразу без последующих исправлений и уточнений. </a:t>
            </a:r>
          </a:p>
          <a:p>
            <a:r>
              <a:rPr lang="ru-RU" sz="2000" dirty="0">
                <a:effectLst>
                  <a:outerShdw blurRad="38100" dist="38100" dir="2700000" algn="tl">
                    <a:srgbClr val="000000">
                      <a:alpha val="43137"/>
                    </a:srgbClr>
                  </a:outerShdw>
                </a:effectLst>
                <a:latin typeface="Cambria" panose="02040503050406030204" pitchFamily="18" charset="0"/>
              </a:rPr>
              <a:t>На каждом новом этапе работы описание становится все более полным и точным.</a:t>
            </a:r>
          </a:p>
        </p:txBody>
      </p:sp>
      <p:sp>
        <p:nvSpPr>
          <p:cNvPr id="7" name="Прямоугольник 6"/>
          <p:cNvSpPr/>
          <p:nvPr/>
        </p:nvSpPr>
        <p:spPr>
          <a:xfrm>
            <a:off x="291016" y="1854918"/>
            <a:ext cx="11523032" cy="830997"/>
          </a:xfrm>
          <a:prstGeom prst="rect">
            <a:avLst/>
          </a:prstGeom>
          <a:ln>
            <a:solidFill>
              <a:srgbClr val="FF0000"/>
            </a:solidFill>
          </a:ln>
        </p:spPr>
        <p:txBody>
          <a:bodyPr wrap="square">
            <a:spAutoFit/>
          </a:bodyPr>
          <a:lstStyle/>
          <a:p>
            <a:r>
              <a:rPr lang="ru-RU" sz="2400" dirty="0">
                <a:effectLst>
                  <a:outerShdw blurRad="38100" dist="38100" dir="2700000" algn="tl">
                    <a:srgbClr val="000000">
                      <a:alpha val="43137"/>
                    </a:srgbClr>
                  </a:outerShdw>
                </a:effectLst>
                <a:latin typeface="Cambria" panose="02040503050406030204" pitchFamily="18" charset="0"/>
              </a:rPr>
              <a:t>Основная задача при проектировании чего-либо — понять, что вы хотите получить, т. е. определить  образ желаемого будущего. </a:t>
            </a:r>
          </a:p>
        </p:txBody>
      </p:sp>
      <p:sp>
        <p:nvSpPr>
          <p:cNvPr id="3" name="TextBox 2"/>
          <p:cNvSpPr txBox="1"/>
          <p:nvPr/>
        </p:nvSpPr>
        <p:spPr>
          <a:xfrm>
            <a:off x="142568" y="2784287"/>
            <a:ext cx="1519968" cy="400110"/>
          </a:xfrm>
          <a:prstGeom prst="rect">
            <a:avLst/>
          </a:prstGeom>
          <a:noFill/>
        </p:spPr>
        <p:txBody>
          <a:bodyPr wrap="none" rtlCol="0">
            <a:spAutoFit/>
          </a:bodyPr>
          <a:lstStyle/>
          <a:p>
            <a:r>
              <a:rPr lang="ru-RU" sz="2000" b="1" dirty="0">
                <a:solidFill>
                  <a:srgbClr val="FF0000"/>
                </a:solidFill>
                <a:effectLst>
                  <a:outerShdw blurRad="38100" dist="38100" dir="2700000" algn="tl">
                    <a:srgbClr val="000000">
                      <a:alpha val="43137"/>
                    </a:srgbClr>
                  </a:outerShdw>
                </a:effectLst>
                <a:latin typeface="Cambria" panose="02040503050406030204" pitchFamily="18" charset="0"/>
              </a:rPr>
              <a:t>Например:</a:t>
            </a: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830" y="3141530"/>
            <a:ext cx="4191687" cy="2351434"/>
          </a:xfrm>
          <a:prstGeom prst="rect">
            <a:avLst/>
          </a:prstGeom>
        </p:spPr>
      </p:pic>
      <p:sp>
        <p:nvSpPr>
          <p:cNvPr id="8" name="Прямоугольник 7"/>
          <p:cNvSpPr/>
          <p:nvPr/>
        </p:nvSpPr>
        <p:spPr>
          <a:xfrm>
            <a:off x="291016" y="5450097"/>
            <a:ext cx="4650760" cy="1200329"/>
          </a:xfrm>
          <a:prstGeom prst="rect">
            <a:avLst/>
          </a:prstGeom>
        </p:spPr>
        <p:txBody>
          <a:bodyPr wrap="none">
            <a:spAutoFit/>
          </a:bodyPr>
          <a:lstStyle/>
          <a:p>
            <a:pPr algn="ctr"/>
            <a:r>
              <a:rPr lang="ru-RU" sz="2400" dirty="0">
                <a:latin typeface="Cambria" panose="02040503050406030204" pitchFamily="18" charset="0"/>
              </a:rPr>
              <a:t>«Я не хочу, чтобы было грязно»</a:t>
            </a:r>
          </a:p>
          <a:p>
            <a:pPr algn="ctr"/>
            <a:r>
              <a:rPr lang="ru-RU" sz="2400" dirty="0">
                <a:latin typeface="Cambria" panose="02040503050406030204" pitchFamily="18" charset="0"/>
              </a:rPr>
              <a:t>или</a:t>
            </a:r>
          </a:p>
          <a:p>
            <a:pPr algn="ctr"/>
            <a:r>
              <a:rPr lang="ru-RU" sz="2400" dirty="0">
                <a:latin typeface="Cambria" panose="02040503050406030204" pitchFamily="18" charset="0"/>
              </a:rPr>
              <a:t> «Я хочу, чтобы было не грязно»</a:t>
            </a:r>
          </a:p>
        </p:txBody>
      </p:sp>
      <p:sp>
        <p:nvSpPr>
          <p:cNvPr id="11" name="Стрелка вправо 10"/>
          <p:cNvSpPr/>
          <p:nvPr/>
        </p:nvSpPr>
        <p:spPr>
          <a:xfrm>
            <a:off x="4629854" y="4049487"/>
            <a:ext cx="3077233" cy="59508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4576867" y="3680153"/>
            <a:ext cx="3990516"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latin typeface="Cambria" panose="02040503050406030204" pitchFamily="18" charset="0"/>
              </a:rPr>
              <a:t>«Я хочу чтобы было чисто»</a:t>
            </a:r>
          </a:p>
        </p:txBody>
      </p:sp>
      <p:sp>
        <p:nvSpPr>
          <p:cNvPr id="13" name="TextBox 12"/>
          <p:cNvSpPr txBox="1"/>
          <p:nvPr/>
        </p:nvSpPr>
        <p:spPr>
          <a:xfrm>
            <a:off x="4735287" y="4735285"/>
            <a:ext cx="5842882"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latin typeface="Cambria" panose="02040503050406030204" pitchFamily="18" charset="0"/>
              </a:rPr>
              <a:t>А что значит чисто в вашем понимании?</a:t>
            </a:r>
          </a:p>
        </p:txBody>
      </p:sp>
      <p:sp>
        <p:nvSpPr>
          <p:cNvPr id="14" name="TextBox 13"/>
          <p:cNvSpPr txBox="1"/>
          <p:nvPr/>
        </p:nvSpPr>
        <p:spPr>
          <a:xfrm>
            <a:off x="291017" y="301639"/>
            <a:ext cx="11157272" cy="461665"/>
          </a:xfrm>
          <a:prstGeom prst="rect">
            <a:avLst/>
          </a:prstGeom>
          <a:noFill/>
        </p:spPr>
        <p:txBody>
          <a:bodyPr wrap="square" rtlCol="0">
            <a:spAutoFit/>
          </a:bodyPr>
          <a:lstStyle/>
          <a:p>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rPr>
              <a:t>Выдвижение </a:t>
            </a:r>
            <a:r>
              <a:rPr lang="ru-RU" sz="2400" b="1" dirty="0">
                <a:solidFill>
                  <a:srgbClr val="002060"/>
                </a:solidFill>
                <a:effectLst>
                  <a:outerShdw blurRad="38100" dist="38100" dir="2700000" algn="tl">
                    <a:srgbClr val="000000">
                      <a:alpha val="43137"/>
                    </a:srgbClr>
                  </a:outerShdw>
                </a:effectLst>
                <a:latin typeface="Cambria" panose="02040503050406030204" pitchFamily="18" charset="0"/>
              </a:rPr>
              <a:t>проектной идеи как формирование образа </a:t>
            </a:r>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rPr>
              <a:t>будущего</a:t>
            </a:r>
            <a:endParaRPr lang="ru-RU" sz="2400" b="1" dirty="0">
              <a:solidFill>
                <a:srgbClr val="002060"/>
              </a:solidFill>
              <a:effectLst>
                <a:outerShdw blurRad="38100" dist="38100" dir="2700000" algn="tl">
                  <a:srgbClr val="000000">
                    <a:alpha val="43137"/>
                  </a:srgbClr>
                </a:outerShdw>
              </a:effectLst>
              <a:latin typeface="Cambria" panose="02040503050406030204" pitchFamily="18" charset="0"/>
            </a:endParaRPr>
          </a:p>
        </p:txBody>
      </p:sp>
      <p:sp>
        <p:nvSpPr>
          <p:cNvPr id="15" name="Прямоугольник 14"/>
          <p:cNvSpPr/>
          <p:nvPr/>
        </p:nvSpPr>
        <p:spPr>
          <a:xfrm>
            <a:off x="5736186" y="5374918"/>
            <a:ext cx="6385710" cy="830997"/>
          </a:xfrm>
          <a:prstGeom prst="rect">
            <a:avLst/>
          </a:prstGeom>
        </p:spPr>
        <p:txBody>
          <a:bodyPr wrap="square">
            <a:spAutoFit/>
          </a:bodyPr>
          <a:lstStyle/>
          <a:p>
            <a:pPr algn="ctr"/>
            <a:r>
              <a:rPr lang="ru-RU" sz="2400" dirty="0">
                <a:latin typeface="Cambria" panose="02040503050406030204" pitchFamily="18" charset="0"/>
              </a:rPr>
              <a:t>«Я </a:t>
            </a:r>
            <a:r>
              <a:rPr lang="ru-RU" sz="2400" dirty="0" smtClean="0">
                <a:latin typeface="Cambria" panose="02040503050406030204" pitchFamily="18" charset="0"/>
              </a:rPr>
              <a:t>хочу</a:t>
            </a:r>
            <a:r>
              <a:rPr lang="ru-RU" sz="2400" dirty="0">
                <a:latin typeface="Cambria" panose="02040503050406030204" pitchFamily="18" charset="0"/>
              </a:rPr>
              <a:t>, чтобы было </a:t>
            </a:r>
            <a:r>
              <a:rPr lang="ru-RU" sz="2400" dirty="0" smtClean="0">
                <a:latin typeface="Cambria" panose="02040503050406030204" pitchFamily="18" charset="0"/>
              </a:rPr>
              <a:t>эстетично, убрано, все вещи легко находились на своих местах»</a:t>
            </a:r>
            <a:endParaRPr lang="ru-RU" sz="2400" dirty="0">
              <a:latin typeface="Cambria" panose="02040503050406030204" pitchFamily="18" charset="0"/>
            </a:endParaRPr>
          </a:p>
        </p:txBody>
      </p:sp>
    </p:spTree>
    <p:extLst>
      <p:ext uri="{BB962C8B-B14F-4D97-AF65-F5344CB8AC3E}">
        <p14:creationId xmlns:p14="http://schemas.microsoft.com/office/powerpoint/2010/main" val="113899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istockphoto.com/photos/wall-clock-with-check-list-clipboard-3d-rendering-picture-id103560343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93" t="8937" r="20329" b="15131"/>
          <a:stretch/>
        </p:blipFill>
        <p:spPr bwMode="auto">
          <a:xfrm>
            <a:off x="8668512" y="3273552"/>
            <a:ext cx="3120028" cy="290754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1069848" y="395839"/>
            <a:ext cx="9875520" cy="1356360"/>
          </a:xfrm>
        </p:spPr>
        <p:txBody>
          <a:bodyPr>
            <a:normAutofit/>
          </a:bodyPr>
          <a:lstStyle/>
          <a:p>
            <a:r>
              <a:rPr lang="ru-RU" sz="2400" b="1" dirty="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АКТУАЛЬНОСТЬ ТЕМЫ </a:t>
            </a:r>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ПРОЕКТА</a:t>
            </a:r>
            <a:endParaRPr lang="ru-RU" sz="2400" b="1" dirty="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endParaRPr>
          </a:p>
        </p:txBody>
      </p:sp>
      <p:sp>
        <p:nvSpPr>
          <p:cNvPr id="3" name="Прямоугольник 2"/>
          <p:cNvSpPr/>
          <p:nvPr/>
        </p:nvSpPr>
        <p:spPr>
          <a:xfrm>
            <a:off x="256032" y="3003411"/>
            <a:ext cx="8981333" cy="2862322"/>
          </a:xfrm>
          <a:prstGeom prst="rect">
            <a:avLst/>
          </a:prstGeom>
        </p:spPr>
        <p:txBody>
          <a:bodyPr wrap="square">
            <a:spAutoFit/>
          </a:bodyPr>
          <a:lstStyle/>
          <a:p>
            <a:r>
              <a:rPr lang="ru-RU" sz="2000" b="1" dirty="0" smtClean="0">
                <a:latin typeface="Times New Roman" panose="02020603050405020304" pitchFamily="18" charset="0"/>
                <a:cs typeface="Times New Roman" panose="02020603050405020304" pitchFamily="18" charset="0"/>
              </a:rPr>
              <a:t>4) Кто </a:t>
            </a:r>
            <a:r>
              <a:rPr lang="ru-RU" sz="2000" b="1" dirty="0">
                <a:latin typeface="Times New Roman" panose="02020603050405020304" pitchFamily="18" charset="0"/>
                <a:cs typeface="Times New Roman" panose="02020603050405020304" pitchFamily="18" charset="0"/>
              </a:rPr>
              <a:t>может быть его заказчиком? </a:t>
            </a:r>
            <a:r>
              <a:rPr lang="ru-RU" sz="2000" b="1" dirty="0" smtClean="0">
                <a:latin typeface="Times New Roman" panose="02020603050405020304" pitchFamily="18" charset="0"/>
                <a:cs typeface="Times New Roman" panose="02020603050405020304" pitchFamily="18" charset="0"/>
              </a:rPr>
              <a:t> -  </a:t>
            </a:r>
            <a:r>
              <a:rPr lang="ru-RU" sz="2000" b="1" dirty="0" smtClean="0">
                <a:solidFill>
                  <a:srgbClr val="FF0000"/>
                </a:solidFill>
                <a:latin typeface="Times New Roman" panose="02020603050405020304" pitchFamily="18" charset="0"/>
                <a:cs typeface="Times New Roman" panose="02020603050405020304" pitchFamily="18" charset="0"/>
              </a:rPr>
              <a:t>целевая </a:t>
            </a:r>
            <a:r>
              <a:rPr lang="ru-RU" sz="2000" b="1" dirty="0">
                <a:solidFill>
                  <a:srgbClr val="FF0000"/>
                </a:solidFill>
                <a:latin typeface="Times New Roman" panose="02020603050405020304" pitchFamily="18" charset="0"/>
                <a:cs typeface="Times New Roman" panose="02020603050405020304" pitchFamily="18" charset="0"/>
              </a:rPr>
              <a:t>аудитория </a:t>
            </a:r>
            <a:endParaRPr lang="ru-RU" sz="2000" b="1" dirty="0" smtClean="0">
              <a:solidFill>
                <a:srgbClr val="FF0000"/>
              </a:solidFill>
              <a:latin typeface="Times New Roman" panose="02020603050405020304" pitchFamily="18" charset="0"/>
              <a:cs typeface="Times New Roman" panose="02020603050405020304" pitchFamily="18" charset="0"/>
            </a:endParaRPr>
          </a:p>
          <a:p>
            <a:r>
              <a:rPr lang="ru-RU" sz="2000" b="1" dirty="0" smtClean="0">
                <a:latin typeface="Times New Roman" panose="02020603050405020304" pitchFamily="18" charset="0"/>
                <a:cs typeface="Times New Roman" panose="02020603050405020304" pitchFamily="18" charset="0"/>
              </a:rPr>
              <a:t> 5) Необходим </a:t>
            </a:r>
            <a:r>
              <a:rPr lang="ru-RU" sz="2000" b="1" dirty="0">
                <a:latin typeface="Times New Roman" panose="02020603050405020304" pitchFamily="18" charset="0"/>
                <a:cs typeface="Times New Roman" panose="02020603050405020304" pitchFamily="18" charset="0"/>
              </a:rPr>
              <a:t>ли мой продукт тем людям или организациям, на которых </a:t>
            </a:r>
            <a:endParaRPr lang="ru-RU" sz="2000" b="1" dirty="0" smtClean="0">
              <a:latin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cs typeface="Times New Roman" panose="02020603050405020304" pitchFamily="18" charset="0"/>
              </a:rPr>
              <a:t> </a:t>
            </a:r>
            <a:r>
              <a:rPr lang="ru-RU" sz="2000" b="1" dirty="0" smtClean="0">
                <a:latin typeface="Times New Roman" panose="02020603050405020304" pitchFamily="18" charset="0"/>
                <a:cs typeface="Times New Roman" panose="02020603050405020304" pitchFamily="18" charset="0"/>
              </a:rPr>
              <a:t> он </a:t>
            </a:r>
            <a:r>
              <a:rPr lang="ru-RU" sz="2000" b="1" dirty="0">
                <a:latin typeface="Times New Roman" panose="02020603050405020304" pitchFamily="18" charset="0"/>
                <a:cs typeface="Times New Roman" panose="02020603050405020304" pitchFamily="18" charset="0"/>
              </a:rPr>
              <a:t>ориентирован? Почему? </a:t>
            </a:r>
            <a:r>
              <a:rPr lang="ru-RU" sz="2000" b="1" dirty="0" smtClean="0">
                <a:latin typeface="Times New Roman" panose="02020603050405020304" pitchFamily="18" charset="0"/>
                <a:cs typeface="Times New Roman" panose="02020603050405020304" pitchFamily="18" charset="0"/>
              </a:rPr>
              <a:t> - </a:t>
            </a:r>
            <a:r>
              <a:rPr lang="ru-RU" sz="2000" b="1" dirty="0" smtClean="0">
                <a:solidFill>
                  <a:srgbClr val="FF0000"/>
                </a:solidFill>
                <a:latin typeface="Times New Roman" panose="02020603050405020304" pitchFamily="18" charset="0"/>
                <a:cs typeface="Times New Roman" panose="02020603050405020304" pitchFamily="18" charset="0"/>
              </a:rPr>
              <a:t>социальная значимость</a:t>
            </a:r>
          </a:p>
          <a:p>
            <a:r>
              <a:rPr lang="ru-RU" sz="2000" b="1" dirty="0" smtClean="0">
                <a:latin typeface="Times New Roman" panose="02020603050405020304" pitchFamily="18" charset="0"/>
                <a:cs typeface="Times New Roman" panose="02020603050405020304" pitchFamily="18" charset="0"/>
              </a:rPr>
              <a:t> 6) На сколько </a:t>
            </a:r>
            <a:r>
              <a:rPr lang="ru-RU" sz="2000" b="1" dirty="0">
                <a:latin typeface="Times New Roman" panose="02020603050405020304" pitchFamily="18" charset="0"/>
                <a:cs typeface="Times New Roman" panose="02020603050405020304" pitchFamily="18" charset="0"/>
              </a:rPr>
              <a:t>реально </a:t>
            </a:r>
            <a:r>
              <a:rPr lang="ru-RU" sz="2000" b="1" dirty="0" smtClean="0">
                <a:latin typeface="Times New Roman" panose="02020603050405020304" pitchFamily="18" charset="0"/>
                <a:cs typeface="Times New Roman" panose="02020603050405020304" pitchFamily="18" charset="0"/>
              </a:rPr>
              <a:t>решает </a:t>
            </a:r>
            <a:r>
              <a:rPr lang="ru-RU" sz="2000" b="1" dirty="0">
                <a:latin typeface="Times New Roman" panose="02020603050405020304" pitchFamily="18" charset="0"/>
                <a:cs typeface="Times New Roman" panose="02020603050405020304" pitchFamily="18" charset="0"/>
              </a:rPr>
              <a:t>мой </a:t>
            </a:r>
            <a:r>
              <a:rPr lang="ru-RU" sz="2000" b="1" dirty="0" smtClean="0">
                <a:latin typeface="Times New Roman" panose="02020603050405020304" pitchFamily="18" charset="0"/>
                <a:cs typeface="Times New Roman" panose="02020603050405020304" pitchFamily="18" charset="0"/>
              </a:rPr>
              <a:t>продукт практическую </a:t>
            </a:r>
            <a:r>
              <a:rPr lang="ru-RU" sz="2000" b="1" dirty="0">
                <a:latin typeface="Times New Roman" panose="02020603050405020304" pitchFamily="18" charset="0"/>
                <a:cs typeface="Times New Roman" panose="02020603050405020304" pitchFamily="18" charset="0"/>
              </a:rPr>
              <a:t>задачу или </a:t>
            </a:r>
            <a:r>
              <a:rPr lang="ru-RU" sz="2000" b="1" dirty="0" smtClean="0">
                <a:latin typeface="Times New Roman" panose="02020603050405020304" pitchFamily="18" charset="0"/>
                <a:cs typeface="Times New Roman" panose="02020603050405020304" pitchFamily="18" charset="0"/>
              </a:rPr>
              <a:t>проблему?  --    </a:t>
            </a:r>
            <a:r>
              <a:rPr lang="ru-RU" sz="2000" b="1" dirty="0" smtClean="0">
                <a:solidFill>
                  <a:srgbClr val="FF0000"/>
                </a:solidFill>
                <a:latin typeface="Times New Roman" panose="02020603050405020304" pitchFamily="18" charset="0"/>
                <a:cs typeface="Times New Roman" panose="02020603050405020304" pitchFamily="18" charset="0"/>
              </a:rPr>
              <a:t>реалистичность</a:t>
            </a:r>
          </a:p>
          <a:p>
            <a:endParaRPr lang="ru-RU" sz="2000" b="1" dirty="0" smtClean="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Если и вы, и представители вашей целевой аудитории или заказчик могут ответить на эти вопросы </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четко, то выбранная вами тема и, следовательно, ваш предполагаемый проект действительно являются актуальными</a:t>
            </a:r>
          </a:p>
        </p:txBody>
      </p:sp>
      <p:sp>
        <p:nvSpPr>
          <p:cNvPr id="4" name="Прямоугольник 3"/>
          <p:cNvSpPr/>
          <p:nvPr/>
        </p:nvSpPr>
        <p:spPr>
          <a:xfrm>
            <a:off x="256032" y="1851156"/>
            <a:ext cx="11532508" cy="1015663"/>
          </a:xfrm>
          <a:prstGeom prst="rect">
            <a:avLst/>
          </a:prstGeom>
        </p:spPr>
        <p:txBody>
          <a:bodyPr wrap="square">
            <a:spAutoFit/>
          </a:bodyPr>
          <a:lstStyle/>
          <a:p>
            <a:pPr marL="457200" indent="-457200">
              <a:buAutoNum type="arabicParenR"/>
            </a:pPr>
            <a:r>
              <a:rPr lang="ru-RU" sz="2000" b="1" dirty="0" smtClean="0">
                <a:latin typeface="Times New Roman" panose="02020603050405020304" pitchFamily="18" charset="0"/>
                <a:cs typeface="Times New Roman" panose="02020603050405020304" pitchFamily="18" charset="0"/>
              </a:rPr>
              <a:t> Какую </a:t>
            </a:r>
            <a:r>
              <a:rPr lang="ru-RU" sz="2000" b="1" dirty="0">
                <a:latin typeface="Times New Roman" panose="02020603050405020304" pitchFamily="18" charset="0"/>
                <a:cs typeface="Times New Roman" panose="02020603050405020304" pitchFamily="18" charset="0"/>
              </a:rPr>
              <a:t>проблему я хотел бы решить?  - </a:t>
            </a:r>
            <a:r>
              <a:rPr lang="ru-RU" sz="2000" b="1" dirty="0">
                <a:solidFill>
                  <a:srgbClr val="FF0000"/>
                </a:solidFill>
                <a:latin typeface="Times New Roman" panose="02020603050405020304" pitchFamily="18" charset="0"/>
                <a:cs typeface="Times New Roman" panose="02020603050405020304" pitchFamily="18" charset="0"/>
              </a:rPr>
              <a:t>решение проблемы</a:t>
            </a:r>
          </a:p>
          <a:p>
            <a:pPr marL="457200" indent="-457200">
              <a:buAutoNum type="arabicParenR"/>
            </a:pPr>
            <a:r>
              <a:rPr lang="ru-RU" sz="2000" b="1" dirty="0">
                <a:latin typeface="Times New Roman" panose="02020603050405020304" pitchFamily="18" charset="0"/>
                <a:cs typeface="Times New Roman" panose="02020603050405020304" pitchFamily="18" charset="0"/>
              </a:rPr>
              <a:t>В каких </a:t>
            </a:r>
            <a:r>
              <a:rPr lang="ru-RU" sz="2000" b="1" dirty="0" err="1">
                <a:latin typeface="Times New Roman" panose="02020603050405020304" pitchFamily="18" charset="0"/>
                <a:cs typeface="Times New Roman" panose="02020603050405020304" pitchFamily="18" charset="0"/>
              </a:rPr>
              <a:t>гос.документах</a:t>
            </a:r>
            <a:r>
              <a:rPr lang="ru-RU" sz="2000" b="1" dirty="0">
                <a:latin typeface="Times New Roman" panose="02020603050405020304" pitchFamily="18" charset="0"/>
                <a:cs typeface="Times New Roman" panose="02020603050405020304" pitchFamily="18" charset="0"/>
              </a:rPr>
              <a:t> звучат призывы к решению данной проблемы? - </a:t>
            </a:r>
            <a:r>
              <a:rPr lang="ru-RU" sz="2000" b="1" dirty="0">
                <a:solidFill>
                  <a:srgbClr val="FF0000"/>
                </a:solidFill>
                <a:latin typeface="Times New Roman" panose="02020603050405020304" pitchFamily="18" charset="0"/>
                <a:cs typeface="Times New Roman" panose="02020603050405020304" pitchFamily="18" charset="0"/>
              </a:rPr>
              <a:t>актуальность</a:t>
            </a:r>
          </a:p>
          <a:p>
            <a:pPr marL="457200" indent="-457200">
              <a:buAutoNum type="arabicParenR"/>
            </a:pPr>
            <a:r>
              <a:rPr lang="ru-RU" sz="2000" b="1" dirty="0">
                <a:latin typeface="Times New Roman" panose="02020603050405020304" pitchFamily="18" charset="0"/>
                <a:cs typeface="Times New Roman" panose="02020603050405020304" pitchFamily="18" charset="0"/>
              </a:rPr>
              <a:t>Что станет продуктом/ услугой при проработке проекта</a:t>
            </a:r>
            <a:r>
              <a:rPr lang="ru-RU" sz="2000" b="1" dirty="0" smtClean="0">
                <a:latin typeface="Times New Roman" panose="02020603050405020304" pitchFamily="18" charset="0"/>
                <a:cs typeface="Times New Roman" panose="02020603050405020304" pitchFamily="18" charset="0"/>
              </a:rPr>
              <a:t>? -  </a:t>
            </a:r>
            <a:r>
              <a:rPr lang="ru-RU" sz="2000" b="1" dirty="0" smtClean="0">
                <a:solidFill>
                  <a:srgbClr val="FF0000"/>
                </a:solidFill>
                <a:latin typeface="Times New Roman" panose="02020603050405020304" pitchFamily="18" charset="0"/>
                <a:cs typeface="Times New Roman" panose="02020603050405020304" pitchFamily="18" charset="0"/>
              </a:rPr>
              <a:t>результативность</a:t>
            </a:r>
            <a:endParaRPr lang="ru-RU" sz="2000" b="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473563" y="1314454"/>
            <a:ext cx="11468501" cy="400110"/>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Актуальность темы проекта концентрируется </a:t>
            </a:r>
            <a:r>
              <a:rPr lang="ru-RU" sz="2000" dirty="0" smtClean="0">
                <a:latin typeface="Times New Roman" panose="02020603050405020304" pitchFamily="18" charset="0"/>
                <a:cs typeface="Times New Roman" panose="02020603050405020304" pitchFamily="18" charset="0"/>
              </a:rPr>
              <a:t>на </a:t>
            </a:r>
            <a:r>
              <a:rPr lang="ru-RU" sz="2000" dirty="0">
                <a:latin typeface="Times New Roman" panose="02020603050405020304" pitchFamily="18" charset="0"/>
                <a:cs typeface="Times New Roman" panose="02020603050405020304" pitchFamily="18" charset="0"/>
              </a:rPr>
              <a:t>его практической значимости в настоящее время. </a:t>
            </a:r>
            <a:endParaRPr lang="ru-RU" sz="2000" dirty="0"/>
          </a:p>
        </p:txBody>
      </p:sp>
    </p:spTree>
    <p:extLst>
      <p:ext uri="{BB962C8B-B14F-4D97-AF65-F5344CB8AC3E}">
        <p14:creationId xmlns:p14="http://schemas.microsoft.com/office/powerpoint/2010/main" val="26614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469571" y="2005773"/>
            <a:ext cx="9797143" cy="3744416"/>
          </a:xfrm>
        </p:spPr>
        <p:txBody>
          <a:bodyPr>
            <a:normAutofit/>
          </a:bodyPr>
          <a:lstStyle/>
          <a:p>
            <a:pPr algn="l"/>
            <a:r>
              <a:rPr lang="ru-RU" sz="2800" dirty="0"/>
              <a:t>1. Описание полёта на Марс</a:t>
            </a:r>
            <a:br>
              <a:rPr lang="ru-RU" sz="2800" dirty="0"/>
            </a:br>
            <a:r>
              <a:rPr lang="ru-RU" sz="2800" dirty="0"/>
              <a:t>2. Макет автобуса нового поколения</a:t>
            </a:r>
            <a:br>
              <a:rPr lang="ru-RU" sz="2800" dirty="0"/>
            </a:br>
            <a:r>
              <a:rPr lang="ru-RU" sz="2800" dirty="0"/>
              <a:t>3. Создание клумб у М корпуса ЯГК</a:t>
            </a:r>
            <a:br>
              <a:rPr lang="ru-RU" sz="2800" dirty="0"/>
            </a:br>
            <a:r>
              <a:rPr lang="ru-RU" sz="2800" dirty="0"/>
              <a:t>4. Создание </a:t>
            </a:r>
            <a:r>
              <a:rPr lang="ru-RU" sz="2800" dirty="0" err="1"/>
              <a:t>синхрофазатрона</a:t>
            </a:r>
            <a:r>
              <a:rPr lang="ru-RU" sz="2800" dirty="0"/>
              <a:t> на новых  </a:t>
            </a:r>
            <a:r>
              <a:rPr lang="ru-RU" sz="2800" dirty="0" smtClean="0"/>
              <a:t>физических </a:t>
            </a:r>
            <a:r>
              <a:rPr lang="ru-RU" sz="2800" dirty="0"/>
              <a:t>принципах</a:t>
            </a:r>
            <a:br>
              <a:rPr lang="ru-RU" sz="2800" dirty="0"/>
            </a:br>
            <a:r>
              <a:rPr lang="ru-RU" sz="2800" dirty="0"/>
              <a:t>5. Математическая игра, посвящённая </a:t>
            </a:r>
            <a:r>
              <a:rPr lang="ru-RU" sz="2800" dirty="0" smtClean="0"/>
              <a:t>Софье Ковалевской</a:t>
            </a:r>
            <a:r>
              <a:rPr lang="ru-RU" sz="2800" dirty="0"/>
              <a:t/>
            </a:r>
            <a:br>
              <a:rPr lang="ru-RU" sz="2800" dirty="0"/>
            </a:br>
            <a:r>
              <a:rPr lang="ru-RU" sz="2800" dirty="0" smtClean="0"/>
              <a:t>6. Создание обучающего ролика о распознании </a:t>
            </a:r>
            <a:r>
              <a:rPr lang="ru-RU" sz="2800" dirty="0" err="1" smtClean="0"/>
              <a:t>фейковой</a:t>
            </a:r>
            <a:r>
              <a:rPr lang="ru-RU" sz="2800" dirty="0" smtClean="0"/>
              <a:t> информации (действий мошенников)</a:t>
            </a:r>
            <a:endParaRPr lang="ru-RU" sz="2800" dirty="0"/>
          </a:p>
        </p:txBody>
      </p:sp>
      <p:sp>
        <p:nvSpPr>
          <p:cNvPr id="6" name="Заголовок 2"/>
          <p:cNvSpPr txBox="1">
            <a:spLocks/>
          </p:cNvSpPr>
          <p:nvPr/>
        </p:nvSpPr>
        <p:spPr>
          <a:xfrm>
            <a:off x="1871531" y="509148"/>
            <a:ext cx="7779100" cy="1202485"/>
          </a:xfrm>
          <a:prstGeom prst="rect">
            <a:avLst/>
          </a:prstGeom>
        </p:spPr>
        <p:txBody>
          <a:bodyPr vert="horz" lIns="91440" tIns="45720" rIns="91440" bIns="45720" rtlCol="0" anchor="ctr">
            <a:normAutofit/>
          </a:bodyPr>
          <a:lstStyle/>
          <a:p>
            <a:pPr algn="ctr" defTabSz="914377">
              <a:spcBef>
                <a:spcPct val="0"/>
              </a:spcBef>
              <a:defRPr/>
            </a:pPr>
            <a:r>
              <a:rPr lang="ru-RU" sz="3200" b="1" dirty="0">
                <a:solidFill>
                  <a:srgbClr val="C00000"/>
                </a:solidFill>
                <a:latin typeface="+mj-lt"/>
                <a:ea typeface="+mj-ea"/>
                <a:cs typeface="+mj-cs"/>
              </a:rPr>
              <a:t>Тема проектной работы может быть сформулирована:</a:t>
            </a:r>
          </a:p>
        </p:txBody>
      </p:sp>
      <p:pic>
        <p:nvPicPr>
          <p:cNvPr id="7" name="Рисунок 6" descr="1.jpg"/>
          <p:cNvPicPr>
            <a:picLocks noChangeAspect="1"/>
          </p:cNvPicPr>
          <p:nvPr/>
        </p:nvPicPr>
        <p:blipFill>
          <a:blip r:embed="rId2" cstate="print"/>
          <a:stretch>
            <a:fillRect/>
          </a:stretch>
        </p:blipFill>
        <p:spPr>
          <a:xfrm>
            <a:off x="871162" y="2975241"/>
            <a:ext cx="390044" cy="360040"/>
          </a:xfrm>
          <a:prstGeom prst="rect">
            <a:avLst/>
          </a:prstGeom>
        </p:spPr>
      </p:pic>
      <p:pic>
        <p:nvPicPr>
          <p:cNvPr id="8" name="Рисунок 7" descr="1.jpg"/>
          <p:cNvPicPr>
            <a:picLocks noChangeAspect="1"/>
          </p:cNvPicPr>
          <p:nvPr/>
        </p:nvPicPr>
        <p:blipFill>
          <a:blip r:embed="rId2" cstate="print"/>
          <a:stretch>
            <a:fillRect/>
          </a:stretch>
        </p:blipFill>
        <p:spPr>
          <a:xfrm>
            <a:off x="871162" y="3335281"/>
            <a:ext cx="390044" cy="360040"/>
          </a:xfrm>
          <a:prstGeom prst="rect">
            <a:avLst/>
          </a:prstGeom>
        </p:spPr>
      </p:pic>
      <p:pic>
        <p:nvPicPr>
          <p:cNvPr id="9" name="Рисунок 8" descr="1.jpg"/>
          <p:cNvPicPr>
            <a:picLocks noChangeAspect="1"/>
          </p:cNvPicPr>
          <p:nvPr/>
        </p:nvPicPr>
        <p:blipFill>
          <a:blip r:embed="rId2" cstate="print"/>
          <a:stretch>
            <a:fillRect/>
          </a:stretch>
        </p:blipFill>
        <p:spPr>
          <a:xfrm>
            <a:off x="871162" y="4511622"/>
            <a:ext cx="390044" cy="360040"/>
          </a:xfrm>
          <a:prstGeom prst="rect">
            <a:avLst/>
          </a:prstGeom>
        </p:spPr>
      </p:pic>
      <p:pic>
        <p:nvPicPr>
          <p:cNvPr id="10" name="Рисунок 9" descr="1.jpg"/>
          <p:cNvPicPr>
            <a:picLocks noChangeAspect="1"/>
          </p:cNvPicPr>
          <p:nvPr/>
        </p:nvPicPr>
        <p:blipFill>
          <a:blip r:embed="rId2" cstate="print"/>
          <a:stretch>
            <a:fillRect/>
          </a:stretch>
        </p:blipFill>
        <p:spPr>
          <a:xfrm>
            <a:off x="871162" y="4871662"/>
            <a:ext cx="390044" cy="360040"/>
          </a:xfrm>
          <a:prstGeom prst="rect">
            <a:avLst/>
          </a:prstGeom>
        </p:spPr>
      </p:pic>
    </p:spTree>
    <p:extLst>
      <p:ext uri="{BB962C8B-B14F-4D97-AF65-F5344CB8AC3E}">
        <p14:creationId xmlns:p14="http://schemas.microsoft.com/office/powerpoint/2010/main" val="105423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nvSpPr>
        <p:spPr>
          <a:xfrm flipV="1">
            <a:off x="5654780" y="1703359"/>
            <a:ext cx="1" cy="4817037"/>
          </a:xfrm>
          <a:prstGeom prst="line">
            <a:avLst/>
          </a:prstGeom>
          <a:ln w="25400">
            <a:solidFill>
              <a:srgbClr val="3EAFEE"/>
            </a:solidFill>
            <a:bevel/>
            <a:tailEnd type="triangle"/>
          </a:ln>
          <a:effectLst>
            <a:outerShdw blurRad="38100" dist="20000" dir="5400000" rotWithShape="0">
              <a:srgbClr val="000000">
                <a:alpha val="38000"/>
              </a:srgbClr>
            </a:outerShdw>
          </a:effectLst>
        </p:spPr>
        <p:txBody>
          <a:bodyPr lIns="45719" rIns="45719"/>
          <a:lstStyle/>
          <a:p>
            <a:pPr algn="ctr" defTabSz="457200">
              <a:defRPr sz="4400">
                <a:solidFill>
                  <a:srgbClr val="FFFFFF"/>
                </a:solidFill>
                <a:latin typeface="+mn-lt"/>
                <a:ea typeface="+mn-ea"/>
                <a:cs typeface="+mn-cs"/>
                <a:sym typeface="Helvetica Neue Light"/>
              </a:defRPr>
            </a:pPr>
            <a:endParaRPr sz="4400"/>
          </a:p>
        </p:txBody>
      </p:sp>
      <p:sp>
        <p:nvSpPr>
          <p:cNvPr id="229" name="Shape 229"/>
          <p:cNvSpPr/>
          <p:nvPr/>
        </p:nvSpPr>
        <p:spPr>
          <a:xfrm>
            <a:off x="5827728" y="1349416"/>
            <a:ext cx="272061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000">
                <a:solidFill>
                  <a:srgbClr val="535353"/>
                </a:solidFill>
                <a:latin typeface="Helvetica Neue"/>
                <a:ea typeface="Helvetica Neue"/>
                <a:cs typeface="Helvetica Neue"/>
                <a:sym typeface="Helvetica Neue"/>
              </a:defRPr>
            </a:lvl1pPr>
          </a:lstStyle>
          <a:p>
            <a:r>
              <a:rPr lang="ru-RU" dirty="0" smtClean="0"/>
              <a:t>Актуально </a:t>
            </a:r>
            <a:endParaRPr dirty="0"/>
          </a:p>
        </p:txBody>
      </p:sp>
      <p:sp>
        <p:nvSpPr>
          <p:cNvPr id="230" name="Shape 230"/>
          <p:cNvSpPr/>
          <p:nvPr/>
        </p:nvSpPr>
        <p:spPr>
          <a:xfrm>
            <a:off x="2423592" y="5966068"/>
            <a:ext cx="2299602"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000">
                <a:solidFill>
                  <a:srgbClr val="535353"/>
                </a:solidFill>
                <a:latin typeface="Helvetica Neue"/>
                <a:ea typeface="Helvetica Neue"/>
                <a:cs typeface="Helvetica Neue"/>
                <a:sym typeface="Helvetica Neue"/>
              </a:defRPr>
            </a:lvl1pPr>
          </a:lstStyle>
          <a:p>
            <a:r>
              <a:rPr lang="ru-RU" dirty="0" smtClean="0"/>
              <a:t>Устарело</a:t>
            </a:r>
            <a:endParaRPr dirty="0"/>
          </a:p>
        </p:txBody>
      </p:sp>
      <p:sp>
        <p:nvSpPr>
          <p:cNvPr id="231" name="Shape 231"/>
          <p:cNvSpPr/>
          <p:nvPr/>
        </p:nvSpPr>
        <p:spPr>
          <a:xfrm>
            <a:off x="7973441" y="2895848"/>
            <a:ext cx="3695882"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000">
                <a:solidFill>
                  <a:srgbClr val="535353"/>
                </a:solidFill>
                <a:latin typeface="Helvetica Neue"/>
                <a:ea typeface="Helvetica Neue"/>
                <a:cs typeface="Helvetica Neue"/>
                <a:sym typeface="Helvetica Neue"/>
              </a:defRPr>
            </a:lvl1pPr>
          </a:lstStyle>
          <a:p>
            <a:r>
              <a:rPr lang="ru-RU" sz="3200" dirty="0" smtClean="0"/>
              <a:t>Реалистично </a:t>
            </a:r>
          </a:p>
          <a:p>
            <a:r>
              <a:rPr lang="ru-RU" sz="3200" dirty="0" smtClean="0"/>
              <a:t>справится самому </a:t>
            </a:r>
            <a:endParaRPr sz="3200" dirty="0"/>
          </a:p>
        </p:txBody>
      </p:sp>
      <p:sp>
        <p:nvSpPr>
          <p:cNvPr id="232" name="Shape 232"/>
          <p:cNvSpPr/>
          <p:nvPr/>
        </p:nvSpPr>
        <p:spPr>
          <a:xfrm>
            <a:off x="673907" y="3265180"/>
            <a:ext cx="2333970"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000">
                <a:solidFill>
                  <a:srgbClr val="535353"/>
                </a:solidFill>
                <a:latin typeface="Helvetica Neue"/>
                <a:ea typeface="Helvetica Neue"/>
                <a:cs typeface="Helvetica Neue"/>
                <a:sym typeface="Helvetica Neue"/>
              </a:defRPr>
            </a:lvl1pPr>
          </a:lstStyle>
          <a:p>
            <a:r>
              <a:rPr lang="ru-RU" dirty="0" smtClean="0"/>
              <a:t>Утопично</a:t>
            </a:r>
            <a:endParaRPr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1959" y="413455"/>
            <a:ext cx="71913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Заголовок 5"/>
          <p:cNvSpPr>
            <a:spLocks noGrp="1"/>
          </p:cNvSpPr>
          <p:nvPr>
            <p:ph type="title"/>
          </p:nvPr>
        </p:nvSpPr>
        <p:spPr>
          <a:xfrm>
            <a:off x="1981200" y="269776"/>
            <a:ext cx="8229600" cy="1143000"/>
          </a:xfrm>
        </p:spPr>
        <p:txBody>
          <a:bodyPr>
            <a:normAutofit/>
          </a:bodyPr>
          <a:lstStyle/>
          <a:p>
            <a:pPr algn="ctr"/>
            <a:r>
              <a:rPr lang="ru-RU" sz="4000" b="1" dirty="0">
                <a:solidFill>
                  <a:srgbClr val="00B0F0"/>
                </a:solidFill>
              </a:rPr>
              <a:t>Распределяем </a:t>
            </a:r>
            <a:r>
              <a:rPr lang="ru-RU" sz="4000" b="1" dirty="0" smtClean="0">
                <a:solidFill>
                  <a:srgbClr val="00B0F0"/>
                </a:solidFill>
              </a:rPr>
              <a:t>темы </a:t>
            </a:r>
            <a:r>
              <a:rPr lang="ru-RU" sz="4000" b="1" dirty="0">
                <a:solidFill>
                  <a:srgbClr val="00B0F0"/>
                </a:solidFill>
              </a:rPr>
              <a:t>по осям</a:t>
            </a:r>
          </a:p>
        </p:txBody>
      </p:sp>
      <p:sp>
        <p:nvSpPr>
          <p:cNvPr id="2" name="Стрелка вверх 1"/>
          <p:cNvSpPr/>
          <p:nvPr/>
        </p:nvSpPr>
        <p:spPr>
          <a:xfrm>
            <a:off x="5326537" y="1559169"/>
            <a:ext cx="417771" cy="49705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верх 11"/>
          <p:cNvSpPr/>
          <p:nvPr/>
        </p:nvSpPr>
        <p:spPr>
          <a:xfrm rot="5400000">
            <a:off x="6011572" y="-1214704"/>
            <a:ext cx="455070" cy="108604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8085074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488" y="609600"/>
            <a:ext cx="11192256" cy="1356360"/>
          </a:xfrm>
        </p:spPr>
        <p:txBody>
          <a:bodyPr>
            <a:normAutofit/>
          </a:bodyPr>
          <a:lstStyle/>
          <a:p>
            <a:r>
              <a:rPr lang="ru-RU" sz="2800" b="1" dirty="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Цель проекта – стремление решить обозначенную проблему</a:t>
            </a:r>
          </a:p>
        </p:txBody>
      </p:sp>
      <p:sp>
        <p:nvSpPr>
          <p:cNvPr id="3" name="Объект 2"/>
          <p:cNvSpPr>
            <a:spLocks noGrp="1"/>
          </p:cNvSpPr>
          <p:nvPr>
            <p:ph idx="1"/>
          </p:nvPr>
        </p:nvSpPr>
        <p:spPr>
          <a:xfrm>
            <a:off x="1143000" y="2057400"/>
            <a:ext cx="9872871" cy="1143000"/>
          </a:xfrm>
        </p:spPr>
        <p:txBody>
          <a:bodyPr>
            <a:normAutofit/>
          </a:bodyPr>
          <a:lstStyle/>
          <a:p>
            <a:r>
              <a:rPr lang="ru-RU" sz="2400" dirty="0" smtClean="0"/>
              <a:t>ПРИМЕР: Разработать обучающее пособие «Самоучитель </a:t>
            </a:r>
            <a:r>
              <a:rPr lang="ru-RU" sz="2400" dirty="0"/>
              <a:t>при работе на компьютере и в </a:t>
            </a:r>
            <a:r>
              <a:rPr lang="ru-RU" sz="2400" dirty="0" smtClean="0"/>
              <a:t>интернете»</a:t>
            </a:r>
            <a:endParaRPr lang="ru-RU" sz="2400" dirty="0"/>
          </a:p>
        </p:txBody>
      </p:sp>
      <p:sp>
        <p:nvSpPr>
          <p:cNvPr id="4" name="Объект 2"/>
          <p:cNvSpPr txBox="1">
            <a:spLocks/>
          </p:cNvSpPr>
          <p:nvPr/>
        </p:nvSpPr>
        <p:spPr>
          <a:xfrm>
            <a:off x="1002792" y="3837432"/>
            <a:ext cx="9872871" cy="11430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ru-RU" sz="2400" dirty="0" smtClean="0"/>
              <a:t>Определите </a:t>
            </a:r>
            <a:r>
              <a:rPr lang="ru-RU" sz="2400" b="1" dirty="0" smtClean="0"/>
              <a:t>проблему</a:t>
            </a:r>
            <a:r>
              <a:rPr lang="ru-RU" sz="2400" dirty="0" smtClean="0"/>
              <a:t> проекта – уточните </a:t>
            </a:r>
            <a:r>
              <a:rPr lang="ru-RU" sz="2400" b="1" dirty="0" smtClean="0"/>
              <a:t>тему – цель - результат </a:t>
            </a:r>
            <a:endParaRPr lang="ru-RU" sz="2400" b="1" dirty="0"/>
          </a:p>
        </p:txBody>
      </p:sp>
    </p:spTree>
    <p:extLst>
      <p:ext uri="{BB962C8B-B14F-4D97-AF65-F5344CB8AC3E}">
        <p14:creationId xmlns:p14="http://schemas.microsoft.com/office/powerpoint/2010/main" val="43177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03566" y="609600"/>
            <a:ext cx="8614954" cy="1038726"/>
          </a:xfrm>
        </p:spPr>
        <p:txBody>
          <a:bodyPr>
            <a:normAutofit/>
          </a:bodyPr>
          <a:lstStyle/>
          <a:p>
            <a:r>
              <a:rPr lang="ru-RU" sz="4000" b="1" dirty="0" smtClean="0">
                <a:solidFill>
                  <a:srgbClr val="FF0000"/>
                </a:solidFill>
              </a:rPr>
              <a:t>Домашнее задание 2</a:t>
            </a:r>
            <a:endParaRPr lang="ru-RU" sz="4000" b="1" dirty="0">
              <a:solidFill>
                <a:srgbClr val="FF0000"/>
              </a:solidFill>
            </a:endParaRPr>
          </a:p>
        </p:txBody>
      </p:sp>
      <p:sp>
        <p:nvSpPr>
          <p:cNvPr id="3" name="Объект 2"/>
          <p:cNvSpPr>
            <a:spLocks noGrp="1"/>
          </p:cNvSpPr>
          <p:nvPr>
            <p:ph idx="1"/>
          </p:nvPr>
        </p:nvSpPr>
        <p:spPr>
          <a:xfrm>
            <a:off x="2403566" y="1648326"/>
            <a:ext cx="8275421" cy="5209674"/>
          </a:xfrm>
        </p:spPr>
        <p:txBody>
          <a:bodyPr>
            <a:noAutofit/>
          </a:bodyPr>
          <a:lstStyle/>
          <a:p>
            <a:r>
              <a:rPr lang="ru-RU" sz="2400" b="1" smtClean="0">
                <a:latin typeface="Times New Roman" panose="02020603050405020304" pitchFamily="18" charset="0"/>
                <a:cs typeface="Times New Roman" panose="02020603050405020304" pitchFamily="18" charset="0"/>
              </a:rPr>
              <a:t>Прочитайте или  </a:t>
            </a:r>
            <a:r>
              <a:rPr lang="ru-RU" sz="2400" b="1" dirty="0" smtClean="0">
                <a:latin typeface="Times New Roman" panose="02020603050405020304" pitchFamily="18" charset="0"/>
                <a:cs typeface="Times New Roman" panose="02020603050405020304" pitchFamily="18" charset="0"/>
              </a:rPr>
              <a:t>(с сайтов указанных выше на слайдах 9,10) найдите описание проекта, проанализируйте его, выпишите в тетрадь</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Существующая ситуация 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Идеальная ситуация ____________________________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Проблема _____________________________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Цель ____________________________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Тема проекта _____________________________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Тип проекта __________________________________</a:t>
            </a:r>
          </a:p>
          <a:p>
            <a:pPr marL="502920" indent="-457200">
              <a:buAutoNum type="arabicPeriod"/>
            </a:pPr>
            <a:r>
              <a:rPr lang="ru-RU" sz="2400" b="1" dirty="0" smtClean="0">
                <a:latin typeface="Times New Roman" panose="02020603050405020304" pitchFamily="18" charset="0"/>
                <a:cs typeface="Times New Roman" panose="02020603050405020304" pitchFamily="18" charset="0"/>
              </a:rPr>
              <a:t>Продукт  _________________________________</a:t>
            </a:r>
            <a:endParaRPr lang="ru-RU" sz="2400" b="1" dirty="0">
              <a:latin typeface="Times New Roman" panose="02020603050405020304" pitchFamily="18" charset="0"/>
              <a:cs typeface="Times New Roman" panose="02020603050405020304" pitchFamily="18" charset="0"/>
            </a:endParaRPr>
          </a:p>
        </p:txBody>
      </p:sp>
      <p:pic>
        <p:nvPicPr>
          <p:cNvPr id="4" name="Picture 6" descr="http://yunnat-01.gov67.ru/files/395/gallery/detail/shutterstock_73157263-per_15839293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084" y="4432732"/>
            <a:ext cx="1688465" cy="185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68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a:extLst>
              <a:ext uri="{FF2B5EF4-FFF2-40B4-BE49-F238E27FC236}">
                <a16:creationId xmlns:a16="http://schemas.microsoft.com/office/drawing/2014/main" id="{DEB654A0-C98F-4F96-9F38-182DA224F2D5}"/>
              </a:ext>
            </a:extLst>
          </p:cNvPr>
          <p:cNvCxnSpPr/>
          <p:nvPr/>
        </p:nvCxnSpPr>
        <p:spPr>
          <a:xfrm>
            <a:off x="0" y="730007"/>
            <a:ext cx="10404000" cy="0"/>
          </a:xfrm>
          <a:prstGeom prst="line">
            <a:avLst/>
          </a:prstGeom>
          <a:ln>
            <a:solidFill>
              <a:srgbClr val="2A3393"/>
            </a:solidFill>
          </a:ln>
        </p:spPr>
        <p:style>
          <a:lnRef idx="2">
            <a:schemeClr val="accent5"/>
          </a:lnRef>
          <a:fillRef idx="0">
            <a:schemeClr val="accent5"/>
          </a:fillRef>
          <a:effectRef idx="1">
            <a:schemeClr val="accent5"/>
          </a:effectRef>
          <a:fontRef idx="minor">
            <a:schemeClr val="tx1"/>
          </a:fontRef>
        </p:style>
      </p:cxnSp>
      <p:sp>
        <p:nvSpPr>
          <p:cNvPr id="10" name="TextBox 9"/>
          <p:cNvSpPr txBox="1"/>
          <p:nvPr/>
        </p:nvSpPr>
        <p:spPr>
          <a:xfrm>
            <a:off x="3950390" y="768350"/>
            <a:ext cx="4461221" cy="461665"/>
          </a:xfrm>
          <a:prstGeom prst="rect">
            <a:avLst/>
          </a:prstGeom>
          <a:noFill/>
        </p:spPr>
        <p:txBody>
          <a:bodyPr wrap="none" rtlCol="0">
            <a:spAutoFit/>
          </a:bodyPr>
          <a:lstStyle/>
          <a:p>
            <a:r>
              <a:rPr lang="ru-RU" sz="2400" b="1" dirty="0">
                <a:solidFill>
                  <a:srgbClr val="002060"/>
                </a:solidFill>
                <a:effectLst>
                  <a:outerShdw blurRad="38100" dist="38100" dir="2700000" algn="tl">
                    <a:srgbClr val="000000">
                      <a:alpha val="43137"/>
                    </a:srgbClr>
                  </a:outerShdw>
                </a:effectLst>
                <a:latin typeface="Cambria" panose="02040503050406030204" pitchFamily="18" charset="0"/>
              </a:rPr>
              <a:t>ПРОЕКТ «КРЫМСКИЙ МОСТ»</a:t>
            </a:r>
          </a:p>
        </p:txBody>
      </p:sp>
      <p:pic>
        <p:nvPicPr>
          <p:cNvPr id="13" name="Рисунок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5" y="768350"/>
            <a:ext cx="3165348" cy="2111287"/>
          </a:xfrm>
          <a:prstGeom prst="rect">
            <a:avLst/>
          </a:prstGeom>
          <a:ln>
            <a:noFill/>
          </a:ln>
          <a:effectLst>
            <a:softEdge rad="112500"/>
          </a:effectLst>
        </p:spPr>
      </p:pic>
      <p:pic>
        <p:nvPicPr>
          <p:cNvPr id="15" name="Рисунок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1954" y="674928"/>
            <a:ext cx="1905000" cy="2667000"/>
          </a:xfrm>
          <a:prstGeom prst="rect">
            <a:avLst/>
          </a:prstGeom>
        </p:spPr>
      </p:pic>
      <p:sp>
        <p:nvSpPr>
          <p:cNvPr id="19" name="TextBox 18"/>
          <p:cNvSpPr txBox="1"/>
          <p:nvPr/>
        </p:nvSpPr>
        <p:spPr>
          <a:xfrm>
            <a:off x="9681319" y="3397007"/>
            <a:ext cx="2326278" cy="830997"/>
          </a:xfrm>
          <a:prstGeom prst="rect">
            <a:avLst/>
          </a:prstGeom>
          <a:noFill/>
        </p:spPr>
        <p:txBody>
          <a:bodyPr wrap="none" rtlCol="0">
            <a:spAutoFit/>
          </a:bodyPr>
          <a:lstStyle/>
          <a:p>
            <a:pPr algn="ctr"/>
            <a:r>
              <a:rPr lang="ru-RU" sz="1600" i="1" dirty="0" smtClean="0">
                <a:latin typeface="Cambria" panose="02040503050406030204" pitchFamily="18" charset="0"/>
              </a:rPr>
              <a:t>Владимир Дмитриевич</a:t>
            </a:r>
          </a:p>
          <a:p>
            <a:pPr algn="ctr"/>
            <a:r>
              <a:rPr lang="ru-RU" sz="1600" i="1" dirty="0" smtClean="0">
                <a:latin typeface="Cambria" panose="02040503050406030204" pitchFamily="18" charset="0"/>
              </a:rPr>
              <a:t> </a:t>
            </a:r>
            <a:r>
              <a:rPr lang="ru-RU" sz="1600" i="1" dirty="0">
                <a:latin typeface="Cambria" panose="02040503050406030204" pitchFamily="18" charset="0"/>
              </a:rPr>
              <a:t>Менделеев</a:t>
            </a:r>
          </a:p>
          <a:p>
            <a:pPr algn="ctr"/>
            <a:r>
              <a:rPr lang="ru-RU" sz="1600" i="1" dirty="0">
                <a:latin typeface="Cambria" panose="02040503050406030204" pitchFamily="18" charset="0"/>
              </a:rPr>
              <a:t>русский инженер</a:t>
            </a:r>
          </a:p>
        </p:txBody>
      </p:sp>
      <p:sp>
        <p:nvSpPr>
          <p:cNvPr id="20" name="Прямоугольник 19"/>
          <p:cNvSpPr/>
          <p:nvPr/>
        </p:nvSpPr>
        <p:spPr>
          <a:xfrm>
            <a:off x="3349809" y="1230015"/>
            <a:ext cx="6096000" cy="923330"/>
          </a:xfrm>
          <a:prstGeom prst="rect">
            <a:avLst/>
          </a:prstGeom>
        </p:spPr>
        <p:txBody>
          <a:bodyPr>
            <a:spAutoFit/>
          </a:bodyPr>
          <a:lstStyle/>
          <a:p>
            <a:r>
              <a:rPr lang="ru-RU" dirty="0">
                <a:latin typeface="Cambria" panose="02040503050406030204" pitchFamily="18" charset="0"/>
              </a:rPr>
              <a:t>1899 г. в Петербурге была издана научная работа под    названием «Проект поднятия уровня Азовского моря    запрудою Керченского </a:t>
            </a:r>
            <a:r>
              <a:rPr lang="ru-RU" dirty="0" smtClean="0">
                <a:latin typeface="Cambria" panose="02040503050406030204" pitchFamily="18" charset="0"/>
              </a:rPr>
              <a:t>пролива» </a:t>
            </a:r>
            <a:endParaRPr lang="ru-RU" dirty="0">
              <a:latin typeface="Cambria" panose="02040503050406030204" pitchFamily="18" charset="0"/>
            </a:endParaRPr>
          </a:p>
        </p:txBody>
      </p:sp>
      <p:sp>
        <p:nvSpPr>
          <p:cNvPr id="22" name="TextBox 21"/>
          <p:cNvSpPr txBox="1"/>
          <p:nvPr/>
        </p:nvSpPr>
        <p:spPr>
          <a:xfrm>
            <a:off x="3237964" y="2153345"/>
            <a:ext cx="6312613" cy="923330"/>
          </a:xfrm>
          <a:prstGeom prst="rect">
            <a:avLst/>
          </a:prstGeom>
          <a:noFill/>
        </p:spPr>
        <p:txBody>
          <a:bodyPr wrap="square" rtlCol="0">
            <a:spAutoFit/>
          </a:bodyPr>
          <a:lstStyle/>
          <a:p>
            <a:r>
              <a:rPr lang="ru-RU" dirty="0" smtClean="0">
                <a:latin typeface="Cambria" panose="02040503050406030204" pitchFamily="18" charset="0"/>
              </a:rPr>
              <a:t>Была очень нужна связь </a:t>
            </a:r>
            <a:r>
              <a:rPr lang="ru-RU" dirty="0">
                <a:latin typeface="Cambria" panose="02040503050406030204" pitchFamily="18" charset="0"/>
              </a:rPr>
              <a:t>между полуостровом Тамань и полуостровом </a:t>
            </a:r>
            <a:r>
              <a:rPr lang="ru-RU" dirty="0" smtClean="0">
                <a:latin typeface="Cambria" panose="02040503050406030204" pitchFamily="18" charset="0"/>
              </a:rPr>
              <a:t>Керчь для выполнение транспортных </a:t>
            </a:r>
            <a:r>
              <a:rPr lang="ru-RU" dirty="0">
                <a:latin typeface="Cambria" panose="02040503050406030204" pitchFamily="18" charset="0"/>
              </a:rPr>
              <a:t>и иных функций.</a:t>
            </a:r>
          </a:p>
        </p:txBody>
      </p:sp>
      <p:sp>
        <p:nvSpPr>
          <p:cNvPr id="24" name="Прямоугольник 23"/>
          <p:cNvSpPr/>
          <p:nvPr/>
        </p:nvSpPr>
        <p:spPr>
          <a:xfrm>
            <a:off x="343226" y="3156564"/>
            <a:ext cx="9717548" cy="923330"/>
          </a:xfrm>
          <a:prstGeom prst="rect">
            <a:avLst/>
          </a:prstGeom>
        </p:spPr>
        <p:txBody>
          <a:bodyPr wrap="square">
            <a:spAutoFit/>
          </a:bodyPr>
          <a:lstStyle/>
          <a:p>
            <a:r>
              <a:rPr lang="ru-RU" dirty="0">
                <a:latin typeface="Cambria" panose="02040503050406030204" pitchFamily="18" charset="0"/>
              </a:rPr>
              <a:t>Практический проект строительства моста был разработан в России в начале ХХ в. по</a:t>
            </a:r>
          </a:p>
          <a:p>
            <a:r>
              <a:rPr lang="ru-RU" dirty="0">
                <a:latin typeface="Cambria" panose="02040503050406030204" pitchFamily="18" charset="0"/>
              </a:rPr>
              <a:t>заданию императора Николая II, однако не был реализован из-за Первой мировой       войны.</a:t>
            </a:r>
          </a:p>
        </p:txBody>
      </p:sp>
      <p:sp>
        <p:nvSpPr>
          <p:cNvPr id="25" name="Прямоугольник 24"/>
          <p:cNvSpPr/>
          <p:nvPr/>
        </p:nvSpPr>
        <p:spPr>
          <a:xfrm>
            <a:off x="228794" y="4079823"/>
            <a:ext cx="6820751" cy="1200329"/>
          </a:xfrm>
          <a:prstGeom prst="rect">
            <a:avLst/>
          </a:prstGeom>
        </p:spPr>
        <p:txBody>
          <a:bodyPr wrap="square">
            <a:spAutoFit/>
          </a:bodyPr>
          <a:lstStyle/>
          <a:p>
            <a:r>
              <a:rPr lang="ru-RU" dirty="0">
                <a:latin typeface="Cambria" panose="02040503050406030204" pitchFamily="18" charset="0"/>
              </a:rPr>
              <a:t>В 1930-е гг. появился новый проект. Были осуществлены          многие подготовительные работы, даже заказаны в Германии некоторые элементы конструкции, но началась Великая           Отечественная война.</a:t>
            </a:r>
          </a:p>
        </p:txBody>
      </p:sp>
      <p:pic>
        <p:nvPicPr>
          <p:cNvPr id="26" name="Рисунок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3287" y="4190053"/>
            <a:ext cx="4011168" cy="2270084"/>
          </a:xfrm>
          <a:prstGeom prst="rect">
            <a:avLst/>
          </a:prstGeom>
        </p:spPr>
      </p:pic>
      <p:sp>
        <p:nvSpPr>
          <p:cNvPr id="28" name="Прямоугольник 27"/>
          <p:cNvSpPr/>
          <p:nvPr/>
        </p:nvSpPr>
        <p:spPr>
          <a:xfrm>
            <a:off x="228792" y="5192090"/>
            <a:ext cx="6820753" cy="1477328"/>
          </a:xfrm>
          <a:prstGeom prst="rect">
            <a:avLst/>
          </a:prstGeom>
        </p:spPr>
        <p:txBody>
          <a:bodyPr wrap="square">
            <a:spAutoFit/>
          </a:bodyPr>
          <a:lstStyle/>
          <a:p>
            <a:r>
              <a:rPr lang="ru-RU" dirty="0">
                <a:latin typeface="Cambria" panose="02040503050406030204" pitchFamily="18" charset="0"/>
              </a:rPr>
              <a:t>Особый вариант был испробован в 1942 г. во время оккупации Крыма фашистскими войсками. </a:t>
            </a:r>
          </a:p>
          <a:p>
            <a:r>
              <a:rPr lang="ru-RU" dirty="0">
                <a:latin typeface="Cambria" panose="02040503050406030204" pitchFamily="18" charset="0"/>
              </a:rPr>
              <a:t>Однако в условиях цейтнота и с учётом рисков вместо моста     через Керченский пролив была спроектирована и построена   канатная дорога</a:t>
            </a:r>
          </a:p>
        </p:txBody>
      </p:sp>
      <p:pic>
        <p:nvPicPr>
          <p:cNvPr id="29" name="Рисунок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6777" y="4536174"/>
            <a:ext cx="2836761" cy="2133244"/>
          </a:xfrm>
          <a:prstGeom prst="rect">
            <a:avLst/>
          </a:prstGeom>
        </p:spPr>
      </p:pic>
      <p:sp>
        <p:nvSpPr>
          <p:cNvPr id="17" name="TextBox 16"/>
          <p:cNvSpPr txBox="1"/>
          <p:nvPr/>
        </p:nvSpPr>
        <p:spPr>
          <a:xfrm>
            <a:off x="298270" y="167168"/>
            <a:ext cx="10809997" cy="461665"/>
          </a:xfrm>
          <a:prstGeom prst="rect">
            <a:avLst/>
          </a:prstGeom>
          <a:noFill/>
        </p:spPr>
        <p:txBody>
          <a:bodyPr wrap="square" rtlCol="0">
            <a:spAutoFit/>
          </a:bodyPr>
          <a:lstStyle/>
          <a:p>
            <a:r>
              <a:rPr lang="ru-RU" sz="2400" b="1" dirty="0" smtClean="0">
                <a:solidFill>
                  <a:srgbClr val="002060"/>
                </a:solidFill>
                <a:effectLst>
                  <a:outerShdw blurRad="38100" dist="38100" dir="2700000" algn="tl">
                    <a:srgbClr val="000000">
                      <a:alpha val="43137"/>
                    </a:srgbClr>
                  </a:outerShdw>
                </a:effectLst>
                <a:latin typeface="Cambria" panose="02040503050406030204" pitchFamily="18" charset="0"/>
              </a:rPr>
              <a:t>Проанализируйте в паре данный проект и выдели основные признаки</a:t>
            </a:r>
            <a:endParaRPr lang="ru-RU" sz="2400" b="1" dirty="0">
              <a:solidFill>
                <a:srgbClr val="002060"/>
              </a:solidFill>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122774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a:extLst>
              <a:ext uri="{FF2B5EF4-FFF2-40B4-BE49-F238E27FC236}">
                <a16:creationId xmlns:a16="http://schemas.microsoft.com/office/drawing/2014/main" id="{DEB654A0-C98F-4F96-9F38-182DA224F2D5}"/>
              </a:ext>
            </a:extLst>
          </p:cNvPr>
          <p:cNvCxnSpPr/>
          <p:nvPr/>
        </p:nvCxnSpPr>
        <p:spPr>
          <a:xfrm>
            <a:off x="0" y="730007"/>
            <a:ext cx="10404000" cy="0"/>
          </a:xfrm>
          <a:prstGeom prst="line">
            <a:avLst/>
          </a:prstGeom>
          <a:ln>
            <a:solidFill>
              <a:srgbClr val="2A3393"/>
            </a:solidFill>
          </a:ln>
        </p:spPr>
        <p:style>
          <a:lnRef idx="2">
            <a:schemeClr val="accent5"/>
          </a:lnRef>
          <a:fillRef idx="0">
            <a:schemeClr val="accent5"/>
          </a:fillRef>
          <a:effectRef idx="1">
            <a:schemeClr val="accent5"/>
          </a:effectRef>
          <a:fontRef idx="minor">
            <a:schemeClr val="tx1"/>
          </a:fontRef>
        </p:style>
      </p:cxnSp>
      <p:sp>
        <p:nvSpPr>
          <p:cNvPr id="3" name="Прямоугольник 2"/>
          <p:cNvSpPr/>
          <p:nvPr/>
        </p:nvSpPr>
        <p:spPr>
          <a:xfrm>
            <a:off x="309093" y="639848"/>
            <a:ext cx="8112180" cy="1477328"/>
          </a:xfrm>
          <a:prstGeom prst="rect">
            <a:avLst/>
          </a:prstGeom>
        </p:spPr>
        <p:txBody>
          <a:bodyPr wrap="square">
            <a:spAutoFit/>
          </a:bodyPr>
          <a:lstStyle/>
          <a:p>
            <a:r>
              <a:rPr lang="ru-RU" dirty="0">
                <a:latin typeface="Cambria" panose="02040503050406030204" pitchFamily="18" charset="0"/>
              </a:rPr>
              <a:t>В 1944 г. был построен железнодорожный мост, но из-за сжатых сроков       строительства вместо металлических опор использовали деревянные, что явилось причиной их разрушения в феврале 1945 г. льдами, которые            течениями из Азовского моря выносит в Чёрное. Продержавшийся всего    </a:t>
            </a:r>
            <a:r>
              <a:rPr lang="ru-RU" dirty="0" smtClean="0">
                <a:latin typeface="Cambria" panose="02040503050406030204" pitchFamily="18" charset="0"/>
              </a:rPr>
              <a:t>, 150 </a:t>
            </a:r>
            <a:r>
              <a:rPr lang="ru-RU" dirty="0">
                <a:latin typeface="Cambria" panose="02040503050406030204" pitchFamily="18" charset="0"/>
              </a:rPr>
              <a:t>дней мост рухнул.</a:t>
            </a: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1273" y="806691"/>
            <a:ext cx="3418803" cy="1805128"/>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6747" y="2283282"/>
            <a:ext cx="1853739" cy="2711135"/>
          </a:xfrm>
          <a:prstGeom prst="rect">
            <a:avLst/>
          </a:prstGeom>
        </p:spPr>
      </p:pic>
      <p:sp>
        <p:nvSpPr>
          <p:cNvPr id="7" name="Прямоугольник 6"/>
          <p:cNvSpPr/>
          <p:nvPr/>
        </p:nvSpPr>
        <p:spPr>
          <a:xfrm>
            <a:off x="5611660" y="2629097"/>
            <a:ext cx="4792341" cy="1754326"/>
          </a:xfrm>
          <a:prstGeom prst="rect">
            <a:avLst/>
          </a:prstGeom>
          <a:solidFill>
            <a:schemeClr val="bg1"/>
          </a:solidFill>
        </p:spPr>
        <p:txBody>
          <a:bodyPr wrap="square">
            <a:spAutoFit/>
          </a:bodyPr>
          <a:lstStyle/>
          <a:p>
            <a:r>
              <a:rPr lang="ru-RU" dirty="0">
                <a:latin typeface="Cambria" panose="02040503050406030204" pitchFamily="18" charset="0"/>
              </a:rPr>
              <a:t>К теме строительства моста вернулись        только в 2006 г., что привело к появлению в 2008 г. совместного российско-украинского проекта. С его реализацией не спешили, и до конкретных действий дело так и не     дошло.</a:t>
            </a:r>
          </a:p>
        </p:txBody>
      </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932" y="2215427"/>
            <a:ext cx="5412728" cy="4276055"/>
          </a:xfrm>
          <a:prstGeom prst="rect">
            <a:avLst/>
          </a:prstGeom>
        </p:spPr>
      </p:pic>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10916" y="4665879"/>
            <a:ext cx="2749985" cy="1944239"/>
          </a:xfrm>
          <a:prstGeom prst="rect">
            <a:avLst/>
          </a:prstGeom>
        </p:spPr>
      </p:pic>
    </p:spTree>
    <p:extLst>
      <p:ext uri="{BB962C8B-B14F-4D97-AF65-F5344CB8AC3E}">
        <p14:creationId xmlns:p14="http://schemas.microsoft.com/office/powerpoint/2010/main" val="171886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единительная линия 8">
            <a:extLst>
              <a:ext uri="{FF2B5EF4-FFF2-40B4-BE49-F238E27FC236}">
                <a16:creationId xmlns:a16="http://schemas.microsoft.com/office/drawing/2014/main" id="{DEB654A0-C98F-4F96-9F38-182DA224F2D5}"/>
              </a:ext>
            </a:extLst>
          </p:cNvPr>
          <p:cNvCxnSpPr/>
          <p:nvPr/>
        </p:nvCxnSpPr>
        <p:spPr>
          <a:xfrm>
            <a:off x="0" y="730007"/>
            <a:ext cx="10404000" cy="0"/>
          </a:xfrm>
          <a:prstGeom prst="line">
            <a:avLst/>
          </a:prstGeom>
          <a:ln>
            <a:solidFill>
              <a:srgbClr val="2A3393"/>
            </a:solidFill>
          </a:ln>
        </p:spPr>
        <p:style>
          <a:lnRef idx="2">
            <a:schemeClr val="accent5"/>
          </a:lnRef>
          <a:fillRef idx="0">
            <a:schemeClr val="accent5"/>
          </a:fillRef>
          <a:effectRef idx="1">
            <a:schemeClr val="accent5"/>
          </a:effectRef>
          <a:fontRef idx="minor">
            <a:schemeClr val="tx1"/>
          </a:fontRef>
        </p:style>
      </p:cxnSp>
      <p:sp>
        <p:nvSpPr>
          <p:cNvPr id="3" name="Прямоугольник 2"/>
          <p:cNvSpPr/>
          <p:nvPr/>
        </p:nvSpPr>
        <p:spPr>
          <a:xfrm>
            <a:off x="332509" y="768349"/>
            <a:ext cx="11504816" cy="1200329"/>
          </a:xfrm>
          <a:prstGeom prst="rect">
            <a:avLst/>
          </a:prstGeom>
        </p:spPr>
        <p:txBody>
          <a:bodyPr wrap="square">
            <a:spAutoFit/>
          </a:bodyPr>
          <a:lstStyle/>
          <a:p>
            <a:r>
              <a:rPr lang="ru-RU" dirty="0">
                <a:effectLst>
                  <a:outerShdw blurRad="38100" dist="38100" dir="2700000" algn="tl">
                    <a:srgbClr val="000000">
                      <a:alpha val="43137"/>
                    </a:srgbClr>
                  </a:outerShdw>
                </a:effectLst>
                <a:latin typeface="Cambria" panose="02040503050406030204" pitchFamily="18" charset="0"/>
              </a:rPr>
              <a:t>В марте 2014 г. после вхождения полуострова Крым в состав Российской Федерации вопрос строительства         моста приобрёл стратегическое значение. Была поставлена задача обеспечить беспрепятственное движение   двух видов транспорта — автомобильного и железнодорожного — между Крымом и остальной частью России. Экспертный совет рассмотрел 74 варианта</a:t>
            </a:r>
          </a:p>
        </p:txBody>
      </p:sp>
      <p:pic>
        <p:nvPicPr>
          <p:cNvPr id="4" name="Рисунок 3"/>
          <p:cNvPicPr>
            <a:picLocks noChangeAspect="1"/>
          </p:cNvPicPr>
          <p:nvPr/>
        </p:nvPicPr>
        <p:blipFill>
          <a:blip r:embed="rId3" cstate="print"/>
          <a:stretch>
            <a:fillRect/>
          </a:stretch>
        </p:blipFill>
        <p:spPr>
          <a:xfrm>
            <a:off x="332509" y="2075560"/>
            <a:ext cx="5753305" cy="3643307"/>
          </a:xfrm>
          <a:prstGeom prst="rect">
            <a:avLst/>
          </a:prstGeom>
        </p:spPr>
      </p:pic>
      <p:pic>
        <p:nvPicPr>
          <p:cNvPr id="5" name="Рисунок 4"/>
          <p:cNvPicPr>
            <a:picLocks noChangeAspect="1"/>
          </p:cNvPicPr>
          <p:nvPr/>
        </p:nvPicPr>
        <p:blipFill rotWithShape="1">
          <a:blip r:embed="rId4" cstate="print">
            <a:extLst>
              <a:ext uri="{28A0092B-C50C-407E-A947-70E740481C1C}">
                <a14:useLocalDpi xmlns:a14="http://schemas.microsoft.com/office/drawing/2010/main" val="0"/>
              </a:ext>
            </a:extLst>
          </a:blip>
          <a:srcRect r="14966"/>
          <a:stretch/>
        </p:blipFill>
        <p:spPr>
          <a:xfrm>
            <a:off x="6084917" y="1968679"/>
            <a:ext cx="5669217" cy="3750188"/>
          </a:xfrm>
          <a:prstGeom prst="rect">
            <a:avLst/>
          </a:prstGeom>
        </p:spPr>
      </p:pic>
    </p:spTree>
    <p:extLst>
      <p:ext uri="{BB962C8B-B14F-4D97-AF65-F5344CB8AC3E}">
        <p14:creationId xmlns:p14="http://schemas.microsoft.com/office/powerpoint/2010/main" val="3082588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p:nvPr/>
        </p:nvPicPr>
        <p:blipFill rotWithShape="1">
          <a:blip r:embed="rId3"/>
          <a:srcRect l="36506" t="27783" r="2251" b="29207"/>
          <a:stretch/>
        </p:blipFill>
        <p:spPr bwMode="auto">
          <a:xfrm>
            <a:off x="383822" y="248356"/>
            <a:ext cx="11390489" cy="6299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124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94944" y="159657"/>
            <a:ext cx="10323576" cy="1806303"/>
          </a:xfrm>
        </p:spPr>
        <p:txBody>
          <a:bodyPr>
            <a:normAutofit/>
          </a:bodyPr>
          <a:lstStyle/>
          <a:p>
            <a:r>
              <a:rPr lang="ru-RU" sz="3200" b="1" dirty="0" smtClean="0"/>
              <a:t>Выбираем актуальную тематику</a:t>
            </a:r>
            <a:r>
              <a:rPr lang="ru-RU" sz="3200" dirty="0" smtClean="0"/>
              <a:t/>
            </a:r>
            <a:br>
              <a:rPr lang="ru-RU" sz="3200" dirty="0" smtClean="0"/>
            </a:br>
            <a:r>
              <a:rPr lang="ru-RU" sz="3200" dirty="0" smtClean="0"/>
              <a:t>Форум</a:t>
            </a:r>
            <a:r>
              <a:rPr lang="ru-RU" dirty="0" smtClean="0"/>
              <a:t>    </a:t>
            </a:r>
            <a:r>
              <a:rPr lang="ru-RU" b="1" dirty="0" smtClean="0"/>
              <a:t> </a:t>
            </a:r>
            <a:br>
              <a:rPr lang="ru-RU" b="1" dirty="0" smtClean="0"/>
            </a:br>
            <a:r>
              <a:rPr lang="ru-RU" b="1" dirty="0" smtClean="0"/>
              <a:t>(</a:t>
            </a:r>
            <a:r>
              <a:rPr lang="ru-RU" sz="3200" dirty="0" smtClean="0"/>
              <a:t>«</a:t>
            </a:r>
            <a:r>
              <a:rPr lang="ru-RU" sz="3200" dirty="0"/>
              <a:t>Будущие интеллектуальные лидеры России</a:t>
            </a:r>
            <a:r>
              <a:rPr lang="ru-RU" sz="3200" dirty="0" smtClean="0"/>
              <a:t>»)</a:t>
            </a:r>
            <a:endParaRPr lang="ru-RU" sz="3200" b="1" dirty="0"/>
          </a:p>
        </p:txBody>
      </p:sp>
      <p:sp>
        <p:nvSpPr>
          <p:cNvPr id="6" name="Текст 5"/>
          <p:cNvSpPr>
            <a:spLocks noGrp="1"/>
          </p:cNvSpPr>
          <p:nvPr>
            <p:ph type="body" idx="1"/>
          </p:nvPr>
        </p:nvSpPr>
        <p:spPr>
          <a:xfrm>
            <a:off x="856488" y="4910667"/>
            <a:ext cx="4754880" cy="1501488"/>
          </a:xfrm>
          <a:ln>
            <a:solidFill>
              <a:schemeClr val="accent1"/>
            </a:solidFill>
          </a:ln>
        </p:spPr>
        <p:txBody>
          <a:bodyPr/>
          <a:lstStyle/>
          <a:p>
            <a:r>
              <a:rPr lang="ru-RU" dirty="0" smtClean="0"/>
              <a:t>Цифровое равенство</a:t>
            </a:r>
          </a:p>
          <a:p>
            <a:r>
              <a:rPr lang="ru-RU" dirty="0"/>
              <a:t>Благотворительность</a:t>
            </a:r>
          </a:p>
          <a:p>
            <a:endParaRPr lang="ru-RU" dirty="0"/>
          </a:p>
        </p:txBody>
      </p:sp>
      <p:sp>
        <p:nvSpPr>
          <p:cNvPr id="3" name="Объект 2"/>
          <p:cNvSpPr>
            <a:spLocks noGrp="1"/>
          </p:cNvSpPr>
          <p:nvPr>
            <p:ph sz="half" idx="2"/>
          </p:nvPr>
        </p:nvSpPr>
        <p:spPr>
          <a:xfrm>
            <a:off x="6295644" y="2743200"/>
            <a:ext cx="5586984" cy="3383280"/>
          </a:xfrm>
        </p:spPr>
        <p:txBody>
          <a:bodyPr>
            <a:normAutofit/>
          </a:bodyPr>
          <a:lstStyle/>
          <a:p>
            <a:r>
              <a:rPr lang="ru-RU" b="1" dirty="0"/>
              <a:t>«Азбука интернета» — обучение старшего поколения компьютерной грамотности</a:t>
            </a:r>
          </a:p>
          <a:p>
            <a:r>
              <a:rPr lang="en-US" sz="1400" dirty="0">
                <a:hlinkClick r:id="rId3"/>
              </a:rPr>
              <a:t>https://</a:t>
            </a:r>
            <a:r>
              <a:rPr lang="en-US" sz="1400" dirty="0" smtClean="0">
                <a:hlinkClick r:id="rId3"/>
              </a:rPr>
              <a:t>www.company.rt.ru/social/programms/education/azbuka/</a:t>
            </a:r>
            <a:endParaRPr lang="ru-RU" sz="1400" dirty="0" smtClean="0"/>
          </a:p>
          <a:p>
            <a:r>
              <a:rPr lang="ru-RU" b="1" dirty="0"/>
              <a:t>Проект дистанционного обучения «РОСТ»: развитие, образование, социализация, трудоустройство</a:t>
            </a:r>
          </a:p>
          <a:p>
            <a:r>
              <a:rPr lang="en-US" sz="1600" dirty="0">
                <a:hlinkClick r:id="rId4"/>
              </a:rPr>
              <a:t>https://www.company.rt.ru/social/programms/education/rost</a:t>
            </a:r>
            <a:r>
              <a:rPr lang="en-US" sz="1600" dirty="0" smtClean="0">
                <a:hlinkClick r:id="rId4"/>
              </a:rPr>
              <a:t>/</a:t>
            </a:r>
            <a:endParaRPr lang="ru-RU" sz="1600" dirty="0" smtClean="0"/>
          </a:p>
          <a:p>
            <a:r>
              <a:rPr lang="ru-RU" b="1" dirty="0" smtClean="0"/>
              <a:t>Бегу и помогаю</a:t>
            </a:r>
          </a:p>
          <a:p>
            <a:endParaRPr lang="ru-RU" sz="1600" dirty="0"/>
          </a:p>
        </p:txBody>
      </p:sp>
      <p:sp>
        <p:nvSpPr>
          <p:cNvPr id="7" name="Текст 6"/>
          <p:cNvSpPr>
            <a:spLocks noGrp="1"/>
          </p:cNvSpPr>
          <p:nvPr>
            <p:ph type="body" sz="quarter" idx="3"/>
          </p:nvPr>
        </p:nvSpPr>
        <p:spPr>
          <a:xfrm>
            <a:off x="6711696" y="1965960"/>
            <a:ext cx="4754880" cy="777240"/>
          </a:xfrm>
          <a:ln>
            <a:solidFill>
              <a:schemeClr val="accent1"/>
            </a:solidFill>
          </a:ln>
        </p:spPr>
        <p:txBody>
          <a:bodyPr/>
          <a:lstStyle/>
          <a:p>
            <a:pPr algn="r"/>
            <a:r>
              <a:rPr lang="ru-RU" dirty="0" smtClean="0"/>
              <a:t>проекты</a:t>
            </a:r>
            <a:endParaRPr lang="ru-RU" dirty="0"/>
          </a:p>
        </p:txBody>
      </p:sp>
      <p:sp>
        <p:nvSpPr>
          <p:cNvPr id="4" name="Прямоугольник 3"/>
          <p:cNvSpPr/>
          <p:nvPr/>
        </p:nvSpPr>
        <p:spPr>
          <a:xfrm>
            <a:off x="694944" y="1965961"/>
            <a:ext cx="5385816" cy="2123658"/>
          </a:xfrm>
          <a:prstGeom prst="rect">
            <a:avLst/>
          </a:prstGeom>
          <a:ln>
            <a:solidFill>
              <a:schemeClr val="accent1"/>
            </a:solidFill>
          </a:ln>
        </p:spPr>
        <p:txBody>
          <a:bodyPr wrap="square">
            <a:spAutoFit/>
          </a:bodyPr>
          <a:lstStyle/>
          <a:p>
            <a:r>
              <a:rPr lang="ru-RU" sz="2200" dirty="0"/>
              <a:t>«Ростелеком» </a:t>
            </a:r>
            <a:r>
              <a:rPr lang="ru-RU" sz="2200" dirty="0" smtClean="0"/>
              <a:t>поддерживает </a:t>
            </a:r>
            <a:r>
              <a:rPr lang="ru-RU" sz="2200" dirty="0"/>
              <a:t>проекты в области </a:t>
            </a:r>
            <a:r>
              <a:rPr lang="ru-RU" sz="2200" dirty="0" smtClean="0"/>
              <a:t>образования.</a:t>
            </a:r>
          </a:p>
          <a:p>
            <a:r>
              <a:rPr lang="ru-RU" sz="2200" dirty="0" smtClean="0"/>
              <a:t> </a:t>
            </a:r>
            <a:r>
              <a:rPr lang="ru-RU" sz="2200" dirty="0"/>
              <a:t>Основное внимание уделяется преодолению </a:t>
            </a:r>
            <a:r>
              <a:rPr lang="ru-RU" sz="2200" b="1" dirty="0"/>
              <a:t>цифрового неравенства</a:t>
            </a:r>
            <a:r>
              <a:rPr lang="ru-RU" sz="2200" dirty="0"/>
              <a:t>, </a:t>
            </a:r>
            <a:r>
              <a:rPr lang="ru-RU" sz="2200" dirty="0" smtClean="0"/>
              <a:t>вопросам </a:t>
            </a:r>
            <a:r>
              <a:rPr lang="ru-RU" sz="2200" b="1" dirty="0"/>
              <a:t>информационной безопасности </a:t>
            </a:r>
            <a:r>
              <a:rPr lang="ru-RU" sz="2200" dirty="0"/>
              <a:t>подрастающего поколения.</a:t>
            </a:r>
          </a:p>
        </p:txBody>
      </p:sp>
      <p:pic>
        <p:nvPicPr>
          <p:cNvPr id="9" name="Рисунок 8"/>
          <p:cNvPicPr>
            <a:picLocks noChangeAspect="1"/>
          </p:cNvPicPr>
          <p:nvPr/>
        </p:nvPicPr>
        <p:blipFill rotWithShape="1">
          <a:blip r:embed="rId5" cstate="print">
            <a:extLst>
              <a:ext uri="{28A0092B-C50C-407E-A947-70E740481C1C}">
                <a14:useLocalDpi xmlns:a14="http://schemas.microsoft.com/office/drawing/2010/main" val="0"/>
              </a:ext>
            </a:extLst>
          </a:blip>
          <a:srcRect t="25216" b="27109"/>
          <a:stretch/>
        </p:blipFill>
        <p:spPr>
          <a:xfrm>
            <a:off x="7489661" y="496063"/>
            <a:ext cx="4547397" cy="979932"/>
          </a:xfrm>
          <a:prstGeom prst="rect">
            <a:avLst/>
          </a:prstGeom>
        </p:spPr>
      </p:pic>
    </p:spTree>
    <p:extLst>
      <p:ext uri="{BB962C8B-B14F-4D97-AF65-F5344CB8AC3E}">
        <p14:creationId xmlns:p14="http://schemas.microsoft.com/office/powerpoint/2010/main" val="316909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609600"/>
            <a:ext cx="9875520" cy="2109722"/>
          </a:xfrm>
        </p:spPr>
        <p:txBody>
          <a:bodyPr>
            <a:normAutofit/>
          </a:bodyPr>
          <a:lstStyle/>
          <a:p>
            <a:r>
              <a:rPr lang="ru-RU" sz="3200" b="1" dirty="0" smtClean="0"/>
              <a:t>Задание: познакомьтесь с тематикой федеральных проектов (следующий слайд)</a:t>
            </a:r>
            <a:br>
              <a:rPr lang="ru-RU" sz="3200" b="1" dirty="0" smtClean="0"/>
            </a:br>
            <a:r>
              <a:rPr lang="ru-RU" sz="3200" b="1" dirty="0" smtClean="0"/>
              <a:t>и определите какие проблемы они стремятся решать</a:t>
            </a:r>
            <a:br>
              <a:rPr lang="ru-RU" sz="3200" b="1" dirty="0" smtClean="0"/>
            </a:br>
            <a:r>
              <a:rPr lang="ru-RU" sz="3200" b="1"/>
              <a:t> </a:t>
            </a:r>
            <a:r>
              <a:rPr lang="ru-RU" sz="3200" b="1" smtClean="0">
                <a:solidFill>
                  <a:srgbClr val="FF0000"/>
                </a:solidFill>
              </a:rPr>
              <a:t>Распространённые </a:t>
            </a:r>
            <a:r>
              <a:rPr lang="ru-RU" sz="3200" b="1" dirty="0" smtClean="0">
                <a:solidFill>
                  <a:srgbClr val="FF0000"/>
                </a:solidFill>
              </a:rPr>
              <a:t>проблемы</a:t>
            </a:r>
            <a:endParaRPr lang="ru-RU" sz="3200" b="1" dirty="0">
              <a:solidFill>
                <a:srgbClr val="FF0000"/>
              </a:solidFill>
            </a:endParaRPr>
          </a:p>
        </p:txBody>
      </p:sp>
      <p:sp>
        <p:nvSpPr>
          <p:cNvPr id="4" name="Объект 3"/>
          <p:cNvSpPr>
            <a:spLocks noGrp="1"/>
          </p:cNvSpPr>
          <p:nvPr>
            <p:ph sz="half" idx="2"/>
          </p:nvPr>
        </p:nvSpPr>
        <p:spPr>
          <a:xfrm>
            <a:off x="926432" y="2719322"/>
            <a:ext cx="11265568" cy="3383280"/>
          </a:xfrm>
        </p:spPr>
        <p:txBody>
          <a:bodyPr>
            <a:normAutofit/>
          </a:bodyPr>
          <a:lstStyle/>
          <a:p>
            <a:pPr marL="502920" indent="-457200">
              <a:spcBef>
                <a:spcPts val="600"/>
              </a:spcBef>
              <a:buFont typeface="+mj-lt"/>
              <a:buAutoNum type="arabicPeriod"/>
            </a:pPr>
            <a:r>
              <a:rPr lang="ru-RU" sz="2400" b="1" dirty="0" smtClean="0">
                <a:solidFill>
                  <a:schemeClr val="accent5">
                    <a:lumMod val="75000"/>
                  </a:schemeClr>
                </a:solidFill>
              </a:rPr>
              <a:t>Экологические </a:t>
            </a:r>
          </a:p>
          <a:p>
            <a:pPr marL="502920" indent="-457200">
              <a:spcBef>
                <a:spcPts val="600"/>
              </a:spcBef>
              <a:buFont typeface="+mj-lt"/>
              <a:buAutoNum type="arabicPeriod"/>
            </a:pPr>
            <a:r>
              <a:rPr lang="ru-RU" sz="2400" b="1" dirty="0" smtClean="0">
                <a:solidFill>
                  <a:schemeClr val="accent5">
                    <a:lumMod val="75000"/>
                  </a:schemeClr>
                </a:solidFill>
              </a:rPr>
              <a:t>Экономические</a:t>
            </a:r>
          </a:p>
          <a:p>
            <a:pPr marL="502920" indent="-457200">
              <a:spcBef>
                <a:spcPts val="600"/>
              </a:spcBef>
              <a:buFont typeface="+mj-lt"/>
              <a:buAutoNum type="arabicPeriod"/>
            </a:pPr>
            <a:r>
              <a:rPr lang="ru-RU" sz="2400" b="1" dirty="0" smtClean="0">
                <a:solidFill>
                  <a:schemeClr val="accent5">
                    <a:lumMod val="75000"/>
                  </a:schemeClr>
                </a:solidFill>
              </a:rPr>
              <a:t>Образовательные </a:t>
            </a:r>
            <a:r>
              <a:rPr lang="ru-RU" sz="2400" dirty="0" smtClean="0">
                <a:solidFill>
                  <a:schemeClr val="accent5">
                    <a:lumMod val="75000"/>
                  </a:schemeClr>
                </a:solidFill>
              </a:rPr>
              <a:t>(</a:t>
            </a:r>
            <a:r>
              <a:rPr lang="ru-RU" sz="2400" dirty="0" err="1" smtClean="0">
                <a:solidFill>
                  <a:schemeClr val="accent5">
                    <a:lumMod val="75000"/>
                  </a:schemeClr>
                </a:solidFill>
              </a:rPr>
              <a:t>проф.ориентация</a:t>
            </a:r>
            <a:r>
              <a:rPr lang="ru-RU" sz="2400" dirty="0" smtClean="0">
                <a:solidFill>
                  <a:schemeClr val="accent5">
                    <a:lumMod val="75000"/>
                  </a:schemeClr>
                </a:solidFill>
              </a:rPr>
              <a:t>, обучение новым знаниям, умениям)</a:t>
            </a:r>
          </a:p>
          <a:p>
            <a:pPr marL="502920" indent="-457200">
              <a:spcBef>
                <a:spcPts val="600"/>
              </a:spcBef>
              <a:buFont typeface="+mj-lt"/>
              <a:buAutoNum type="arabicPeriod"/>
            </a:pPr>
            <a:r>
              <a:rPr lang="ru-RU" sz="2400" b="1" dirty="0" err="1" smtClean="0">
                <a:solidFill>
                  <a:schemeClr val="accent5">
                    <a:lumMod val="75000"/>
                  </a:schemeClr>
                </a:solidFill>
              </a:rPr>
              <a:t>Здоровьесбережения</a:t>
            </a:r>
            <a:r>
              <a:rPr lang="ru-RU" sz="2400" b="1" dirty="0" smtClean="0">
                <a:solidFill>
                  <a:schemeClr val="accent5">
                    <a:lumMod val="75000"/>
                  </a:schemeClr>
                </a:solidFill>
              </a:rPr>
              <a:t> (</a:t>
            </a:r>
            <a:r>
              <a:rPr lang="ru-RU" sz="2400" dirty="0" smtClean="0">
                <a:solidFill>
                  <a:schemeClr val="accent5">
                    <a:lumMod val="75000"/>
                  </a:schemeClr>
                </a:solidFill>
              </a:rPr>
              <a:t>ЗОЖ, спорт, туризм</a:t>
            </a:r>
            <a:r>
              <a:rPr lang="ru-RU" sz="2400" b="1" dirty="0" smtClean="0">
                <a:solidFill>
                  <a:schemeClr val="accent5">
                    <a:lumMod val="75000"/>
                  </a:schemeClr>
                </a:solidFill>
              </a:rPr>
              <a:t>)</a:t>
            </a:r>
          </a:p>
          <a:p>
            <a:pPr marL="502920" indent="-457200">
              <a:spcBef>
                <a:spcPts val="600"/>
              </a:spcBef>
              <a:buFont typeface="+mj-lt"/>
              <a:buAutoNum type="arabicPeriod"/>
            </a:pPr>
            <a:r>
              <a:rPr lang="ru-RU" sz="2400" b="1" dirty="0" smtClean="0">
                <a:solidFill>
                  <a:schemeClr val="accent5">
                    <a:lumMod val="75000"/>
                  </a:schemeClr>
                </a:solidFill>
              </a:rPr>
              <a:t>Демографические (</a:t>
            </a:r>
            <a:r>
              <a:rPr lang="ru-RU" sz="2400" dirty="0" smtClean="0">
                <a:solidFill>
                  <a:schemeClr val="accent5">
                    <a:lumMod val="75000"/>
                  </a:schemeClr>
                </a:solidFill>
              </a:rPr>
              <a:t>поддержка семей, рождаемости , долгожительства </a:t>
            </a:r>
            <a:r>
              <a:rPr lang="ru-RU" sz="2400" b="1" dirty="0" smtClean="0">
                <a:solidFill>
                  <a:schemeClr val="accent5">
                    <a:lumMod val="75000"/>
                  </a:schemeClr>
                </a:solidFill>
              </a:rPr>
              <a:t>)</a:t>
            </a:r>
          </a:p>
          <a:p>
            <a:pPr marL="502920" indent="-457200">
              <a:spcBef>
                <a:spcPts val="600"/>
              </a:spcBef>
              <a:buFont typeface="+mj-lt"/>
              <a:buAutoNum type="arabicPeriod"/>
            </a:pPr>
            <a:r>
              <a:rPr lang="ru-RU" sz="2400" b="1" dirty="0" smtClean="0">
                <a:solidFill>
                  <a:schemeClr val="accent5">
                    <a:lumMod val="75000"/>
                  </a:schemeClr>
                </a:solidFill>
              </a:rPr>
              <a:t>Культура населения (</a:t>
            </a:r>
            <a:r>
              <a:rPr lang="ru-RU" sz="2400" dirty="0" smtClean="0">
                <a:solidFill>
                  <a:schemeClr val="accent5">
                    <a:lumMod val="75000"/>
                  </a:schemeClr>
                </a:solidFill>
              </a:rPr>
              <a:t>искусство, экскурсии, организации </a:t>
            </a:r>
            <a:r>
              <a:rPr lang="ru-RU" sz="2400" dirty="0">
                <a:solidFill>
                  <a:schemeClr val="accent5">
                    <a:lumMod val="75000"/>
                  </a:schemeClr>
                </a:solidFill>
              </a:rPr>
              <a:t>досуга</a:t>
            </a:r>
            <a:r>
              <a:rPr lang="ru-RU" sz="2400" b="1" dirty="0">
                <a:solidFill>
                  <a:schemeClr val="accent5">
                    <a:lumMod val="75000"/>
                  </a:schemeClr>
                </a:solidFill>
              </a:rPr>
              <a:t> )</a:t>
            </a:r>
            <a:endParaRPr lang="ru-RU" sz="2400" b="1" dirty="0" smtClean="0">
              <a:solidFill>
                <a:schemeClr val="accent5">
                  <a:lumMod val="75000"/>
                </a:schemeClr>
              </a:solidFill>
            </a:endParaRPr>
          </a:p>
          <a:p>
            <a:pPr marL="502920" indent="-457200">
              <a:spcBef>
                <a:spcPts val="600"/>
              </a:spcBef>
              <a:buFont typeface="+mj-lt"/>
              <a:buAutoNum type="arabicPeriod"/>
            </a:pPr>
            <a:r>
              <a:rPr lang="ru-RU" sz="2400" b="1" dirty="0" smtClean="0">
                <a:solidFill>
                  <a:schemeClr val="accent5">
                    <a:lumMod val="75000"/>
                  </a:schemeClr>
                </a:solidFill>
              </a:rPr>
              <a:t>Технологические  (</a:t>
            </a:r>
            <a:r>
              <a:rPr lang="ru-RU" sz="2400" dirty="0" smtClean="0">
                <a:solidFill>
                  <a:schemeClr val="accent5">
                    <a:lumMod val="75000"/>
                  </a:schemeClr>
                </a:solidFill>
              </a:rPr>
              <a:t>изобретения, роботизация</a:t>
            </a:r>
            <a:r>
              <a:rPr lang="ru-RU" sz="2400" b="1" dirty="0" smtClean="0">
                <a:solidFill>
                  <a:schemeClr val="accent5">
                    <a:lumMod val="75000"/>
                  </a:schemeClr>
                </a:solidFill>
              </a:rPr>
              <a:t>)</a:t>
            </a:r>
          </a:p>
          <a:p>
            <a:pPr marL="502920" indent="-457200">
              <a:spcBef>
                <a:spcPts val="600"/>
              </a:spcBef>
              <a:buFont typeface="+mj-lt"/>
              <a:buAutoNum type="arabicPeriod"/>
            </a:pPr>
            <a:r>
              <a:rPr lang="ru-RU" sz="2400" b="1" dirty="0" smtClean="0">
                <a:solidFill>
                  <a:schemeClr val="accent5">
                    <a:lumMod val="75000"/>
                  </a:schemeClr>
                </a:solidFill>
              </a:rPr>
              <a:t>Безопасность </a:t>
            </a:r>
            <a:endParaRPr lang="ru-RU" sz="2400" b="1" dirty="0">
              <a:solidFill>
                <a:schemeClr val="accent5">
                  <a:lumMod val="75000"/>
                </a:schemeClr>
              </a:solidFill>
            </a:endParaRPr>
          </a:p>
        </p:txBody>
      </p:sp>
    </p:spTree>
    <p:extLst>
      <p:ext uri="{BB962C8B-B14F-4D97-AF65-F5344CB8AC3E}">
        <p14:creationId xmlns:p14="http://schemas.microsoft.com/office/powerpoint/2010/main" val="306435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stretch>
            <a:fillRect/>
          </a:stretch>
        </p:blipFill>
        <p:spPr>
          <a:xfrm>
            <a:off x="9043363" y="185710"/>
            <a:ext cx="3074196" cy="2204140"/>
          </a:xfrm>
          <a:prstGeom prst="rect">
            <a:avLst/>
          </a:prstGeom>
        </p:spPr>
      </p:pic>
      <p:sp>
        <p:nvSpPr>
          <p:cNvPr id="2" name="Заголовок 1"/>
          <p:cNvSpPr>
            <a:spLocks noGrp="1"/>
          </p:cNvSpPr>
          <p:nvPr>
            <p:ph type="title"/>
          </p:nvPr>
        </p:nvSpPr>
        <p:spPr>
          <a:xfrm>
            <a:off x="704941" y="460901"/>
            <a:ext cx="9875520" cy="1356360"/>
          </a:xfrm>
        </p:spPr>
        <p:txBody>
          <a:bodyPr>
            <a:normAutofit/>
          </a:bodyPr>
          <a:lstStyle/>
          <a:p>
            <a:pPr fontAlgn="t"/>
            <a:r>
              <a:rPr lang="ru-RU" sz="3600" b="1" dirty="0">
                <a:hlinkClick r:id="rId4"/>
              </a:rPr>
              <a:t>Национальные</a:t>
            </a:r>
            <a:r>
              <a:rPr lang="ru-RU" sz="3600" dirty="0">
                <a:hlinkClick r:id="rId4"/>
              </a:rPr>
              <a:t> </a:t>
            </a:r>
            <a:r>
              <a:rPr lang="ru-RU" sz="3600" b="1" dirty="0">
                <a:hlinkClick r:id="rId4"/>
              </a:rPr>
              <a:t>проекты</a:t>
            </a:r>
            <a:r>
              <a:rPr lang="ru-RU" sz="3600" dirty="0">
                <a:hlinkClick r:id="rId4"/>
              </a:rPr>
              <a:t>: будущее </a:t>
            </a:r>
            <a:r>
              <a:rPr lang="ru-RU" sz="3600" dirty="0" smtClean="0">
                <a:hlinkClick r:id="rId4"/>
              </a:rPr>
              <a:t>России</a:t>
            </a:r>
            <a:br>
              <a:rPr lang="ru-RU" sz="3600" dirty="0" smtClean="0">
                <a:hlinkClick r:id="rId4"/>
              </a:rPr>
            </a:br>
            <a:r>
              <a:rPr lang="en-US" sz="2800" dirty="0">
                <a:hlinkClick r:id="rId4"/>
              </a:rPr>
              <a:t>https://</a:t>
            </a:r>
            <a:r>
              <a:rPr lang="ru-RU" sz="2800" dirty="0" err="1">
                <a:hlinkClick r:id="rId4"/>
              </a:rPr>
              <a:t>национальныепроекты.рф</a:t>
            </a:r>
            <a:r>
              <a:rPr lang="ru-RU" sz="2800" dirty="0">
                <a:hlinkClick r:id="rId4"/>
              </a:rPr>
              <a:t>/</a:t>
            </a:r>
            <a:r>
              <a:rPr lang="en-US" sz="2800" dirty="0" smtClean="0">
                <a:hlinkClick r:id="rId4"/>
              </a:rPr>
              <a:t>projects</a:t>
            </a:r>
            <a:r>
              <a:rPr lang="ru-RU" sz="2800" dirty="0" smtClean="0">
                <a:hlinkClick r:id="rId4"/>
              </a:rPr>
              <a:t> </a:t>
            </a:r>
            <a:endParaRPr lang="ru-RU" sz="3600" dirty="0">
              <a:hlinkClick r:id="rId4"/>
            </a:endParaRPr>
          </a:p>
        </p:txBody>
      </p:sp>
      <p:sp>
        <p:nvSpPr>
          <p:cNvPr id="10" name="Объект 9"/>
          <p:cNvSpPr>
            <a:spLocks noGrp="1"/>
          </p:cNvSpPr>
          <p:nvPr>
            <p:ph sz="half" idx="1"/>
          </p:nvPr>
        </p:nvSpPr>
        <p:spPr>
          <a:xfrm>
            <a:off x="704941" y="1709055"/>
            <a:ext cx="5042715" cy="5148945"/>
          </a:xfrm>
        </p:spPr>
        <p:txBody>
          <a:bodyPr>
            <a:normAutofit fontScale="92500" lnSpcReduction="10000"/>
          </a:bodyPr>
          <a:lstStyle/>
          <a:p>
            <a:r>
              <a:rPr lang="ru-RU" dirty="0" smtClean="0"/>
              <a:t>Федеральные проект</a:t>
            </a:r>
          </a:p>
          <a:p>
            <a:pPr marL="502920" indent="-457200">
              <a:buFont typeface="+mj-lt"/>
              <a:buAutoNum type="arabicPeriod"/>
            </a:pPr>
            <a:r>
              <a:rPr lang="ru-RU" b="1" dirty="0" smtClean="0"/>
              <a:t>Фи­нан­со­вая поддержка семей при рождении детей</a:t>
            </a:r>
          </a:p>
          <a:p>
            <a:pPr marL="502920" indent="-457200">
              <a:buFont typeface="+mj-lt"/>
              <a:buAutoNum type="arabicPeriod"/>
            </a:pPr>
            <a:r>
              <a:rPr lang="ru-RU" b="1" dirty="0" smtClean="0"/>
              <a:t>Укреп­ле­ние общест­венного здо­ровья</a:t>
            </a:r>
          </a:p>
          <a:p>
            <a:pPr marL="502920" indent="-457200">
              <a:buFont typeface="+mj-lt"/>
              <a:buAutoNum type="arabicPeriod"/>
            </a:pPr>
            <a:r>
              <a:rPr lang="ru-RU" b="1" dirty="0"/>
              <a:t>Старшее поколение</a:t>
            </a:r>
          </a:p>
          <a:p>
            <a:pPr marL="502920" indent="-457200">
              <a:buFont typeface="+mj-lt"/>
              <a:buAutoNum type="arabicPeriod"/>
            </a:pPr>
            <a:r>
              <a:rPr lang="ru-RU" b="1" dirty="0" smtClean="0"/>
              <a:t>Спорт — норма жизни</a:t>
            </a:r>
          </a:p>
          <a:p>
            <a:pPr marL="502920" indent="-457200">
              <a:buFont typeface="+mj-lt"/>
              <a:buAutoNum type="arabicPeriod"/>
            </a:pPr>
            <a:r>
              <a:rPr lang="ru-RU" b="1" dirty="0" smtClean="0"/>
              <a:t>Культурная среда</a:t>
            </a:r>
          </a:p>
          <a:p>
            <a:pPr marL="502920" indent="-457200">
              <a:buFont typeface="+mj-lt"/>
              <a:buAutoNum type="arabicPeriod"/>
            </a:pPr>
            <a:r>
              <a:rPr lang="ru-RU" b="1" dirty="0" smtClean="0"/>
              <a:t>Творческие люди</a:t>
            </a:r>
          </a:p>
          <a:p>
            <a:pPr marL="502920" indent="-457200">
              <a:buFont typeface="+mj-lt"/>
              <a:buAutoNum type="arabicPeriod"/>
            </a:pPr>
            <a:r>
              <a:rPr lang="ru-RU" b="1" dirty="0" smtClean="0"/>
              <a:t>Цифровая культура населения</a:t>
            </a:r>
          </a:p>
          <a:p>
            <a:pPr marL="502920" indent="-457200">
              <a:buFont typeface="+mj-lt"/>
              <a:buAutoNum type="arabicPeriod"/>
            </a:pPr>
            <a:r>
              <a:rPr lang="ru-RU" b="1" dirty="0" smtClean="0"/>
              <a:t>Безопасность дорожного движения</a:t>
            </a:r>
          </a:p>
          <a:p>
            <a:pPr marL="502920" indent="-457200">
              <a:buFont typeface="+mj-lt"/>
              <a:buAutoNum type="arabicPeriod"/>
            </a:pPr>
            <a:r>
              <a:rPr lang="ru-RU" b="1" dirty="0"/>
              <a:t>Информационная </a:t>
            </a:r>
            <a:r>
              <a:rPr lang="ru-RU" b="1" dirty="0" smtClean="0"/>
              <a:t>безопасность</a:t>
            </a:r>
          </a:p>
          <a:p>
            <a:pPr marL="502920" indent="-457200">
              <a:buFont typeface="+mj-lt"/>
              <a:buAutoNum type="arabicPeriod"/>
            </a:pPr>
            <a:r>
              <a:rPr lang="ru-RU" b="1" dirty="0" smtClean="0"/>
              <a:t>Кадры </a:t>
            </a:r>
            <a:r>
              <a:rPr lang="ru-RU" b="1" dirty="0"/>
              <a:t>для цифровой экономики</a:t>
            </a:r>
          </a:p>
          <a:p>
            <a:pPr marL="502920" indent="-457200">
              <a:buFont typeface="+mj-lt"/>
              <a:buAutoNum type="arabicPeriod"/>
            </a:pPr>
            <a:endParaRPr lang="ru-RU" dirty="0"/>
          </a:p>
        </p:txBody>
      </p:sp>
      <p:sp>
        <p:nvSpPr>
          <p:cNvPr id="11" name="Объект 10"/>
          <p:cNvSpPr>
            <a:spLocks noGrp="1"/>
          </p:cNvSpPr>
          <p:nvPr>
            <p:ph sz="half" idx="2"/>
          </p:nvPr>
        </p:nvSpPr>
        <p:spPr>
          <a:xfrm>
            <a:off x="6263639" y="1888309"/>
            <a:ext cx="5144589" cy="4570548"/>
          </a:xfrm>
        </p:spPr>
        <p:txBody>
          <a:bodyPr>
            <a:normAutofit fontScale="92500" lnSpcReduction="10000"/>
          </a:bodyPr>
          <a:lstStyle/>
          <a:p>
            <a:pPr marL="45720" indent="0">
              <a:buNone/>
            </a:pPr>
            <a:r>
              <a:rPr lang="ru-RU" b="1" dirty="0" smtClean="0"/>
              <a:t>11 Современ­ная </a:t>
            </a:r>
            <a:r>
              <a:rPr lang="ru-RU" b="1" dirty="0"/>
              <a:t>школа</a:t>
            </a:r>
          </a:p>
          <a:p>
            <a:pPr marL="45720" indent="0">
              <a:buNone/>
            </a:pPr>
            <a:r>
              <a:rPr lang="ru-RU" b="1" dirty="0" smtClean="0"/>
              <a:t>12 Успех каждого ребенка</a:t>
            </a:r>
          </a:p>
          <a:p>
            <a:pPr marL="45720" indent="0">
              <a:buNone/>
            </a:pPr>
            <a:r>
              <a:rPr lang="ru-RU" b="1" dirty="0" smtClean="0"/>
              <a:t>13 Цифровая образовательная среда</a:t>
            </a:r>
          </a:p>
          <a:p>
            <a:pPr marL="45720" indent="0">
              <a:buNone/>
            </a:pPr>
            <a:r>
              <a:rPr lang="ru-RU" b="1" dirty="0" smtClean="0"/>
              <a:t>14 Молодые профессионалы</a:t>
            </a:r>
          </a:p>
          <a:p>
            <a:pPr marL="45720" indent="0">
              <a:buNone/>
            </a:pPr>
            <a:r>
              <a:rPr lang="ru-RU" b="1" dirty="0" smtClean="0"/>
              <a:t>15 Социальная активность</a:t>
            </a:r>
          </a:p>
          <a:p>
            <a:pPr marL="45720" indent="0">
              <a:buNone/>
            </a:pPr>
            <a:r>
              <a:rPr lang="ru-RU" b="1" dirty="0" smtClean="0"/>
              <a:t>16 Новые возможности для каждого</a:t>
            </a:r>
          </a:p>
          <a:p>
            <a:pPr marL="45720" indent="0">
              <a:buNone/>
            </a:pPr>
            <a:r>
              <a:rPr lang="ru-RU" b="1" dirty="0" smtClean="0"/>
              <a:t>17 Чистая  страна</a:t>
            </a:r>
          </a:p>
          <a:p>
            <a:pPr marL="45720" indent="0">
              <a:buNone/>
            </a:pPr>
            <a:r>
              <a:rPr lang="ru-RU" b="1" dirty="0" smtClean="0"/>
              <a:t>18 Утилизация и переработка отходов</a:t>
            </a:r>
          </a:p>
          <a:p>
            <a:pPr marL="45720" indent="0">
              <a:buNone/>
            </a:pPr>
            <a:r>
              <a:rPr lang="ru-RU" b="1" dirty="0" smtClean="0"/>
              <a:t>19 Сохранение уникальных объектов природы , экотуризм</a:t>
            </a:r>
          </a:p>
          <a:p>
            <a:pPr marL="45720" indent="0">
              <a:buNone/>
            </a:pPr>
            <a:r>
              <a:rPr lang="ru-RU" b="1" dirty="0" smtClean="0"/>
              <a:t>20 Цифровые технологии</a:t>
            </a:r>
          </a:p>
          <a:p>
            <a:pPr marL="45720" indent="0">
              <a:buNone/>
            </a:pPr>
            <a:endParaRPr lang="ru-RU" dirty="0"/>
          </a:p>
        </p:txBody>
      </p:sp>
      <p:sp>
        <p:nvSpPr>
          <p:cNvPr id="14" name="Объект 9"/>
          <p:cNvSpPr txBox="1">
            <a:spLocks/>
          </p:cNvSpPr>
          <p:nvPr/>
        </p:nvSpPr>
        <p:spPr>
          <a:xfrm>
            <a:off x="2221684" y="3065417"/>
            <a:ext cx="4754880" cy="318225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endParaRPr lang="ru-RU" b="1" dirty="0" smtClean="0"/>
          </a:p>
          <a:p>
            <a:endParaRPr lang="ru-RU" b="1" dirty="0" smtClean="0"/>
          </a:p>
          <a:p>
            <a:endParaRPr lang="ru-RU" dirty="0"/>
          </a:p>
        </p:txBody>
      </p:sp>
    </p:spTree>
    <p:extLst>
      <p:ext uri="{BB962C8B-B14F-4D97-AF65-F5344CB8AC3E}">
        <p14:creationId xmlns:p14="http://schemas.microsoft.com/office/powerpoint/2010/main" val="348687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9547" y="415555"/>
            <a:ext cx="10972800" cy="1356360"/>
          </a:xfrm>
        </p:spPr>
        <p:txBody>
          <a:bodyPr>
            <a:normAutofit/>
          </a:bodyPr>
          <a:lstStyle/>
          <a:p>
            <a:r>
              <a:rPr lang="ru-RU" sz="2800" b="1" dirty="0" smtClean="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Примеры образовательных  </a:t>
            </a:r>
            <a:r>
              <a:rPr lang="ru-RU" sz="2800" b="1" dirty="0" err="1" smtClean="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стартапов</a:t>
            </a:r>
            <a:r>
              <a:rPr lang="ru-RU" sz="2800" b="1" dirty="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t/>
            </a:r>
            <a:br>
              <a:rPr lang="ru-RU" sz="2800" b="1" dirty="0">
                <a:solidFill>
                  <a:srgbClr val="002060"/>
                </a:solidFill>
                <a:effectLst>
                  <a:outerShdw blurRad="38100" dist="38100" dir="2700000" algn="tl">
                    <a:srgbClr val="000000">
                      <a:alpha val="43137"/>
                    </a:srgbClr>
                  </a:outerShdw>
                </a:effectLst>
                <a:latin typeface="Cambria" panose="02040503050406030204" pitchFamily="18" charset="0"/>
                <a:ea typeface="+mn-ea"/>
                <a:cs typeface="+mn-cs"/>
              </a:rPr>
            </a:br>
            <a:r>
              <a:rPr lang="en-US" sz="2000" dirty="0" smtClean="0"/>
              <a:t>https</a:t>
            </a:r>
            <a:r>
              <a:rPr lang="en-US" sz="2000" dirty="0"/>
              <a:t>://viafuture.ru/katalog-idej/primery-startapov-v-obrazovanii#upor-na-tehnologii-2-3-4</a:t>
            </a:r>
            <a:endParaRPr lang="ru-RU" sz="2000" dirty="0"/>
          </a:p>
        </p:txBody>
      </p:sp>
      <p:sp>
        <p:nvSpPr>
          <p:cNvPr id="3" name="Текст 2"/>
          <p:cNvSpPr>
            <a:spLocks noGrp="1"/>
          </p:cNvSpPr>
          <p:nvPr>
            <p:ph type="body" idx="1"/>
          </p:nvPr>
        </p:nvSpPr>
        <p:spPr>
          <a:xfrm>
            <a:off x="589547" y="1943686"/>
            <a:ext cx="4487779" cy="2447840"/>
          </a:xfrm>
          <a:solidFill>
            <a:srgbClr val="FFFFCC"/>
          </a:solidFill>
        </p:spPr>
        <p:txBody>
          <a:bodyPr>
            <a:noAutofit/>
          </a:bodyPr>
          <a:lstStyle/>
          <a:p>
            <a:r>
              <a:rPr lang="ru-RU" sz="2200" dirty="0" err="1"/>
              <a:t>Coursera</a:t>
            </a:r>
            <a:r>
              <a:rPr lang="ru-RU" sz="1800" dirty="0"/>
              <a:t/>
            </a:r>
            <a:br>
              <a:rPr lang="ru-RU" sz="1800" dirty="0"/>
            </a:br>
            <a:r>
              <a:rPr lang="ru-RU" sz="1800" b="0" dirty="0"/>
              <a:t>Ресурс является типичным представителем сферы МООК – массовых открытых онлайн-курсов на самые разные тематики. Сервис сотрудничает с университетами, занимается публикацией образовательных материалов и предлагает пользователям сдать тесты и экзамены непосредственно на сайте </a:t>
            </a:r>
            <a:r>
              <a:rPr lang="ru-RU" sz="1800" b="0" dirty="0" err="1"/>
              <a:t>Coursera</a:t>
            </a:r>
            <a:r>
              <a:rPr lang="ru-RU" sz="1800" b="0" dirty="0"/>
              <a:t>.</a:t>
            </a:r>
            <a:r>
              <a:rPr lang="ru-RU" sz="1800" dirty="0"/>
              <a:t/>
            </a:r>
            <a:br>
              <a:rPr lang="ru-RU" sz="1800" dirty="0"/>
            </a:br>
            <a:endParaRPr lang="ru-RU" sz="1800" dirty="0"/>
          </a:p>
        </p:txBody>
      </p:sp>
      <p:sp>
        <p:nvSpPr>
          <p:cNvPr id="4" name="Объект 3"/>
          <p:cNvSpPr>
            <a:spLocks noGrp="1"/>
          </p:cNvSpPr>
          <p:nvPr>
            <p:ph sz="half" idx="2"/>
          </p:nvPr>
        </p:nvSpPr>
        <p:spPr>
          <a:xfrm>
            <a:off x="487278" y="4547936"/>
            <a:ext cx="4692315" cy="1804738"/>
          </a:xfrm>
          <a:solidFill>
            <a:srgbClr val="FFFFCC"/>
          </a:solidFill>
        </p:spPr>
        <p:txBody>
          <a:bodyPr>
            <a:normAutofit lnSpcReduction="10000"/>
          </a:bodyPr>
          <a:lstStyle/>
          <a:p>
            <a:r>
              <a:rPr lang="ru-RU" b="1" dirty="0" err="1"/>
              <a:t>Sharkpark</a:t>
            </a:r>
            <a:r>
              <a:rPr lang="ru-RU" dirty="0"/>
              <a:t/>
            </a:r>
            <a:br>
              <a:rPr lang="ru-RU" dirty="0"/>
            </a:br>
            <a:r>
              <a:rPr lang="ru-RU" dirty="0"/>
              <a:t>Сайт, ориентированный на аудиторию младшего возраста. Основная цель – через короткие видеоролики объяснить детям, как устроен окружающий мир</a:t>
            </a:r>
            <a:r>
              <a:rPr lang="ru-RU" dirty="0" smtClean="0"/>
              <a:t>.</a:t>
            </a:r>
            <a:endParaRPr lang="ru-RU" dirty="0"/>
          </a:p>
        </p:txBody>
      </p:sp>
      <p:sp>
        <p:nvSpPr>
          <p:cNvPr id="5" name="Текст 4"/>
          <p:cNvSpPr>
            <a:spLocks noGrp="1"/>
          </p:cNvSpPr>
          <p:nvPr>
            <p:ph type="body" sz="quarter" idx="3"/>
          </p:nvPr>
        </p:nvSpPr>
        <p:spPr>
          <a:xfrm>
            <a:off x="7387389" y="1859067"/>
            <a:ext cx="4343398" cy="2159480"/>
          </a:xfrm>
          <a:solidFill>
            <a:srgbClr val="FFFFCC"/>
          </a:solidFill>
        </p:spPr>
        <p:txBody>
          <a:bodyPr>
            <a:normAutofit lnSpcReduction="10000"/>
          </a:bodyPr>
          <a:lstStyle/>
          <a:p>
            <a:pPr algn="r"/>
            <a:r>
              <a:rPr lang="ru-RU" b="0" dirty="0"/>
              <a:t>«</a:t>
            </a:r>
            <a:r>
              <a:rPr lang="ru-RU" sz="2200" dirty="0" err="1"/>
              <a:t>Лекториум</a:t>
            </a:r>
            <a:r>
              <a:rPr lang="ru-RU" b="0" dirty="0"/>
              <a:t>»</a:t>
            </a:r>
            <a:r>
              <a:rPr lang="ru-RU" dirty="0"/>
              <a:t/>
            </a:r>
            <a:br>
              <a:rPr lang="ru-RU" dirty="0"/>
            </a:br>
            <a:r>
              <a:rPr lang="ru-RU" b="0" dirty="0" smtClean="0"/>
              <a:t> </a:t>
            </a:r>
            <a:r>
              <a:rPr lang="ru-RU" sz="2200" b="0" dirty="0"/>
              <a:t>Просветительский проект с онлайн-курсами, бесплатными лекциями, конференциями. Основная миссия </a:t>
            </a:r>
            <a:r>
              <a:rPr lang="ru-RU" sz="2200" b="0" dirty="0" err="1"/>
              <a:t>стартапа</a:t>
            </a:r>
            <a:r>
              <a:rPr lang="ru-RU" sz="2200" b="0" dirty="0"/>
              <a:t> – профориентация школьников.</a:t>
            </a:r>
            <a:r>
              <a:rPr lang="ru-RU" dirty="0"/>
              <a:t/>
            </a:r>
            <a:br>
              <a:rPr lang="ru-RU" dirty="0"/>
            </a:br>
            <a:endParaRPr lang="ru-RU" dirty="0"/>
          </a:p>
        </p:txBody>
      </p:sp>
      <p:sp>
        <p:nvSpPr>
          <p:cNvPr id="6" name="Объект 5"/>
          <p:cNvSpPr>
            <a:spLocks noGrp="1"/>
          </p:cNvSpPr>
          <p:nvPr>
            <p:ph sz="quarter" idx="4"/>
          </p:nvPr>
        </p:nvSpPr>
        <p:spPr>
          <a:xfrm>
            <a:off x="7700211" y="4138390"/>
            <a:ext cx="4090734" cy="1684894"/>
          </a:xfrm>
          <a:solidFill>
            <a:srgbClr val="FFFFCC"/>
          </a:solidFill>
        </p:spPr>
        <p:txBody>
          <a:bodyPr>
            <a:normAutofit/>
          </a:bodyPr>
          <a:lstStyle/>
          <a:p>
            <a:r>
              <a:rPr lang="ru-RU" dirty="0"/>
              <a:t>«</a:t>
            </a:r>
            <a:r>
              <a:rPr lang="ru-RU" b="1" dirty="0" err="1"/>
              <a:t>Фоксфорд</a:t>
            </a:r>
            <a:r>
              <a:rPr lang="ru-RU" dirty="0"/>
              <a:t>»</a:t>
            </a:r>
            <a:br>
              <a:rPr lang="ru-RU" dirty="0"/>
            </a:br>
            <a:r>
              <a:rPr lang="ru-RU" dirty="0"/>
              <a:t>Портал представляет собой онлайн-школу, где школьников подготавливают к ОГЭ, ЕГЭ и олимпиадам</a:t>
            </a:r>
            <a:r>
              <a:rPr lang="ru-RU" dirty="0" smtClean="0"/>
              <a:t>.</a:t>
            </a:r>
            <a:endParaRPr lang="ru-RU" dirty="0"/>
          </a:p>
        </p:txBody>
      </p:sp>
      <p:pic>
        <p:nvPicPr>
          <p:cNvPr id="7" name="Рисунок 6"/>
          <p:cNvPicPr>
            <a:picLocks noChangeAspect="1"/>
          </p:cNvPicPr>
          <p:nvPr/>
        </p:nvPicPr>
        <p:blipFill rotWithShape="1">
          <a:blip r:embed="rId3"/>
          <a:srcRect l="4705" r="27927"/>
          <a:stretch/>
        </p:blipFill>
        <p:spPr>
          <a:xfrm>
            <a:off x="4993106" y="2848034"/>
            <a:ext cx="2767262" cy="2358789"/>
          </a:xfrm>
          <a:prstGeom prst="rect">
            <a:avLst/>
          </a:prstGeom>
        </p:spPr>
      </p:pic>
      <p:sp>
        <p:nvSpPr>
          <p:cNvPr id="8" name="Прямоугольник 7"/>
          <p:cNvSpPr/>
          <p:nvPr/>
        </p:nvSpPr>
        <p:spPr>
          <a:xfrm>
            <a:off x="5197642" y="1602088"/>
            <a:ext cx="2069431" cy="707886"/>
          </a:xfrm>
          <a:prstGeom prst="rect">
            <a:avLst/>
          </a:prstGeom>
          <a:solidFill>
            <a:srgbClr val="FFFFCC"/>
          </a:solidFill>
        </p:spPr>
        <p:txBody>
          <a:bodyPr wrap="square">
            <a:spAutoFit/>
          </a:bodyPr>
          <a:lstStyle/>
          <a:p>
            <a:r>
              <a:rPr lang="ru-RU" sz="2200" b="1" dirty="0" err="1">
                <a:solidFill>
                  <a:schemeClr val="accent1"/>
                </a:solidFill>
              </a:rPr>
              <a:t>Stepik</a:t>
            </a:r>
            <a:r>
              <a:rPr lang="ru-RU" dirty="0"/>
              <a:t/>
            </a:r>
            <a:br>
              <a:rPr lang="ru-RU" dirty="0"/>
            </a:br>
            <a:endParaRPr lang="ru-RU" dirty="0"/>
          </a:p>
        </p:txBody>
      </p:sp>
      <p:sp>
        <p:nvSpPr>
          <p:cNvPr id="9" name="Прямоугольник 8"/>
          <p:cNvSpPr/>
          <p:nvPr/>
        </p:nvSpPr>
        <p:spPr>
          <a:xfrm>
            <a:off x="5339013" y="5841847"/>
            <a:ext cx="2201778" cy="707886"/>
          </a:xfrm>
          <a:prstGeom prst="rect">
            <a:avLst/>
          </a:prstGeom>
          <a:solidFill>
            <a:srgbClr val="FFFFCC"/>
          </a:solidFill>
        </p:spPr>
        <p:txBody>
          <a:bodyPr wrap="square">
            <a:spAutoFit/>
          </a:bodyPr>
          <a:lstStyle/>
          <a:p>
            <a:r>
              <a:rPr lang="ru-RU" sz="2200" b="1" dirty="0">
                <a:solidFill>
                  <a:schemeClr val="accent1"/>
                </a:solidFill>
              </a:rPr>
              <a:t>HTML </a:t>
            </a:r>
            <a:r>
              <a:rPr lang="ru-RU" sz="2200" b="1" dirty="0" err="1">
                <a:solidFill>
                  <a:schemeClr val="accent1"/>
                </a:solidFill>
              </a:rPr>
              <a:t>Academy</a:t>
            </a:r>
            <a:r>
              <a:rPr lang="ru-RU" dirty="0"/>
              <a:t/>
            </a:r>
            <a:br>
              <a:rPr lang="ru-RU" dirty="0"/>
            </a:br>
            <a:endParaRPr lang="ru-RU" dirty="0"/>
          </a:p>
        </p:txBody>
      </p:sp>
    </p:spTree>
    <p:extLst>
      <p:ext uri="{BB962C8B-B14F-4D97-AF65-F5344CB8AC3E}">
        <p14:creationId xmlns:p14="http://schemas.microsoft.com/office/powerpoint/2010/main" val="2242980020"/>
      </p:ext>
    </p:extLst>
  </p:cSld>
  <p:clrMapOvr>
    <a:masterClrMapping/>
  </p:clrMapOvr>
</p:sld>
</file>

<file path=ppt/theme/theme1.xml><?xml version="1.0" encoding="utf-8"?>
<a:theme xmlns:a="http://schemas.openxmlformats.org/drawingml/2006/main" name="Базис">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Базис">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2533</Words>
  <Application>Microsoft Office PowerPoint</Application>
  <PresentationFormat>Широкоэкранный</PresentationFormat>
  <Paragraphs>181</Paragraphs>
  <Slides>17</Slides>
  <Notes>12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17</vt:i4>
      </vt:variant>
    </vt:vector>
  </HeadingPairs>
  <TitlesOfParts>
    <vt:vector size="27" baseType="lpstr">
      <vt:lpstr>맑은 고딕</vt:lpstr>
      <vt:lpstr>Arial</vt:lpstr>
      <vt:lpstr>Calibri</vt:lpstr>
      <vt:lpstr>Cambria</vt:lpstr>
      <vt:lpstr>Century Gothic</vt:lpstr>
      <vt:lpstr>Corbel</vt:lpstr>
      <vt:lpstr>Helvetica Neue</vt:lpstr>
      <vt:lpstr>Helvetica Neue Light</vt:lpstr>
      <vt:lpstr>Times New Roman</vt:lpstr>
      <vt:lpstr>Базис</vt:lpstr>
      <vt:lpstr>Презентация PowerPoint</vt:lpstr>
      <vt:lpstr>Презентация PowerPoint</vt:lpstr>
      <vt:lpstr>Презентация PowerPoint</vt:lpstr>
      <vt:lpstr>Презентация PowerPoint</vt:lpstr>
      <vt:lpstr>Презентация PowerPoint</vt:lpstr>
      <vt:lpstr>Выбираем актуальную тематику Форум      («Будущие интеллектуальные лидеры России»)</vt:lpstr>
      <vt:lpstr>Задание: познакомьтесь с тематикой федеральных проектов (следующий слайд) и определите какие проблемы они стремятся решать  Распространённые проблемы</vt:lpstr>
      <vt:lpstr>Национальные проекты: будущее России https://национальныепроекты.рф/projects </vt:lpstr>
      <vt:lpstr>Примеры образовательных  стартапов https://viafuture.ru/katalog-idej/primery-startapov-v-obrazovanii#upor-na-tehnologii-2-3-4</vt:lpstr>
      <vt:lpstr>Презентация PowerPoint</vt:lpstr>
      <vt:lpstr>Презентация PowerPoint</vt:lpstr>
      <vt:lpstr>Презентация PowerPoint</vt:lpstr>
      <vt:lpstr>АКТУАЛЬНОСТЬ ТЕМЫ ПРОЕКТА</vt:lpstr>
      <vt:lpstr>1. Описание полёта на Марс 2. Макет автобуса нового поколения 3. Создание клумб у М корпуса ЯГК 4. Создание синхрофазатрона на новых  физических принципах 5. Математическая игра, посвящённая Софье Ковалевской 6. Создание обучающего ролика о распознании фейковой информации (действий мошенников)</vt:lpstr>
      <vt:lpstr>Распределяем темы по осям</vt:lpstr>
      <vt:lpstr>Цель проекта – стремление решить обозначенную проблему</vt:lpstr>
      <vt:lpstr>Домашнее задание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Культура размещения информации и общения с участниками образовательных отношений в интернет-пространстве</dc:title>
  <dc:creator>Любовь</dc:creator>
  <cp:lastModifiedBy>Любовь</cp:lastModifiedBy>
  <cp:revision>128</cp:revision>
  <dcterms:created xsi:type="dcterms:W3CDTF">2020-06-02T10:37:13Z</dcterms:created>
  <dcterms:modified xsi:type="dcterms:W3CDTF">2021-11-05T10:28:14Z</dcterms:modified>
</cp:coreProperties>
</file>