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68" r:id="rId2"/>
    <p:sldId id="278" r:id="rId3"/>
    <p:sldId id="256" r:id="rId4"/>
    <p:sldId id="257" r:id="rId5"/>
    <p:sldId id="258" r:id="rId6"/>
    <p:sldId id="269" r:id="rId7"/>
    <p:sldId id="270" r:id="rId8"/>
    <p:sldId id="259" r:id="rId9"/>
    <p:sldId id="260" r:id="rId10"/>
    <p:sldId id="262" r:id="rId11"/>
    <p:sldId id="264" r:id="rId12"/>
    <p:sldId id="27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05A3-4A67-4B12-B60E-F085C44FA92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C87CA-C905-4D56-A3EF-E7E9E6E2F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7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5CE-A09F-4C74-9B83-CCD8B80F04E6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A4D9-7ABA-48C6-84F8-388F8B49A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5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4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21460-994F-45E9-8DCE-F94D70B266BF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5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intl/ru/forms/about/" TargetMode="External"/><Relationship Id="rId2" Type="http://schemas.openxmlformats.org/officeDocument/2006/relationships/hyperlink" Target="https://www.survio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ketolog.ru/" TargetMode="External"/><Relationship Id="rId4" Type="http://schemas.openxmlformats.org/officeDocument/2006/relationships/hyperlink" Target="https://onlinetestpad.com/r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04073"/>
            <a:ext cx="7738334" cy="1394848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accent4">
                    <a:lumMod val="50000"/>
                  </a:schemeClr>
                </a:solidFill>
              </a:rPr>
              <a:t>Разработка </a:t>
            </a:r>
            <a:r>
              <a:rPr lang="ru-RU" sz="5400" b="1" dirty="0" smtClean="0">
                <a:solidFill>
                  <a:schemeClr val="accent4">
                    <a:lumMod val="50000"/>
                  </a:schemeClr>
                </a:solidFill>
              </a:rPr>
              <a:t>анкеты для исследования</a:t>
            </a:r>
            <a:endParaRPr lang="ru-RU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2613" y="5626249"/>
            <a:ext cx="6256452" cy="49485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</a:rPr>
              <a:t>Любовь Николаевна Харавинина</a:t>
            </a:r>
            <a:endParaRPr lang="ru-RU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99" y="269202"/>
            <a:ext cx="3337408" cy="2226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8986"/>
            <a:ext cx="5687878" cy="251901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73711" y="3088514"/>
            <a:ext cx="18357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+mn-cs"/>
              </a:rPr>
              <a:t>Занятие </a:t>
            </a:r>
            <a:r>
              <a:rPr lang="ru-RU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+mn-cs"/>
              </a:rPr>
              <a:t>9</a:t>
            </a:r>
            <a:endParaRPr lang="ru-RU" sz="2700" dirty="0">
              <a:solidFill>
                <a:prstClr val="black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8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282126"/>
            <a:ext cx="10585341" cy="130386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Шаг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ru-RU" b="1" dirty="0" smtClean="0"/>
              <a:t>. выбираем ресурсы </a:t>
            </a:r>
            <a:r>
              <a:rPr lang="ru-RU" b="1" dirty="0"/>
              <a:t>для анкетирования в </a:t>
            </a:r>
            <a:r>
              <a:rPr lang="ru-RU" b="1" dirty="0" smtClean="0"/>
              <a:t>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434" y="1876730"/>
            <a:ext cx="5551492" cy="4023360"/>
          </a:xfrm>
        </p:spPr>
        <p:txBody>
          <a:bodyPr>
            <a:normAutofit/>
          </a:bodyPr>
          <a:lstStyle/>
          <a:p>
            <a:r>
              <a:rPr lang="ru-RU" sz="30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Survio</a:t>
            </a:r>
            <a:r>
              <a:rPr lang="ru-RU" dirty="0"/>
              <a:t/>
            </a:r>
            <a:br>
              <a:rPr lang="ru-RU" dirty="0"/>
            </a:br>
            <a:r>
              <a:rPr lang="ru-RU" sz="1900" dirty="0"/>
              <a:t>Создавайте собственные анкеты или воспользуйтесь готовыми шаблонами. Метод рассылки также можно выбрать: оставьте ссылку на анкету в </a:t>
            </a:r>
            <a:r>
              <a:rPr lang="ru-RU" sz="1900" dirty="0" err="1"/>
              <a:t>соцсетях</a:t>
            </a:r>
            <a:r>
              <a:rPr lang="ru-RU" sz="1900" dirty="0"/>
              <a:t>, сделайте </a:t>
            </a:r>
            <a:r>
              <a:rPr lang="ru-RU" sz="1900" dirty="0" err="1"/>
              <a:t>email</a:t>
            </a:r>
            <a:r>
              <a:rPr lang="ru-RU" sz="1900" dirty="0"/>
              <a:t>-рассылку, скопируйте код и добавьте на сайт в виде кнопки или всплывающего окна.</a:t>
            </a:r>
            <a:r>
              <a:rPr lang="ru-RU" dirty="0"/>
              <a:t> 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ru-RU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3000" b="1" dirty="0" err="1">
                <a:solidFill>
                  <a:schemeClr val="bg2">
                    <a:lumMod val="25000"/>
                  </a:schemeClr>
                </a:solidFill>
                <a:hlinkClick r:id="rId3"/>
              </a:rPr>
              <a:t>Google</a:t>
            </a:r>
            <a:r>
              <a:rPr lang="ru-RU" sz="3000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 </a:t>
            </a:r>
            <a:r>
              <a:rPr lang="ru-RU" sz="3000" b="1" dirty="0" err="1">
                <a:solidFill>
                  <a:schemeClr val="bg2">
                    <a:lumMod val="25000"/>
                  </a:schemeClr>
                </a:solidFill>
                <a:hlinkClick r:id="rId3"/>
              </a:rPr>
              <a:t>forms</a:t>
            </a:r>
            <a:r>
              <a:rPr lang="ru-RU" sz="3000" b="1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ru-RU" sz="30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900" dirty="0"/>
              <a:t>бесплатный сервис для составления онлайн-анкеты. Чтобы воспользоваться формами, достаточно зарегистрировать аккаунт в </a:t>
            </a:r>
            <a:r>
              <a:rPr lang="ru-RU" sz="1900" dirty="0" err="1"/>
              <a:t>Google</a:t>
            </a:r>
            <a:r>
              <a:rPr lang="ru-RU" sz="1900" dirty="0"/>
              <a:t>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07810" y="2047211"/>
            <a:ext cx="5394699" cy="42141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>
                <a:hlinkClick r:id="rId4"/>
              </a:rPr>
              <a:t>Online</a:t>
            </a:r>
            <a:r>
              <a:rPr lang="ru-RU" sz="2800" b="1" dirty="0" smtClean="0">
                <a:hlinkClick r:id="rId4"/>
              </a:rPr>
              <a:t> </a:t>
            </a:r>
            <a:r>
              <a:rPr lang="ru-RU" sz="2800" b="1" dirty="0" err="1" smtClean="0">
                <a:hlinkClick r:id="rId4"/>
              </a:rPr>
              <a:t>Test</a:t>
            </a:r>
            <a:r>
              <a:rPr lang="ru-RU" sz="2800" b="1" dirty="0" smtClean="0">
                <a:hlinkClick r:id="rId4"/>
              </a:rPr>
              <a:t> </a:t>
            </a:r>
            <a:r>
              <a:rPr lang="ru-RU" sz="2800" b="1" dirty="0" err="1" smtClean="0">
                <a:hlinkClick r:id="rId4"/>
              </a:rPr>
              <a:t>Pad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Бесплатный ресурс для создания опросов, доступный только после регистрации. Результаты опросов выгружаются в формате </a:t>
            </a:r>
            <a:r>
              <a:rPr lang="ru-RU" dirty="0" err="1" smtClean="0"/>
              <a:t>excel</a:t>
            </a:r>
            <a:r>
              <a:rPr lang="ru-RU" dirty="0" smtClean="0"/>
              <a:t>. Чтобы открыть доступ к готовой форме, скопируйте ссылку или разместите на сайте </a:t>
            </a:r>
            <a:r>
              <a:rPr lang="ru-RU" dirty="0" err="1" smtClean="0"/>
              <a:t>html</a:t>
            </a:r>
            <a:r>
              <a:rPr lang="ru-RU" dirty="0" smtClean="0"/>
              <a:t>-код.</a:t>
            </a:r>
          </a:p>
          <a:p>
            <a:r>
              <a:rPr lang="ru-RU" sz="2800" b="1" dirty="0" err="1" smtClean="0">
                <a:hlinkClick r:id="rId5"/>
              </a:rPr>
              <a:t>Anketolog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 регистрации можно создавать собственные анкеты с нуля либо на основе шаблонов. В свободном доступе имеются 26 шаблонов для самых разных направлений опросов. Можно создать до 3 шаблонов по 10 вопросов.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s://xn----8sblrbktdrjl0e.xn--p1ai/wp-content/uploads/2020/03/1126080861-sca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8" y="4942325"/>
            <a:ext cx="1402662" cy="12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208" y="185057"/>
            <a:ext cx="6535421" cy="144708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Шаг 4. </a:t>
            </a:r>
            <a:r>
              <a:rPr lang="ru-RU" b="1" dirty="0" smtClean="0"/>
              <a:t>Распространение </a:t>
            </a:r>
            <a:br>
              <a:rPr lang="ru-RU" b="1" dirty="0" smtClean="0"/>
            </a:br>
            <a:r>
              <a:rPr lang="ru-RU" dirty="0" smtClean="0"/>
              <a:t>опросов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817915"/>
            <a:ext cx="10145123" cy="415742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Личный</a:t>
            </a:r>
            <a:r>
              <a:rPr lang="ru-RU" dirty="0" smtClean="0"/>
              <a:t>  </a:t>
            </a:r>
            <a:r>
              <a:rPr lang="ru-RU" dirty="0"/>
              <a:t>опрос-интервью, </a:t>
            </a:r>
            <a:r>
              <a:rPr lang="ru-RU" dirty="0" smtClean="0"/>
              <a:t>необходимо </a:t>
            </a:r>
            <a:r>
              <a:rPr lang="ru-RU" dirty="0"/>
              <a:t>заранее договориться о его проведении.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b="1" dirty="0" smtClean="0"/>
              <a:t>Массовое</a:t>
            </a:r>
            <a:r>
              <a:rPr lang="ru-RU" dirty="0" smtClean="0"/>
              <a:t> </a:t>
            </a:r>
            <a:r>
              <a:rPr lang="ru-RU" dirty="0"/>
              <a:t>анкетирование чаще всего проводится в одной аудитории на работе или учебе, </a:t>
            </a:r>
            <a:r>
              <a:rPr lang="ru-RU" dirty="0" smtClean="0"/>
              <a:t>на бланках но </a:t>
            </a:r>
            <a:r>
              <a:rPr lang="ru-RU" dirty="0"/>
              <a:t>тогда оно не должно занимать по времени больше </a:t>
            </a:r>
            <a:r>
              <a:rPr lang="ru-RU" dirty="0" smtClean="0"/>
              <a:t>20 </a:t>
            </a:r>
            <a:r>
              <a:rPr lang="ru-RU" dirty="0"/>
              <a:t>минут.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b="1" dirty="0"/>
              <a:t>Уличные</a:t>
            </a:r>
            <a:r>
              <a:rPr lang="ru-RU" dirty="0"/>
              <a:t> опросы, однако это и опасно, люди не доверяют, много статистических погрешностей. </a:t>
            </a:r>
          </a:p>
          <a:p>
            <a:pPr>
              <a:spcBef>
                <a:spcPts val="600"/>
              </a:spcBef>
            </a:pPr>
            <a:r>
              <a:rPr lang="ru-RU" b="1" dirty="0" smtClean="0"/>
              <a:t>Почтовые</a:t>
            </a:r>
            <a:r>
              <a:rPr lang="ru-RU" dirty="0" smtClean="0"/>
              <a:t> </a:t>
            </a:r>
            <a:r>
              <a:rPr lang="ru-RU" dirty="0"/>
              <a:t>опросы позволяют получить мнение в труднодоступных регионах, однако сам метод </a:t>
            </a:r>
            <a:r>
              <a:rPr lang="ru-RU" dirty="0" smtClean="0"/>
              <a:t>устарел</a:t>
            </a:r>
            <a:r>
              <a:rPr lang="ru-RU" dirty="0"/>
              <a:t>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b="1" dirty="0" smtClean="0"/>
              <a:t>Телефонные</a:t>
            </a:r>
            <a:r>
              <a:rPr lang="ru-RU" dirty="0" smtClean="0"/>
              <a:t> </a:t>
            </a:r>
            <a:r>
              <a:rPr lang="ru-RU" dirty="0"/>
              <a:t>опросы </a:t>
            </a:r>
            <a:r>
              <a:rPr lang="ru-RU" dirty="0" smtClean="0"/>
              <a:t>—включают </a:t>
            </a:r>
            <a:r>
              <a:rPr lang="ru-RU" dirty="0"/>
              <a:t>в себя много вводных вопросов, чтобы респондент чувствовал себя комфортно.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b="1" dirty="0" smtClean="0"/>
              <a:t>Интернет</a:t>
            </a:r>
            <a:r>
              <a:rPr lang="ru-RU" dirty="0" smtClean="0"/>
              <a:t>  </a:t>
            </a:r>
            <a:r>
              <a:rPr lang="ru-RU" dirty="0"/>
              <a:t>опросы </a:t>
            </a:r>
            <a:r>
              <a:rPr lang="ru-RU" dirty="0" smtClean="0"/>
              <a:t>—респондент </a:t>
            </a:r>
            <a:r>
              <a:rPr lang="ru-RU" dirty="0"/>
              <a:t>имеет возможность корректировать ответы, возвращаясь к предыдущим вопросам.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Возможность </a:t>
            </a:r>
            <a:r>
              <a:rPr lang="ru-RU" dirty="0"/>
              <a:t>«</a:t>
            </a:r>
            <a:r>
              <a:rPr lang="ru-RU" dirty="0" err="1"/>
              <a:t>репоста</a:t>
            </a:r>
            <a:r>
              <a:rPr lang="ru-RU" dirty="0"/>
              <a:t>» также облегчает применение метода «снежного кома», однако есть возможность искажения выборки за счет особенностей социальных сетей.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pic>
        <p:nvPicPr>
          <p:cNvPr id="2050" name="Picture 2" descr="https://w7.pngwing.com/pngs/420/899/png-transparent-computer-icons-contact-page-marketing-miscellaneous-blu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19" y="185058"/>
            <a:ext cx="1545772" cy="15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1.iconfinder.com/data/icons/journalist-4/64/recorder-voice-sound-audio-digital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" y="1942874"/>
            <a:ext cx="856796" cy="7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2.freepng.ru/20180130/tce/kisspng-letter-cleaner-icon-envelope-5a710fb58b9492.849651621517359029571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4" r="18081"/>
          <a:stretch/>
        </p:blipFill>
        <p:spPr bwMode="auto">
          <a:xfrm>
            <a:off x="155575" y="2818685"/>
            <a:ext cx="1132114" cy="94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t.depositphotos.com/1807998/2759/v/950/depositphotos_27590425-stock-illustration-telephone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6" y="4629055"/>
            <a:ext cx="94471" cy="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t.depositphotos.com/1007566/4972/v/950/depositphotos_49725399-stock-illustration-call-center-desig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4" y="3853543"/>
            <a:ext cx="840207" cy="9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8856" y="286604"/>
            <a:ext cx="7236823" cy="965254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Шаг 6. </a:t>
            </a:r>
            <a:r>
              <a:rPr lang="ru-RU" b="1" dirty="0" smtClean="0"/>
              <a:t>Проведение </a:t>
            </a:r>
            <a:r>
              <a:rPr lang="ru-RU" dirty="0" smtClean="0"/>
              <a:t> 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6" y="1919175"/>
            <a:ext cx="10691949" cy="1251391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Достоверность</a:t>
            </a:r>
            <a:r>
              <a:rPr lang="ru-RU" dirty="0"/>
              <a:t> информации </a:t>
            </a:r>
            <a:r>
              <a:rPr lang="ru-RU" i="1" dirty="0"/>
              <a:t>— это свойство метода давать информацию, адекватно отражающую изучаемую реальность по измеряемым характеристикам. Перед любым </a:t>
            </a:r>
            <a:r>
              <a:rPr lang="ru-RU" i="1" dirty="0" smtClean="0"/>
              <a:t>исследователем, </a:t>
            </a:r>
            <a:r>
              <a:rPr lang="ru-RU" i="1" dirty="0"/>
              <a:t>проводящим опрос, стоит задача такой организации условий сбора информации, </a:t>
            </a:r>
            <a:r>
              <a:rPr lang="ru-RU" i="1" dirty="0" smtClean="0"/>
              <a:t>чтобы </a:t>
            </a:r>
            <a:r>
              <a:rPr lang="ru-RU" i="1" dirty="0"/>
              <a:t>полученные данные обладали достаточно высокой достоверностью.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84816" y="4933036"/>
            <a:ext cx="5856742" cy="132343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Для получения достоверных данных </a:t>
            </a:r>
            <a:r>
              <a:rPr lang="ru-RU" sz="2000" dirty="0"/>
              <a:t>в опросе рекомендуется опросить </a:t>
            </a:r>
            <a:r>
              <a:rPr lang="ru-RU" sz="2000" b="1" dirty="0"/>
              <a:t>не менее 100 чел. </a:t>
            </a:r>
          </a:p>
          <a:p>
            <a:r>
              <a:rPr lang="ru-RU" sz="2000" b="1" dirty="0"/>
              <a:t>В учебном исследовании </a:t>
            </a:r>
            <a:r>
              <a:rPr lang="ru-RU" sz="2000" dirty="0"/>
              <a:t>допустимо ограничиться </a:t>
            </a:r>
            <a:r>
              <a:rPr lang="ru-RU" sz="2000" b="1" dirty="0"/>
              <a:t>25-30 </a:t>
            </a:r>
            <a:r>
              <a:rPr lang="ru-RU" sz="2000" dirty="0"/>
              <a:t>респондентами</a:t>
            </a:r>
            <a:r>
              <a:rPr lang="ru-RU" sz="2000" b="1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75" y="3253800"/>
            <a:ext cx="10691949" cy="6771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Генеральная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совокупность </a:t>
            </a:r>
            <a:r>
              <a:rPr lang="ru-RU" i="1" dirty="0" smtClean="0"/>
              <a:t>– вся группа людей, информацию о которых вам было бы важно собрать. Но, как правило, их не возможно опросить.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97277" y="4041239"/>
            <a:ext cx="1069194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Выборочная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совокупность (выборка) </a:t>
            </a:r>
            <a:r>
              <a:rPr lang="ru-RU" i="1" dirty="0" smtClean="0"/>
              <a:t>–группа людей. Которые приняли участие в опросе.</a:t>
            </a:r>
          </a:p>
          <a:p>
            <a:r>
              <a:rPr lang="ru-RU" i="1" dirty="0" smtClean="0"/>
              <a:t>Каждый человек из генеральной совокупности должен иметь равные шансы попасть в выборку, тогда она считается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</a:rPr>
              <a:t>репрезентативной</a:t>
            </a:r>
            <a:r>
              <a:rPr lang="ru-RU" i="1" dirty="0" smtClean="0"/>
              <a:t>, т.е. достоверной.</a:t>
            </a:r>
            <a:endParaRPr lang="ru-RU" dirty="0"/>
          </a:p>
        </p:txBody>
      </p:sp>
      <p:pic>
        <p:nvPicPr>
          <p:cNvPr id="1026" name="Picture 2" descr="https://www.syl.ru/misc/i/ai/378231/2434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287486" cy="19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9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Шаг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ru-RU" b="1" dirty="0"/>
              <a:t>Обработка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188" y="1908810"/>
            <a:ext cx="10576112" cy="4743449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dirty="0" smtClean="0"/>
              <a:t>Перед </a:t>
            </a:r>
            <a:r>
              <a:rPr lang="ru-RU" dirty="0"/>
              <a:t>тем, как производить анализ, необходимо проверить анкеты на достоверность: полноту информации, </a:t>
            </a:r>
            <a:r>
              <a:rPr lang="ru-RU" dirty="0" err="1"/>
              <a:t>заполненность</a:t>
            </a:r>
            <a:r>
              <a:rPr lang="ru-RU" dirty="0"/>
              <a:t> всех ответов. Анкеты, в которых не заполнены вопросы </a:t>
            </a:r>
            <a:r>
              <a:rPr lang="ru-RU" dirty="0" err="1"/>
              <a:t>паспортички</a:t>
            </a:r>
            <a:r>
              <a:rPr lang="ru-RU" dirty="0"/>
              <a:t> или 10% основной части — убираются из массива. В зависимости от количества брака проводится дополнительный этап опроса. После этого можно приступать к обработке. Элементарную обработку данных можно провести в </a:t>
            </a:r>
            <a:r>
              <a:rPr lang="ru-RU" dirty="0" err="1" smtClean="0"/>
              <a:t>Excel</a:t>
            </a:r>
            <a:r>
              <a:rPr lang="ru-RU" dirty="0" smtClean="0"/>
              <a:t>.</a:t>
            </a:r>
            <a:endParaRPr lang="ru-RU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b="1" dirty="0"/>
              <a:t>Первый этап</a:t>
            </a:r>
            <a:r>
              <a:rPr lang="ru-RU" dirty="0"/>
              <a:t> — группировка информации по определенному признаку. 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b="1" dirty="0" smtClean="0"/>
              <a:t>Следующий</a:t>
            </a:r>
            <a:r>
              <a:rPr lang="ru-RU" dirty="0"/>
              <a:t> — описательная статистика: выделение средних значений и построение диаграмм, графиков.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b="1" dirty="0"/>
              <a:t>Последний этап</a:t>
            </a:r>
            <a:r>
              <a:rPr lang="ru-RU" dirty="0"/>
              <a:t> — это выявление скрытой информации. Ее можно получить с помощью более комплексных методов анализа: корреляционный анализ, </a:t>
            </a:r>
            <a:r>
              <a:rPr lang="ru-RU" dirty="0" smtClean="0"/>
              <a:t>факторный </a:t>
            </a:r>
            <a:r>
              <a:rPr lang="ru-RU" dirty="0"/>
              <a:t>анализ, многомерное </a:t>
            </a:r>
            <a:r>
              <a:rPr lang="ru-RU" dirty="0" err="1"/>
              <a:t>шкалирование</a:t>
            </a:r>
            <a:r>
              <a:rPr lang="ru-RU" dirty="0"/>
              <a:t> и другие методы оценки наличия и плотности связей между переменными.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5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yunnat-01.gov67.ru/files/395/gallery/detail/shutterstock_73157263-per_15839293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24400"/>
            <a:ext cx="1505998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pinimg.com/originals/26/69/61/2669611724e030e44d56c21f2f7494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79" y="123317"/>
            <a:ext cx="2336854" cy="23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857" y="123317"/>
            <a:ext cx="7376160" cy="997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b="1" i="1" cap="all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Самостоятельная работа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1857" y="1900646"/>
            <a:ext cx="10787743" cy="4476341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 smtClean="0"/>
              <a:t>Разработать анкету </a:t>
            </a:r>
            <a:r>
              <a:rPr lang="ru-RU" sz="2800" b="1" dirty="0" smtClean="0"/>
              <a:t>(10 - 15 вопросов</a:t>
            </a:r>
            <a:r>
              <a:rPr lang="ru-RU" sz="2800" b="1" dirty="0" smtClean="0"/>
              <a:t>), провести само-анкетирование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Критерии (по 1 баллу за каждый показатель):</a:t>
            </a:r>
          </a:p>
          <a:p>
            <a:r>
              <a:rPr lang="ru-RU" sz="2400" dirty="0" smtClean="0"/>
              <a:t>1. В анкете составлено не менее 10 вопросов и не менее 3х видов. </a:t>
            </a:r>
          </a:p>
          <a:p>
            <a:r>
              <a:rPr lang="ru-RU" sz="2400" dirty="0" smtClean="0"/>
              <a:t>2. В анкете представлены вопросы из каждого блока.</a:t>
            </a:r>
          </a:p>
          <a:p>
            <a:r>
              <a:rPr lang="ru-RU" sz="2400" dirty="0" smtClean="0"/>
              <a:t>3. Вопросы воспринимаются однозначно, не требуют дополнительного разъяснения.</a:t>
            </a:r>
          </a:p>
          <a:p>
            <a:r>
              <a:rPr lang="ru-RU" sz="2400" dirty="0" smtClean="0"/>
              <a:t>4. Анкета содержит, цель, шапку, преамбулу и окончание со словами благодарности.</a:t>
            </a:r>
          </a:p>
          <a:p>
            <a:r>
              <a:rPr lang="ru-RU" sz="2400" dirty="0"/>
              <a:t>5. Вопросы составлены грамотно, нет опечаток, ошибок.</a:t>
            </a:r>
          </a:p>
          <a:p>
            <a:endParaRPr lang="ru-RU" sz="2400" dirty="0" smtClean="0"/>
          </a:p>
          <a:p>
            <a:r>
              <a:rPr lang="ru-RU" sz="2400" dirty="0" smtClean="0"/>
              <a:t>Весь процесс зафиксировать (копии бланков с ответами – представить на защиту,  ссылку вставить в работу, результаты прокомментировать, в приложение помесить фото с интернет ресурсов)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4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Рефлексия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704806" cy="402336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Теперь я знаю …</a:t>
            </a:r>
          </a:p>
          <a:p>
            <a:r>
              <a:rPr lang="ru-RU" sz="2400" b="1" dirty="0" smtClean="0"/>
              <a:t>Теперь я умею …</a:t>
            </a:r>
          </a:p>
          <a:p>
            <a:r>
              <a:rPr lang="ru-RU" sz="2400" b="1" dirty="0" smtClean="0"/>
              <a:t>Мне было легко..</a:t>
            </a:r>
          </a:p>
          <a:p>
            <a:r>
              <a:rPr lang="ru-RU" sz="2400" b="1" dirty="0" smtClean="0"/>
              <a:t>Мне было сложно ..</a:t>
            </a:r>
          </a:p>
          <a:p>
            <a:r>
              <a:rPr lang="ru-RU" sz="2400" b="1" dirty="0" smtClean="0"/>
              <a:t>Самым интересным было …</a:t>
            </a:r>
          </a:p>
          <a:p>
            <a:r>
              <a:rPr lang="ru-RU" sz="2400" b="1" dirty="0" smtClean="0"/>
              <a:t>Я хотел(а) бы еще … </a:t>
            </a:r>
          </a:p>
          <a:p>
            <a:r>
              <a:rPr lang="ru-RU" sz="2400" b="1" dirty="0" smtClean="0"/>
              <a:t>Я пришел к выводу …</a:t>
            </a:r>
            <a:endParaRPr lang="ru-RU" sz="2400" b="1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flipV="1">
            <a:off x="6183086" y="5431971"/>
            <a:ext cx="1480457" cy="446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flipV="1">
            <a:off x="6923314" y="4985656"/>
            <a:ext cx="1480457" cy="446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 flipV="1">
            <a:off x="7685313" y="4539341"/>
            <a:ext cx="1480457" cy="446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 flipV="1">
            <a:off x="8403771" y="4093026"/>
            <a:ext cx="1480457" cy="446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/>
          <p:nvPr/>
        </p:nvCxnSpPr>
        <p:spPr>
          <a:xfrm flipV="1">
            <a:off x="9165770" y="3646711"/>
            <a:ext cx="1480457" cy="446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b="1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Вспомним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39282"/>
          </a:xfrm>
        </p:spPr>
        <p:txBody>
          <a:bodyPr/>
          <a:lstStyle/>
          <a:p>
            <a:r>
              <a:rPr lang="ru-RU" dirty="0" smtClean="0"/>
              <a:t>Какие методы исследования Выделяют ученые и для чего они нужны?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67872" y="2772342"/>
            <a:ext cx="3094373" cy="46166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2400" dirty="0"/>
              <a:t>методы исследования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77558" y="3429000"/>
            <a:ext cx="2494786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/>
              <a:t> ???  ______   методы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56781" y="3402648"/>
            <a:ext cx="2425857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/>
              <a:t>Методы </a:t>
            </a:r>
            <a:r>
              <a:rPr lang="ru-RU" sz="2000" dirty="0"/>
              <a:t>???  ______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48214" y="3429000"/>
            <a:ext cx="2321661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/>
              <a:t>???  </a:t>
            </a:r>
            <a:r>
              <a:rPr lang="ru-RU" sz="2000" dirty="0"/>
              <a:t>______</a:t>
            </a:r>
            <a:r>
              <a:rPr lang="ru-RU" sz="2000" dirty="0" smtClean="0"/>
              <a:t> </a:t>
            </a:r>
            <a:r>
              <a:rPr lang="ru-RU" sz="2000" dirty="0"/>
              <a:t>методы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226833" y="3110317"/>
            <a:ext cx="2020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7362245" y="3178094"/>
            <a:ext cx="2020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226833" y="3110317"/>
            <a:ext cx="0" cy="224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658523" y="3196242"/>
            <a:ext cx="53788" cy="206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382813" y="3178094"/>
            <a:ext cx="0" cy="224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39309" y="4999046"/>
            <a:ext cx="246253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АНКЕТИРОВАНИЕ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83830" y="4450834"/>
            <a:ext cx="433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391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529" y="325464"/>
            <a:ext cx="5724224" cy="1399031"/>
          </a:xfrm>
        </p:spPr>
        <p:txBody>
          <a:bodyPr>
            <a:normAutofit/>
          </a:bodyPr>
          <a:lstStyle/>
          <a:p>
            <a:r>
              <a:rPr lang="ru-RU" sz="4900" b="1" dirty="0" smtClean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1!ОФОРМЛЯЕМ </a:t>
            </a:r>
            <a:r>
              <a:rPr lang="ru-RU" sz="4900" b="1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ОПРОСНИК </a:t>
            </a:r>
            <a:r>
              <a:rPr lang="ru-RU" sz="4900" b="1" dirty="0" smtClean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АНКЕТЫ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8420" y="1956107"/>
            <a:ext cx="11028151" cy="4510007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</a:rPr>
              <a:t> «</a:t>
            </a:r>
            <a:r>
              <a:rPr lang="ru-RU" sz="2200" b="1" dirty="0" smtClean="0">
                <a:solidFill>
                  <a:schemeClr val="tx1"/>
                </a:solidFill>
              </a:rPr>
              <a:t>Шапка</a:t>
            </a:r>
            <a:r>
              <a:rPr lang="ru-RU" sz="2200" dirty="0" smtClean="0">
                <a:solidFill>
                  <a:schemeClr val="tx1"/>
                </a:solidFill>
              </a:rPr>
              <a:t>» (краткое </a:t>
            </a:r>
            <a:r>
              <a:rPr lang="ru-RU" sz="2200" dirty="0">
                <a:solidFill>
                  <a:schemeClr val="tx1"/>
                </a:solidFill>
              </a:rPr>
              <a:t>вступление (обращение к респонденту), в котором </a:t>
            </a:r>
            <a:r>
              <a:rPr lang="ru-RU" sz="2200" dirty="0" smtClean="0">
                <a:solidFill>
                  <a:schemeClr val="tx1"/>
                </a:solidFill>
              </a:rPr>
              <a:t>излагаются </a:t>
            </a:r>
            <a:r>
              <a:rPr lang="ru-RU" sz="2200" dirty="0">
                <a:solidFill>
                  <a:schemeClr val="tx1"/>
                </a:solidFill>
              </a:rPr>
              <a:t>тема, цель, задачи опроса и представляются люди или </a:t>
            </a:r>
            <a:r>
              <a:rPr lang="ru-RU" sz="2200" dirty="0" smtClean="0">
                <a:solidFill>
                  <a:schemeClr val="tx1"/>
                </a:solidFill>
              </a:rPr>
              <a:t>организация</a:t>
            </a:r>
            <a:r>
              <a:rPr lang="ru-RU" sz="2200" dirty="0">
                <a:solidFill>
                  <a:schemeClr val="tx1"/>
                </a:solidFill>
              </a:rPr>
              <a:t>, которые проводят </a:t>
            </a:r>
            <a:r>
              <a:rPr lang="ru-RU" sz="2200" dirty="0" smtClean="0">
                <a:solidFill>
                  <a:schemeClr val="tx1"/>
                </a:solidFill>
              </a:rPr>
              <a:t>опрос); </a:t>
            </a:r>
            <a:r>
              <a:rPr lang="ru-RU" sz="2200" dirty="0">
                <a:solidFill>
                  <a:schemeClr val="tx1"/>
                </a:solidFill>
              </a:rPr>
              <a:t>Название постарайтесь придумать короткое – 3–4 </a:t>
            </a:r>
            <a:r>
              <a:rPr lang="ru-RU" sz="2200" dirty="0" smtClean="0">
                <a:solidFill>
                  <a:schemeClr val="tx1"/>
                </a:solidFill>
              </a:rPr>
              <a:t>слова </a:t>
            </a:r>
            <a:r>
              <a:rPr lang="ru-RU" sz="2200" dirty="0">
                <a:solidFill>
                  <a:schemeClr val="tx1"/>
                </a:solidFill>
              </a:rPr>
              <a:t>будет достаточно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200" b="1" dirty="0">
                <a:solidFill>
                  <a:schemeClr val="tx1"/>
                </a:solidFill>
              </a:rPr>
              <a:t>Преамбула.</a:t>
            </a:r>
            <a:r>
              <a:rPr lang="ru-RU" sz="2200" dirty="0">
                <a:solidFill>
                  <a:schemeClr val="tx1"/>
                </a:solidFill>
              </a:rPr>
              <a:t> </a:t>
            </a:r>
            <a:r>
              <a:rPr lang="ru-RU" sz="2200" dirty="0" smtClean="0">
                <a:solidFill>
                  <a:schemeClr val="tx1"/>
                </a:solidFill>
              </a:rPr>
              <a:t>или </a:t>
            </a:r>
            <a:r>
              <a:rPr lang="ru-RU" sz="2200" dirty="0">
                <a:solidFill>
                  <a:schemeClr val="tx1"/>
                </a:solidFill>
              </a:rPr>
              <a:t>вступительное </a:t>
            </a:r>
            <a:r>
              <a:rPr lang="ru-RU" sz="2200" dirty="0" smtClean="0">
                <a:solidFill>
                  <a:schemeClr val="tx1"/>
                </a:solidFill>
              </a:rPr>
              <a:t>слово. Следует </a:t>
            </a:r>
            <a:r>
              <a:rPr lang="ru-RU" sz="2200" dirty="0">
                <a:solidFill>
                  <a:schemeClr val="tx1"/>
                </a:solidFill>
              </a:rPr>
              <a:t>поприветствовать респондента и вкратце описать, что от него </a:t>
            </a:r>
            <a:r>
              <a:rPr lang="ru-RU" sz="2200" dirty="0" smtClean="0">
                <a:solidFill>
                  <a:schemeClr val="tx1"/>
                </a:solidFill>
              </a:rPr>
              <a:t>требуется, рекомендуется предупредить, </a:t>
            </a:r>
            <a:r>
              <a:rPr lang="ru-RU" sz="2200" dirty="0">
                <a:solidFill>
                  <a:schemeClr val="tx1"/>
                </a:solidFill>
              </a:rPr>
              <a:t>что опрос является анонимным, а личные данные не уйдут к третьим источникам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200" b="1" dirty="0" err="1" smtClean="0">
                <a:solidFill>
                  <a:schemeClr val="tx1"/>
                </a:solidFill>
              </a:rPr>
              <a:t>Паспортичка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- </a:t>
            </a:r>
            <a:r>
              <a:rPr lang="ru-RU" sz="2200" dirty="0">
                <a:solidFill>
                  <a:schemeClr val="tx1"/>
                </a:solidFill>
              </a:rPr>
              <a:t>респондента просят сообщить о себе некоторые сведения (например, пол, возраст, уровень образования, место работы, жительства, семейное </a:t>
            </a:r>
            <a:r>
              <a:rPr lang="ru-RU" sz="2200" dirty="0" smtClean="0">
                <a:solidFill>
                  <a:schemeClr val="tx1"/>
                </a:solidFill>
              </a:rPr>
              <a:t>положение, стаж работы и </a:t>
            </a:r>
            <a:r>
              <a:rPr lang="ru-RU" sz="2200" dirty="0">
                <a:solidFill>
                  <a:schemeClr val="tx1"/>
                </a:solidFill>
              </a:rPr>
              <a:t>т. д</a:t>
            </a:r>
            <a:r>
              <a:rPr lang="ru-RU" sz="2200" dirty="0" smtClean="0">
                <a:solidFill>
                  <a:schemeClr val="tx1"/>
                </a:solidFill>
              </a:rPr>
              <a:t>.)</a:t>
            </a:r>
          </a:p>
          <a:p>
            <a:r>
              <a:rPr lang="ru-RU" sz="2200" b="1" dirty="0">
                <a:solidFill>
                  <a:schemeClr val="tx1"/>
                </a:solidFill>
              </a:rPr>
              <a:t>Бланк с </a:t>
            </a:r>
            <a:r>
              <a:rPr lang="ru-RU" sz="2200" b="1" dirty="0" smtClean="0">
                <a:solidFill>
                  <a:schemeClr val="tx1"/>
                </a:solidFill>
              </a:rPr>
              <a:t>вопросами </a:t>
            </a:r>
            <a:r>
              <a:rPr lang="ru-RU" sz="2200" dirty="0">
                <a:solidFill>
                  <a:schemeClr val="tx1"/>
                </a:solidFill>
              </a:rPr>
              <a:t>(от простому – к основным </a:t>
            </a:r>
            <a:r>
              <a:rPr lang="ru-RU" sz="2200" dirty="0" smtClean="0">
                <a:solidFill>
                  <a:schemeClr val="tx1"/>
                </a:solidFill>
              </a:rPr>
              <a:t> и закончить простыми </a:t>
            </a:r>
            <a:r>
              <a:rPr lang="ru-RU" sz="2200" dirty="0">
                <a:solidFill>
                  <a:schemeClr val="tx1"/>
                </a:solidFill>
              </a:rPr>
              <a:t>)</a:t>
            </a:r>
          </a:p>
          <a:p>
            <a:r>
              <a:rPr lang="ru-RU" sz="2200" b="1" dirty="0" smtClean="0">
                <a:solidFill>
                  <a:schemeClr val="tx1"/>
                </a:solidFill>
              </a:rPr>
              <a:t>Окончание -</a:t>
            </a:r>
            <a:r>
              <a:rPr lang="ru-RU" sz="2200" dirty="0">
                <a:solidFill>
                  <a:schemeClr val="tx1"/>
                </a:solidFill>
              </a:rPr>
              <a:t> </a:t>
            </a:r>
            <a:r>
              <a:rPr lang="ru-RU" sz="2200" dirty="0" smtClean="0">
                <a:solidFill>
                  <a:schemeClr val="tx1"/>
                </a:solidFill>
              </a:rPr>
              <a:t>благодарность за </a:t>
            </a:r>
            <a:r>
              <a:rPr lang="ru-RU" sz="2200" dirty="0">
                <a:solidFill>
                  <a:schemeClr val="tx1"/>
                </a:solidFill>
              </a:rPr>
              <a:t>участие в </a:t>
            </a:r>
            <a:r>
              <a:rPr lang="ru-RU" sz="2200" dirty="0" smtClean="0">
                <a:solidFill>
                  <a:schemeClr val="tx1"/>
                </a:solidFill>
              </a:rPr>
              <a:t>опросе, признательность  за интересные ответы. 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85301" y="752372"/>
            <a:ext cx="5806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PT Sans"/>
              </a:rPr>
              <a:t>необходимо </a:t>
            </a:r>
            <a:r>
              <a:rPr lang="ru-RU" b="1" dirty="0">
                <a:solidFill>
                  <a:srgbClr val="000000"/>
                </a:solidFill>
                <a:latin typeface="PT Sans"/>
              </a:rPr>
              <a:t>определить четкую </a:t>
            </a:r>
            <a:r>
              <a:rPr lang="ru-RU" b="1" dirty="0" smtClean="0">
                <a:solidFill>
                  <a:srgbClr val="000000"/>
                </a:solidFill>
                <a:latin typeface="PT Sans"/>
              </a:rPr>
              <a:t>цель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опроса. </a:t>
            </a:r>
          </a:p>
          <a:p>
            <a:r>
              <a:rPr lang="ru-RU" dirty="0" smtClean="0">
                <a:solidFill>
                  <a:srgbClr val="000000"/>
                </a:solidFill>
                <a:latin typeface="PT Sans"/>
              </a:rPr>
              <a:t>От цели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напрямую зависит содержание анкеты: вопросы, варианты ответов, заключение.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2522" y="389094"/>
            <a:ext cx="9782530" cy="1216733"/>
          </a:xfrm>
        </p:spPr>
        <p:txBody>
          <a:bodyPr>
            <a:normAutofit/>
          </a:bodyPr>
          <a:lstStyle/>
          <a:p>
            <a:r>
              <a:rPr lang="ru-RU" sz="4900" b="1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Шаг 1. </a:t>
            </a:r>
            <a:r>
              <a:rPr lang="ru-RU" sz="4000" b="1" dirty="0"/>
              <a:t>определяем категории вопросов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43678" y="1846052"/>
            <a:ext cx="3391362" cy="505262"/>
          </a:xfrm>
        </p:spPr>
        <p:txBody>
          <a:bodyPr/>
          <a:lstStyle/>
          <a:p>
            <a:r>
              <a:rPr lang="ru-RU" b="1" i="1" dirty="0"/>
              <a:t>прямые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6134" y="2522885"/>
            <a:ext cx="5288906" cy="337820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Вопрос в прямой форме апеллирует непосредственно к мнению респондента (например, «Что Вы думаете о ...?»)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/>
              <a:t>Для уточнения полезно задавать конкретизирующие вопросы: «</a:t>
            </a:r>
            <a:r>
              <a:rPr lang="ru-RU" b="1" dirty="0" smtClean="0"/>
              <a:t>Сколько раз Вы </a:t>
            </a:r>
            <a:r>
              <a:rPr lang="ru-RU" dirty="0" smtClean="0"/>
              <a:t>ходили в спорт зал в последнем месяце?»</a:t>
            </a:r>
          </a:p>
          <a:p>
            <a:r>
              <a:rPr lang="ru-RU" dirty="0" smtClean="0"/>
              <a:t>Не </a:t>
            </a:r>
            <a:r>
              <a:rPr lang="ru-RU" dirty="0"/>
              <a:t>рекомендуется использовать прямые вопросы об осведомленности респондента, скажем: «</a:t>
            </a:r>
            <a:r>
              <a:rPr lang="ru-RU" b="1" dirty="0"/>
              <a:t>Знаете ли Вы о</a:t>
            </a:r>
            <a:r>
              <a:rPr lang="ru-RU" dirty="0"/>
              <a:t>...?»; некоторые участники, скорее всего, ответят утвердительно, боясь показаться незнайками факта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376160" y="1846052"/>
            <a:ext cx="3779520" cy="736282"/>
          </a:xfrm>
        </p:spPr>
        <p:txBody>
          <a:bodyPr/>
          <a:lstStyle/>
          <a:p>
            <a:r>
              <a:rPr lang="ru-RU" b="1" i="1" dirty="0"/>
              <a:t>косвенные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6776" y="2470876"/>
            <a:ext cx="5386252" cy="3263054"/>
          </a:xfrm>
        </p:spPr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же тематика вопроса может вызвать у респондента неприятные чувства или желание приукрасить действительность, то вопрос следует задавать в косвенной форме, безотносительно личности опрашиваемого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Например, вопрос «</a:t>
            </a:r>
            <a:r>
              <a:rPr lang="ru-RU" b="1" i="1" dirty="0"/>
              <a:t>Согласны ли Вы, что </a:t>
            </a:r>
            <a:r>
              <a:rPr lang="ru-RU" dirty="0"/>
              <a:t>профессия библиотекаря является одной из самых интересных?» </a:t>
            </a:r>
            <a:r>
              <a:rPr lang="ru-RU" dirty="0" smtClean="0"/>
              <a:t> или</a:t>
            </a:r>
          </a:p>
          <a:p>
            <a:r>
              <a:rPr lang="ru-RU" smtClean="0"/>
              <a:t>«</a:t>
            </a:r>
            <a:r>
              <a:rPr lang="ru-RU" b="1" smtClean="0"/>
              <a:t>Случалось </a:t>
            </a:r>
            <a:r>
              <a:rPr lang="ru-RU" b="1" dirty="0" smtClean="0"/>
              <a:t>ли Вам </a:t>
            </a:r>
            <a:r>
              <a:rPr lang="ru-RU" dirty="0" smtClean="0"/>
              <a:t>не уступать место в общественном транспорте?»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https://static.tildacdn.com/tild6539-3431-4566-a266-323730623832/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8768">
            <a:off x="586089" y="140929"/>
            <a:ext cx="1721903" cy="213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326776" y="5577919"/>
            <a:ext cx="5725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Сравните: </a:t>
            </a:r>
            <a:r>
              <a:rPr lang="ru-RU" dirty="0" smtClean="0"/>
              <a:t>«Вы не уступаете место пожилым людям в общественном транспорте?»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8244"/>
          </a:xfrm>
        </p:spPr>
        <p:txBody>
          <a:bodyPr>
            <a:normAutofit/>
          </a:bodyPr>
          <a:lstStyle/>
          <a:p>
            <a:r>
              <a:rPr lang="ru-RU" sz="3600" b="1" i="1" cap="all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Виды вопросов в анкете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1000" y="2078846"/>
            <a:ext cx="11811000" cy="3736501"/>
          </a:xfrm>
        </p:spPr>
        <p:txBody>
          <a:bodyPr>
            <a:normAutofit/>
          </a:bodyPr>
          <a:lstStyle/>
          <a:p>
            <a:r>
              <a:rPr lang="ru-RU" b="1" i="1" cap="all" dirty="0">
                <a:solidFill>
                  <a:schemeClr val="tx2"/>
                </a:solidFill>
              </a:rPr>
              <a:t>Закрытый вопрос </a:t>
            </a:r>
            <a:r>
              <a:rPr lang="ru-RU" dirty="0"/>
              <a:t>= </a:t>
            </a:r>
            <a:r>
              <a:rPr lang="ru-RU" dirty="0" smtClean="0"/>
              <a:t>1 вопрос </a:t>
            </a:r>
            <a:r>
              <a:rPr lang="ru-RU" dirty="0"/>
              <a:t>+ полный набор возможных </a:t>
            </a:r>
            <a:r>
              <a:rPr lang="ru-RU" dirty="0" smtClean="0"/>
              <a:t>ответов</a:t>
            </a:r>
            <a:r>
              <a:rPr lang="ru-RU" dirty="0"/>
              <a:t> </a:t>
            </a:r>
            <a:r>
              <a:rPr lang="ru-RU" dirty="0" smtClean="0"/>
              <a:t>(легче </a:t>
            </a:r>
            <a:r>
              <a:rPr lang="ru-RU" dirty="0"/>
              <a:t>обработать математически)</a:t>
            </a:r>
          </a:p>
          <a:p>
            <a:pPr marL="0" indent="0">
              <a:buNone/>
            </a:pPr>
            <a:r>
              <a:rPr lang="ru-RU" dirty="0" smtClean="0"/>
              <a:t>   Например, - довольны ли Вы услугами библиотеки ЯГК? ( «да, полностью», </a:t>
            </a:r>
            <a:r>
              <a:rPr lang="ru-RU" dirty="0" smtClean="0"/>
              <a:t>«скорее да», </a:t>
            </a:r>
            <a:r>
              <a:rPr lang="ru-RU" dirty="0" smtClean="0"/>
              <a:t>«нет</a:t>
            </a:r>
            <a:r>
              <a:rPr lang="ru-RU" dirty="0" smtClean="0"/>
              <a:t>», «затрудняюсь ответить»).</a:t>
            </a:r>
            <a:endParaRPr lang="ru-RU" dirty="0"/>
          </a:p>
          <a:p>
            <a:r>
              <a:rPr lang="ru-RU" b="1" i="1" cap="all" dirty="0">
                <a:solidFill>
                  <a:schemeClr val="tx2"/>
                </a:solidFill>
              </a:rPr>
              <a:t>Полузакрытый вопрос </a:t>
            </a:r>
            <a:r>
              <a:rPr lang="ru-RU" dirty="0"/>
              <a:t>= 1 вопрос + набор вариантов ответа + место для свободного ответа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(удобны для обработки, продумать вероятные ответы и 1 свободный)</a:t>
            </a:r>
          </a:p>
          <a:p>
            <a:r>
              <a:rPr lang="ru-RU" b="1" i="1" cap="all" dirty="0">
                <a:solidFill>
                  <a:schemeClr val="tx2"/>
                </a:solidFill>
              </a:rPr>
              <a:t>Открытый вопрос </a:t>
            </a:r>
            <a:r>
              <a:rPr lang="ru-RU" dirty="0"/>
              <a:t>= </a:t>
            </a:r>
            <a:r>
              <a:rPr lang="ru-RU" dirty="0" smtClean="0"/>
              <a:t>1 вопрос </a:t>
            </a:r>
            <a:r>
              <a:rPr lang="ru-RU" dirty="0"/>
              <a:t>+ место для свободного </a:t>
            </a:r>
            <a:r>
              <a:rPr lang="ru-RU" dirty="0" smtClean="0"/>
              <a:t>ответа респондента </a:t>
            </a:r>
            <a:r>
              <a:rPr lang="ru-RU" dirty="0"/>
              <a:t>(цель: поиск новых идей</a:t>
            </a:r>
            <a:r>
              <a:rPr lang="ru-RU" dirty="0" smtClean="0"/>
              <a:t>)</a:t>
            </a:r>
          </a:p>
          <a:p>
            <a:r>
              <a:rPr lang="ru-RU" b="1" i="1" cap="all" dirty="0">
                <a:solidFill>
                  <a:schemeClr val="tx2"/>
                </a:solidFill>
              </a:rPr>
              <a:t>Вопрос со шкалой </a:t>
            </a:r>
            <a:r>
              <a:rPr lang="ru-RU" b="1" dirty="0" smtClean="0"/>
              <a:t>- </a:t>
            </a:r>
            <a:r>
              <a:rPr lang="ru-RU" dirty="0" smtClean="0"/>
              <a:t>Он позволяет </a:t>
            </a:r>
            <a:r>
              <a:rPr lang="ru-RU" dirty="0"/>
              <a:t>определить силу мнения </a:t>
            </a:r>
            <a:r>
              <a:rPr lang="ru-RU" dirty="0" smtClean="0"/>
              <a:t>респондента ( от 1 до …10 баллов)</a:t>
            </a:r>
          </a:p>
          <a:p>
            <a:r>
              <a:rPr lang="ru-RU" sz="2100" b="1" i="1" cap="all" dirty="0">
                <a:solidFill>
                  <a:schemeClr val="tx2"/>
                </a:solidFill>
              </a:rPr>
              <a:t>Ранговые </a:t>
            </a:r>
            <a:r>
              <a:rPr lang="ru-RU" sz="2100" b="1" i="1" cap="all" dirty="0" smtClean="0">
                <a:solidFill>
                  <a:schemeClr val="tx2"/>
                </a:solidFill>
              </a:rPr>
              <a:t>вопросы -</a:t>
            </a:r>
            <a:r>
              <a:rPr lang="ru-RU" dirty="0" err="1"/>
              <a:t>проранжировать</a:t>
            </a:r>
            <a:r>
              <a:rPr lang="ru-RU" dirty="0"/>
              <a:t> выбранные ответы и упорядочить их по степени значимости для него</a:t>
            </a:r>
            <a:r>
              <a:rPr lang="ru-RU" dirty="0" smtClean="0"/>
              <a:t>. (самый значимый – на 1 место, менее значимые – по порядку убывания )</a:t>
            </a:r>
            <a:endParaRPr lang="ru-RU" sz="2100" b="1" i="1" cap="all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024" y="0"/>
            <a:ext cx="2700176" cy="17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3646" y="286603"/>
            <a:ext cx="7932033" cy="1450757"/>
          </a:xfrm>
        </p:spPr>
        <p:txBody>
          <a:bodyPr>
            <a:normAutofit/>
          </a:bodyPr>
          <a:lstStyle/>
          <a:p>
            <a:r>
              <a:rPr lang="ru-RU" sz="3600" b="1" i="1" cap="all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Блоки вопросов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5836" y="2170554"/>
            <a:ext cx="4937760" cy="189667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ru-RU" dirty="0" smtClean="0"/>
              <a:t>1</a:t>
            </a:r>
            <a:r>
              <a:rPr lang="ru-RU" b="1" dirty="0" smtClean="0">
                <a:solidFill>
                  <a:schemeClr val="tx1"/>
                </a:solidFill>
              </a:rPr>
              <a:t>. Вопросы на </a:t>
            </a:r>
            <a:r>
              <a:rPr lang="ru-RU" b="1" dirty="0" smtClean="0">
                <a:solidFill>
                  <a:schemeClr val="tx1"/>
                </a:solidFill>
              </a:rPr>
              <a:t>осведомленность (когнитивный).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dirty="0" smtClean="0"/>
              <a:t>-  какие термины вы знаете </a:t>
            </a:r>
          </a:p>
          <a:p>
            <a:r>
              <a:rPr lang="ru-RU" dirty="0" smtClean="0"/>
              <a:t>- выберите более точное определение ..</a:t>
            </a:r>
          </a:p>
          <a:p>
            <a:r>
              <a:rPr lang="ru-RU" dirty="0" smtClean="0"/>
              <a:t>- как вы считаете  … верно –не верно ?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7" y="0"/>
            <a:ext cx="2045776" cy="2045776"/>
          </a:xfrm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754766" y="4391144"/>
            <a:ext cx="4937760" cy="18966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</a:t>
            </a:r>
            <a:r>
              <a:rPr lang="ru-RU" b="1" dirty="0" smtClean="0">
                <a:solidFill>
                  <a:schemeClr val="tx1"/>
                </a:solidFill>
              </a:rPr>
              <a:t>. Вопросы на </a:t>
            </a:r>
            <a:r>
              <a:rPr lang="ru-RU" b="1" dirty="0" smtClean="0">
                <a:solidFill>
                  <a:schemeClr val="tx1"/>
                </a:solidFill>
              </a:rPr>
              <a:t>отношение (эмоциональный).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dirty="0" smtClean="0"/>
              <a:t>-нравится ли Вам… </a:t>
            </a:r>
            <a:r>
              <a:rPr lang="ru-RU" dirty="0"/>
              <a:t>оцените по 5 б. шкале </a:t>
            </a:r>
            <a:endParaRPr lang="ru-RU" dirty="0" smtClean="0"/>
          </a:p>
          <a:p>
            <a:r>
              <a:rPr lang="ru-RU" dirty="0" smtClean="0"/>
              <a:t>- какие чувства вызывает у Вас ...</a:t>
            </a:r>
          </a:p>
          <a:p>
            <a:r>
              <a:rPr lang="ru-RU" dirty="0" smtClean="0"/>
              <a:t>- что изменит ваше отношение к …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6596595" y="2170554"/>
            <a:ext cx="4937760" cy="18966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3</a:t>
            </a:r>
            <a:r>
              <a:rPr lang="ru-RU" b="1" dirty="0" smtClean="0">
                <a:solidFill>
                  <a:schemeClr val="tx1"/>
                </a:solidFill>
              </a:rPr>
              <a:t>. Вопросы на готовность </a:t>
            </a:r>
            <a:r>
              <a:rPr lang="ru-RU" b="1" dirty="0" smtClean="0">
                <a:solidFill>
                  <a:schemeClr val="tx1"/>
                </a:solidFill>
              </a:rPr>
              <a:t>действовать (деятельный).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dirty="0" smtClean="0"/>
              <a:t>-  Чем Вы пользуетесь при работе</a:t>
            </a:r>
          </a:p>
          <a:p>
            <a:r>
              <a:rPr lang="ru-RU" dirty="0" smtClean="0"/>
              <a:t>- как вероятнее Вы поступите …</a:t>
            </a:r>
          </a:p>
          <a:p>
            <a:r>
              <a:rPr lang="ru-RU" dirty="0" smtClean="0"/>
              <a:t>- как часто вы делаете  …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5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040" y="286603"/>
            <a:ext cx="8168640" cy="1450757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Проверим себя </a:t>
            </a:r>
            <a:r>
              <a:rPr lang="ru-RU" sz="4000" b="1" dirty="0"/>
              <a:t>(укажите вид вопроса)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8127" y="2039894"/>
            <a:ext cx="8245100" cy="425241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1.Какие </a:t>
            </a:r>
            <a:r>
              <a:rPr lang="ru-RU" dirty="0"/>
              <a:t>студии, кружки, </a:t>
            </a:r>
            <a:r>
              <a:rPr lang="ru-RU" dirty="0" smtClean="0"/>
              <a:t>клубы ЯГК  </a:t>
            </a:r>
            <a:r>
              <a:rPr lang="ru-RU" dirty="0"/>
              <a:t>Вы знаете</a:t>
            </a:r>
            <a:r>
              <a:rPr lang="ru-RU" dirty="0" smtClean="0"/>
              <a:t>? </a:t>
            </a:r>
            <a:br>
              <a:rPr lang="ru-RU" dirty="0" smtClean="0"/>
            </a:br>
            <a:r>
              <a:rPr lang="ru-RU" dirty="0" smtClean="0"/>
              <a:t>А) прялка, Б) </a:t>
            </a:r>
            <a:r>
              <a:rPr lang="ru-RU" dirty="0" err="1" smtClean="0"/>
              <a:t>Экоклуб</a:t>
            </a:r>
            <a:r>
              <a:rPr lang="ru-RU" dirty="0" smtClean="0"/>
              <a:t>, В) Стрельба</a:t>
            </a:r>
          </a:p>
          <a:p>
            <a:r>
              <a:rPr lang="ru-RU" dirty="0" smtClean="0"/>
              <a:t>2.</a:t>
            </a:r>
            <a:r>
              <a:rPr lang="ru-RU" dirty="0"/>
              <a:t> Каким образом Вы узнаете о мероприятиях </a:t>
            </a:r>
            <a:r>
              <a:rPr lang="ru-RU" dirty="0" smtClean="0"/>
              <a:t>колледжа? </a:t>
            </a:r>
            <a:br>
              <a:rPr lang="ru-RU" dirty="0" smtClean="0"/>
            </a:br>
            <a:r>
              <a:rPr lang="ru-RU" dirty="0" smtClean="0"/>
              <a:t>А) </a:t>
            </a:r>
            <a:r>
              <a:rPr lang="ru-RU" dirty="0"/>
              <a:t>Реклама на </a:t>
            </a:r>
            <a:r>
              <a:rPr lang="ru-RU" dirty="0" smtClean="0"/>
              <a:t>улице, Б) ВК, Г) Сайт колледжа, Д) от классного руководителя, Е) от старосты, Ж) </a:t>
            </a:r>
            <a:r>
              <a:rPr lang="ru-RU" dirty="0"/>
              <a:t>Из других источников (</a:t>
            </a:r>
            <a:r>
              <a:rPr lang="ru-RU" dirty="0" smtClean="0"/>
              <a:t>назовите) </a:t>
            </a:r>
          </a:p>
          <a:p>
            <a:r>
              <a:rPr lang="ru-RU" dirty="0" smtClean="0"/>
              <a:t>3. </a:t>
            </a:r>
            <a:r>
              <a:rPr lang="ru-RU" dirty="0"/>
              <a:t>Что Вам не нравится в работе нашего </a:t>
            </a:r>
            <a:r>
              <a:rPr lang="ru-RU" dirty="0" smtClean="0"/>
              <a:t>колледжа?  __________________</a:t>
            </a:r>
          </a:p>
          <a:p>
            <a:r>
              <a:rPr lang="ru-RU" dirty="0" smtClean="0"/>
              <a:t>4. </a:t>
            </a:r>
            <a:r>
              <a:rPr lang="ru-RU" dirty="0"/>
              <a:t>Распределите по степени значимости для Вас </a:t>
            </a:r>
            <a:r>
              <a:rPr lang="ru-RU" dirty="0" smtClean="0"/>
              <a:t> (выберите 1, 2, 3 место) какие мероприятия вероятнее всего  вызовут интерес</a:t>
            </a:r>
            <a:br>
              <a:rPr lang="ru-RU" dirty="0" smtClean="0"/>
            </a:br>
            <a:r>
              <a:rPr lang="ru-RU" dirty="0" smtClean="0"/>
              <a:t>а) концерты, Б) конференции, В) соревнования, Г) классные беседы …</a:t>
            </a:r>
          </a:p>
          <a:p>
            <a:r>
              <a:rPr lang="ru-RU" dirty="0" smtClean="0"/>
              <a:t>5. Что препятствует Вашему частому посещению мероприятий колледжа? Оцените по 5б шкале</a:t>
            </a:r>
          </a:p>
          <a:p>
            <a:r>
              <a:rPr lang="ru-RU" dirty="0" smtClean="0"/>
              <a:t>А) боязнь массовых мероприятий, заболеть 12345</a:t>
            </a:r>
            <a:br>
              <a:rPr lang="ru-RU" dirty="0" smtClean="0"/>
            </a:br>
            <a:r>
              <a:rPr lang="ru-RU" dirty="0" smtClean="0"/>
              <a:t>Б) занятость уроками и д/з, </a:t>
            </a:r>
            <a:r>
              <a:rPr lang="ru-RU" dirty="0"/>
              <a:t>12345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В) лень 12345 …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534815" y="2477003"/>
            <a:ext cx="2611465" cy="33782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1. Закрытый</a:t>
            </a:r>
          </a:p>
          <a:p>
            <a:r>
              <a:rPr lang="ru-RU" sz="2400" b="1" dirty="0" smtClean="0"/>
              <a:t>2. Полузакрытый</a:t>
            </a:r>
          </a:p>
          <a:p>
            <a:r>
              <a:rPr lang="ru-RU" sz="2400" b="1" dirty="0" smtClean="0"/>
              <a:t>3. Открытый</a:t>
            </a:r>
          </a:p>
          <a:p>
            <a:r>
              <a:rPr lang="ru-RU" sz="2400" b="1" dirty="0" smtClean="0"/>
              <a:t>4. Ранговый </a:t>
            </a:r>
          </a:p>
          <a:p>
            <a:r>
              <a:rPr lang="ru-RU" sz="2400" b="1" dirty="0" smtClean="0"/>
              <a:t>5</a:t>
            </a:r>
            <a:r>
              <a:rPr lang="ru-RU" sz="2400" b="1" dirty="0"/>
              <a:t>. Вопрос со шкалой  </a:t>
            </a:r>
            <a:endParaRPr lang="ru-RU" sz="2400" b="1" dirty="0" smtClean="0"/>
          </a:p>
          <a:p>
            <a:endParaRPr lang="ru-RU" sz="2400" dirty="0"/>
          </a:p>
        </p:txBody>
      </p:sp>
      <p:pic>
        <p:nvPicPr>
          <p:cNvPr id="4098" name="Picture 2" descr="https://gazetaingush.ru/sites/default/files/list-png-transparent-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2" y="0"/>
            <a:ext cx="1936361" cy="20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83" y="0"/>
            <a:ext cx="10603940" cy="1450757"/>
          </a:xfrm>
        </p:spPr>
        <p:txBody>
          <a:bodyPr>
            <a:normAutofit/>
          </a:bodyPr>
          <a:lstStyle/>
          <a:p>
            <a:r>
              <a:rPr lang="ru-RU" sz="4000" b="1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Шаг 2. </a:t>
            </a:r>
            <a:r>
              <a:rPr lang="ru-RU" sz="4000" b="1" dirty="0" smtClean="0"/>
              <a:t>Составляем структуру и порядок вопросов</a:t>
            </a:r>
            <a:endParaRPr lang="ru-RU" sz="40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71958" y="1766806"/>
            <a:ext cx="11391255" cy="4602997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/>
              <a:t>Следите за объемом.</a:t>
            </a:r>
            <a:r>
              <a:rPr lang="ru-RU" sz="2100" dirty="0"/>
              <a:t> Количество вопросов зависит от </a:t>
            </a:r>
            <a:r>
              <a:rPr lang="ru-RU" sz="2100" dirty="0" smtClean="0"/>
              <a:t>цели </a:t>
            </a:r>
            <a:r>
              <a:rPr lang="ru-RU" sz="2100" dirty="0"/>
              <a:t>исследования. Однако </a:t>
            </a:r>
            <a:r>
              <a:rPr lang="ru-RU" sz="2100" dirty="0" smtClean="0"/>
              <a:t>помните </a:t>
            </a:r>
            <a:r>
              <a:rPr lang="ru-RU" sz="2100" dirty="0"/>
              <a:t>— не у каждого респондента много свободного времени, которое он может уделить вашей анкете</a:t>
            </a:r>
            <a:r>
              <a:rPr lang="ru-RU" sz="2100" dirty="0" smtClean="0"/>
              <a:t>.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 smtClean="0"/>
              <a:t>Соблюдайте </a:t>
            </a:r>
            <a:r>
              <a:rPr lang="ru-RU" sz="2100" b="1" dirty="0"/>
              <a:t>логику.</a:t>
            </a:r>
            <a:r>
              <a:rPr lang="ru-RU" sz="2100" dirty="0"/>
              <a:t> Грамотно выстроенная логика не вызовет лишних вопросов у отвечающего и не потребует дополнительного объяснения. </a:t>
            </a:r>
            <a:endParaRPr lang="ru-RU" sz="2100" dirty="0" smtClean="0"/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 smtClean="0"/>
              <a:t>Выстраивайте </a:t>
            </a:r>
            <a:r>
              <a:rPr lang="ru-RU" sz="2100" b="1" dirty="0"/>
              <a:t>сложность по возрастанию.</a:t>
            </a:r>
            <a:r>
              <a:rPr lang="ru-RU" sz="2100" dirty="0"/>
              <a:t> Сначала </a:t>
            </a:r>
            <a:r>
              <a:rPr lang="ru-RU" sz="2100" dirty="0" smtClean="0"/>
              <a:t>простые </a:t>
            </a:r>
            <a:r>
              <a:rPr lang="ru-RU" sz="2100" dirty="0"/>
              <a:t>вопросы, ответы на которые не вызовут у респондента трудностей, затем — более </a:t>
            </a:r>
            <a:r>
              <a:rPr lang="ru-RU" sz="2100" dirty="0" smtClean="0"/>
              <a:t>сложные; </a:t>
            </a:r>
            <a:r>
              <a:rPr lang="ru-RU" sz="2100" dirty="0"/>
              <a:t>исключать двусмысленность в понимании</a:t>
            </a:r>
            <a:endParaRPr lang="ru-RU" sz="2100" dirty="0" smtClean="0"/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 smtClean="0"/>
              <a:t>Будьте </a:t>
            </a:r>
            <a:r>
              <a:rPr lang="ru-RU" sz="2100" b="1" dirty="0"/>
              <a:t>краткими.</a:t>
            </a:r>
            <a:r>
              <a:rPr lang="ru-RU" sz="2100" dirty="0"/>
              <a:t> Вопросы должны быть четкими и восприниматься однозначно: уберите лишние слова, не влияющие на смысл, проверьте логическую последовательность</a:t>
            </a:r>
            <a:r>
              <a:rPr lang="ru-RU" sz="2100" dirty="0" smtClean="0"/>
              <a:t>.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 smtClean="0"/>
              <a:t>Следите </a:t>
            </a:r>
            <a:r>
              <a:rPr lang="ru-RU" sz="2100" b="1" dirty="0"/>
              <a:t>за целостностью блоков.</a:t>
            </a:r>
            <a:r>
              <a:rPr lang="ru-RU" sz="2100" dirty="0"/>
              <a:t> </a:t>
            </a:r>
            <a:r>
              <a:rPr lang="ru-RU" sz="2100" dirty="0" smtClean="0"/>
              <a:t> </a:t>
            </a:r>
            <a:r>
              <a:rPr lang="ru-RU" sz="2100" dirty="0"/>
              <a:t>Если вопрос не помещается на страницу, разумней будет его целиком перенести на другую страницу</a:t>
            </a:r>
            <a:r>
              <a:rPr lang="ru-RU" sz="2100" dirty="0" smtClean="0"/>
              <a:t>.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 smtClean="0"/>
              <a:t>Употребляйте понятные респонденту термины. </a:t>
            </a:r>
            <a:r>
              <a:rPr lang="ru-RU" sz="2100" dirty="0" smtClean="0"/>
              <a:t> Анкету будут заполнять без возможности уточнить, что Вы имели ввиду.</a:t>
            </a:r>
            <a:endParaRPr lang="ru-RU" sz="2100" b="1" dirty="0" smtClean="0"/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ru-RU" sz="2100" b="1" dirty="0" smtClean="0"/>
              <a:t>Проверяйте </a:t>
            </a:r>
            <a:r>
              <a:rPr lang="ru-RU" sz="2100" b="1" dirty="0"/>
              <a:t>анкету после публикации.</a:t>
            </a:r>
            <a:r>
              <a:rPr lang="ru-RU" sz="2100" dirty="0"/>
              <a:t> После того как вы опубликовали анкету, станьте первым респондентом своего же опроса: перейдите по ссылке, заполните все данные, отправьте результаты на электронную почту. Вполне возможно, что вы могли упустить важные детали, и чем раньше вы поправите неточности, тем лучше.</a:t>
            </a:r>
          </a:p>
        </p:txBody>
      </p:sp>
    </p:spTree>
    <p:extLst>
      <p:ext uri="{BB962C8B-B14F-4D97-AF65-F5344CB8AC3E}">
        <p14:creationId xmlns:p14="http://schemas.microsoft.com/office/powerpoint/2010/main" val="34229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746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Рекомендации для составления </a:t>
            </a:r>
            <a:r>
              <a:rPr lang="ru-RU" sz="4400" b="1" dirty="0" smtClean="0">
                <a:solidFill>
                  <a:schemeClr val="accent2">
                    <a:lumMod val="75000"/>
                  </a:schemeClr>
                </a:solidFill>
              </a:rPr>
              <a:t>вопросов</a:t>
            </a:r>
            <a:endParaRPr lang="ru-RU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87" y="1379350"/>
            <a:ext cx="11096786" cy="479827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b="1" dirty="0"/>
              <a:t>Составляйте грамотные </a:t>
            </a:r>
            <a:r>
              <a:rPr lang="ru-RU" dirty="0"/>
              <a:t>и, по возможности, </a:t>
            </a:r>
            <a:r>
              <a:rPr lang="ru-RU" b="1" dirty="0"/>
              <a:t>короткие вопросы</a:t>
            </a:r>
            <a:r>
              <a:rPr lang="ru-RU" dirty="0"/>
              <a:t>. Вариантов ответа также не должно быть слишком много. Если понимаете, что в </a:t>
            </a:r>
            <a:r>
              <a:rPr lang="ru-RU" dirty="0" smtClean="0"/>
              <a:t>4–6 </a:t>
            </a:r>
            <a:r>
              <a:rPr lang="ru-RU" dirty="0" smtClean="0"/>
              <a:t>вариантов </a:t>
            </a:r>
            <a:r>
              <a:rPr lang="ru-RU" dirty="0"/>
              <a:t>не укладываетесь, разумней будет добавить пустое поле «Ваш вариант».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Старайтесь </a:t>
            </a:r>
            <a:r>
              <a:rPr lang="ru-RU" b="1" dirty="0"/>
              <a:t>не злоупотреблять специальными </a:t>
            </a:r>
            <a:r>
              <a:rPr lang="ru-RU" b="1" dirty="0" smtClean="0"/>
              <a:t>терминами, или сленгом</a:t>
            </a:r>
            <a:r>
              <a:rPr lang="ru-RU" dirty="0" smtClean="0"/>
              <a:t>. </a:t>
            </a:r>
            <a:r>
              <a:rPr lang="ru-RU" dirty="0"/>
              <a:t>Анкета должна быть понятна широкому кругу респондентов. Если терминологии не миновать, лучше пояснить значение в скобках или в сноске внизу страницы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b="1" dirty="0" smtClean="0"/>
              <a:t>Не используйте многозначные вопросы, </a:t>
            </a:r>
            <a:r>
              <a:rPr lang="ru-RU" dirty="0" smtClean="0"/>
              <a:t>иначе на респондент ответит только на часть.</a:t>
            </a:r>
            <a:endParaRPr lang="ru-RU" b="1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b="1" dirty="0" smtClean="0"/>
              <a:t>Будьте </a:t>
            </a:r>
            <a:r>
              <a:rPr lang="ru-RU" b="1" dirty="0"/>
              <a:t>аккуратны в выражениях и вежливы</a:t>
            </a:r>
            <a:r>
              <a:rPr lang="ru-RU" dirty="0"/>
              <a:t>. Ничто в анкете не должно оскорблять, смущать или вызывать неприязнь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b="1" dirty="0" smtClean="0"/>
              <a:t>Шрифт </a:t>
            </a:r>
            <a:r>
              <a:rPr lang="ru-RU" dirty="0"/>
              <a:t>сделайте крупным, </a:t>
            </a:r>
            <a:r>
              <a:rPr lang="ru-RU" dirty="0" smtClean="0"/>
              <a:t>достаточным для восприятия широкому кругу читателей.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b="1" dirty="0"/>
              <a:t>Протестируйте опрос</a:t>
            </a:r>
            <a:r>
              <a:rPr lang="ru-RU" dirty="0"/>
              <a:t>. После составления анкеты просмотрите ее еще раз, уберите все лишние слова, «засоряющие» вопросы. Добейтесь четкости формулировок. Дайте заполнить анкету своим знакомым, коллегам, друзьям. Если они найдут в ней неточности, сбитую логику, скорректируйте анкету согласно рекомендациям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1800</Words>
  <Application>Microsoft Office PowerPoint</Application>
  <PresentationFormat>Широкоэкранный</PresentationFormat>
  <Paragraphs>122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</vt:lpstr>
      <vt:lpstr>Corbel</vt:lpstr>
      <vt:lpstr>PT Sans</vt:lpstr>
      <vt:lpstr>Ретро</vt:lpstr>
      <vt:lpstr>Разработка анкеты для исследования</vt:lpstr>
      <vt:lpstr>Вспомним</vt:lpstr>
      <vt:lpstr>1!ОФОРМЛЯЕМ ОПРОСНИК АНКЕТЫ</vt:lpstr>
      <vt:lpstr>Шаг 1. определяем категории вопросов</vt:lpstr>
      <vt:lpstr>Виды вопросов в анкете</vt:lpstr>
      <vt:lpstr>Блоки вопросов</vt:lpstr>
      <vt:lpstr>Проверим себя (укажите вид вопроса)</vt:lpstr>
      <vt:lpstr>Шаг 2. Составляем структуру и порядок вопросов</vt:lpstr>
      <vt:lpstr>Рекомендации для составления вопросов</vt:lpstr>
      <vt:lpstr>Шаг 3. выбираем ресурсы для анкетирования в Сети</vt:lpstr>
      <vt:lpstr>Шаг 4. Распространение  опросов</vt:lpstr>
      <vt:lpstr>Шаг 6. Проведение  опроса</vt:lpstr>
      <vt:lpstr>Шаг 6. Обработка данных </vt:lpstr>
      <vt:lpstr>Самостоятельная работа</vt:lpstr>
      <vt:lpstr>Рефлексия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Готовим продукт проекта</dc:title>
  <dc:creator>Харавинина Любовь Николаевна</dc:creator>
  <cp:lastModifiedBy>Любовь</cp:lastModifiedBy>
  <cp:revision>47</cp:revision>
  <cp:lastPrinted>2020-12-04T05:41:25Z</cp:lastPrinted>
  <dcterms:created xsi:type="dcterms:W3CDTF">2020-12-03T11:56:11Z</dcterms:created>
  <dcterms:modified xsi:type="dcterms:W3CDTF">2022-01-16T15:36:05Z</dcterms:modified>
</cp:coreProperties>
</file>