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7" r:id="rId3"/>
    <p:sldId id="260" r:id="rId4"/>
    <p:sldId id="264" r:id="rId5"/>
    <p:sldId id="261" r:id="rId6"/>
    <p:sldId id="265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802" autoAdjust="0"/>
  </p:normalViewPr>
  <p:slideViewPr>
    <p:cSldViewPr snapToGrid="0">
      <p:cViewPr varScale="1">
        <p:scale>
          <a:sx n="75" d="100"/>
          <a:sy n="75" d="100"/>
        </p:scale>
        <p:origin x="12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E1EACF76-90EA-422B-A9D6-25818226AFE4}" type="datetimeFigureOut">
              <a:rPr lang="ru-RU" smtClean="0"/>
              <a:pPr>
                <a:defRPr/>
              </a:pPr>
              <a:t>07.03.2022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4879B33-7FC0-4CF9-9422-70BED5C5699E}" type="slidenum">
              <a:rPr lang="ru-RU" altLang="ru-RU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ru-RU" alt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211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58D433-A08D-4A90-9602-159E2CF03F2C}" type="datetimeFigureOut">
              <a:rPr lang="ru-RU" smtClean="0"/>
              <a:pPr>
                <a:defRPr/>
              </a:pPr>
              <a:t>07.03.2022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D363BE8-CE16-43AF-93CF-3537EE9CD580}" type="slidenum">
              <a:rPr lang="ru-RU" altLang="ru-RU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76529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DEDE72-104A-44A6-B85D-7ED87F4935F6}" type="datetimeFigureOut">
              <a:rPr lang="ru-RU" smtClean="0"/>
              <a:pPr>
                <a:defRPr/>
              </a:pPr>
              <a:t>07.03.2022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2489E61-6EDE-4EFA-A9F8-CD0D21A75164}" type="slidenum">
              <a:rPr lang="ru-RU" altLang="ru-RU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ru-RU" altLang="ru-R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117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40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5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06\02-\color-pencil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1972"/>
            <a:ext cx="12192000" cy="71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443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E:\002-KIMS BUSINESS\007-02-Fullslidesppt-Contents\20161206\02-\blue-pencil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" y="3813043"/>
            <a:ext cx="5157105" cy="3044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911424" y="644691"/>
            <a:ext cx="3456384" cy="163218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11424" y="2276872"/>
            <a:ext cx="3456384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93991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28932D-4299-47FD-A850-4D5625C65F8C}" type="datetimeFigureOut">
              <a:rPr lang="ru-RU" smtClean="0"/>
              <a:pPr>
                <a:defRPr/>
              </a:pPr>
              <a:t>07.03.2022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DD3B92E-64D6-4CA6-88F7-9ED0A981071B}" type="slidenum">
              <a:rPr lang="ru-RU" altLang="ru-RU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80181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9B6F03-39AC-4F19-B9D0-13A4F63D8DFA}" type="datetimeFigureOut">
              <a:rPr lang="ru-RU" smtClean="0"/>
              <a:pPr>
                <a:defRPr/>
              </a:pPr>
              <a:t>07.03.2022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381E64D-150E-41AB-8E9B-E0D26E645A5D}" type="slidenum">
              <a:rPr lang="ru-RU" altLang="ru-RU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ru-RU" alt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363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8990C1-32AA-417F-83BC-F1086AA67EDA}" type="datetimeFigureOut">
              <a:rPr lang="ru-RU" smtClean="0"/>
              <a:pPr>
                <a:defRPr/>
              </a:pPr>
              <a:t>07.03.2022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644BAB5-CE7F-44AC-9E99-E1F3C89EC457}" type="slidenum">
              <a:rPr lang="ru-RU" altLang="ru-RU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8648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89C40B-8150-49E2-AF36-F90EDEB64EDD}" type="datetimeFigureOut">
              <a:rPr lang="ru-RU" smtClean="0"/>
              <a:pPr>
                <a:defRPr/>
              </a:pPr>
              <a:t>07.03.2022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CC9A3BE-C0F9-475E-A335-5E6881AC04E1}" type="slidenum">
              <a:rPr lang="ru-RU" altLang="ru-RU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5386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49740C-883C-4155-835F-41511E92BB21}" type="datetimeFigureOut">
              <a:rPr lang="ru-RU" smtClean="0"/>
              <a:pPr>
                <a:defRPr/>
              </a:pPr>
              <a:t>07.03.2022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291C53A-A09B-47D5-BC80-4FBBBD551956}" type="slidenum">
              <a:rPr lang="ru-RU" altLang="ru-RU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2411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A66D0A-FBB9-4A77-A803-8FE6D191E510}" type="datetimeFigureOut">
              <a:rPr lang="ru-RU" smtClean="0"/>
              <a:pPr>
                <a:defRPr/>
              </a:pPr>
              <a:t>07.03.2022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542B101-45FD-4348-9457-C9C8A093B53F}" type="slidenum">
              <a:rPr lang="ru-RU" altLang="ru-RU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09858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75F90F-2987-440D-8C79-37ED6F1D8823}" type="datetimeFigureOut">
              <a:rPr lang="ru-RU" smtClean="0"/>
              <a:pPr>
                <a:defRPr/>
              </a:pPr>
              <a:t>07.03.2022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3196309-A6BE-4B8B-B13D-592220E2461C}" type="slidenum">
              <a:rPr lang="ru-RU" altLang="ru-RU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63618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467D52-9665-46B9-8632-2334DA8E1E78}" type="datetimeFigureOut">
              <a:rPr lang="ru-RU" smtClean="0"/>
              <a:pPr>
                <a:defRPr/>
              </a:pPr>
              <a:t>07.03.2022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A19D2E9-271D-40FE-8735-7D1833862DB8}" type="slidenum">
              <a:rPr lang="ru-RU" altLang="ru-RU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ru-RU" altLang="ru-RU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486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FA83AA86-FE8B-44F7-87F1-A39BFA914005}" type="datetimeFigureOut">
              <a:rPr lang="ru-RU" smtClean="0"/>
              <a:t>07.03.2022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5E2B133F-B060-47F7-839A-6D50BE4A5EEF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439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725175" y="1374577"/>
            <a:ext cx="8217697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>
              <a:lnSpc>
                <a:spcPct val="90000"/>
              </a:lnSpc>
              <a:spcBef>
                <a:spcPct val="0"/>
              </a:spcBef>
            </a:pPr>
            <a:r>
              <a:rPr lang="ru-RU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cs typeface="Arial" panose="020B0604020202020204" pitchFamily="34" charset="0"/>
              </a:rPr>
              <a:t>Критерии оценки проекта.</a:t>
            </a:r>
          </a:p>
          <a:p>
            <a:pPr algn="ctr" defTabSz="685800">
              <a:lnSpc>
                <a:spcPct val="90000"/>
              </a:lnSpc>
              <a:spcBef>
                <a:spcPct val="0"/>
              </a:spcBef>
            </a:pPr>
            <a:r>
              <a:rPr lang="ru-RU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cs typeface="Arial" panose="020B0604020202020204" pitchFamily="34" charset="0"/>
              </a:rPr>
              <a:t> Защита</a:t>
            </a:r>
            <a:endParaRPr lang="ru-RU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519937" y="3295103"/>
            <a:ext cx="204094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/>
            <a:r>
              <a:rPr lang="ru-RU" sz="27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cs typeface="Arial" panose="020B0604020202020204" pitchFamily="34" charset="0"/>
              </a:rPr>
              <a:t>Занятие </a:t>
            </a:r>
            <a:r>
              <a:rPr lang="ru-RU" sz="27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cs typeface="Arial" panose="020B0604020202020204" pitchFamily="34" charset="0"/>
              </a:rPr>
              <a:t>14</a:t>
            </a:r>
            <a:endParaRPr lang="ru-RU" sz="2700" dirty="0">
              <a:solidFill>
                <a:prstClr val="black"/>
              </a:solidFill>
              <a:latin typeface="Corbel"/>
              <a:cs typeface="Arial" panose="020B0604020202020204" pitchFamily="34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672064" y="260649"/>
            <a:ext cx="3714626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ru-RU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Харавинина Любовь Николаевна</a:t>
            </a:r>
          </a:p>
        </p:txBody>
      </p:sp>
      <p:pic>
        <p:nvPicPr>
          <p:cNvPr id="2050" name="Picture 2" descr="https://i7.pngflow.com/pngimage/141/101/png-presentation-advertising-marketing-company-business-marketing-company-service-business-businessman-clipart-thum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70" y="3407726"/>
            <a:ext cx="3219450" cy="317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784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/>
          </p:nvPr>
        </p:nvGraphicFramePr>
        <p:xfrm>
          <a:off x="433630" y="101596"/>
          <a:ext cx="9142169" cy="6756401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7400354">
                  <a:extLst>
                    <a:ext uri="{9D8B030D-6E8A-4147-A177-3AD203B41FA5}">
                      <a16:colId xmlns:a16="http://schemas.microsoft.com/office/drawing/2014/main" val="1691927294"/>
                    </a:ext>
                  </a:extLst>
                </a:gridCol>
                <a:gridCol w="1741815">
                  <a:extLst>
                    <a:ext uri="{9D8B030D-6E8A-4147-A177-3AD203B41FA5}">
                      <a16:colId xmlns:a16="http://schemas.microsoft.com/office/drawing/2014/main" val="2723623524"/>
                    </a:ext>
                  </a:extLst>
                </a:gridCol>
              </a:tblGrid>
              <a:tr h="32447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29" marR="4452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Количество баллов</a:t>
                      </a:r>
                      <a:endParaRPr lang="ru-RU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29" marR="44529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310083"/>
                  </a:ext>
                </a:extLst>
              </a:tr>
              <a:tr h="478484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r>
                        <a:rPr lang="ru-RU" sz="1600" dirty="0">
                          <a:solidFill>
                            <a:srgbClr val="002060"/>
                          </a:solidFill>
                          <a:effectLst/>
                        </a:rPr>
                        <a:t>. Разработка паспорта  </a:t>
                      </a:r>
                      <a:endParaRPr lang="ru-RU" sz="16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29" marR="4452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6 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(максимальное)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29" marR="44529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228082"/>
                  </a:ext>
                </a:extLst>
              </a:tr>
              <a:tr h="243358">
                <a:tc>
                  <a:txBody>
                    <a:bodyPr/>
                    <a:lstStyle/>
                    <a:p>
                      <a:pPr marL="201295" indent="-2159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- </a:t>
                      </a:r>
                      <a:r>
                        <a:rPr lang="ru-RU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указана</a:t>
                      </a:r>
                      <a:r>
                        <a:rPr lang="ru-RU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актуальность работы</a:t>
                      </a:r>
                      <a:endParaRPr lang="ru-RU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29" marR="4452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0 / 1</a:t>
                      </a:r>
                      <a:endParaRPr lang="ru-RU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29" marR="44529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612956"/>
                  </a:ext>
                </a:extLst>
              </a:tr>
              <a:tr h="243358">
                <a:tc>
                  <a:txBody>
                    <a:bodyPr/>
                    <a:lstStyle/>
                    <a:p>
                      <a:pPr marL="201295" indent="-2159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- </a:t>
                      </a:r>
                      <a:r>
                        <a:rPr lang="ru-RU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сформулирована</a:t>
                      </a:r>
                      <a:r>
                        <a:rPr lang="ru-RU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проблема</a:t>
                      </a:r>
                      <a:endParaRPr lang="ru-RU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29" marR="4452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0 / 1</a:t>
                      </a:r>
                      <a:endParaRPr lang="ru-RU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29" marR="44529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277296"/>
                  </a:ext>
                </a:extLst>
              </a:tr>
              <a:tr h="243358">
                <a:tc>
                  <a:txBody>
                    <a:bodyPr/>
                    <a:lstStyle/>
                    <a:p>
                      <a:pPr marL="201930" indent="-2159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- </a:t>
                      </a:r>
                      <a:r>
                        <a:rPr lang="ru-RU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формулировка</a:t>
                      </a:r>
                      <a:r>
                        <a:rPr lang="ru-RU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цели и задач работы соответствует результату</a:t>
                      </a:r>
                      <a:endParaRPr lang="ru-RU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29" marR="4452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0 / 1</a:t>
                      </a:r>
                      <a:endParaRPr lang="ru-RU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29" marR="44529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337596"/>
                  </a:ext>
                </a:extLst>
              </a:tr>
              <a:tr h="243358">
                <a:tc>
                  <a:txBody>
                    <a:bodyPr/>
                    <a:lstStyle/>
                    <a:p>
                      <a:pPr marL="201295" indent="-2159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- </a:t>
                      </a:r>
                      <a:r>
                        <a:rPr lang="ru-RU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описание</a:t>
                      </a:r>
                      <a:r>
                        <a:rPr lang="ru-RU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содержания проекта позволяет оценить его назначение </a:t>
                      </a:r>
                      <a:endParaRPr lang="ru-RU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29" marR="4452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0 / 1</a:t>
                      </a:r>
                      <a:endParaRPr lang="ru-RU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29" marR="44529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186036"/>
                  </a:ext>
                </a:extLst>
              </a:tr>
              <a:tr h="243358">
                <a:tc>
                  <a:txBody>
                    <a:bodyPr/>
                    <a:lstStyle/>
                    <a:p>
                      <a:pPr marL="201930" indent="-2159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- результат (продукт) проекта носит социально-значимый характер</a:t>
                      </a:r>
                      <a:endParaRPr lang="ru-RU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29" marR="4452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0 / 1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29" marR="44529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146861"/>
                  </a:ext>
                </a:extLst>
              </a:tr>
              <a:tr h="451445">
                <a:tc>
                  <a:txBody>
                    <a:bodyPr/>
                    <a:lstStyle/>
                    <a:p>
                      <a:pPr marL="201930" indent="-2159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- область применения продукта проекта отражает практическую направленность, приложения перечислены</a:t>
                      </a:r>
                      <a:endParaRPr lang="ru-RU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29" marR="4452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0 / 1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29" marR="44529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151778"/>
                  </a:ext>
                </a:extLst>
              </a:tr>
              <a:tr h="478484">
                <a:tc>
                  <a:txBody>
                    <a:bodyPr/>
                    <a:lstStyle/>
                    <a:p>
                      <a:pPr marL="20193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2. </a:t>
                      </a:r>
                      <a:r>
                        <a:rPr lang="ru-RU" sz="1600" dirty="0">
                          <a:solidFill>
                            <a:srgbClr val="002060"/>
                          </a:solidFill>
                          <a:effectLst/>
                        </a:rPr>
                        <a:t>Выступление на защите и ответы на вопросы</a:t>
                      </a:r>
                      <a:endParaRPr lang="ru-RU" sz="16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29" marR="4452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ru-RU" sz="18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(максимальное)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29" marR="44529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642729"/>
                  </a:ext>
                </a:extLst>
              </a:tr>
              <a:tr h="243358">
                <a:tc>
                  <a:txBody>
                    <a:bodyPr/>
                    <a:lstStyle/>
                    <a:p>
                      <a:pPr marL="201930" algn="l" defTabSz="914400" rtl="0" eaLnBrk="1" latinLnBrk="0" hangingPunct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6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логика выступления и аргументированность</a:t>
                      </a:r>
                    </a:p>
                  </a:txBody>
                  <a:tcPr marL="44529" marR="4452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0 / 1</a:t>
                      </a:r>
                      <a:endParaRPr lang="ru-RU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29" marR="44529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351797"/>
                  </a:ext>
                </a:extLst>
              </a:tr>
              <a:tr h="243358">
                <a:tc>
                  <a:txBody>
                    <a:bodyPr/>
                    <a:lstStyle/>
                    <a:p>
                      <a:pPr marL="201930" algn="l" defTabSz="914400" rtl="0" eaLnBrk="1" latinLnBrk="0" hangingPunct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6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культура речи и свободное владение материалом</a:t>
                      </a:r>
                    </a:p>
                  </a:txBody>
                  <a:tcPr marL="44529" marR="4452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0 / 1</a:t>
                      </a:r>
                      <a:endParaRPr lang="ru-RU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29" marR="44529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170126"/>
                  </a:ext>
                </a:extLst>
              </a:tr>
              <a:tr h="243358">
                <a:tc>
                  <a:txBody>
                    <a:bodyPr/>
                    <a:lstStyle/>
                    <a:p>
                      <a:pPr marL="201930" algn="l" defTabSz="914400" rtl="0" eaLnBrk="1" latinLnBrk="0" hangingPunct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6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полнота ответов на вопросы и проявление личной точки зрения</a:t>
                      </a:r>
                    </a:p>
                  </a:txBody>
                  <a:tcPr marL="44529" marR="4452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0 / 1</a:t>
                      </a:r>
                      <a:endParaRPr lang="ru-RU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29" marR="44529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911520"/>
                  </a:ext>
                </a:extLst>
              </a:tr>
              <a:tr h="451445">
                <a:tc>
                  <a:txBody>
                    <a:bodyPr/>
                    <a:lstStyle/>
                    <a:p>
                      <a:pPr marL="201930" algn="l" defTabSz="914400" rtl="0" eaLnBrk="1" latinLnBrk="0" hangingPunct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6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наличие соответствующей визуализации (презентации или других форм) и ее качество </a:t>
                      </a:r>
                    </a:p>
                  </a:txBody>
                  <a:tcPr marL="44529" marR="4452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0 / 1</a:t>
                      </a:r>
                      <a:endParaRPr lang="ru-RU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29" marR="44529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875112"/>
                  </a:ext>
                </a:extLst>
              </a:tr>
              <a:tr h="243358">
                <a:tc>
                  <a:txBody>
                    <a:bodyPr/>
                    <a:lstStyle/>
                    <a:p>
                      <a:pPr marL="201930" algn="l" defTabSz="914400" rtl="0" eaLnBrk="1" latinLnBrk="0" hangingPunct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6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владение ИКТ при сопровождении презентации</a:t>
                      </a:r>
                    </a:p>
                  </a:txBody>
                  <a:tcPr marL="44529" marR="4452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0 / 1</a:t>
                      </a:r>
                      <a:endParaRPr lang="ru-RU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29" marR="44529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2940792"/>
                  </a:ext>
                </a:extLst>
              </a:tr>
              <a:tr h="243358">
                <a:tc>
                  <a:txBody>
                    <a:bodyPr/>
                    <a:lstStyle/>
                    <a:p>
                      <a:pPr marL="201930" algn="l" defTabSz="914400" rtl="0" eaLnBrk="1" latinLnBrk="0" hangingPunct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6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культура внешнего вида докладчика</a:t>
                      </a:r>
                    </a:p>
                  </a:txBody>
                  <a:tcPr marL="44529" marR="4452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0 / 1</a:t>
                      </a:r>
                      <a:endParaRPr lang="ru-RU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29" marR="44529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740258"/>
                  </a:ext>
                </a:extLst>
              </a:tr>
              <a:tr h="478484">
                <a:tc>
                  <a:txBody>
                    <a:bodyPr/>
                    <a:lstStyle/>
                    <a:p>
                      <a:pPr marL="201930" algn="l" defTabSz="914400" rtl="0" eaLnBrk="1" latinLnBrk="0" hangingPunct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6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ru-RU" sz="1600" b="1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Оформление работы</a:t>
                      </a:r>
                    </a:p>
                  </a:txBody>
                  <a:tcPr marL="44529" marR="4452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ru-RU" sz="18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(максимальное)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29" marR="44529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346295"/>
                  </a:ext>
                </a:extLst>
              </a:tr>
              <a:tr h="243358">
                <a:tc>
                  <a:txBody>
                    <a:bodyPr/>
                    <a:lstStyle/>
                    <a:p>
                      <a:pPr marL="201930" algn="l" defTabSz="914400" rtl="0" eaLnBrk="1" latinLnBrk="0" hangingPunct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6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титульный лист оформлен грамотно</a:t>
                      </a:r>
                    </a:p>
                  </a:txBody>
                  <a:tcPr marL="44529" marR="4452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0 / 1</a:t>
                      </a:r>
                      <a:endParaRPr lang="ru-RU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29" marR="44529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535346"/>
                  </a:ext>
                </a:extLst>
              </a:tr>
              <a:tr h="243358">
                <a:tc>
                  <a:txBody>
                    <a:bodyPr/>
                    <a:lstStyle/>
                    <a:p>
                      <a:pPr marL="201930" algn="l" defTabSz="914400" rtl="0" eaLnBrk="1" latinLnBrk="0" hangingPunct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6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текстовая часть оформлена в соответствии с требованиями </a:t>
                      </a:r>
                    </a:p>
                  </a:txBody>
                  <a:tcPr marL="44529" marR="4452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0 / 1/ 2</a:t>
                      </a:r>
                      <a:endParaRPr lang="ru-RU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29" marR="44529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586990"/>
                  </a:ext>
                </a:extLst>
              </a:tr>
              <a:tr h="243358">
                <a:tc>
                  <a:txBody>
                    <a:bodyPr/>
                    <a:lstStyle/>
                    <a:p>
                      <a:pPr marL="201930" algn="l" defTabSz="914400" rtl="0" eaLnBrk="1" latinLnBrk="0" hangingPunct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6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список использованных источников и литературы  оформлен грамотно </a:t>
                      </a:r>
                    </a:p>
                  </a:txBody>
                  <a:tcPr marL="44529" marR="4452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0 / 1/ 2</a:t>
                      </a:r>
                      <a:endParaRPr lang="ru-RU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29" marR="44529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974379"/>
                  </a:ext>
                </a:extLst>
              </a:tr>
              <a:tr h="451445">
                <a:tc>
                  <a:txBody>
                    <a:bodyPr/>
                    <a:lstStyle/>
                    <a:p>
                      <a:pPr marL="201930" algn="l" defTabSz="914400" rtl="0" eaLnBrk="1" latinLnBrk="0" hangingPunct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6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-приложен оформленный результат (продукт) проекта и/или ссылка на него, он функционирует в соответствии с замыслом</a:t>
                      </a:r>
                    </a:p>
                  </a:txBody>
                  <a:tcPr marL="44529" marR="4452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0 / 1/ 2</a:t>
                      </a:r>
                      <a:endParaRPr lang="ru-RU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29" marR="44529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642929"/>
                  </a:ext>
                </a:extLst>
              </a:tr>
              <a:tr h="478484">
                <a:tc>
                  <a:txBody>
                    <a:bodyPr/>
                    <a:lstStyle/>
                    <a:p>
                      <a:pPr marL="201930" algn="l" defTabSz="914400" rtl="0" eaLnBrk="1" latinLnBrk="0" hangingPunct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6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ru-RU" sz="1600" b="1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Отзыв руководителя проекта</a:t>
                      </a:r>
                    </a:p>
                  </a:txBody>
                  <a:tcPr marL="44529" marR="4452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ru-RU" sz="18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(максимальное)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29" marR="44529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003195"/>
                  </a:ext>
                </a:extLst>
              </a:tr>
            </a:tbl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82844" y="349546"/>
            <a:ext cx="4399961" cy="1499616"/>
          </a:xfrm>
        </p:spPr>
        <p:txBody>
          <a:bodyPr>
            <a:normAutofit fontScale="90000"/>
          </a:bodyPr>
          <a:lstStyle/>
          <a:p>
            <a:pPr algn="r"/>
            <a:r>
              <a:rPr lang="ru-RU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Критерии оценки </a:t>
            </a:r>
            <a:r>
              <a:rPr lang="ru-RU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/>
            </a:r>
            <a:br>
              <a:rPr lang="ru-RU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</a:br>
            <a:r>
              <a:rPr lang="ru-RU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ПРОЕКТА</a:t>
            </a:r>
            <a:endParaRPr lang="ru-RU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9464511" y="2774016"/>
            <a:ext cx="27274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2E2B21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25 – 23 </a:t>
            </a: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E2B21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б.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2E2B21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E2B21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«5»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E2B21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22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2E2B21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18 </a:t>
            </a: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E2B21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б.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2E2B21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E2B21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«4»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2E2B21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2E2B21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17 – 13 </a:t>
            </a: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E2B21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б.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2E2B21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E2B21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«3»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E2B21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12 б.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2E2B21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 менее – </a:t>
            </a: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E2B21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«2»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2E2B21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372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Этапы защиты</a:t>
            </a:r>
            <a:endParaRPr lang="ru-RU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mtClean="0"/>
              <a:t>1. Представление аппарата исследования  и результатов достижения поставленных целей и задач (до 3х мин) сопровождается заранее подготовленной презентацией</a:t>
            </a:r>
          </a:p>
          <a:p>
            <a:r>
              <a:rPr lang="ru-RU" smtClean="0"/>
              <a:t>2. Представление продукта проекта,  доказательств, где и как он был предложен заинтересованным лицам (до 3х мин).</a:t>
            </a:r>
          </a:p>
          <a:p>
            <a:r>
              <a:rPr lang="ru-RU" smtClean="0"/>
              <a:t>3. Ответы на вопросы руководителя о понимании этапов проектной деятельности и уточнения выполнения отдельных этапов работы (до 3х мин.)</a:t>
            </a:r>
          </a:p>
          <a:p>
            <a:r>
              <a:rPr lang="ru-RU" smtClean="0"/>
              <a:t>4. Оглашение предварительной оценки.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05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431371" y="164637"/>
            <a:ext cx="11521280" cy="7008779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/>
          <a:p>
            <a:r>
              <a:rPr lang="ru-RU" altLang="ko-KR" sz="3600" b="1" cap="all" spc="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cs typeface="Arial" panose="020B0604020202020204" pitchFamily="34" charset="0"/>
              </a:rPr>
              <a:t>Примерные вопросы на защите</a:t>
            </a:r>
            <a:r>
              <a:rPr lang="ru-RU" sz="3600" b="1" cap="all" spc="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cs typeface="Arial" panose="020B0604020202020204" pitchFamily="34" charset="0"/>
              </a:rPr>
              <a:t> </a:t>
            </a:r>
          </a:p>
          <a:p>
            <a:pPr marL="609585" indent="-609585">
              <a:buAutoNum type="arabicParenR"/>
            </a:pPr>
            <a:r>
              <a:rPr lang="ru-RU" sz="2667" dirty="0"/>
              <a:t>Почему вы начали разрабатывать этот проект? На удовлетворение каких потребностей он направлен?  </a:t>
            </a:r>
          </a:p>
          <a:p>
            <a:pPr marL="609585" indent="-609585">
              <a:buAutoNum type="arabicParenR"/>
            </a:pPr>
            <a:r>
              <a:rPr lang="ru-RU" sz="2667" dirty="0"/>
              <a:t>Каковы комментарии людей, чьи потребности должен был </a:t>
            </a:r>
            <a:r>
              <a:rPr lang="ru-RU" sz="2667" dirty="0" smtClean="0"/>
              <a:t>обеспечить </a:t>
            </a:r>
            <a:r>
              <a:rPr lang="ru-RU" sz="2667" dirty="0"/>
              <a:t>ваш проект?  </a:t>
            </a:r>
          </a:p>
          <a:p>
            <a:pPr marL="609585" indent="-609585">
              <a:buAutoNum type="arabicParenR"/>
            </a:pPr>
            <a:r>
              <a:rPr lang="ru-RU" sz="2667" dirty="0"/>
              <a:t>Как улучшить проект?</a:t>
            </a:r>
          </a:p>
          <a:p>
            <a:pPr marL="609585" indent="-609585">
              <a:buAutoNum type="arabicParenR"/>
            </a:pPr>
            <a:r>
              <a:rPr lang="ru-RU" sz="2667" dirty="0"/>
              <a:t>Каковы направления для дальнейшего исследования?</a:t>
            </a:r>
          </a:p>
          <a:p>
            <a:pPr marL="609585" indent="-609585">
              <a:buAutoNum type="arabicParenR"/>
            </a:pPr>
            <a:r>
              <a:rPr lang="ru-RU" sz="2667" dirty="0"/>
              <a:t>Решили ли вы проблему? Что проект дал тем людям, на которых   был направлен?</a:t>
            </a:r>
          </a:p>
          <a:p>
            <a:pPr marL="609585" indent="-609585">
              <a:buAutoNum type="arabicParenR"/>
            </a:pPr>
            <a:r>
              <a:rPr lang="ru-RU" sz="2667" dirty="0"/>
              <a:t>Соответствовала ли ваша деятельность поставленным задачам?  </a:t>
            </a:r>
          </a:p>
          <a:p>
            <a:pPr marL="609585" indent="-609585">
              <a:buAutoNum type="arabicParenR"/>
            </a:pPr>
            <a:r>
              <a:rPr lang="ru-RU" sz="2667" dirty="0"/>
              <a:t>Соответствует ли продукт тому замыслу, который вы собирались    воплощать?  </a:t>
            </a:r>
          </a:p>
          <a:p>
            <a:pPr marL="609585" indent="-609585">
              <a:buAutoNum type="arabicParenR"/>
            </a:pPr>
            <a:r>
              <a:rPr lang="ru-RU" sz="2667" dirty="0"/>
              <a:t>Что могло быть сделано по-другому, если бы вы снова начали       разрабатывать этот проект? </a:t>
            </a:r>
          </a:p>
          <a:p>
            <a:endParaRPr lang="ru-RU" sz="5333" b="1" dirty="0">
              <a:solidFill>
                <a:srgbClr val="FF0000"/>
              </a:solidFill>
            </a:endParaRPr>
          </a:p>
          <a:p>
            <a:endParaRPr lang="ru-RU" sz="3733" dirty="0"/>
          </a:p>
          <a:p>
            <a:endParaRPr lang="ru-RU" sz="5333" b="1" dirty="0">
              <a:solidFill>
                <a:schemeClr val="tx2">
                  <a:lumMod val="75000"/>
                </a:schemeClr>
              </a:solidFill>
            </a:endParaRPr>
          </a:p>
          <a:p>
            <a:pPr marL="457189" indent="-457189" defTabSz="1219170">
              <a:spcBef>
                <a:spcPct val="20000"/>
              </a:spcBef>
              <a:defRPr/>
            </a:pPr>
            <a:endParaRPr lang="ru-RU" sz="3733" dirty="0"/>
          </a:p>
        </p:txBody>
      </p:sp>
    </p:spTree>
    <p:extLst>
      <p:ext uri="{BB962C8B-B14F-4D97-AF65-F5344CB8AC3E}">
        <p14:creationId xmlns:p14="http://schemas.microsoft.com/office/powerpoint/2010/main" val="3627276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одержимое 2"/>
          <p:cNvSpPr txBox="1">
            <a:spLocks/>
          </p:cNvSpPr>
          <p:nvPr/>
        </p:nvSpPr>
        <p:spPr>
          <a:xfrm>
            <a:off x="431371" y="164637"/>
            <a:ext cx="11521280" cy="7008779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/>
          <a:p>
            <a:r>
              <a:rPr lang="ru-RU" altLang="ko-KR" sz="3200" b="1" dirty="0">
                <a:solidFill>
                  <a:schemeClr val="accent3"/>
                </a:solidFill>
                <a:latin typeface="+mj-lt"/>
                <a:cs typeface="Arial" pitchFamily="34" charset="0"/>
              </a:rPr>
              <a:t>Выстраивание перспективы</a:t>
            </a:r>
            <a:r>
              <a:rPr lang="ru-RU" sz="2400" dirty="0"/>
              <a:t> </a:t>
            </a:r>
          </a:p>
          <a:p>
            <a:pPr marL="609585" indent="-609585">
              <a:buAutoNum type="arabicParenR"/>
            </a:pPr>
            <a:r>
              <a:rPr lang="ru-RU" sz="2667" dirty="0"/>
              <a:t>Что еще можно узнать по данной проблеме? </a:t>
            </a:r>
          </a:p>
          <a:p>
            <a:pPr marL="609585" indent="-609585">
              <a:buAutoNum type="arabicParenR"/>
            </a:pPr>
            <a:r>
              <a:rPr lang="ru-RU" sz="2667" dirty="0"/>
              <a:t>На какие еще вопросы по данной теме вы пока не ответили? </a:t>
            </a:r>
          </a:p>
          <a:p>
            <a:pPr marL="609585" indent="-609585">
              <a:buAutoNum type="arabicParenR"/>
            </a:pPr>
            <a:r>
              <a:rPr lang="ru-RU" sz="2667" dirty="0"/>
              <a:t>Что больше всего запомнилось при работе над проектом? </a:t>
            </a:r>
          </a:p>
          <a:p>
            <a:pPr marL="609585" indent="-609585">
              <a:buAutoNum type="arabicParenR"/>
            </a:pPr>
            <a:r>
              <a:rPr lang="ru-RU" sz="2667" dirty="0"/>
              <a:t>Каких умений не хватило? </a:t>
            </a:r>
          </a:p>
          <a:p>
            <a:pPr marL="609585" indent="-609585">
              <a:buAutoNum type="arabicParenR"/>
            </a:pPr>
            <a:r>
              <a:rPr lang="ru-RU" sz="2667" dirty="0"/>
              <a:t>Какие темы проектов вы для себя видите в будущем? </a:t>
            </a:r>
          </a:p>
          <a:p>
            <a:endParaRPr lang="ru-RU" sz="5333" b="1" dirty="0">
              <a:solidFill>
                <a:srgbClr val="FF0000"/>
              </a:solidFill>
            </a:endParaRPr>
          </a:p>
          <a:p>
            <a:endParaRPr lang="ru-RU" sz="3733" dirty="0"/>
          </a:p>
          <a:p>
            <a:endParaRPr lang="ru-RU" sz="5333" b="1" dirty="0">
              <a:solidFill>
                <a:schemeClr val="tx2">
                  <a:lumMod val="75000"/>
                </a:schemeClr>
              </a:solidFill>
            </a:endParaRPr>
          </a:p>
          <a:p>
            <a:pPr marL="457189" indent="-457189" defTabSz="1219170">
              <a:spcBef>
                <a:spcPct val="20000"/>
              </a:spcBef>
              <a:defRPr/>
            </a:pPr>
            <a:endParaRPr lang="ru-RU" sz="3733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35360" y="3525011"/>
            <a:ext cx="11617291" cy="2144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585" indent="-609585">
              <a:buFont typeface="Arial" pitchFamily="34" charset="0"/>
              <a:buAutoNum type="arabicParenR"/>
            </a:pPr>
            <a:r>
              <a:rPr lang="ru-RU" altLang="ko-KR" sz="2667" dirty="0"/>
              <a:t>Фиксация </a:t>
            </a:r>
            <a:r>
              <a:rPr lang="ru-RU" altLang="ko-KR" sz="2667" dirty="0">
                <a:solidFill>
                  <a:srgbClr val="FF0000"/>
                </a:solidFill>
              </a:rPr>
              <a:t>заслуг</a:t>
            </a:r>
            <a:r>
              <a:rPr lang="ru-RU" altLang="ko-KR" sz="2667" dirty="0"/>
              <a:t> автора в разработке заявленной темы; </a:t>
            </a:r>
          </a:p>
          <a:p>
            <a:pPr marL="609585" indent="-609585">
              <a:buFont typeface="Arial" pitchFamily="34" charset="0"/>
              <a:buAutoNum type="arabicParenR"/>
            </a:pPr>
            <a:r>
              <a:rPr lang="ru-RU" altLang="ko-KR" sz="2667" dirty="0"/>
              <a:t> Обсуждение </a:t>
            </a:r>
            <a:r>
              <a:rPr lang="ru-RU" altLang="ko-KR" sz="2667" dirty="0">
                <a:solidFill>
                  <a:srgbClr val="FF0000"/>
                </a:solidFill>
              </a:rPr>
              <a:t>положительных сторон</a:t>
            </a:r>
            <a:r>
              <a:rPr lang="ru-RU" altLang="ko-KR" sz="2667" dirty="0"/>
              <a:t>, </a:t>
            </a:r>
            <a:r>
              <a:rPr lang="ru-RU" altLang="ko-KR" sz="2667" dirty="0">
                <a:solidFill>
                  <a:srgbClr val="FF0000"/>
                </a:solidFill>
              </a:rPr>
              <a:t>мотивация</a:t>
            </a:r>
            <a:r>
              <a:rPr lang="ru-RU" altLang="ko-KR" sz="2667" dirty="0"/>
              <a:t> на </a:t>
            </a:r>
            <a:r>
              <a:rPr lang="ru-RU" altLang="ko-KR" sz="2667" dirty="0">
                <a:solidFill>
                  <a:srgbClr val="FF0000"/>
                </a:solidFill>
              </a:rPr>
              <a:t>продолжение работы</a:t>
            </a:r>
          </a:p>
          <a:p>
            <a:pPr marL="609585" indent="-609585">
              <a:buFont typeface="Arial" pitchFamily="34" charset="0"/>
              <a:buAutoNum type="arabicParenR"/>
            </a:pPr>
            <a:r>
              <a:rPr lang="ru-RU" altLang="ko-KR" sz="2667" dirty="0"/>
              <a:t> Фиксация </a:t>
            </a:r>
            <a:r>
              <a:rPr lang="ru-RU" altLang="ko-KR" sz="2667" dirty="0">
                <a:solidFill>
                  <a:srgbClr val="FF0000"/>
                </a:solidFill>
              </a:rPr>
              <a:t>ошибочных</a:t>
            </a:r>
            <a:r>
              <a:rPr lang="ru-RU" altLang="ko-KR" sz="2667" dirty="0"/>
              <a:t> положений; </a:t>
            </a:r>
          </a:p>
          <a:p>
            <a:pPr marL="609585" indent="-609585">
              <a:buFont typeface="Arial" pitchFamily="34" charset="0"/>
              <a:buAutoNum type="arabicParenR"/>
            </a:pPr>
            <a:r>
              <a:rPr lang="ru-RU" altLang="ko-KR" sz="2667" dirty="0"/>
              <a:t> Формулировка неясных, </a:t>
            </a:r>
            <a:r>
              <a:rPr lang="ru-RU" altLang="ko-KR" sz="2667" dirty="0">
                <a:solidFill>
                  <a:srgbClr val="FF0000"/>
                </a:solidFill>
              </a:rPr>
              <a:t>проблемных вопросов</a:t>
            </a:r>
            <a:r>
              <a:rPr lang="ru-RU" altLang="ko-KR" sz="2667" dirty="0"/>
              <a:t>; </a:t>
            </a:r>
          </a:p>
          <a:p>
            <a:pPr marL="609585" indent="-609585">
              <a:buFont typeface="Arial" pitchFamily="34" charset="0"/>
              <a:buAutoNum type="arabicParenR"/>
            </a:pPr>
            <a:r>
              <a:rPr lang="ru-RU" altLang="ko-KR" sz="2667" dirty="0"/>
              <a:t> Постановка </a:t>
            </a:r>
            <a:r>
              <a:rPr lang="ru-RU" altLang="ko-KR" sz="2667" dirty="0">
                <a:solidFill>
                  <a:srgbClr val="FF0000"/>
                </a:solidFill>
              </a:rPr>
              <a:t>задач на дальнейшую работу</a:t>
            </a:r>
            <a:endParaRPr lang="ru-RU" sz="2667" dirty="0">
              <a:solidFill>
                <a:srgbClr val="FF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007435" y="2948947"/>
            <a:ext cx="71684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ko-KR" sz="3200" b="1" dirty="0">
                <a:solidFill>
                  <a:srgbClr val="EC771B"/>
                </a:solidFill>
                <a:cs typeface="Arial" pitchFamily="34" charset="0"/>
              </a:rPr>
              <a:t>Задачи экспертизы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05867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>
          <a:xfrm>
            <a:off x="829340" y="164640"/>
            <a:ext cx="5945533" cy="768085"/>
          </a:xfrm>
        </p:spPr>
        <p:txBody>
          <a:bodyPr/>
          <a:lstStyle/>
          <a:p>
            <a:r>
              <a:rPr lang="ru-RU" dirty="0" smtClean="0"/>
              <a:t>  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29340" y="187661"/>
            <a:ext cx="10950388" cy="83614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Отзыв на проект </a:t>
            </a:r>
            <a:endParaRPr lang="ru-RU" sz="4000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03412" y="1114889"/>
            <a:ext cx="11385176" cy="5393488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b="1" dirty="0" smtClean="0"/>
              <a:t>Актуальность выбранной темы</a:t>
            </a:r>
            <a:r>
              <a:rPr lang="ru-RU" sz="2000" dirty="0" smtClean="0"/>
              <a:t> </a:t>
            </a:r>
          </a:p>
          <a:p>
            <a:pPr marL="0" indent="0">
              <a:buFont typeface="Tw Cen MT" panose="020B0602020104020603" pitchFamily="34" charset="0"/>
              <a:buNone/>
            </a:pPr>
            <a:r>
              <a:rPr lang="ru-RU" sz="2000" dirty="0" smtClean="0"/>
              <a:t>Здесь достаточно 3–4 предложений, взятых из введения. </a:t>
            </a:r>
          </a:p>
          <a:p>
            <a:pPr marL="0" indent="0">
              <a:buFont typeface="Tw Cen MT" panose="020B0602020104020603" pitchFamily="34" charset="0"/>
              <a:buNone/>
            </a:pPr>
            <a:r>
              <a:rPr lang="ru-RU" sz="2000" b="1" dirty="0" smtClean="0"/>
              <a:t>Краткая характеристика содержания работы</a:t>
            </a:r>
            <a:r>
              <a:rPr lang="ru-RU" sz="2000" dirty="0" smtClean="0"/>
              <a:t> </a:t>
            </a:r>
          </a:p>
          <a:p>
            <a:pPr marL="0" indent="0">
              <a:buFont typeface="Tw Cen MT" panose="020B0602020104020603" pitchFamily="34" charset="0"/>
              <a:buNone/>
            </a:pPr>
            <a:r>
              <a:rPr lang="ru-RU" sz="2000" dirty="0" smtClean="0"/>
              <a:t>Важно четко сформулировать концепцию научных изысканий, главную мысль всего проекта. Следует указать на структуру исследования, упомянув об источниках, количестве глав и приложений. С учетом поставленных целей и задач нужно дать оценку результатам. </a:t>
            </a:r>
          </a:p>
          <a:p>
            <a:pPr marL="0" indent="0">
              <a:buFont typeface="Tw Cen MT" panose="020B0602020104020603" pitchFamily="34" charset="0"/>
              <a:buNone/>
            </a:pPr>
            <a:r>
              <a:rPr lang="ru-RU" b="1" dirty="0" smtClean="0"/>
              <a:t>Качество оформления проекта и его результата</a:t>
            </a:r>
          </a:p>
          <a:p>
            <a:pPr marL="0" indent="0">
              <a:buFont typeface="Tw Cen MT" panose="020B0602020104020603" pitchFamily="34" charset="0"/>
              <a:buNone/>
            </a:pPr>
            <a:r>
              <a:rPr lang="ru-RU" b="1" dirty="0" smtClean="0"/>
              <a:t>Практическая значимость - </a:t>
            </a:r>
            <a:r>
              <a:rPr lang="ru-RU" dirty="0" smtClean="0"/>
              <a:t>оценка возможности внедрения и использования проекта, его соц. значимость</a:t>
            </a:r>
            <a:endParaRPr lang="ru-RU" b="1" dirty="0" smtClean="0"/>
          </a:p>
          <a:p>
            <a:pPr marL="0" indent="0">
              <a:buFont typeface="Tw Cen MT" panose="020B0602020104020603" pitchFamily="34" charset="0"/>
              <a:buNone/>
            </a:pPr>
            <a:r>
              <a:rPr lang="ru-RU" sz="2000" b="1" dirty="0" smtClean="0"/>
              <a:t>Положительные стороны</a:t>
            </a:r>
            <a:endParaRPr lang="ru-RU" sz="2000" dirty="0" smtClean="0"/>
          </a:p>
          <a:p>
            <a:pPr marL="0" indent="0">
              <a:buFont typeface="Tw Cen MT" panose="020B0602020104020603" pitchFamily="34" charset="0"/>
              <a:buNone/>
            </a:pPr>
            <a:r>
              <a:rPr lang="ru-RU" sz="2000" dirty="0" smtClean="0"/>
              <a:t>Не стоит излишне хвалить ваш проект, поскольку это повлечет за собой различные вопросы от экспертной комиссии. Уместно описать  личный вклад, возможную практическую и теоретическую ценность, оригинальность, новизну. </a:t>
            </a:r>
          </a:p>
          <a:p>
            <a:pPr marL="0" indent="0">
              <a:buFont typeface="Tw Cen MT" panose="020B0602020104020603" pitchFamily="34" charset="0"/>
              <a:buNone/>
            </a:pPr>
            <a:r>
              <a:rPr lang="ru-RU" sz="2000" b="1" dirty="0" smtClean="0"/>
              <a:t>Анализ недостатков работы</a:t>
            </a:r>
            <a:r>
              <a:rPr lang="ru-RU" sz="2000" dirty="0" smtClean="0"/>
              <a:t>  обычно указывают на несоответствие оформлению, стилю, слабость выводов, не самостоятельность, малое кол-во проанализированных источников</a:t>
            </a:r>
          </a:p>
          <a:p>
            <a:r>
              <a:rPr lang="ru-RU" sz="2000" b="1" dirty="0" smtClean="0"/>
              <a:t>Вывод о соответствии работы требованиям</a:t>
            </a:r>
            <a:r>
              <a:rPr lang="ru-RU" sz="2000" dirty="0" smtClean="0"/>
              <a:t>   Следует  упомянуть о соблюдении всех ГОСТов при написании и оформлении, использовании авторитетной литературы и источников, самостоятельных выводах на их основе.</a:t>
            </a:r>
          </a:p>
          <a:p>
            <a:pPr marL="0" indent="0">
              <a:buFont typeface="Tw Cen MT" panose="020B0602020104020603" pitchFamily="34" charset="0"/>
              <a:buNone/>
            </a:pPr>
            <a:endParaRPr lang="ru-RU" sz="2000" dirty="0" smtClean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7349600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683</Words>
  <Application>Microsoft Office PowerPoint</Application>
  <PresentationFormat>Широкоэкранный</PresentationFormat>
  <Paragraphs>96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6" baseType="lpstr">
      <vt:lpstr>Arial</vt:lpstr>
      <vt:lpstr>Calibri</vt:lpstr>
      <vt:lpstr>Cambria</vt:lpstr>
      <vt:lpstr>Corbel</vt:lpstr>
      <vt:lpstr>HY얕은샘물M</vt:lpstr>
      <vt:lpstr>Times New Roman</vt:lpstr>
      <vt:lpstr>Tw Cen MT</vt:lpstr>
      <vt:lpstr>Tw Cen MT Condensed</vt:lpstr>
      <vt:lpstr>Wingdings 3</vt:lpstr>
      <vt:lpstr>Интеграл</vt:lpstr>
      <vt:lpstr>Презентация PowerPoint</vt:lpstr>
      <vt:lpstr>Критерии оценки  ПРОЕКТА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Любовь</dc:creator>
  <cp:lastModifiedBy>Любовь</cp:lastModifiedBy>
  <cp:revision>6</cp:revision>
  <dcterms:created xsi:type="dcterms:W3CDTF">2021-01-31T15:12:02Z</dcterms:created>
  <dcterms:modified xsi:type="dcterms:W3CDTF">2022-03-07T16:23:05Z</dcterms:modified>
</cp:coreProperties>
</file>