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33" r:id="rId1"/>
  </p:sldMasterIdLst>
  <p:sldIdLst>
    <p:sldId id="256" r:id="rId2"/>
    <p:sldId id="257" r:id="rId3"/>
    <p:sldId id="258" r:id="rId4"/>
    <p:sldId id="259" r:id="rId5"/>
    <p:sldId id="264" r:id="rId6"/>
    <p:sldId id="266" r:id="rId7"/>
    <p:sldId id="270" r:id="rId8"/>
    <p:sldId id="271" r:id="rId9"/>
    <p:sldId id="272" r:id="rId10"/>
    <p:sldId id="267" r:id="rId11"/>
    <p:sldId id="268" r:id="rId12"/>
    <p:sldId id="269" r:id="rId13"/>
    <p:sldId id="260" r:id="rId14"/>
    <p:sldId id="262" r:id="rId15"/>
    <p:sldId id="261" r:id="rId16"/>
    <p:sldId id="263" r:id="rId17"/>
    <p:sldId id="265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467" autoAdjust="0"/>
    <p:restoredTop sz="94660"/>
  </p:normalViewPr>
  <p:slideViewPr>
    <p:cSldViewPr snapToGrid="0">
      <p:cViewPr varScale="1">
        <p:scale>
          <a:sx n="142" d="100"/>
          <a:sy n="142" d="100"/>
        </p:scale>
        <p:origin x="200" y="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6245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7527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2624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779666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2686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6/11/18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96677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6/11/18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3419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3007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6500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915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669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7666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6/11/18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35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6/11/18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749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6/11/18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13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6/11/18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850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887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6/11/18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8040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  <p:sldLayoutId id="2147483845" r:id="rId12"/>
    <p:sldLayoutId id="2147483846" r:id="rId13"/>
    <p:sldLayoutId id="2147483847" r:id="rId14"/>
    <p:sldLayoutId id="2147483848" r:id="rId15"/>
    <p:sldLayoutId id="2147483849" r:id="rId16"/>
    <p:sldLayoutId id="2147483850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72776" y="2090407"/>
            <a:ext cx="10764981" cy="2762363"/>
          </a:xfrm>
        </p:spPr>
        <p:txBody>
          <a:bodyPr>
            <a:normAutofit fontScale="90000"/>
          </a:bodyPr>
          <a:lstStyle/>
          <a:p>
            <a:pPr algn="l"/>
            <a:r>
              <a:rPr lang="uk-UA" dirty="0"/>
              <a:t>Балансування задач між мобільними вузлами розподіленої системи обрахунків</a:t>
            </a:r>
            <a:endParaRPr lang="uk-UA" sz="5000" dirty="0"/>
          </a:p>
        </p:txBody>
      </p:sp>
      <p:sp>
        <p:nvSpPr>
          <p:cNvPr id="3" name="Підзаголовок 2"/>
          <p:cNvSpPr>
            <a:spLocks noGrp="1"/>
          </p:cNvSpPr>
          <p:nvPr>
            <p:ph type="subTitle" idx="1"/>
          </p:nvPr>
        </p:nvSpPr>
        <p:spPr>
          <a:xfrm>
            <a:off x="772776" y="5020651"/>
            <a:ext cx="7766936" cy="1096899"/>
          </a:xfrm>
        </p:spPr>
        <p:txBody>
          <a:bodyPr/>
          <a:lstStyle/>
          <a:p>
            <a:r>
              <a:rPr lang="uk-UA" dirty="0"/>
              <a:t>Підготував студент групи ТІ-32: Павленко В.М.</a:t>
            </a:r>
          </a:p>
          <a:p>
            <a:r>
              <a:rPr lang="uk-UA" dirty="0"/>
              <a:t>Науковий керівник</a:t>
            </a:r>
            <a:r>
              <a:rPr lang="ru-RU" dirty="0"/>
              <a:t>: </a:t>
            </a:r>
            <a:r>
              <a:rPr lang="uk-UA" dirty="0"/>
              <a:t>Алєксєєв М.О.</a:t>
            </a:r>
          </a:p>
        </p:txBody>
      </p:sp>
    </p:spTree>
    <p:extLst>
      <p:ext uri="{BB962C8B-B14F-4D97-AF65-F5344CB8AC3E}">
        <p14:creationId xmlns:p14="http://schemas.microsoft.com/office/powerpoint/2010/main" val="28729466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18509" y="304801"/>
            <a:ext cx="61929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800" dirty="0">
                <a:latin typeface="Arial Black" panose="020B0A04020102020204" pitchFamily="34" charset="0"/>
              </a:rPr>
              <a:t>Висновки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17418" y="1704109"/>
            <a:ext cx="903316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	</a:t>
            </a:r>
            <a:r>
              <a:rPr lang="uk-UA" sz="2400" dirty="0"/>
              <a:t>Побудовано гетерогенну систему яка дозволяє використовувати мобільний пристрій як вузол для обрахунку різнотипових завдань за допомогою технології </a:t>
            </a:r>
            <a:r>
              <a:rPr lang="en-US" sz="2400" dirty="0"/>
              <a:t>MapReduce.</a:t>
            </a:r>
          </a:p>
          <a:p>
            <a:pPr algn="just"/>
            <a:r>
              <a:rPr lang="uk-UA" sz="2400" dirty="0"/>
              <a:t>	</a:t>
            </a:r>
            <a:endParaRPr lang="en-US" sz="2400" dirty="0"/>
          </a:p>
          <a:p>
            <a:pPr algn="just"/>
            <a:r>
              <a:rPr lang="en-US" sz="2400" dirty="0"/>
              <a:t>	</a:t>
            </a:r>
            <a:r>
              <a:rPr lang="uk-UA" sz="2400" dirty="0"/>
              <a:t>Було виконано основні вимоги до такої системи та враховано всі особливості роботи з мобільними пристроями через мережу Інтернет за допомогою протоколів </a:t>
            </a:r>
            <a:r>
              <a:rPr lang="en-US" sz="2400" dirty="0"/>
              <a:t>web </a:t>
            </a:r>
            <a:r>
              <a:rPr lang="uk-UA" sz="2400" dirty="0"/>
              <a:t>рівня </a:t>
            </a:r>
            <a:r>
              <a:rPr lang="en-US" sz="2400" dirty="0"/>
              <a:t>Http/Https;</a:t>
            </a:r>
          </a:p>
        </p:txBody>
      </p:sp>
    </p:spTree>
    <p:extLst>
      <p:ext uri="{BB962C8B-B14F-4D97-AF65-F5344CB8AC3E}">
        <p14:creationId xmlns:p14="http://schemas.microsoft.com/office/powerpoint/2010/main" val="42414235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24546" y="471055"/>
            <a:ext cx="60267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800" dirty="0">
                <a:latin typeface="Arial Black" panose="020B0A04020102020204" pitchFamily="34" charset="0"/>
              </a:rPr>
              <a:t>Публікації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87581" y="1939636"/>
            <a:ext cx="870065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ru-RU" dirty="0"/>
              <a:t>В.М. ПАВЛЕНКО, М.О. АЛЄКСЄЄВ. РОЗПОДІЛЕНІ ОБРАХУНКИ МЕТОДОМ </a:t>
            </a:r>
            <a:r>
              <a:rPr lang="en-US" dirty="0"/>
              <a:t>MAPREDUCE </a:t>
            </a:r>
            <a:r>
              <a:rPr lang="ru-RU" dirty="0"/>
              <a:t>НА МОБІЛЬНІЙ ПЛАТФОРМІ</a:t>
            </a:r>
            <a:r>
              <a:rPr lang="en-US" dirty="0"/>
              <a:t> /</a:t>
            </a:r>
            <a:r>
              <a:rPr lang="uk-UA" dirty="0"/>
              <a:t> </a:t>
            </a:r>
            <a:r>
              <a:rPr lang="en-US" dirty="0"/>
              <a:t>XI </a:t>
            </a:r>
            <a:r>
              <a:rPr lang="uk-UA" dirty="0"/>
              <a:t>Міжнародна науково-технічні конференції «ПРОБЛЕМИ ТЕЛЕКОМУНІКАЦІЙ» 18-21 КВІТНЯ 201</a:t>
            </a:r>
            <a:r>
              <a:rPr lang="en-US" dirty="0"/>
              <a:t>8</a:t>
            </a:r>
            <a:r>
              <a:rPr lang="uk-UA" dirty="0"/>
              <a:t> р., -288с.</a:t>
            </a:r>
          </a:p>
          <a:p>
            <a:pPr marL="285750" indent="-285750">
              <a:buFontTx/>
              <a:buChar char="-"/>
            </a:pPr>
            <a:endParaRPr lang="uk-UA" dirty="0"/>
          </a:p>
          <a:p>
            <a:pPr marL="285750" indent="-285750">
              <a:buFontTx/>
              <a:buChar char="-"/>
            </a:pPr>
            <a:r>
              <a:rPr lang="ru-RU" dirty="0"/>
              <a:t>В.М. ПАВЛЕНКО. </a:t>
            </a:r>
            <a:r>
              <a:rPr lang="en-US" dirty="0"/>
              <a:t>DISTRIBUTED COMPUTING WITH MAPREDUCE MODEL / </a:t>
            </a:r>
            <a:r>
              <a:rPr lang="en-US" dirty="0" err="1"/>
              <a:t>UrkMiko</a:t>
            </a:r>
            <a:r>
              <a:rPr lang="uk-UA" dirty="0"/>
              <a:t>,</a:t>
            </a:r>
            <a:r>
              <a:rPr lang="en-US" dirty="0"/>
              <a:t> 24 </a:t>
            </a:r>
            <a:r>
              <a:rPr lang="ru-RU" dirty="0" err="1"/>
              <a:t>квітня</a:t>
            </a:r>
            <a:r>
              <a:rPr lang="ru-RU" dirty="0"/>
              <a:t> 201</a:t>
            </a:r>
            <a:r>
              <a:rPr lang="en-US" dirty="0"/>
              <a:t>8</a:t>
            </a:r>
            <a:r>
              <a:rPr lang="ru-RU" dirty="0"/>
              <a:t>р</a:t>
            </a:r>
            <a:r>
              <a:rPr lang="en-US" dirty="0"/>
              <a:t> -</a:t>
            </a:r>
            <a:r>
              <a:rPr lang="uk-UA" dirty="0"/>
              <a:t> 137</a:t>
            </a:r>
            <a:r>
              <a:rPr lang="en-US" dirty="0"/>
              <a:t>c.</a:t>
            </a:r>
            <a:endParaRPr lang="ru-RU" dirty="0"/>
          </a:p>
          <a:p>
            <a:pPr marL="285750" indent="-285750">
              <a:buFontTx/>
              <a:buChar char="-"/>
            </a:pPr>
            <a:endParaRPr lang="uk-UA" dirty="0"/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6523641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82982" y="2895601"/>
            <a:ext cx="7315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400" dirty="0">
                <a:latin typeface="Arial Black" panose="020B0A04020102020204" pitchFamily="34" charset="0"/>
              </a:rPr>
              <a:t>Практична частина</a:t>
            </a:r>
          </a:p>
        </p:txBody>
      </p:sp>
    </p:spTree>
    <p:extLst>
      <p:ext uri="{BB962C8B-B14F-4D97-AF65-F5344CB8AC3E}">
        <p14:creationId xmlns:p14="http://schemas.microsoft.com/office/powerpoint/2010/main" val="14182728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982" y="774229"/>
            <a:ext cx="7905750" cy="608377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505200" y="251009"/>
            <a:ext cx="55972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dirty="0">
                <a:latin typeface="Arial Black" panose="020B0A04020102020204" pitchFamily="34" charset="0"/>
              </a:rPr>
              <a:t>Створення завдання</a:t>
            </a:r>
          </a:p>
        </p:txBody>
      </p:sp>
    </p:spTree>
    <p:extLst>
      <p:ext uri="{BB962C8B-B14F-4D97-AF65-F5344CB8AC3E}">
        <p14:creationId xmlns:p14="http://schemas.microsoft.com/office/powerpoint/2010/main" val="11417608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580" y="774229"/>
            <a:ext cx="8995927" cy="551045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604655" y="251009"/>
            <a:ext cx="64977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dirty="0">
                <a:latin typeface="Arial Black" panose="020B0A04020102020204" pitchFamily="34" charset="0"/>
              </a:rPr>
              <a:t>Перегляд створеного завдання</a:t>
            </a:r>
          </a:p>
        </p:txBody>
      </p:sp>
    </p:spTree>
    <p:extLst>
      <p:ext uri="{BB962C8B-B14F-4D97-AF65-F5344CB8AC3E}">
        <p14:creationId xmlns:p14="http://schemas.microsoft.com/office/powerpoint/2010/main" val="10678987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612" y="519566"/>
            <a:ext cx="3535817" cy="5907271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2262" y="519565"/>
            <a:ext cx="3537871" cy="5907271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0965" y="519564"/>
            <a:ext cx="3561737" cy="590727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5612" y="0"/>
            <a:ext cx="109170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dirty="0">
                <a:latin typeface="Arial Black" panose="020B0A04020102020204" pitchFamily="34" charset="0"/>
              </a:rPr>
              <a:t>Виконання  завдання мобільним пристроєм</a:t>
            </a:r>
          </a:p>
        </p:txBody>
      </p:sp>
    </p:spTree>
    <p:extLst>
      <p:ext uri="{BB962C8B-B14F-4D97-AF65-F5344CB8AC3E}">
        <p14:creationId xmlns:p14="http://schemas.microsoft.com/office/powerpoint/2010/main" val="20094839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370" y="688440"/>
            <a:ext cx="8889030" cy="556471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18206" y="165220"/>
            <a:ext cx="95124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dirty="0">
                <a:latin typeface="Arial Black" panose="020B0A04020102020204" pitchFamily="34" charset="0"/>
              </a:rPr>
              <a:t>Перегляд результату виконання завдання</a:t>
            </a:r>
          </a:p>
        </p:txBody>
      </p:sp>
    </p:spTree>
    <p:extLst>
      <p:ext uri="{BB962C8B-B14F-4D97-AF65-F5344CB8AC3E}">
        <p14:creationId xmlns:p14="http://schemas.microsoft.com/office/powerpoint/2010/main" val="35876282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05200" y="2978728"/>
            <a:ext cx="59990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Arial Black" panose="020B0A04020102020204" pitchFamily="34" charset="0"/>
              </a:rPr>
              <a:t>Дякую за увагу!</a:t>
            </a:r>
          </a:p>
        </p:txBody>
      </p:sp>
    </p:spTree>
    <p:extLst>
      <p:ext uri="{BB962C8B-B14F-4D97-AF65-F5344CB8AC3E}">
        <p14:creationId xmlns:p14="http://schemas.microsoft.com/office/powerpoint/2010/main" val="4128463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6473" y="568036"/>
            <a:ext cx="889461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b="1" dirty="0">
                <a:latin typeface="Arial Black" panose="020B0A04020102020204" pitchFamily="34" charset="0"/>
              </a:rPr>
              <a:t>Мета: </a:t>
            </a:r>
            <a:r>
              <a:rPr lang="uk-UA" sz="2800" dirty="0"/>
              <a:t>Запропонувати алгоритм роботи гетерогенної системи розподілених обрахунків для використання на мобільних платформах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37309" y="2576945"/>
            <a:ext cx="93102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dirty="0">
                <a:latin typeface="Arial Black" panose="020B0A04020102020204" pitchFamily="34" charset="0"/>
              </a:rPr>
              <a:t>Предмет: </a:t>
            </a:r>
            <a:r>
              <a:rPr lang="uk-UA" sz="2800" dirty="0"/>
              <a:t>структура гетерогенної системи, побудова системи розподілених обрахунків</a:t>
            </a:r>
            <a:r>
              <a:rPr lang="uk-UA" sz="2800" dirty="0">
                <a:latin typeface="Arial Black" panose="020B0A04020102020204" pitchFamily="34" charset="0"/>
              </a:rPr>
              <a:t>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37308" y="3724079"/>
            <a:ext cx="93102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dirty="0">
                <a:latin typeface="Arial Black" panose="020B0A04020102020204" pitchFamily="34" charset="0"/>
              </a:rPr>
              <a:t>Об’єкт: </a:t>
            </a:r>
            <a:r>
              <a:rPr lang="uk-UA" sz="2800" dirty="0"/>
              <a:t>мобільна платформа</a:t>
            </a:r>
            <a:r>
              <a:rPr lang="en-US" sz="2800" dirty="0"/>
              <a:t>, </a:t>
            </a:r>
            <a:r>
              <a:rPr lang="uk-UA" sz="2800" dirty="0"/>
              <a:t>сервер балансування завдань</a:t>
            </a:r>
            <a:r>
              <a:rPr lang="uk-UA" sz="2800" dirty="0">
                <a:latin typeface="Arial Black" panose="020B0A040201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78679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63636" y="318655"/>
            <a:ext cx="44611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800" dirty="0">
                <a:latin typeface="Arial Black" panose="020B0A04020102020204" pitchFamily="34" charset="0"/>
              </a:rPr>
              <a:t>Вступ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29491" y="1399311"/>
            <a:ext cx="961505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uk-UA" sz="2400" dirty="0"/>
              <a:t>	Використання розподілених систем для виконання обрахунків набуває широкої популярності, але всі існуючі реалізації створені для ПК (персональних комп’ютерів) та </a:t>
            </a:r>
            <a:r>
              <a:rPr lang="uk-UA" sz="2400" dirty="0" err="1"/>
              <a:t>суперком’ютерів</a:t>
            </a:r>
            <a:r>
              <a:rPr lang="uk-UA" sz="2400" dirty="0"/>
              <a:t>.</a:t>
            </a:r>
          </a:p>
          <a:p>
            <a:pPr algn="just"/>
            <a:br>
              <a:rPr lang="uk-UA" sz="2400" dirty="0"/>
            </a:br>
            <a:r>
              <a:rPr lang="uk-UA" sz="2400" dirty="0"/>
              <a:t>	Сучасні мобільні телефони, іменовані смартфонами, мають порівняно великий запас робочих ресурсів, які не використовуються в повну міру. </a:t>
            </a:r>
          </a:p>
          <a:p>
            <a:pPr algn="just"/>
            <a:br>
              <a:rPr lang="uk-UA" sz="2400" dirty="0"/>
            </a:br>
            <a:r>
              <a:rPr lang="uk-UA" sz="2400" dirty="0"/>
              <a:t>	Дана робота спрямована на створення алгоритму роботи розподіленої системи для мобільних платформ, що дозволить уникнути проблем з використанням їх у якості робочих вузлів</a:t>
            </a:r>
          </a:p>
        </p:txBody>
      </p:sp>
    </p:spTree>
    <p:extLst>
      <p:ext uri="{BB962C8B-B14F-4D97-AF65-F5344CB8AC3E}">
        <p14:creationId xmlns:p14="http://schemas.microsoft.com/office/powerpoint/2010/main" val="29179160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86545" y="332509"/>
            <a:ext cx="7772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dirty="0">
                <a:latin typeface="Arial Black" panose="020B0A04020102020204" pitchFamily="34" charset="0"/>
              </a:rPr>
              <a:t>Сфери використання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2001" y="1260763"/>
            <a:ext cx="8368145" cy="4268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uk-UA" sz="2800" dirty="0"/>
              <a:t>Медицина</a:t>
            </a:r>
          </a:p>
          <a:p>
            <a:pPr marL="285750" indent="-285750">
              <a:lnSpc>
                <a:spcPct val="20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uk-UA" sz="2800" dirty="0"/>
              <a:t>Розшифровка складних сигналів</a:t>
            </a:r>
          </a:p>
          <a:p>
            <a:pPr marL="285750" indent="-285750">
              <a:lnSpc>
                <a:spcPct val="20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uk-UA" sz="2800" dirty="0"/>
              <a:t>Комерційні проекти</a:t>
            </a:r>
          </a:p>
          <a:p>
            <a:pPr marL="285750" indent="-285750">
              <a:lnSpc>
                <a:spcPct val="20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uk-UA" sz="2800" dirty="0"/>
              <a:t>Науково-дослідницькі проекти</a:t>
            </a:r>
          </a:p>
          <a:p>
            <a:pPr marL="285750" indent="-285750">
              <a:lnSpc>
                <a:spcPct val="20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uk-UA" sz="2800" dirty="0"/>
              <a:t>Криптографічні завдання</a:t>
            </a:r>
          </a:p>
        </p:txBody>
      </p:sp>
    </p:spTree>
    <p:extLst>
      <p:ext uri="{BB962C8B-B14F-4D97-AF65-F5344CB8AC3E}">
        <p14:creationId xmlns:p14="http://schemas.microsoft.com/office/powerpoint/2010/main" val="2218899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76400" y="540328"/>
            <a:ext cx="79525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800" dirty="0">
                <a:latin typeface="Arial Black" panose="020B0A04020102020204" pitchFamily="34" charset="0"/>
              </a:rPr>
              <a:t>Вимоги до системи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37309" y="1063548"/>
            <a:ext cx="92964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uk-UA" sz="2000" dirty="0"/>
              <a:t>Працювати з будь-якою платформою</a:t>
            </a:r>
          </a:p>
          <a:p>
            <a:pPr marL="285750" indent="-285750">
              <a:lnSpc>
                <a:spcPct val="20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uk-UA" sz="2000" dirty="0"/>
              <a:t>Універсальних підхід до вирішення завдання</a:t>
            </a:r>
          </a:p>
          <a:p>
            <a:pPr marL="285750" indent="-285750">
              <a:lnSpc>
                <a:spcPct val="20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uk-UA" sz="2000" dirty="0"/>
              <a:t>Зберігати проміжні результати</a:t>
            </a:r>
          </a:p>
          <a:p>
            <a:pPr marL="285750" indent="-285750">
              <a:lnSpc>
                <a:spcPct val="20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uk-UA" sz="2000" dirty="0"/>
              <a:t>Моніторити стан мобільних пристроїв</a:t>
            </a:r>
          </a:p>
          <a:p>
            <a:pPr marL="285750" indent="-285750">
              <a:lnSpc>
                <a:spcPct val="20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uk-UA" sz="2000" dirty="0"/>
              <a:t>Використовувати універсальні методи </a:t>
            </a:r>
            <a:r>
              <a:rPr lang="en-US" sz="2000" dirty="0"/>
              <a:t>MapReduce</a:t>
            </a:r>
          </a:p>
          <a:p>
            <a:pPr marL="285750" indent="-285750">
              <a:lnSpc>
                <a:spcPct val="20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uk-UA" sz="2000" dirty="0"/>
              <a:t>Визначати стан готовності результату по виконаній роботі</a:t>
            </a:r>
          </a:p>
          <a:p>
            <a:pPr marL="285750" indent="-285750">
              <a:lnSpc>
                <a:spcPct val="20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uk-UA" sz="2000" dirty="0"/>
              <a:t>Переназначати завдання іншим пристроям</a:t>
            </a:r>
          </a:p>
          <a:p>
            <a:pPr marL="285750" indent="-285750">
              <a:lnSpc>
                <a:spcPct val="20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uk-UA" sz="2000" dirty="0"/>
              <a:t>Надавати вичерпну інформацію по завдання через зручний інтерфейс</a:t>
            </a:r>
          </a:p>
          <a:p>
            <a:pPr marL="285750" indent="-285750">
              <a:lnSpc>
                <a:spcPct val="20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uk-UA" sz="2000" dirty="0"/>
          </a:p>
        </p:txBody>
      </p:sp>
    </p:spTree>
    <p:extLst>
      <p:ext uri="{BB962C8B-B14F-4D97-AF65-F5344CB8AC3E}">
        <p14:creationId xmlns:p14="http://schemas.microsoft.com/office/powerpoint/2010/main" val="2040551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0"/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347" y="1409101"/>
            <a:ext cx="8853562" cy="452064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768436" y="457200"/>
            <a:ext cx="51400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dirty="0">
                <a:latin typeface="Arial Black" panose="020B0A04020102020204" pitchFamily="34" charset="0"/>
              </a:rPr>
              <a:t>Архітектура</a:t>
            </a:r>
          </a:p>
        </p:txBody>
      </p:sp>
    </p:spTree>
    <p:extLst>
      <p:ext uri="{BB962C8B-B14F-4D97-AF65-F5344CB8AC3E}">
        <p14:creationId xmlns:p14="http://schemas.microsoft.com/office/powerpoint/2010/main" val="10150164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24545" y="152400"/>
            <a:ext cx="598516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>
                <a:latin typeface="Arial Black" panose="020B0A04020102020204" pitchFamily="34" charset="0"/>
              </a:rPr>
              <a:t>Алгоритм</a:t>
            </a:r>
            <a:r>
              <a:rPr lang="en-US" sz="2800" dirty="0">
                <a:latin typeface="Arial Black" panose="020B0A04020102020204" pitchFamily="34" charset="0"/>
              </a:rPr>
              <a:t> </a:t>
            </a:r>
            <a:br>
              <a:rPr lang="en-US" sz="2800" dirty="0">
                <a:latin typeface="Arial Black" panose="020B0A04020102020204" pitchFamily="34" charset="0"/>
              </a:rPr>
            </a:br>
            <a:r>
              <a:rPr lang="en-US" sz="2400" dirty="0"/>
              <a:t>(</a:t>
            </a:r>
            <a:r>
              <a:rPr lang="uk-UA" sz="2400" dirty="0"/>
              <a:t>на прикладі пошуку великих літер)</a:t>
            </a:r>
            <a:endParaRPr lang="uk-UA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3833766" y="1258405"/>
            <a:ext cx="89500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Приклад  </a:t>
            </a:r>
            <a:r>
              <a:rPr lang="uk-UA" sz="2800" dirty="0"/>
              <a:t>роботи</a:t>
            </a:r>
            <a:r>
              <a:rPr lang="ru-RU" sz="2800" dirty="0"/>
              <a:t>  </a:t>
            </a:r>
            <a:r>
              <a:rPr lang="en-US" sz="2800" dirty="0"/>
              <a:t>MapReduce</a:t>
            </a:r>
            <a:endParaRPr lang="uk-UA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595745" y="1253046"/>
            <a:ext cx="19257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000" b="1" dirty="0">
                <a:latin typeface="Arial Black" panose="020B0A04020102020204" pitchFamily="34" charset="0"/>
              </a:rPr>
              <a:t>Вхідні дані:</a:t>
            </a:r>
          </a:p>
        </p:txBody>
      </p:sp>
      <p:sp>
        <p:nvSpPr>
          <p:cNvPr id="7" name="Прямокутник 6"/>
          <p:cNvSpPr/>
          <p:nvPr/>
        </p:nvSpPr>
        <p:spPr>
          <a:xfrm>
            <a:off x="5597237" y="1065174"/>
            <a:ext cx="55418" cy="775854"/>
          </a:xfrm>
          <a:prstGeom prst="rect">
            <a:avLst/>
          </a:prstGeom>
          <a:solidFill>
            <a:schemeClr val="accent4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Прямокутник 7"/>
          <p:cNvSpPr/>
          <p:nvPr/>
        </p:nvSpPr>
        <p:spPr>
          <a:xfrm>
            <a:off x="6996547" y="1065174"/>
            <a:ext cx="55418" cy="775854"/>
          </a:xfrm>
          <a:prstGeom prst="rect">
            <a:avLst/>
          </a:prstGeom>
          <a:solidFill>
            <a:schemeClr val="accent4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2399" y="2673927"/>
            <a:ext cx="47382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000" dirty="0">
                <a:latin typeface="Arial Black" panose="020B0A04020102020204" pitchFamily="34" charset="0"/>
              </a:rPr>
              <a:t>Мобільний вузол:</a:t>
            </a:r>
          </a:p>
        </p:txBody>
      </p:sp>
      <p:sp>
        <p:nvSpPr>
          <p:cNvPr id="10" name="Стрілка: униз 9"/>
          <p:cNvSpPr/>
          <p:nvPr/>
        </p:nvSpPr>
        <p:spPr>
          <a:xfrm rot="2185099">
            <a:off x="4385048" y="1888269"/>
            <a:ext cx="469619" cy="6433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1" name="Стрілка: униз 10"/>
          <p:cNvSpPr/>
          <p:nvPr/>
        </p:nvSpPr>
        <p:spPr>
          <a:xfrm>
            <a:off x="6081875" y="1841028"/>
            <a:ext cx="469619" cy="6433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2" name="Стрілка: униз 11"/>
          <p:cNvSpPr/>
          <p:nvPr/>
        </p:nvSpPr>
        <p:spPr>
          <a:xfrm rot="20373073">
            <a:off x="7872642" y="1837348"/>
            <a:ext cx="469619" cy="6433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3" name="TextBox 12"/>
          <p:cNvSpPr txBox="1"/>
          <p:nvPr/>
        </p:nvSpPr>
        <p:spPr>
          <a:xfrm>
            <a:off x="3303644" y="2608207"/>
            <a:ext cx="18725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dirty="0"/>
              <a:t>Приклад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597237" y="2608207"/>
            <a:ext cx="18725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dirty="0"/>
              <a:t>роботи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469811" y="2581522"/>
            <a:ext cx="26542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MapReduce</a:t>
            </a:r>
            <a:endParaRPr lang="uk-UA" sz="2800" dirty="0"/>
          </a:p>
        </p:txBody>
      </p:sp>
      <p:sp>
        <p:nvSpPr>
          <p:cNvPr id="16" name="Прямокутник 15"/>
          <p:cNvSpPr/>
          <p:nvPr/>
        </p:nvSpPr>
        <p:spPr>
          <a:xfrm>
            <a:off x="3303644" y="3074037"/>
            <a:ext cx="402667" cy="45719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7" name="Прямокутник 16"/>
          <p:cNvSpPr/>
          <p:nvPr/>
        </p:nvSpPr>
        <p:spPr>
          <a:xfrm>
            <a:off x="7469811" y="3059023"/>
            <a:ext cx="402667" cy="45719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8" name="Прямокутник 17"/>
          <p:cNvSpPr/>
          <p:nvPr/>
        </p:nvSpPr>
        <p:spPr>
          <a:xfrm>
            <a:off x="8107451" y="3059023"/>
            <a:ext cx="402667" cy="45719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9" name="Стрілка: униз 18"/>
          <p:cNvSpPr/>
          <p:nvPr/>
        </p:nvSpPr>
        <p:spPr>
          <a:xfrm rot="18948978">
            <a:off x="4401959" y="3309497"/>
            <a:ext cx="469619" cy="113329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0" name="Стрілка: униз 19"/>
          <p:cNvSpPr/>
          <p:nvPr/>
        </p:nvSpPr>
        <p:spPr>
          <a:xfrm>
            <a:off x="6081875" y="3345514"/>
            <a:ext cx="469619" cy="9047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1" name="Стрілка: униз 20"/>
          <p:cNvSpPr/>
          <p:nvPr/>
        </p:nvSpPr>
        <p:spPr>
          <a:xfrm rot="2185099">
            <a:off x="7436796" y="3229144"/>
            <a:ext cx="469619" cy="11732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2" name="TextBox 21"/>
          <p:cNvSpPr txBox="1"/>
          <p:nvPr/>
        </p:nvSpPr>
        <p:spPr>
          <a:xfrm>
            <a:off x="595745" y="4348266"/>
            <a:ext cx="34430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000" dirty="0">
                <a:latin typeface="Arial Black" panose="020B0A04020102020204" pitchFamily="34" charset="0"/>
              </a:rPr>
              <a:t>Результат: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411306" y="4286711"/>
            <a:ext cx="51677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П  , </a:t>
            </a:r>
            <a:r>
              <a:rPr lang="en-US" sz="2800" dirty="0"/>
              <a:t>M,</a:t>
            </a:r>
            <a:r>
              <a:rPr lang="uk-UA" sz="2800" dirty="0"/>
              <a:t>   </a:t>
            </a:r>
            <a:r>
              <a:rPr lang="en-US" sz="2800" dirty="0"/>
              <a:t>R</a:t>
            </a:r>
            <a:endParaRPr lang="uk-UA" sz="2800" dirty="0"/>
          </a:p>
        </p:txBody>
      </p:sp>
    </p:spTree>
    <p:extLst>
      <p:ext uri="{BB962C8B-B14F-4D97-AF65-F5344CB8AC3E}">
        <p14:creationId xmlns:p14="http://schemas.microsoft.com/office/powerpoint/2010/main" val="12373278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24545" y="152400"/>
            <a:ext cx="598516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>
                <a:latin typeface="Arial Black" panose="020B0A04020102020204" pitchFamily="34" charset="0"/>
              </a:rPr>
              <a:t>Алгоритм</a:t>
            </a:r>
            <a:r>
              <a:rPr lang="en-US" sz="2800" dirty="0">
                <a:latin typeface="Arial Black" panose="020B0A04020102020204" pitchFamily="34" charset="0"/>
              </a:rPr>
              <a:t> </a:t>
            </a:r>
            <a:r>
              <a:rPr lang="uk-UA" sz="2800" dirty="0">
                <a:latin typeface="Arial Black" panose="020B0A04020102020204" pitchFamily="34" charset="0"/>
              </a:rPr>
              <a:t>балансування</a:t>
            </a:r>
            <a:br>
              <a:rPr lang="en-US" sz="2800" dirty="0">
                <a:latin typeface="Arial Black" panose="020B0A04020102020204" pitchFamily="34" charset="0"/>
              </a:rPr>
            </a:br>
            <a:r>
              <a:rPr lang="en-US" sz="2400" dirty="0"/>
              <a:t>(</a:t>
            </a:r>
            <a:r>
              <a:rPr lang="uk-UA" sz="2400" dirty="0"/>
              <a:t>на прикладі пошуку великих літер)</a:t>
            </a:r>
            <a:endParaRPr lang="uk-UA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3833766" y="1258405"/>
            <a:ext cx="89500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Приклад  </a:t>
            </a:r>
            <a:r>
              <a:rPr lang="uk-UA" sz="2800" dirty="0"/>
              <a:t>роботи</a:t>
            </a:r>
            <a:r>
              <a:rPr lang="ru-RU" sz="2800" dirty="0"/>
              <a:t>  </a:t>
            </a:r>
            <a:r>
              <a:rPr lang="en-US" sz="2800" dirty="0"/>
              <a:t>MapReduce</a:t>
            </a:r>
            <a:endParaRPr lang="uk-UA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595745" y="1253046"/>
            <a:ext cx="19257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000" b="1" dirty="0">
                <a:latin typeface="Arial Black" panose="020B0A04020102020204" pitchFamily="34" charset="0"/>
              </a:rPr>
              <a:t>Вхідні дані:</a:t>
            </a:r>
          </a:p>
        </p:txBody>
      </p:sp>
      <p:sp>
        <p:nvSpPr>
          <p:cNvPr id="7" name="Прямокутник 6"/>
          <p:cNvSpPr/>
          <p:nvPr/>
        </p:nvSpPr>
        <p:spPr>
          <a:xfrm>
            <a:off x="5520600" y="1998147"/>
            <a:ext cx="55418" cy="775854"/>
          </a:xfrm>
          <a:prstGeom prst="rect">
            <a:avLst/>
          </a:prstGeom>
          <a:solidFill>
            <a:schemeClr val="accent4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Прямокутник 7"/>
          <p:cNvSpPr/>
          <p:nvPr/>
        </p:nvSpPr>
        <p:spPr>
          <a:xfrm>
            <a:off x="7112388" y="1961707"/>
            <a:ext cx="55418" cy="775854"/>
          </a:xfrm>
          <a:prstGeom prst="rect">
            <a:avLst/>
          </a:prstGeom>
          <a:solidFill>
            <a:schemeClr val="accent4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1054" y="2238573"/>
            <a:ext cx="47382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000" dirty="0">
                <a:latin typeface="Arial Black" panose="020B0A04020102020204" pitchFamily="34" charset="0"/>
              </a:rPr>
              <a:t>Розділення на підзадачі:</a:t>
            </a:r>
          </a:p>
        </p:txBody>
      </p:sp>
      <p:sp>
        <p:nvSpPr>
          <p:cNvPr id="10" name="Стрілка: униз 9"/>
          <p:cNvSpPr/>
          <p:nvPr/>
        </p:nvSpPr>
        <p:spPr>
          <a:xfrm rot="342834">
            <a:off x="4506162" y="1847239"/>
            <a:ext cx="259660" cy="2838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1" name="Стрілка: униз 10"/>
          <p:cNvSpPr/>
          <p:nvPr/>
        </p:nvSpPr>
        <p:spPr>
          <a:xfrm>
            <a:off x="6081875" y="1841029"/>
            <a:ext cx="265137" cy="32276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2" name="Стрілка: униз 11"/>
          <p:cNvSpPr/>
          <p:nvPr/>
        </p:nvSpPr>
        <p:spPr>
          <a:xfrm rot="20373073">
            <a:off x="8013729" y="1811901"/>
            <a:ext cx="264821" cy="3155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3" name="TextBox 12"/>
          <p:cNvSpPr txBox="1"/>
          <p:nvPr/>
        </p:nvSpPr>
        <p:spPr>
          <a:xfrm>
            <a:off x="3806872" y="2182066"/>
            <a:ext cx="18725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dirty="0"/>
              <a:t>Приклад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570343" y="2177901"/>
            <a:ext cx="18725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dirty="0"/>
              <a:t>роботи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442917" y="2151216"/>
            <a:ext cx="26542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MapReduce</a:t>
            </a:r>
            <a:endParaRPr lang="uk-UA" sz="2800" dirty="0"/>
          </a:p>
        </p:txBody>
      </p:sp>
      <p:sp>
        <p:nvSpPr>
          <p:cNvPr id="19" name="Стрілка: униз 18"/>
          <p:cNvSpPr/>
          <p:nvPr/>
        </p:nvSpPr>
        <p:spPr>
          <a:xfrm rot="21217436">
            <a:off x="4538692" y="2698127"/>
            <a:ext cx="239199" cy="3955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0" name="Стрілка: униз 19"/>
          <p:cNvSpPr/>
          <p:nvPr/>
        </p:nvSpPr>
        <p:spPr>
          <a:xfrm>
            <a:off x="6100627" y="2715225"/>
            <a:ext cx="262859" cy="3378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1" name="Стрілка: униз 20"/>
          <p:cNvSpPr/>
          <p:nvPr/>
        </p:nvSpPr>
        <p:spPr>
          <a:xfrm>
            <a:off x="8181448" y="2706995"/>
            <a:ext cx="477931" cy="133589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/>
              <a:t> 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49406" y="3323052"/>
            <a:ext cx="34430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000" dirty="0">
                <a:latin typeface="Arial Black" panose="020B0A04020102020204" pitchFamily="34" charset="0"/>
              </a:rPr>
              <a:t>Обробка етап 1: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929422" y="5653985"/>
            <a:ext cx="51677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П  , </a:t>
            </a:r>
            <a:r>
              <a:rPr lang="en-US" sz="2800" dirty="0"/>
              <a:t>M,</a:t>
            </a:r>
            <a:r>
              <a:rPr lang="uk-UA" sz="2800" dirty="0"/>
              <a:t>   </a:t>
            </a:r>
            <a:r>
              <a:rPr lang="en-US" sz="2800" dirty="0"/>
              <a:t>R</a:t>
            </a:r>
            <a:endParaRPr lang="uk-UA" sz="2800" dirty="0"/>
          </a:p>
        </p:txBody>
      </p:sp>
      <p:grpSp>
        <p:nvGrpSpPr>
          <p:cNvPr id="24" name="Группа 23">
            <a:extLst>
              <a:ext uri="{FF2B5EF4-FFF2-40B4-BE49-F238E27FC236}">
                <a16:creationId xmlns:a16="http://schemas.microsoft.com/office/drawing/2014/main" id="{367FB3F1-10B5-CE46-BEF2-F64C3274358A}"/>
              </a:ext>
            </a:extLst>
          </p:cNvPr>
          <p:cNvGrpSpPr/>
          <p:nvPr/>
        </p:nvGrpSpPr>
        <p:grpSpPr>
          <a:xfrm>
            <a:off x="5679446" y="3198018"/>
            <a:ext cx="1574664" cy="652749"/>
            <a:chOff x="5475" y="403274"/>
            <a:chExt cx="1636715" cy="982029"/>
          </a:xfrm>
          <a:solidFill>
            <a:schemeClr val="bg2">
              <a:lumMod val="60000"/>
              <a:lumOff val="40000"/>
            </a:schemeClr>
          </a:solidFill>
        </p:grpSpPr>
        <p:sp>
          <p:nvSpPr>
            <p:cNvPr id="25" name="Скругленный прямоугольник 24">
              <a:extLst>
                <a:ext uri="{FF2B5EF4-FFF2-40B4-BE49-F238E27FC236}">
                  <a16:creationId xmlns:a16="http://schemas.microsoft.com/office/drawing/2014/main" id="{B3ED0D38-7A70-B24B-AB8B-655AE7051AA7}"/>
                </a:ext>
              </a:extLst>
            </p:cNvPr>
            <p:cNvSpPr/>
            <p:nvPr/>
          </p:nvSpPr>
          <p:spPr>
            <a:xfrm>
              <a:off x="5475" y="403274"/>
              <a:ext cx="1636715" cy="982029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6" name="Скругленный прямоугольник 4">
              <a:extLst>
                <a:ext uri="{FF2B5EF4-FFF2-40B4-BE49-F238E27FC236}">
                  <a16:creationId xmlns:a16="http://schemas.microsoft.com/office/drawing/2014/main" id="{404A4ECD-6587-BA41-AD2B-888CCA0F21D9}"/>
                </a:ext>
              </a:extLst>
            </p:cNvPr>
            <p:cNvSpPr txBox="1"/>
            <p:nvPr/>
          </p:nvSpPr>
          <p:spPr>
            <a:xfrm>
              <a:off x="34238" y="432037"/>
              <a:ext cx="1579189" cy="924503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0490" tIns="110490" rIns="110490" bIns="110490" numCol="1" spcCol="1270" anchor="ctr" anchorCtr="0">
              <a:noAutofit/>
            </a:bodyPr>
            <a:lstStyle/>
            <a:p>
              <a:pPr marL="0" lvl="0" indent="0"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ru-RU" sz="2800" kern="1200" dirty="0" err="1"/>
                <a:t>Вузол</a:t>
              </a:r>
              <a:r>
                <a:rPr lang="ru-RU" sz="2800" kern="1200" dirty="0"/>
                <a:t> 2</a:t>
              </a:r>
            </a:p>
          </p:txBody>
        </p:sp>
      </p:grpSp>
      <p:grpSp>
        <p:nvGrpSpPr>
          <p:cNvPr id="27" name="Группа 26">
            <a:extLst>
              <a:ext uri="{FF2B5EF4-FFF2-40B4-BE49-F238E27FC236}">
                <a16:creationId xmlns:a16="http://schemas.microsoft.com/office/drawing/2014/main" id="{291294B9-DC46-914A-9BAE-5EF0BD596875}"/>
              </a:ext>
            </a:extLst>
          </p:cNvPr>
          <p:cNvGrpSpPr/>
          <p:nvPr/>
        </p:nvGrpSpPr>
        <p:grpSpPr>
          <a:xfrm>
            <a:off x="7587212" y="4090288"/>
            <a:ext cx="1574664" cy="661907"/>
            <a:chOff x="-35592" y="434420"/>
            <a:chExt cx="1636715" cy="995807"/>
          </a:xfrm>
          <a:solidFill>
            <a:schemeClr val="bg2">
              <a:lumMod val="60000"/>
              <a:lumOff val="40000"/>
            </a:schemeClr>
          </a:solidFill>
        </p:grpSpPr>
        <p:sp>
          <p:nvSpPr>
            <p:cNvPr id="28" name="Скругленный прямоугольник 27">
              <a:extLst>
                <a:ext uri="{FF2B5EF4-FFF2-40B4-BE49-F238E27FC236}">
                  <a16:creationId xmlns:a16="http://schemas.microsoft.com/office/drawing/2014/main" id="{614829E6-B083-584D-939C-9A5E32FA4AB2}"/>
                </a:ext>
              </a:extLst>
            </p:cNvPr>
            <p:cNvSpPr/>
            <p:nvPr/>
          </p:nvSpPr>
          <p:spPr>
            <a:xfrm>
              <a:off x="-35592" y="448198"/>
              <a:ext cx="1636715" cy="982029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9" name="Скругленный прямоугольник 4">
              <a:extLst>
                <a:ext uri="{FF2B5EF4-FFF2-40B4-BE49-F238E27FC236}">
                  <a16:creationId xmlns:a16="http://schemas.microsoft.com/office/drawing/2014/main" id="{97DA92CF-6BED-3640-A62A-F5FEBE376A63}"/>
                </a:ext>
              </a:extLst>
            </p:cNvPr>
            <p:cNvSpPr txBox="1"/>
            <p:nvPr/>
          </p:nvSpPr>
          <p:spPr>
            <a:xfrm>
              <a:off x="21934" y="434420"/>
              <a:ext cx="1579189" cy="92450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0490" tIns="110490" rIns="110490" bIns="110490" numCol="1" spcCol="1270" anchor="ctr" anchorCtr="0">
              <a:noAutofit/>
            </a:bodyPr>
            <a:lstStyle/>
            <a:p>
              <a:pPr marL="0" lvl="0" indent="0"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ru-RU" sz="2800" kern="1200" dirty="0" err="1"/>
                <a:t>Вузол</a:t>
              </a:r>
              <a:r>
                <a:rPr lang="ru-RU" sz="2800" kern="1200" dirty="0"/>
                <a:t> 1</a:t>
              </a:r>
            </a:p>
          </p:txBody>
        </p:sp>
      </p:grpSp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FE840984-8824-EC47-B51B-29306F7C6618}"/>
              </a:ext>
            </a:extLst>
          </p:cNvPr>
          <p:cNvGrpSpPr/>
          <p:nvPr/>
        </p:nvGrpSpPr>
        <p:grpSpPr>
          <a:xfrm>
            <a:off x="3945936" y="3205515"/>
            <a:ext cx="1574664" cy="661907"/>
            <a:chOff x="-35592" y="434420"/>
            <a:chExt cx="1636715" cy="995807"/>
          </a:xfrm>
          <a:solidFill>
            <a:schemeClr val="bg2">
              <a:lumMod val="60000"/>
              <a:lumOff val="40000"/>
            </a:schemeClr>
          </a:solidFill>
        </p:grpSpPr>
        <p:sp>
          <p:nvSpPr>
            <p:cNvPr id="31" name="Скругленный прямоугольник 30">
              <a:extLst>
                <a:ext uri="{FF2B5EF4-FFF2-40B4-BE49-F238E27FC236}">
                  <a16:creationId xmlns:a16="http://schemas.microsoft.com/office/drawing/2014/main" id="{2B1549E1-6CD9-EC48-9214-3009A6111DA4}"/>
                </a:ext>
              </a:extLst>
            </p:cNvPr>
            <p:cNvSpPr/>
            <p:nvPr/>
          </p:nvSpPr>
          <p:spPr>
            <a:xfrm>
              <a:off x="-35592" y="448198"/>
              <a:ext cx="1636715" cy="982029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2" name="Скругленный прямоугольник 4">
              <a:extLst>
                <a:ext uri="{FF2B5EF4-FFF2-40B4-BE49-F238E27FC236}">
                  <a16:creationId xmlns:a16="http://schemas.microsoft.com/office/drawing/2014/main" id="{D7B5C55F-6FBE-714B-97A2-0A6FE72A8FF4}"/>
                </a:ext>
              </a:extLst>
            </p:cNvPr>
            <p:cNvSpPr txBox="1"/>
            <p:nvPr/>
          </p:nvSpPr>
          <p:spPr>
            <a:xfrm>
              <a:off x="21934" y="434420"/>
              <a:ext cx="1579189" cy="92450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0490" tIns="110490" rIns="110490" bIns="110490" numCol="1" spcCol="1270" anchor="ctr" anchorCtr="0">
              <a:noAutofit/>
            </a:bodyPr>
            <a:lstStyle/>
            <a:p>
              <a:pPr marL="0" lvl="0" indent="0"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ru-RU" sz="2800" kern="1200" dirty="0" err="1"/>
                <a:t>Вузол</a:t>
              </a:r>
              <a:r>
                <a:rPr lang="ru-RU" sz="2800" kern="1200" dirty="0"/>
                <a:t> 1</a:t>
              </a: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BDE759FD-94A4-5641-8D77-4B0CD2FB748E}"/>
              </a:ext>
            </a:extLst>
          </p:cNvPr>
          <p:cNvSpPr txBox="1"/>
          <p:nvPr/>
        </p:nvSpPr>
        <p:spPr>
          <a:xfrm>
            <a:off x="249405" y="4099446"/>
            <a:ext cx="34430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000" dirty="0">
                <a:latin typeface="Arial Black" panose="020B0A04020102020204" pitchFamily="34" charset="0"/>
              </a:rPr>
              <a:t>Обробка етап 2:</a:t>
            </a:r>
          </a:p>
        </p:txBody>
      </p:sp>
      <p:sp>
        <p:nvSpPr>
          <p:cNvPr id="34" name="Стрілка: униз 18">
            <a:extLst>
              <a:ext uri="{FF2B5EF4-FFF2-40B4-BE49-F238E27FC236}">
                <a16:creationId xmlns:a16="http://schemas.microsoft.com/office/drawing/2014/main" id="{81977AE2-4F7F-BE48-9705-AC04CF2B97C3}"/>
              </a:ext>
            </a:extLst>
          </p:cNvPr>
          <p:cNvSpPr/>
          <p:nvPr/>
        </p:nvSpPr>
        <p:spPr>
          <a:xfrm rot="21217436">
            <a:off x="4603367" y="4043059"/>
            <a:ext cx="366827" cy="15674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5" name="Стрілка: униз 18">
            <a:extLst>
              <a:ext uri="{FF2B5EF4-FFF2-40B4-BE49-F238E27FC236}">
                <a16:creationId xmlns:a16="http://schemas.microsoft.com/office/drawing/2014/main" id="{17E7B257-69C7-F04F-915A-02F7BE2C3464}"/>
              </a:ext>
            </a:extLst>
          </p:cNvPr>
          <p:cNvSpPr/>
          <p:nvPr/>
        </p:nvSpPr>
        <p:spPr>
          <a:xfrm rot="342232">
            <a:off x="5712634" y="4016238"/>
            <a:ext cx="366827" cy="15674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6" name="Стрілка: униз 18">
            <a:extLst>
              <a:ext uri="{FF2B5EF4-FFF2-40B4-BE49-F238E27FC236}">
                <a16:creationId xmlns:a16="http://schemas.microsoft.com/office/drawing/2014/main" id="{C530E9BC-E646-E544-9725-C8A53FC61CEB}"/>
              </a:ext>
            </a:extLst>
          </p:cNvPr>
          <p:cNvSpPr/>
          <p:nvPr/>
        </p:nvSpPr>
        <p:spPr>
          <a:xfrm rot="3565603">
            <a:off x="7357319" y="4675032"/>
            <a:ext cx="366827" cy="15674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2480291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24545" y="152400"/>
            <a:ext cx="598516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>
                <a:latin typeface="Arial Black" panose="020B0A04020102020204" pitchFamily="34" charset="0"/>
              </a:rPr>
              <a:t>Алгоритм</a:t>
            </a:r>
            <a:r>
              <a:rPr lang="en-US" sz="2800" dirty="0">
                <a:latin typeface="Arial Black" panose="020B0A04020102020204" pitchFamily="34" charset="0"/>
              </a:rPr>
              <a:t> </a:t>
            </a:r>
            <a:r>
              <a:rPr lang="uk-UA" sz="2800" dirty="0">
                <a:latin typeface="Arial Black" panose="020B0A04020102020204" pitchFamily="34" charset="0"/>
              </a:rPr>
              <a:t>балансування</a:t>
            </a:r>
            <a:br>
              <a:rPr lang="en-US" sz="2800" dirty="0">
                <a:latin typeface="Arial Black" panose="020B0A04020102020204" pitchFamily="34" charset="0"/>
              </a:rPr>
            </a:br>
            <a:r>
              <a:rPr lang="en-US" sz="2400" dirty="0"/>
              <a:t>(</a:t>
            </a:r>
            <a:r>
              <a:rPr lang="uk-UA" sz="2400" dirty="0"/>
              <a:t>на прикладі пошуку великих літер)</a:t>
            </a:r>
            <a:endParaRPr lang="uk-UA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3833766" y="1258405"/>
            <a:ext cx="89500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Приклад  </a:t>
            </a:r>
            <a:r>
              <a:rPr lang="uk-UA" sz="2800" dirty="0"/>
              <a:t>роботи</a:t>
            </a:r>
            <a:r>
              <a:rPr lang="ru-RU" sz="2800" dirty="0"/>
              <a:t>  </a:t>
            </a:r>
            <a:r>
              <a:rPr lang="en-US" sz="2800" dirty="0"/>
              <a:t>MapReduce</a:t>
            </a:r>
            <a:endParaRPr lang="uk-UA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595745" y="1253046"/>
            <a:ext cx="19257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000" b="1" dirty="0">
                <a:latin typeface="Arial Black" panose="020B0A04020102020204" pitchFamily="34" charset="0"/>
              </a:rPr>
              <a:t>Вхідні дані:</a:t>
            </a:r>
          </a:p>
        </p:txBody>
      </p:sp>
      <p:sp>
        <p:nvSpPr>
          <p:cNvPr id="7" name="Прямокутник 6"/>
          <p:cNvSpPr/>
          <p:nvPr/>
        </p:nvSpPr>
        <p:spPr>
          <a:xfrm>
            <a:off x="5520600" y="1998147"/>
            <a:ext cx="55418" cy="775854"/>
          </a:xfrm>
          <a:prstGeom prst="rect">
            <a:avLst/>
          </a:prstGeom>
          <a:solidFill>
            <a:schemeClr val="accent4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Прямокутник 7"/>
          <p:cNvSpPr/>
          <p:nvPr/>
        </p:nvSpPr>
        <p:spPr>
          <a:xfrm>
            <a:off x="7112388" y="1961707"/>
            <a:ext cx="55418" cy="775854"/>
          </a:xfrm>
          <a:prstGeom prst="rect">
            <a:avLst/>
          </a:prstGeom>
          <a:solidFill>
            <a:schemeClr val="accent4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1054" y="2238573"/>
            <a:ext cx="47382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000" dirty="0">
                <a:latin typeface="Arial Black" panose="020B0A04020102020204" pitchFamily="34" charset="0"/>
              </a:rPr>
              <a:t>Розділення на підзадачі:</a:t>
            </a:r>
          </a:p>
        </p:txBody>
      </p:sp>
      <p:sp>
        <p:nvSpPr>
          <p:cNvPr id="10" name="Стрілка: униз 9"/>
          <p:cNvSpPr/>
          <p:nvPr/>
        </p:nvSpPr>
        <p:spPr>
          <a:xfrm rot="342834">
            <a:off x="4506162" y="1847239"/>
            <a:ext cx="259660" cy="2838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1" name="Стрілка: униз 10"/>
          <p:cNvSpPr/>
          <p:nvPr/>
        </p:nvSpPr>
        <p:spPr>
          <a:xfrm>
            <a:off x="6081875" y="1841029"/>
            <a:ext cx="265137" cy="32276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2" name="Стрілка: униз 11"/>
          <p:cNvSpPr/>
          <p:nvPr/>
        </p:nvSpPr>
        <p:spPr>
          <a:xfrm rot="20373073">
            <a:off x="8013729" y="1811901"/>
            <a:ext cx="264821" cy="3155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3" name="TextBox 12"/>
          <p:cNvSpPr txBox="1"/>
          <p:nvPr/>
        </p:nvSpPr>
        <p:spPr>
          <a:xfrm>
            <a:off x="3806872" y="2182066"/>
            <a:ext cx="18725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dirty="0"/>
              <a:t>Приклад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570343" y="2177901"/>
            <a:ext cx="18725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dirty="0"/>
              <a:t>роботи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442917" y="2151216"/>
            <a:ext cx="26542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MapReduce</a:t>
            </a:r>
            <a:endParaRPr lang="uk-UA" sz="2800" dirty="0"/>
          </a:p>
        </p:txBody>
      </p:sp>
      <p:sp>
        <p:nvSpPr>
          <p:cNvPr id="19" name="Стрілка: униз 18"/>
          <p:cNvSpPr/>
          <p:nvPr/>
        </p:nvSpPr>
        <p:spPr>
          <a:xfrm rot="21217436">
            <a:off x="4538692" y="2698127"/>
            <a:ext cx="239199" cy="3955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0" name="Стрілка: униз 19"/>
          <p:cNvSpPr/>
          <p:nvPr/>
        </p:nvSpPr>
        <p:spPr>
          <a:xfrm>
            <a:off x="6100627" y="2715225"/>
            <a:ext cx="262859" cy="3378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1" name="Стрілка: униз 20"/>
          <p:cNvSpPr/>
          <p:nvPr/>
        </p:nvSpPr>
        <p:spPr>
          <a:xfrm>
            <a:off x="8191819" y="2635637"/>
            <a:ext cx="408929" cy="12379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/>
              <a:t> 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49406" y="3323052"/>
            <a:ext cx="34430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000" dirty="0">
                <a:latin typeface="Arial Black" panose="020B0A04020102020204" pitchFamily="34" charset="0"/>
              </a:rPr>
              <a:t>Обробка етап 1: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859044" y="6334780"/>
            <a:ext cx="51677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П  , </a:t>
            </a:r>
            <a:r>
              <a:rPr lang="en-US" sz="2800" dirty="0"/>
              <a:t>M,</a:t>
            </a:r>
            <a:r>
              <a:rPr lang="uk-UA" sz="2800" dirty="0"/>
              <a:t>   </a:t>
            </a:r>
            <a:r>
              <a:rPr lang="en-US" sz="2800" dirty="0"/>
              <a:t>R</a:t>
            </a:r>
            <a:endParaRPr lang="uk-UA" sz="2800" dirty="0"/>
          </a:p>
        </p:txBody>
      </p:sp>
      <p:grpSp>
        <p:nvGrpSpPr>
          <p:cNvPr id="24" name="Группа 23">
            <a:extLst>
              <a:ext uri="{FF2B5EF4-FFF2-40B4-BE49-F238E27FC236}">
                <a16:creationId xmlns:a16="http://schemas.microsoft.com/office/drawing/2014/main" id="{367FB3F1-10B5-CE46-BEF2-F64C3274358A}"/>
              </a:ext>
            </a:extLst>
          </p:cNvPr>
          <p:cNvGrpSpPr/>
          <p:nvPr/>
        </p:nvGrpSpPr>
        <p:grpSpPr>
          <a:xfrm>
            <a:off x="5778959" y="3205565"/>
            <a:ext cx="1574664" cy="652749"/>
            <a:chOff x="5475" y="403274"/>
            <a:chExt cx="1636715" cy="982029"/>
          </a:xfrm>
          <a:solidFill>
            <a:schemeClr val="bg2">
              <a:lumMod val="60000"/>
              <a:lumOff val="40000"/>
            </a:schemeClr>
          </a:solidFill>
        </p:grpSpPr>
        <p:sp>
          <p:nvSpPr>
            <p:cNvPr id="25" name="Скругленный прямоугольник 24">
              <a:extLst>
                <a:ext uri="{FF2B5EF4-FFF2-40B4-BE49-F238E27FC236}">
                  <a16:creationId xmlns:a16="http://schemas.microsoft.com/office/drawing/2014/main" id="{B3ED0D38-7A70-B24B-AB8B-655AE7051AA7}"/>
                </a:ext>
              </a:extLst>
            </p:cNvPr>
            <p:cNvSpPr/>
            <p:nvPr/>
          </p:nvSpPr>
          <p:spPr>
            <a:xfrm>
              <a:off x="5475" y="403274"/>
              <a:ext cx="1636715" cy="982029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6" name="Скругленный прямоугольник 4">
              <a:extLst>
                <a:ext uri="{FF2B5EF4-FFF2-40B4-BE49-F238E27FC236}">
                  <a16:creationId xmlns:a16="http://schemas.microsoft.com/office/drawing/2014/main" id="{404A4ECD-6587-BA41-AD2B-888CCA0F21D9}"/>
                </a:ext>
              </a:extLst>
            </p:cNvPr>
            <p:cNvSpPr txBox="1"/>
            <p:nvPr/>
          </p:nvSpPr>
          <p:spPr>
            <a:xfrm>
              <a:off x="34238" y="432037"/>
              <a:ext cx="1579189" cy="924503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0490" tIns="110490" rIns="110490" bIns="110490" numCol="1" spcCol="1270" anchor="ctr" anchorCtr="0">
              <a:noAutofit/>
            </a:bodyPr>
            <a:lstStyle/>
            <a:p>
              <a:pPr marL="0" lvl="0" indent="0"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ru-RU" sz="2800" kern="1200" dirty="0" err="1"/>
                <a:t>Вузол</a:t>
              </a:r>
              <a:r>
                <a:rPr lang="ru-RU" sz="2800" kern="1200" dirty="0"/>
                <a:t> 2</a:t>
              </a:r>
            </a:p>
          </p:txBody>
        </p:sp>
      </p:grpSp>
      <p:grpSp>
        <p:nvGrpSpPr>
          <p:cNvPr id="27" name="Группа 26">
            <a:extLst>
              <a:ext uri="{FF2B5EF4-FFF2-40B4-BE49-F238E27FC236}">
                <a16:creationId xmlns:a16="http://schemas.microsoft.com/office/drawing/2014/main" id="{291294B9-DC46-914A-9BAE-5EF0BD596875}"/>
              </a:ext>
            </a:extLst>
          </p:cNvPr>
          <p:cNvGrpSpPr/>
          <p:nvPr/>
        </p:nvGrpSpPr>
        <p:grpSpPr>
          <a:xfrm>
            <a:off x="7538002" y="3920990"/>
            <a:ext cx="1574664" cy="661907"/>
            <a:chOff x="-35592" y="434420"/>
            <a:chExt cx="1636715" cy="995807"/>
          </a:xfrm>
          <a:solidFill>
            <a:schemeClr val="bg2">
              <a:lumMod val="40000"/>
              <a:lumOff val="60000"/>
            </a:schemeClr>
          </a:solidFill>
        </p:grpSpPr>
        <p:sp>
          <p:nvSpPr>
            <p:cNvPr id="28" name="Скругленный прямоугольник 27">
              <a:extLst>
                <a:ext uri="{FF2B5EF4-FFF2-40B4-BE49-F238E27FC236}">
                  <a16:creationId xmlns:a16="http://schemas.microsoft.com/office/drawing/2014/main" id="{614829E6-B083-584D-939C-9A5E32FA4AB2}"/>
                </a:ext>
              </a:extLst>
            </p:cNvPr>
            <p:cNvSpPr/>
            <p:nvPr/>
          </p:nvSpPr>
          <p:spPr>
            <a:xfrm>
              <a:off x="-35592" y="448198"/>
              <a:ext cx="1636715" cy="982029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9" name="Скругленный прямоугольник 4">
              <a:extLst>
                <a:ext uri="{FF2B5EF4-FFF2-40B4-BE49-F238E27FC236}">
                  <a16:creationId xmlns:a16="http://schemas.microsoft.com/office/drawing/2014/main" id="{97DA92CF-6BED-3640-A62A-F5FEBE376A63}"/>
                </a:ext>
              </a:extLst>
            </p:cNvPr>
            <p:cNvSpPr txBox="1"/>
            <p:nvPr/>
          </p:nvSpPr>
          <p:spPr>
            <a:xfrm>
              <a:off x="21934" y="434420"/>
              <a:ext cx="1579189" cy="92450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0490" tIns="110490" rIns="110490" bIns="110490" numCol="1" spcCol="1270" anchor="ctr" anchorCtr="0">
              <a:noAutofit/>
            </a:bodyPr>
            <a:lstStyle/>
            <a:p>
              <a:pPr marL="0" lvl="0" indent="0"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ru-RU" sz="2800" kern="1200" dirty="0" err="1"/>
                <a:t>Вузол</a:t>
              </a:r>
              <a:r>
                <a:rPr lang="ru-RU" sz="2800" kern="1200" dirty="0"/>
                <a:t> 2</a:t>
              </a:r>
            </a:p>
          </p:txBody>
        </p:sp>
      </p:grpSp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FE840984-8824-EC47-B51B-29306F7C6618}"/>
              </a:ext>
            </a:extLst>
          </p:cNvPr>
          <p:cNvGrpSpPr/>
          <p:nvPr/>
        </p:nvGrpSpPr>
        <p:grpSpPr>
          <a:xfrm>
            <a:off x="4047322" y="3196407"/>
            <a:ext cx="1574664" cy="661907"/>
            <a:chOff x="-35592" y="434420"/>
            <a:chExt cx="1636715" cy="995807"/>
          </a:xfrm>
        </p:grpSpPr>
        <p:sp>
          <p:nvSpPr>
            <p:cNvPr id="31" name="Скругленный прямоугольник 30">
              <a:extLst>
                <a:ext uri="{FF2B5EF4-FFF2-40B4-BE49-F238E27FC236}">
                  <a16:creationId xmlns:a16="http://schemas.microsoft.com/office/drawing/2014/main" id="{2B1549E1-6CD9-EC48-9214-3009A6111DA4}"/>
                </a:ext>
              </a:extLst>
            </p:cNvPr>
            <p:cNvSpPr/>
            <p:nvPr/>
          </p:nvSpPr>
          <p:spPr>
            <a:xfrm>
              <a:off x="-35592" y="448198"/>
              <a:ext cx="1636715" cy="982029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2" name="Скругленный прямоугольник 4">
              <a:extLst>
                <a:ext uri="{FF2B5EF4-FFF2-40B4-BE49-F238E27FC236}">
                  <a16:creationId xmlns:a16="http://schemas.microsoft.com/office/drawing/2014/main" id="{D7B5C55F-6FBE-714B-97A2-0A6FE72A8FF4}"/>
                </a:ext>
              </a:extLst>
            </p:cNvPr>
            <p:cNvSpPr txBox="1"/>
            <p:nvPr/>
          </p:nvSpPr>
          <p:spPr>
            <a:xfrm>
              <a:off x="21934" y="434420"/>
              <a:ext cx="1579189" cy="92450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0490" tIns="110490" rIns="110490" bIns="110490" numCol="1" spcCol="1270" anchor="ctr" anchorCtr="0">
              <a:noAutofit/>
            </a:bodyPr>
            <a:lstStyle/>
            <a:p>
              <a:pPr marL="0" lvl="0" indent="0"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ru-RU" sz="2800" kern="1200" dirty="0" err="1"/>
                <a:t>Вузол</a:t>
              </a:r>
              <a:r>
                <a:rPr lang="ru-RU" sz="2800" kern="1200" dirty="0"/>
                <a:t> 1</a:t>
              </a: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BDE759FD-94A4-5641-8D77-4B0CD2FB748E}"/>
              </a:ext>
            </a:extLst>
          </p:cNvPr>
          <p:cNvSpPr txBox="1"/>
          <p:nvPr/>
        </p:nvSpPr>
        <p:spPr>
          <a:xfrm>
            <a:off x="249405" y="4099446"/>
            <a:ext cx="34430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000" dirty="0">
                <a:latin typeface="Arial Black" panose="020B0A04020102020204" pitchFamily="34" charset="0"/>
              </a:rPr>
              <a:t>Обробка етап 2:</a:t>
            </a:r>
          </a:p>
        </p:txBody>
      </p:sp>
      <p:sp>
        <p:nvSpPr>
          <p:cNvPr id="35" name="Стрілка: униз 18">
            <a:extLst>
              <a:ext uri="{FF2B5EF4-FFF2-40B4-BE49-F238E27FC236}">
                <a16:creationId xmlns:a16="http://schemas.microsoft.com/office/drawing/2014/main" id="{17E7B257-69C7-F04F-915A-02F7BE2C3464}"/>
              </a:ext>
            </a:extLst>
          </p:cNvPr>
          <p:cNvSpPr/>
          <p:nvPr/>
        </p:nvSpPr>
        <p:spPr>
          <a:xfrm rot="699567">
            <a:off x="5879756" y="4067566"/>
            <a:ext cx="349047" cy="228280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6" name="Стрілка: униз 18">
            <a:extLst>
              <a:ext uri="{FF2B5EF4-FFF2-40B4-BE49-F238E27FC236}">
                <a16:creationId xmlns:a16="http://schemas.microsoft.com/office/drawing/2014/main" id="{C530E9BC-E646-E544-9725-C8A53FC61CEB}"/>
              </a:ext>
            </a:extLst>
          </p:cNvPr>
          <p:cNvSpPr/>
          <p:nvPr/>
        </p:nvSpPr>
        <p:spPr>
          <a:xfrm rot="2188118">
            <a:off x="7170210" y="4901775"/>
            <a:ext cx="366827" cy="15674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59A7901-F149-5C43-B343-1ABEEC59C579}"/>
              </a:ext>
            </a:extLst>
          </p:cNvPr>
          <p:cNvSpPr txBox="1"/>
          <p:nvPr/>
        </p:nvSpPr>
        <p:spPr>
          <a:xfrm>
            <a:off x="249405" y="4722470"/>
            <a:ext cx="34430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000" dirty="0">
                <a:latin typeface="Arial Black" panose="020B0A04020102020204" pitchFamily="34" charset="0"/>
              </a:rPr>
              <a:t>Обробка етап 3:</a:t>
            </a:r>
          </a:p>
        </p:txBody>
      </p:sp>
      <p:grpSp>
        <p:nvGrpSpPr>
          <p:cNvPr id="38" name="Группа 37">
            <a:extLst>
              <a:ext uri="{FF2B5EF4-FFF2-40B4-BE49-F238E27FC236}">
                <a16:creationId xmlns:a16="http://schemas.microsoft.com/office/drawing/2014/main" id="{51246FB8-2E41-4B49-A540-88B132B5E77C}"/>
              </a:ext>
            </a:extLst>
          </p:cNvPr>
          <p:cNvGrpSpPr/>
          <p:nvPr/>
        </p:nvGrpSpPr>
        <p:grpSpPr>
          <a:xfrm>
            <a:off x="3665880" y="4556799"/>
            <a:ext cx="1574664" cy="661907"/>
            <a:chOff x="-35592" y="434420"/>
            <a:chExt cx="1636715" cy="995807"/>
          </a:xfrm>
          <a:solidFill>
            <a:schemeClr val="bg2">
              <a:lumMod val="40000"/>
              <a:lumOff val="60000"/>
            </a:schemeClr>
          </a:solidFill>
        </p:grpSpPr>
        <p:sp>
          <p:nvSpPr>
            <p:cNvPr id="39" name="Скругленный прямоугольник 38">
              <a:extLst>
                <a:ext uri="{FF2B5EF4-FFF2-40B4-BE49-F238E27FC236}">
                  <a16:creationId xmlns:a16="http://schemas.microsoft.com/office/drawing/2014/main" id="{77B9619F-AE26-A04F-87FE-399D090308E4}"/>
                </a:ext>
              </a:extLst>
            </p:cNvPr>
            <p:cNvSpPr/>
            <p:nvPr/>
          </p:nvSpPr>
          <p:spPr>
            <a:xfrm>
              <a:off x="-35592" y="448198"/>
              <a:ext cx="1636715" cy="982029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0" name="Скругленный прямоугольник 4">
              <a:extLst>
                <a:ext uri="{FF2B5EF4-FFF2-40B4-BE49-F238E27FC236}">
                  <a16:creationId xmlns:a16="http://schemas.microsoft.com/office/drawing/2014/main" id="{47DB52AA-E6C9-734F-AE81-E71F08FBCB33}"/>
                </a:ext>
              </a:extLst>
            </p:cNvPr>
            <p:cNvSpPr txBox="1"/>
            <p:nvPr/>
          </p:nvSpPr>
          <p:spPr>
            <a:xfrm>
              <a:off x="21934" y="434420"/>
              <a:ext cx="1579189" cy="92450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0490" tIns="110490" rIns="110490" bIns="110490" numCol="1" spcCol="1270" anchor="ctr" anchorCtr="0">
              <a:noAutofit/>
            </a:bodyPr>
            <a:lstStyle/>
            <a:p>
              <a:pPr marL="0" lvl="0" indent="0"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ru-RU" sz="2800" kern="1200" dirty="0" err="1"/>
                <a:t>Вузол</a:t>
              </a:r>
              <a:r>
                <a:rPr lang="ru-RU" sz="2800" kern="1200" dirty="0"/>
                <a:t> 2</a:t>
              </a:r>
            </a:p>
          </p:txBody>
        </p:sp>
      </p:grpSp>
      <p:sp>
        <p:nvSpPr>
          <p:cNvPr id="41" name="Стрілка: униз 18">
            <a:extLst>
              <a:ext uri="{FF2B5EF4-FFF2-40B4-BE49-F238E27FC236}">
                <a16:creationId xmlns:a16="http://schemas.microsoft.com/office/drawing/2014/main" id="{326E925B-01E4-0E4A-A1C6-4938AF5040FE}"/>
              </a:ext>
            </a:extLst>
          </p:cNvPr>
          <p:cNvSpPr/>
          <p:nvPr/>
        </p:nvSpPr>
        <p:spPr>
          <a:xfrm>
            <a:off x="3693189" y="2870649"/>
            <a:ext cx="326461" cy="162890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2" name="Стрілка: униз 18">
            <a:extLst>
              <a:ext uri="{FF2B5EF4-FFF2-40B4-BE49-F238E27FC236}">
                <a16:creationId xmlns:a16="http://schemas.microsoft.com/office/drawing/2014/main" id="{19415D8A-4E97-1449-ACE1-858BFF00D3CF}"/>
              </a:ext>
            </a:extLst>
          </p:cNvPr>
          <p:cNvSpPr/>
          <p:nvPr/>
        </p:nvSpPr>
        <p:spPr>
          <a:xfrm rot="21217436">
            <a:off x="4681241" y="5455791"/>
            <a:ext cx="374428" cy="8357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1020889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{E226D36E-146F-C645-AADC-856BC48DB884}tf10001062</Template>
  <TotalTime>256</TotalTime>
  <Words>291</Words>
  <Application>Microsoft Macintosh PowerPoint</Application>
  <PresentationFormat>Широкоэкранный</PresentationFormat>
  <Paragraphs>79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3" baseType="lpstr">
      <vt:lpstr>Arial</vt:lpstr>
      <vt:lpstr>Arial Black</vt:lpstr>
      <vt:lpstr>Century Gothic</vt:lpstr>
      <vt:lpstr>Wingdings</vt:lpstr>
      <vt:lpstr>Wingdings 3</vt:lpstr>
      <vt:lpstr>Ион</vt:lpstr>
      <vt:lpstr>Балансування задач між мобільними вузлами розподіленої системи обрахунків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Розподілені обрахунки методом MapReduce на мобільній платформі</dc:title>
  <dc:creator>Vladyslav Pavlenko</dc:creator>
  <cp:lastModifiedBy>Sergey Brych</cp:lastModifiedBy>
  <cp:revision>27</cp:revision>
  <dcterms:created xsi:type="dcterms:W3CDTF">2017-05-30T03:44:19Z</dcterms:created>
  <dcterms:modified xsi:type="dcterms:W3CDTF">2018-06-11T06:56:23Z</dcterms:modified>
</cp:coreProperties>
</file>