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6364" y="1579419"/>
            <a:ext cx="10764981" cy="2762363"/>
          </a:xfrm>
        </p:spPr>
        <p:txBody>
          <a:bodyPr/>
          <a:lstStyle/>
          <a:p>
            <a:pPr algn="l"/>
            <a:r>
              <a:rPr lang="en-US" sz="5000" dirty="0"/>
              <a:t>Distributed calculations using MapReduce on a mobile platform</a:t>
            </a:r>
            <a:endParaRPr lang="uk-UA" sz="50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72776" y="5020651"/>
            <a:ext cx="7766936" cy="1096899"/>
          </a:xfrm>
        </p:spPr>
        <p:txBody>
          <a:bodyPr/>
          <a:lstStyle/>
          <a:p>
            <a:r>
              <a:rPr lang="en-US" dirty="0"/>
              <a:t>TI</a:t>
            </a:r>
            <a:r>
              <a:rPr lang="uk-UA" dirty="0"/>
              <a:t>-</a:t>
            </a:r>
            <a:r>
              <a:rPr lang="en-US" dirty="0"/>
              <a:t>71mp</a:t>
            </a:r>
            <a:r>
              <a:rPr lang="uk-UA" dirty="0"/>
              <a:t>: </a:t>
            </a:r>
            <a:r>
              <a:rPr lang="en-US" dirty="0"/>
              <a:t>Pavlenko V.</a:t>
            </a:r>
            <a:r>
              <a:rPr lang="uk-UA" dirty="0"/>
              <a:t>М.</a:t>
            </a:r>
            <a:br>
              <a:rPr lang="uk-UA" dirty="0"/>
            </a:br>
            <a:r>
              <a:rPr lang="en-US"/>
              <a:t>diploma advisor:</a:t>
            </a:r>
            <a:r>
              <a:rPr lang="ru-RU" dirty="0"/>
              <a:t> </a:t>
            </a:r>
            <a:r>
              <a:rPr lang="en-US" dirty="0"/>
              <a:t>Alekseev M.O.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294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473" y="568036"/>
            <a:ext cx="8894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Goal:</a:t>
            </a:r>
            <a:r>
              <a:rPr lang="uk-UA" sz="2800" b="1" dirty="0">
                <a:latin typeface="Arial Black" panose="020B0A04020102020204" pitchFamily="34" charset="0"/>
              </a:rPr>
              <a:t> </a:t>
            </a:r>
            <a:r>
              <a:rPr lang="en-US" sz="2800" dirty="0"/>
              <a:t>Suggest a model of a heterogeneous distributed</a:t>
            </a:r>
            <a:r>
              <a:rPr lang="ru-RU" sz="2800" dirty="0"/>
              <a:t> </a:t>
            </a:r>
            <a:r>
              <a:rPr lang="en-US" sz="2800" dirty="0"/>
              <a:t>calculating system for use on mobile platforms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37309" y="2576945"/>
            <a:ext cx="931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Subject: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  <a:r>
              <a:rPr lang="en-US" sz="2800" dirty="0"/>
              <a:t>the structure of a heterogeneous system, the construction of a distributed calculation system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308" y="3724079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Object: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  <a:r>
              <a:rPr lang="en-US" sz="2800" dirty="0"/>
              <a:t>mobile platform, task balancing server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36" y="318655"/>
            <a:ext cx="446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Introduction</a:t>
            </a:r>
            <a:endParaRPr lang="uk-UA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491" y="1399311"/>
            <a:ext cx="9615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/>
              <a:t>	</a:t>
            </a:r>
            <a:r>
              <a:rPr lang="en-US" sz="2400" dirty="0"/>
              <a:t> The use of distributed systems for performing calculations is becoming widespread, but all existing implementations are created for PCs (personal computers) and supercomputers.</a:t>
            </a:r>
            <a:endParaRPr lang="uk-UA" sz="2400" dirty="0"/>
          </a:p>
          <a:p>
            <a:pPr algn="just"/>
            <a:br>
              <a:rPr lang="uk-UA" sz="2400" dirty="0"/>
            </a:br>
            <a:r>
              <a:rPr lang="uk-UA" sz="2400" dirty="0"/>
              <a:t>	</a:t>
            </a:r>
            <a:r>
              <a:rPr lang="en-US" sz="2400" dirty="0"/>
              <a:t> Modern mobile phones, called smartphones, have a relatively large supply of work resources that are not used to the fullest.</a:t>
            </a:r>
            <a:endParaRPr lang="uk-UA" sz="2400" dirty="0"/>
          </a:p>
          <a:p>
            <a:pPr algn="just"/>
            <a:br>
              <a:rPr lang="uk-UA" sz="2400" dirty="0"/>
            </a:br>
            <a:r>
              <a:rPr lang="uk-UA" sz="2400" dirty="0"/>
              <a:t>	</a:t>
            </a:r>
            <a:r>
              <a:rPr lang="en-US" sz="2400" dirty="0"/>
              <a:t> This work is aimed at creating an analogue of a distributed system for mobile platforms.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1791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6545" y="332509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Areas of use</a:t>
            </a:r>
            <a:endParaRPr lang="uk-UA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1" y="1260763"/>
            <a:ext cx="83681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Medicine</a:t>
            </a:r>
            <a:endParaRPr lang="uk-UA" sz="2800" dirty="0"/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Decoding of complex signals</a:t>
            </a:r>
            <a:endParaRPr lang="uk-UA" sz="2800" dirty="0"/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Commercial projects</a:t>
            </a:r>
            <a:endParaRPr lang="uk-UA" sz="2800" dirty="0"/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Research projects</a:t>
            </a:r>
            <a:endParaRPr lang="uk-UA" sz="2800" dirty="0"/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Cryptographic tasks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2188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188" y="307286"/>
            <a:ext cx="795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System requirements</a:t>
            </a:r>
            <a:endParaRPr lang="uk-UA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344" y="669141"/>
            <a:ext cx="9296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Work with any platform</a:t>
            </a:r>
            <a:endParaRPr lang="uk-UA" sz="2000" dirty="0"/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 universal approach to problem solving</a:t>
            </a:r>
            <a:endParaRPr lang="uk-UA" sz="2000" dirty="0"/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Keep intermediate results</a:t>
            </a:r>
            <a:endParaRPr lang="uk-UA" sz="2000" dirty="0"/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Monitor the status of mobile devices</a:t>
            </a:r>
            <a:endParaRPr lang="uk-UA" sz="2000" dirty="0"/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Use the universal MapReduce methods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Determine the state of readiness of the result according to the performed work</a:t>
            </a:r>
            <a:endParaRPr lang="uk-UA" sz="2000" dirty="0"/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Reassign tasks to other devices</a:t>
            </a:r>
            <a:endParaRPr lang="uk-UA" sz="2000" dirty="0"/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Provide comprehensive information on the task through a user-friendly interface</a:t>
            </a:r>
            <a:endParaRPr lang="uk-UA" sz="2000" dirty="0"/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0405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8436" y="457200"/>
            <a:ext cx="514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Architecture</a:t>
            </a:r>
            <a:endParaRPr lang="uk-UA" sz="2800" dirty="0">
              <a:latin typeface="Arial Black" panose="020B0A04020102020204" pitchFamily="34" charset="0"/>
            </a:endParaRPr>
          </a:p>
        </p:txBody>
      </p:sp>
      <p:pic>
        <p:nvPicPr>
          <p:cNvPr id="1025" name="Picture 1" descr="page2image1823104">
            <a:extLst>
              <a:ext uri="{FF2B5EF4-FFF2-40B4-BE49-F238E27FC236}">
                <a16:creationId xmlns:a16="http://schemas.microsoft.com/office/drawing/2014/main" id="{D70B1C1F-1E11-0C49-85AB-A4F38A2A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" y="1246093"/>
            <a:ext cx="9129538" cy="4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52400"/>
            <a:ext cx="5985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Algorithm</a:t>
            </a:r>
            <a:br>
              <a:rPr lang="uk-UA" sz="2800" dirty="0">
                <a:latin typeface="Arial Black" panose="020B0A04020102020204" pitchFamily="34" charset="0"/>
              </a:rPr>
            </a:br>
            <a:r>
              <a:rPr lang="en-US" sz="1200" b="1" dirty="0">
                <a:latin typeface="Arial Black" panose="020B0A04020102020204" pitchFamily="34" charset="0"/>
              </a:rPr>
              <a:t>(On an example of large letters search)</a:t>
            </a:r>
            <a:endParaRPr lang="uk-UA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45527" y="1246909"/>
            <a:ext cx="895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r>
              <a:rPr lang="uk-UA" sz="2800" dirty="0"/>
              <a:t>    </a:t>
            </a:r>
            <a:r>
              <a:rPr lang="en-US" sz="2800" dirty="0"/>
              <a:t> of </a:t>
            </a:r>
            <a:r>
              <a:rPr lang="uk-UA" sz="2800" dirty="0"/>
              <a:t>     </a:t>
            </a:r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4" y="1253046"/>
            <a:ext cx="236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Incoming data:</a:t>
            </a:r>
            <a:endParaRPr lang="uk-UA" sz="2000" b="1" dirty="0">
              <a:latin typeface="Arial Black" panose="020B0A04020102020204" pitchFamily="34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5597237" y="1065174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6996547" y="1065174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399" y="2673927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Mobile node:</a:t>
            </a:r>
            <a:endParaRPr lang="uk-UA" sz="2000" dirty="0">
              <a:latin typeface="Arial Black" panose="020B0A04020102020204" pitchFamily="34" charset="0"/>
            </a:endParaRPr>
          </a:p>
        </p:txBody>
      </p:sp>
      <p:sp>
        <p:nvSpPr>
          <p:cNvPr id="10" name="Стрілка: униз 9"/>
          <p:cNvSpPr/>
          <p:nvPr/>
        </p:nvSpPr>
        <p:spPr>
          <a:xfrm rot="2185099">
            <a:off x="4385048" y="1888269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/>
          <p:cNvSpPr/>
          <p:nvPr/>
        </p:nvSpPr>
        <p:spPr>
          <a:xfrm>
            <a:off x="6081875" y="1841028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/>
          <p:cNvSpPr/>
          <p:nvPr/>
        </p:nvSpPr>
        <p:spPr>
          <a:xfrm rot="20373073">
            <a:off x="7872642" y="1837348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303644" y="2608207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endParaRPr lang="uk-U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7237" y="2608207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</a:t>
            </a:r>
            <a:endParaRPr lang="uk-U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469811" y="2581522"/>
            <a:ext cx="265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16" name="Прямокутник 15"/>
          <p:cNvSpPr/>
          <p:nvPr/>
        </p:nvSpPr>
        <p:spPr>
          <a:xfrm>
            <a:off x="3303644" y="3074037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/>
          <p:cNvSpPr/>
          <p:nvPr/>
        </p:nvSpPr>
        <p:spPr>
          <a:xfrm>
            <a:off x="7469811" y="3059023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/>
          <p:cNvSpPr/>
          <p:nvPr/>
        </p:nvSpPr>
        <p:spPr>
          <a:xfrm>
            <a:off x="8107451" y="3059023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ілка: униз 18"/>
          <p:cNvSpPr/>
          <p:nvPr/>
        </p:nvSpPr>
        <p:spPr>
          <a:xfrm rot="18948978">
            <a:off x="4401959" y="3309497"/>
            <a:ext cx="469619" cy="113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ілка: униз 19"/>
          <p:cNvSpPr/>
          <p:nvPr/>
        </p:nvSpPr>
        <p:spPr>
          <a:xfrm>
            <a:off x="6081875" y="3345514"/>
            <a:ext cx="469619" cy="904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ілка: униз 20"/>
          <p:cNvSpPr/>
          <p:nvPr/>
        </p:nvSpPr>
        <p:spPr>
          <a:xfrm rot="2185099">
            <a:off x="7436796" y="3229144"/>
            <a:ext cx="469619" cy="117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595745" y="4348266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Result:</a:t>
            </a:r>
            <a:endParaRPr lang="uk-UA" sz="2000" dirty="0">
              <a:latin typeface="Arial Black" panose="020B0A04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1306" y="4286711"/>
            <a:ext cx="51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  <a:r>
              <a:rPr lang="ru-RU" sz="2800" dirty="0"/>
              <a:t>  , </a:t>
            </a:r>
            <a:r>
              <a:rPr lang="en-US" sz="2800" dirty="0"/>
              <a:t>M,</a:t>
            </a:r>
            <a:r>
              <a:rPr lang="uk-UA" sz="2800" dirty="0"/>
              <a:t>   </a:t>
            </a:r>
            <a:r>
              <a:rPr lang="en-US" sz="2800" dirty="0"/>
              <a:t>R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3732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8509" y="304801"/>
            <a:ext cx="619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Conclusions</a:t>
            </a:r>
            <a:endParaRPr lang="uk-UA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418" y="1704109"/>
            <a:ext cx="9033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 A heterogeneous system has been constructed that allows the use of a mobile device as a node for the calculation of various types of tasks using MapReduce technology.</a:t>
            </a:r>
          </a:p>
          <a:p>
            <a:pPr algn="just"/>
            <a:r>
              <a:rPr lang="uk-UA" sz="2400" dirty="0"/>
              <a:t>	</a:t>
            </a:r>
            <a:endParaRPr lang="en-US" sz="2400" dirty="0"/>
          </a:p>
          <a:p>
            <a:pPr algn="just"/>
            <a:r>
              <a:rPr lang="en-US" sz="2400" dirty="0"/>
              <a:t>	 The basic requirements for such a system were fulfilled and all the peculiarities of work with mobile devices via the Internet were taken into account with the help of web-level Http / Https;</a:t>
            </a:r>
          </a:p>
        </p:txBody>
      </p:sp>
    </p:spTree>
    <p:extLst>
      <p:ext uri="{BB962C8B-B14F-4D97-AF65-F5344CB8AC3E}">
        <p14:creationId xmlns:p14="http://schemas.microsoft.com/office/powerpoint/2010/main" val="424142352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148</Words>
  <Application>Microsoft Macintosh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Trebuchet MS</vt:lpstr>
      <vt:lpstr>Wingdings</vt:lpstr>
      <vt:lpstr>Wingdings 3</vt:lpstr>
      <vt:lpstr>Грань</vt:lpstr>
      <vt:lpstr>Distributed calculations using MapReduce on a mobile platform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Розподілені обрахунки методом MapReduce на мобільній платформі</dc:title>
  <dc:creator>Vladyslav Pavlenko</dc:creator>
  <cp:lastModifiedBy>Sergey Brych</cp:lastModifiedBy>
  <cp:revision>28</cp:revision>
  <dcterms:created xsi:type="dcterms:W3CDTF">2017-05-30T03:44:19Z</dcterms:created>
  <dcterms:modified xsi:type="dcterms:W3CDTF">2018-05-22T07:25:46Z</dcterms:modified>
</cp:coreProperties>
</file>