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8" r:id="rId3"/>
    <p:sldId id="257" r:id="rId4"/>
    <p:sldId id="278" r:id="rId5"/>
    <p:sldId id="277" r:id="rId6"/>
    <p:sldId id="266" r:id="rId7"/>
    <p:sldId id="273" r:id="rId8"/>
    <p:sldId id="275" r:id="rId9"/>
    <p:sldId id="271" r:id="rId10"/>
    <p:sldId id="272" r:id="rId11"/>
    <p:sldId id="276" r:id="rId12"/>
    <p:sldId id="269" r:id="rId13"/>
    <p:sldId id="260" r:id="rId14"/>
    <p:sldId id="274" r:id="rId15"/>
    <p:sldId id="262" r:id="rId16"/>
    <p:sldId id="261" r:id="rId17"/>
    <p:sldId id="263" r:id="rId18"/>
    <p:sldId id="267" r:id="rId19"/>
    <p:sldId id="26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2B9B8-9E43-4D47-8632-3771ADCC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ABE9D0-3E1C-AE4F-A5C9-C3A4D609B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77B14-07C2-EB40-839D-6ECDE31C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E53EE-FAAE-5242-AD80-F9F1FC69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B506D-E586-7E43-94DE-C6796DA9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5392E-1E46-904D-8DEE-61CFA550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0C1EF9-BBAC-D14D-9F8F-71E5F392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DD8D6C-7BD4-D645-B781-0145F58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68FE2-C307-F648-86D3-7E08A290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5F29E-EE9F-C645-A5F6-454BDC4E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B845F2-C138-B94F-A9D7-98C6A6F60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2B3C8C-E211-B440-A99A-90CD28DE1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4167F-7D77-C14A-A30A-42B7BB4F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522AA-2D71-A94D-A62A-7B69AC6F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E4ED0-5C28-1040-BC95-561DE23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F17AA-5BA9-5944-9079-3E039191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44F29-C575-D54F-AAC7-723A40CE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4DA85-8AED-DF4F-9844-680DFBA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50BB4-32B9-ED4B-B71E-962B73F1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C4CD5-7679-884E-8F55-85C3D8D6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CE90E-8A70-A144-9FC2-A964B88F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893F8-9F48-2A4D-B703-363FC544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879E31-1DB0-DB44-A729-016AF5EC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4877A-A510-C845-8DCC-C3B9D9F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F3C25-0F99-3943-9903-F6AA2C67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A9A27-B085-4744-A0B5-B493F195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083AA-8C3E-AB4E-B1AE-1DFEF8D69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C28823-4CFE-EE43-845A-215270AC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9C6F77-1E32-9B4D-8D75-EB4A0C6D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B749E3-465E-364B-8C62-44E59BDA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473B4D-0A7A-2540-9B6A-5C03100B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2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9E844-9F5A-094E-9183-A8D3C75D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054FDB-8E11-224E-966E-6B3E6097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81E1CB-56C0-9341-A32A-ABBD27643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073D38-34A3-8342-BBBB-A90E5A71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AACBED-29ED-8946-B89F-ABC78A40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81485A-C1BA-4541-85FE-FE75B494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C3BFDB-80DB-1F4A-AE84-2583FF74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1C5357-17F6-0549-B6DD-14A154B1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99474-7CB3-FA40-BC9E-6D7AC92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9E7A9A-A544-6043-A7FC-EC0C7F9A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13E9A-B3F3-1F4C-8DC6-D90F983E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5B0B8C-B958-0F45-BCED-2A995A2D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078FAC-4C0A-A043-A143-C7E110E5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B2FA27-726D-1042-86FA-75C2D3EA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151C0-7B84-F848-AC98-7D63E241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06CF9-7745-1E46-B626-C77A932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254EA-8C4A-5D41-8CCA-5E526367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2A2597-B755-FF40-B061-D74E6534A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1930DF-2ADA-D046-8586-AA4D6667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9F3BD-7F85-844E-B173-82662239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A64372-A6F8-A744-8A93-A9927358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9214-56F2-CF44-B540-0183C0EB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6200FE-9A5C-F749-90BE-59AC4365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5752D-A5EE-7A40-9A18-09224408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794043-0C43-3643-86AE-6ED9B7C6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BB42F8-72E9-D445-B820-EC41B7B5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11A25-4B0F-C94E-9413-E25CFF01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08B7D-0786-F64B-95C8-C2EF6AD9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C142A-2A40-FE48-B7D9-D51339B1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B2945-2AF3-6347-BC8F-59CE8985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B90343-B4F0-9F4E-A7FD-EBABD3F78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6274E-881F-C341-8C82-1B67C835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2776" y="2090407"/>
            <a:ext cx="10764981" cy="2762363"/>
          </a:xfrm>
        </p:spPr>
        <p:txBody>
          <a:bodyPr>
            <a:normAutofit/>
          </a:bodyPr>
          <a:lstStyle/>
          <a:p>
            <a:pPr algn="l"/>
            <a:r>
              <a:rPr lang="uk-UA" dirty="0"/>
              <a:t>Метод балансування задач між мобільними вузлами розподіленої системи обчислень</a:t>
            </a:r>
            <a:endParaRPr lang="uk-UA" sz="5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uk-UA" dirty="0" err="1"/>
              <a:t>Викона</a:t>
            </a:r>
            <a:r>
              <a:rPr lang="ru-RU" dirty="0"/>
              <a:t>в</a:t>
            </a:r>
            <a:r>
              <a:rPr lang="uk-UA" dirty="0"/>
              <a:t> студент групи ТІ-</a:t>
            </a:r>
            <a:r>
              <a:rPr lang="en-US" dirty="0"/>
              <a:t>71</a:t>
            </a:r>
            <a:r>
              <a:rPr lang="ru-RU" sz="2000" dirty="0" err="1"/>
              <a:t>мп</a:t>
            </a:r>
            <a:r>
              <a:rPr lang="uk-UA" dirty="0"/>
              <a:t>: Павленко В.М.</a:t>
            </a:r>
          </a:p>
          <a:p>
            <a:r>
              <a:rPr lang="uk-UA" dirty="0"/>
              <a:t>Науковий керівник</a:t>
            </a:r>
            <a:r>
              <a:rPr lang="ru-RU" dirty="0"/>
              <a:t>: </a:t>
            </a:r>
            <a:r>
              <a:rPr lang="uk-UA" dirty="0"/>
              <a:t>Алєксєєв М.О.</a:t>
            </a:r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Приклад </a:t>
            </a:r>
            <a:r>
              <a:rPr lang="ru-RU" sz="2800" dirty="0" err="1">
                <a:latin typeface="Arial Black" panose="020B0A04020102020204" pitchFamily="34" charset="0"/>
              </a:rPr>
              <a:t>роботи</a:t>
            </a:r>
            <a:r>
              <a:rPr lang="ru-RU" sz="2800" dirty="0">
                <a:latin typeface="Arial Black" panose="020B0A04020102020204" pitchFamily="34" charset="0"/>
              </a:rPr>
              <a:t> методу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20600" y="199814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112388" y="196170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" y="223857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Розділення на підзадачі:</a:t>
            </a:r>
          </a:p>
        </p:txBody>
      </p:sp>
      <p:sp>
        <p:nvSpPr>
          <p:cNvPr id="10" name="Стрілка: униз 9"/>
          <p:cNvSpPr/>
          <p:nvPr/>
        </p:nvSpPr>
        <p:spPr>
          <a:xfrm rot="342834">
            <a:off x="4506162" y="1847239"/>
            <a:ext cx="259660" cy="28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9"/>
            <a:ext cx="265137" cy="32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8013729" y="1811901"/>
            <a:ext cx="264821" cy="315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806872" y="2182066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343" y="2177901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917" y="2151216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9" name="Стрілка: униз 18"/>
          <p:cNvSpPr/>
          <p:nvPr/>
        </p:nvSpPr>
        <p:spPr>
          <a:xfrm rot="21217436">
            <a:off x="4538692" y="2698127"/>
            <a:ext cx="239199" cy="39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100627" y="2715225"/>
            <a:ext cx="262859" cy="33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>
            <a:off x="8191819" y="2635637"/>
            <a:ext cx="408929" cy="123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406" y="3323052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1: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59044" y="6334780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67FB3F1-10B5-CE46-BEF2-F64C3274358A}"/>
              </a:ext>
            </a:extLst>
          </p:cNvPr>
          <p:cNvGrpSpPr/>
          <p:nvPr/>
        </p:nvGrpSpPr>
        <p:grpSpPr>
          <a:xfrm>
            <a:off x="5778959" y="3205565"/>
            <a:ext cx="1574664" cy="652749"/>
            <a:chOff x="5475" y="403274"/>
            <a:chExt cx="1636715" cy="98202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B3ED0D38-7A70-B24B-AB8B-655AE7051AA7}"/>
                </a:ext>
              </a:extLst>
            </p:cNvPr>
            <p:cNvSpPr/>
            <p:nvPr/>
          </p:nvSpPr>
          <p:spPr>
            <a:xfrm>
              <a:off x="5475" y="403274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4">
              <a:extLst>
                <a:ext uri="{FF2B5EF4-FFF2-40B4-BE49-F238E27FC236}">
                  <a16:creationId xmlns:a16="http://schemas.microsoft.com/office/drawing/2014/main" id="{404A4ECD-6587-BA41-AD2B-888CCA0F21D9}"/>
                </a:ext>
              </a:extLst>
            </p:cNvPr>
            <p:cNvSpPr txBox="1"/>
            <p:nvPr/>
          </p:nvSpPr>
          <p:spPr>
            <a:xfrm>
              <a:off x="34238" y="432037"/>
              <a:ext cx="1579189" cy="9245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Вузол</a:t>
              </a:r>
              <a:r>
                <a:rPr lang="ru-RU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91294B9-DC46-914A-9BAE-5EF0BD596875}"/>
              </a:ext>
            </a:extLst>
          </p:cNvPr>
          <p:cNvGrpSpPr/>
          <p:nvPr/>
        </p:nvGrpSpPr>
        <p:grpSpPr>
          <a:xfrm>
            <a:off x="7538002" y="3920990"/>
            <a:ext cx="1574664" cy="661907"/>
            <a:chOff x="-35592" y="434420"/>
            <a:chExt cx="1636715" cy="995807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614829E6-B083-584D-939C-9A5E32FA4AB2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>
              <a:extLst>
                <a:ext uri="{FF2B5EF4-FFF2-40B4-BE49-F238E27FC236}">
                  <a16:creationId xmlns:a16="http://schemas.microsoft.com/office/drawing/2014/main" id="{97DA92CF-6BED-3640-A62A-F5FEBE376A6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tx1"/>
                  </a:solidFill>
                </a:rPr>
                <a:t>Вузол</a:t>
              </a:r>
              <a:r>
                <a:rPr lang="ru-RU" sz="2800" kern="1200" dirty="0">
                  <a:solidFill>
                    <a:schemeClr val="tx1"/>
                  </a:solidFill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2</a:t>
              </a:r>
              <a:endParaRPr lang="ru-RU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E840984-8824-EC47-B51B-29306F7C6618}"/>
              </a:ext>
            </a:extLst>
          </p:cNvPr>
          <p:cNvGrpSpPr/>
          <p:nvPr/>
        </p:nvGrpSpPr>
        <p:grpSpPr>
          <a:xfrm>
            <a:off x="4047322" y="3196407"/>
            <a:ext cx="1574664" cy="661907"/>
            <a:chOff x="-35592" y="434420"/>
            <a:chExt cx="1636715" cy="995807"/>
          </a:xfrm>
          <a:solidFill>
            <a:schemeClr val="bg2">
              <a:lumMod val="50000"/>
            </a:schemeClr>
          </a:solidFill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2B1549E1-6CD9-EC48-9214-3009A6111DA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>
              <a:extLst>
                <a:ext uri="{FF2B5EF4-FFF2-40B4-BE49-F238E27FC236}">
                  <a16:creationId xmlns:a16="http://schemas.microsoft.com/office/drawing/2014/main" id="{D7B5C55F-6FBE-714B-97A2-0A6FE72A8FF4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bg1"/>
                  </a:solidFill>
                </a:rPr>
                <a:t>Вузол</a:t>
              </a:r>
              <a:r>
                <a:rPr lang="ru-RU" sz="2800" kern="1200" dirty="0">
                  <a:solidFill>
                    <a:schemeClr val="bg1"/>
                  </a:solidFill>
                </a:rPr>
                <a:t>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E759FD-94A4-5641-8D77-4B0CD2FB748E}"/>
              </a:ext>
            </a:extLst>
          </p:cNvPr>
          <p:cNvSpPr txBox="1"/>
          <p:nvPr/>
        </p:nvSpPr>
        <p:spPr>
          <a:xfrm>
            <a:off x="249405" y="409944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2:</a:t>
            </a:r>
          </a:p>
        </p:txBody>
      </p:sp>
      <p:sp>
        <p:nvSpPr>
          <p:cNvPr id="35" name="Стрілка: униз 18">
            <a:extLst>
              <a:ext uri="{FF2B5EF4-FFF2-40B4-BE49-F238E27FC236}">
                <a16:creationId xmlns:a16="http://schemas.microsoft.com/office/drawing/2014/main" id="{17E7B257-69C7-F04F-915A-02F7BE2C3464}"/>
              </a:ext>
            </a:extLst>
          </p:cNvPr>
          <p:cNvSpPr/>
          <p:nvPr/>
        </p:nvSpPr>
        <p:spPr>
          <a:xfrm rot="699567">
            <a:off x="5879756" y="4067566"/>
            <a:ext cx="349047" cy="228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трілка: униз 18">
            <a:extLst>
              <a:ext uri="{FF2B5EF4-FFF2-40B4-BE49-F238E27FC236}">
                <a16:creationId xmlns:a16="http://schemas.microsoft.com/office/drawing/2014/main" id="{C530E9BC-E646-E544-9725-C8A53FC61CEB}"/>
              </a:ext>
            </a:extLst>
          </p:cNvPr>
          <p:cNvSpPr/>
          <p:nvPr/>
        </p:nvSpPr>
        <p:spPr>
          <a:xfrm rot="2188118">
            <a:off x="7170210" y="4901775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A7901-F149-5C43-B343-1ABEEC59C579}"/>
              </a:ext>
            </a:extLst>
          </p:cNvPr>
          <p:cNvSpPr txBox="1"/>
          <p:nvPr/>
        </p:nvSpPr>
        <p:spPr>
          <a:xfrm>
            <a:off x="249405" y="4722470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3: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51246FB8-2E41-4B49-A540-88B132B5E77C}"/>
              </a:ext>
            </a:extLst>
          </p:cNvPr>
          <p:cNvGrpSpPr/>
          <p:nvPr/>
        </p:nvGrpSpPr>
        <p:grpSpPr>
          <a:xfrm>
            <a:off x="3665880" y="4556799"/>
            <a:ext cx="1574664" cy="661907"/>
            <a:chOff x="-35592" y="434420"/>
            <a:chExt cx="1636715" cy="995807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9" name="Скругленный прямоугольник 38">
              <a:extLst>
                <a:ext uri="{FF2B5EF4-FFF2-40B4-BE49-F238E27FC236}">
                  <a16:creationId xmlns:a16="http://schemas.microsoft.com/office/drawing/2014/main" id="{77B9619F-AE26-A04F-87FE-399D090308E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4">
              <a:extLst>
                <a:ext uri="{FF2B5EF4-FFF2-40B4-BE49-F238E27FC236}">
                  <a16:creationId xmlns:a16="http://schemas.microsoft.com/office/drawing/2014/main" id="{47DB52AA-E6C9-734F-AE81-E71F08FBCB3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Вузол</a:t>
              </a:r>
              <a:r>
                <a:rPr lang="ru-RU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</a:t>
              </a:r>
            </a:p>
          </p:txBody>
        </p:sp>
      </p:grpSp>
      <p:sp>
        <p:nvSpPr>
          <p:cNvPr id="41" name="Стрілка: униз 18">
            <a:extLst>
              <a:ext uri="{FF2B5EF4-FFF2-40B4-BE49-F238E27FC236}">
                <a16:creationId xmlns:a16="http://schemas.microsoft.com/office/drawing/2014/main" id="{326E925B-01E4-0E4A-A1C6-4938AF5040FE}"/>
              </a:ext>
            </a:extLst>
          </p:cNvPr>
          <p:cNvSpPr/>
          <p:nvPr/>
        </p:nvSpPr>
        <p:spPr>
          <a:xfrm>
            <a:off x="3693189" y="2870649"/>
            <a:ext cx="326461" cy="162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Стрілка: униз 18">
            <a:extLst>
              <a:ext uri="{FF2B5EF4-FFF2-40B4-BE49-F238E27FC236}">
                <a16:creationId xmlns:a16="http://schemas.microsoft.com/office/drawing/2014/main" id="{19415D8A-4E97-1449-ACE1-858BFF00D3CF}"/>
              </a:ext>
            </a:extLst>
          </p:cNvPr>
          <p:cNvSpPr/>
          <p:nvPr/>
        </p:nvSpPr>
        <p:spPr>
          <a:xfrm rot="19720904">
            <a:off x="4531021" y="5350871"/>
            <a:ext cx="374428" cy="1066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208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7D691-9C8C-204B-92EA-05DC197793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69" y="1686073"/>
            <a:ext cx="8501204" cy="4325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A94ED-8F4B-834C-B3B6-98A2142AD8CA}"/>
              </a:ext>
            </a:extLst>
          </p:cNvPr>
          <p:cNvSpPr txBox="1"/>
          <p:nvPr/>
        </p:nvSpPr>
        <p:spPr>
          <a:xfrm>
            <a:off x="2424544" y="152400"/>
            <a:ext cx="8067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latin typeface="Arial Black" panose="020B0A04020102020204" pitchFamily="34" charset="0"/>
              </a:rPr>
              <a:t>Порівняння</a:t>
            </a:r>
            <a:r>
              <a:rPr lang="ru-RU" sz="2800" dirty="0">
                <a:latin typeface="Arial Black" panose="020B0A04020102020204" pitchFamily="34" charset="0"/>
              </a:rPr>
              <a:t> часу </a:t>
            </a:r>
            <a:r>
              <a:rPr lang="ru-RU" sz="2800" dirty="0" err="1">
                <a:latin typeface="Arial Black" panose="020B0A04020102020204" pitchFamily="34" charset="0"/>
              </a:rPr>
              <a:t>обробки</a:t>
            </a:r>
            <a:r>
              <a:rPr lang="ru-RU" sz="2800" dirty="0">
                <a:latin typeface="Arial Black" panose="020B0A04020102020204" pitchFamily="34" charset="0"/>
              </a:rPr>
              <a:t> підзавдань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за різними методами балансування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5650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2" y="289560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Arial Black" panose="020B0A04020102020204" pitchFamily="34" charset="0"/>
              </a:rPr>
              <a:t>Практична частина</a:t>
            </a:r>
          </a:p>
        </p:txBody>
      </p:sp>
    </p:spTree>
    <p:extLst>
      <p:ext uri="{BB962C8B-B14F-4D97-AF65-F5344CB8AC3E}">
        <p14:creationId xmlns:p14="http://schemas.microsoft.com/office/powerpoint/2010/main" val="14182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51009"/>
            <a:ext cx="559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Створення завдання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6D978-A1DF-9344-9FAE-F2E37DCC3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5" y="1104523"/>
            <a:ext cx="8609846" cy="52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DEED27-373C-B049-A0DF-CEEFABA5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15" y="1401087"/>
            <a:ext cx="9385300" cy="450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42782-6990-3849-AA33-507B83FD9262}"/>
              </a:ext>
            </a:extLst>
          </p:cNvPr>
          <p:cNvSpPr txBox="1"/>
          <p:nvPr/>
        </p:nvSpPr>
        <p:spPr>
          <a:xfrm>
            <a:off x="2598345" y="251009"/>
            <a:ext cx="651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Вивід серверу ділення завдань</a:t>
            </a:r>
          </a:p>
        </p:txBody>
      </p:sp>
    </p:spTree>
    <p:extLst>
      <p:ext uri="{BB962C8B-B14F-4D97-AF65-F5344CB8AC3E}">
        <p14:creationId xmlns:p14="http://schemas.microsoft.com/office/powerpoint/2010/main" val="393122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4655" y="251009"/>
            <a:ext cx="649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створеного завдання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8B560B-DEEB-E443-8D4F-D4F73BF916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2" y="995881"/>
            <a:ext cx="8845236" cy="53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9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519566"/>
            <a:ext cx="3535817" cy="5907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569" y="18107"/>
            <a:ext cx="109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Виконання  завдання мобільним пристроєм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1CC82-03F7-9848-B1F6-B0CF82BAFE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48" y="519564"/>
            <a:ext cx="3535818" cy="59072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5E0B28-C881-1E40-B1AD-7E337B03BF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11" y="519564"/>
            <a:ext cx="3563791" cy="59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194" y="471027"/>
            <a:ext cx="95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результату виконання завдання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29D5FF-3E14-B24F-92D6-E3DDAE4F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5" y="994247"/>
            <a:ext cx="88519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Висновки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8417" y="828021"/>
            <a:ext cx="90331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uk-UA" dirty="0"/>
              <a:t>Проведено детальний аналіз методів розподілення задач в гетерогенних системах розподілених обчислень для ефективного використання мобільних вузлів.</a:t>
            </a:r>
            <a:endParaRPr lang="en-US" dirty="0"/>
          </a:p>
          <a:p>
            <a:pPr marL="342900" lvl="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uk-UA" dirty="0"/>
              <a:t>Було досліджено різни алгоритми роботи розподілених систем. Серед цих систем була виділена </a:t>
            </a:r>
            <a:r>
              <a:rPr lang="en-US" dirty="0"/>
              <a:t>Hadoop</a:t>
            </a:r>
            <a:r>
              <a:rPr lang="uk-UA" dirty="0"/>
              <a:t> та її метод балансування, адже він задовольняє ряду вимог, які були поставлені перед системою, як гетерогенною мережею із мобільними пристроями в якості робочих вузлів.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ru-RU" dirty="0"/>
          </a:p>
          <a:p>
            <a:pPr marL="342900" lvl="0" indent="-342900">
              <a:buAutoNum type="arabicPeriod"/>
            </a:pPr>
            <a:r>
              <a:rPr lang="uk-UA" dirty="0"/>
              <a:t>Обраний метод добре підходить для реалізації розподіленої системи адже він вирішує питання паралелізації завдання між робочими вузлами; розмежування сфер роботи пристроїв, тобто встановлення незалежних зв’язків між пристроями та зменшення ризику втрати великої частини обчислень через раптове відключення вузла від мережі Інтернет.</a:t>
            </a:r>
            <a:r>
              <a:rPr lang="ru-RU"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endParaRPr lang="en-US" dirty="0"/>
          </a:p>
          <a:p>
            <a:pPr marL="342900" lvl="0" indent="-342900">
              <a:buAutoNum type="arabicPeriod"/>
            </a:pPr>
            <a:r>
              <a:rPr lang="uk-UA" dirty="0"/>
              <a:t>Було розроблено та адаптовано метод балансування для його використання та встановлення на сервер. Серверна програма представляє собою веб-інтерфейс який дозволяє користувачу створювати та переглядати стан завдань поставлених на обчислення.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6" y="471055"/>
            <a:ext cx="602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Публікації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7581" y="1939636"/>
            <a:ext cx="8700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В.М. ПАВЛЕНКО. РОЗПОДІЛЕНІ ОБРАХУНКИ МЕТОДОМ </a:t>
            </a:r>
            <a:r>
              <a:rPr lang="en-US" dirty="0"/>
              <a:t>MAPREDUCE </a:t>
            </a:r>
            <a:r>
              <a:rPr lang="ru-RU" dirty="0"/>
              <a:t>НА МОБІЛЬНІЙ ПЛАТФОРМІ</a:t>
            </a:r>
            <a:r>
              <a:rPr lang="en-US" dirty="0"/>
              <a:t> /</a:t>
            </a:r>
            <a:r>
              <a:rPr lang="uk-UA" dirty="0"/>
              <a:t> </a:t>
            </a:r>
            <a:r>
              <a:rPr lang="en-US" dirty="0"/>
              <a:t>XI </a:t>
            </a:r>
            <a:r>
              <a:rPr lang="uk-UA" dirty="0"/>
              <a:t>Міжнародна науково-технічні конференції «ПРОБЛЕМИ ТЕЛЕКОМУНІКАЦІЙ» 18-21 КВІТНЯ 201</a:t>
            </a:r>
            <a:r>
              <a:rPr lang="en-US" dirty="0"/>
              <a:t>8</a:t>
            </a:r>
            <a:r>
              <a:rPr lang="uk-UA" dirty="0"/>
              <a:t> р., -288с.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ru-RU" dirty="0"/>
              <a:t>В.М. ПАВЛЕНКО. </a:t>
            </a:r>
            <a:r>
              <a:rPr lang="en-US" dirty="0"/>
              <a:t>DISTRIBUTED COMPUTING WITH MAPREDUCE MODEL / Problems of </a:t>
            </a:r>
            <a:r>
              <a:rPr lang="en-US" dirty="0" err="1"/>
              <a:t>Infocommunications</a:t>
            </a:r>
            <a:r>
              <a:rPr lang="en-US" dirty="0"/>
              <a:t>. Science and Technology» (PICS&amp;T-2018)</a:t>
            </a:r>
            <a:r>
              <a:rPr lang="uk-UA" dirty="0"/>
              <a:t>,</a:t>
            </a:r>
            <a:r>
              <a:rPr lang="en-US" dirty="0"/>
              <a:t> 2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 err="1"/>
              <a:t>липня</a:t>
            </a:r>
            <a:r>
              <a:rPr lang="ru-RU" dirty="0"/>
              <a:t> 201</a:t>
            </a:r>
            <a:r>
              <a:rPr lang="en-US" dirty="0"/>
              <a:t>8</a:t>
            </a:r>
            <a:r>
              <a:rPr lang="ru-RU" dirty="0"/>
              <a:t>р</a:t>
            </a:r>
            <a:r>
              <a:rPr lang="en-US" dirty="0"/>
              <a:t> -</a:t>
            </a:r>
            <a:r>
              <a:rPr lang="uk-UA" dirty="0"/>
              <a:t> 137</a:t>
            </a:r>
            <a:r>
              <a:rPr lang="en-US" dirty="0"/>
              <a:t>c.</a:t>
            </a:r>
            <a:endParaRPr lang="ru-RU" dirty="0"/>
          </a:p>
          <a:p>
            <a:pPr marL="285750" indent="-285750">
              <a:buFontTx/>
              <a:buChar char="-"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3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Актуальність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00" y="1100546"/>
            <a:ext cx="9615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Використання розподілених систем для виконання </a:t>
            </a:r>
            <a:r>
              <a:rPr lang="ru-RU" sz="2400" dirty="0" err="1"/>
              <a:t>обчислень</a:t>
            </a:r>
            <a:r>
              <a:rPr lang="uk-UA" sz="2400" dirty="0"/>
              <a:t> набуває широкої популярності, але всі існуючі реалізації створені для ПК (персональних комп’ютерів) та </a:t>
            </a:r>
            <a:r>
              <a:rPr lang="uk-UA" sz="2400" dirty="0" err="1"/>
              <a:t>суперком’ютерів</a:t>
            </a:r>
            <a:r>
              <a:rPr lang="uk-UA" sz="2400" dirty="0"/>
              <a:t>.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Сучасні мобільні телефони, іменовані смартфонами, мають порівняно великий запас робочих ресурсів, які не використовуються в повну міру. 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Дана робота спрямована на створення </a:t>
            </a:r>
            <a:r>
              <a:rPr lang="ru-RU" sz="2400" dirty="0"/>
              <a:t>методу</a:t>
            </a:r>
            <a:r>
              <a:rPr lang="uk-UA" sz="2400" dirty="0"/>
              <a:t> балансування задач в гетерогенній розподіленій системі для мобільних платформ, що дозволить уникнути проблем з використанням їх у якості робочих вузлів.</a:t>
            </a:r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978728"/>
            <a:ext cx="59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Arial Black" panose="020B0A040201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284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863" y="1219884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Arial Black" panose="020B0A04020102020204" pitchFamily="34" charset="0"/>
              </a:rPr>
              <a:t>Мета: </a:t>
            </a:r>
            <a:r>
              <a:rPr lang="ru-RU" sz="2800" dirty="0" err="1"/>
              <a:t>Покращення</a:t>
            </a:r>
            <a:r>
              <a:rPr lang="ru-RU" sz="2800" dirty="0"/>
              <a:t> </a:t>
            </a:r>
            <a:r>
              <a:rPr lang="ru-RU" sz="2800" dirty="0" err="1"/>
              <a:t>розподілення</a:t>
            </a:r>
            <a:r>
              <a:rPr lang="ru-RU" sz="2800" dirty="0"/>
              <a:t> задач в </a:t>
            </a:r>
            <a:r>
              <a:rPr lang="ru-RU" sz="2800" dirty="0" err="1"/>
              <a:t>гетерогенній</a:t>
            </a:r>
            <a:r>
              <a:rPr lang="ru-RU" sz="2800" dirty="0"/>
              <a:t> </a:t>
            </a:r>
            <a:r>
              <a:rPr lang="ru-RU" sz="2800" dirty="0" err="1"/>
              <a:t>системі</a:t>
            </a:r>
            <a:r>
              <a:rPr lang="ru-RU" sz="2800" dirty="0"/>
              <a:t> </a:t>
            </a:r>
            <a:r>
              <a:rPr lang="ru-RU" sz="2800" dirty="0" err="1"/>
              <a:t>розподілених</a:t>
            </a:r>
            <a:r>
              <a:rPr lang="ru-RU" sz="2800" dirty="0"/>
              <a:t> </a:t>
            </a:r>
            <a:r>
              <a:rPr lang="ru-RU" sz="2800" dirty="0" err="1"/>
              <a:t>обчислень</a:t>
            </a:r>
            <a:r>
              <a:rPr lang="en-US" sz="2800" dirty="0"/>
              <a:t> </a:t>
            </a:r>
            <a:r>
              <a:rPr lang="ru-RU" sz="2800" dirty="0"/>
              <a:t> за </a:t>
            </a:r>
            <a:r>
              <a:rPr lang="ru-RU" sz="2800" dirty="0" err="1"/>
              <a:t>рахунок</a:t>
            </a:r>
            <a:r>
              <a:rPr lang="ru-RU" sz="2800" dirty="0"/>
              <a:t> </a:t>
            </a:r>
            <a:r>
              <a:rPr lang="ru-RU" sz="2800" dirty="0" err="1"/>
              <a:t>розробки</a:t>
            </a:r>
            <a:r>
              <a:rPr lang="ru-RU" sz="2800" dirty="0"/>
              <a:t> метода </a:t>
            </a:r>
            <a:r>
              <a:rPr lang="ru-RU" sz="2800" dirty="0" err="1"/>
              <a:t>балансування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1863" y="3201633"/>
            <a:ext cx="9310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Предмет: </a:t>
            </a:r>
            <a:r>
              <a:rPr lang="ru-RU" sz="2800" dirty="0" err="1"/>
              <a:t>методи</a:t>
            </a:r>
            <a:r>
              <a:rPr lang="ru-RU" sz="2800" dirty="0"/>
              <a:t> </a:t>
            </a:r>
            <a:r>
              <a:rPr lang="ru-RU" sz="2800" dirty="0" err="1"/>
              <a:t>балансування</a:t>
            </a:r>
            <a:r>
              <a:rPr lang="ru-RU" sz="2800" dirty="0"/>
              <a:t> задач в системах </a:t>
            </a:r>
            <a:r>
              <a:rPr lang="ru-RU" sz="2800" dirty="0" err="1"/>
              <a:t>розподілених</a:t>
            </a:r>
            <a:r>
              <a:rPr lang="ru-RU" sz="2800" dirty="0"/>
              <a:t> </a:t>
            </a:r>
            <a:r>
              <a:rPr lang="ru-RU" sz="2800" dirty="0" err="1"/>
              <a:t>обчислень</a:t>
            </a:r>
            <a:r>
              <a:rPr lang="uk-UA" sz="3200" dirty="0">
                <a:latin typeface="Arial Black" panose="020B0A04020102020204" pitchFamily="34" charset="0"/>
              </a:rPr>
              <a:t> 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862" y="4430248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Об’єкт: </a:t>
            </a:r>
            <a:r>
              <a:rPr lang="ru-RU" sz="2800" dirty="0" err="1"/>
              <a:t>процес</a:t>
            </a:r>
            <a:r>
              <a:rPr lang="ru-RU" sz="2800" dirty="0"/>
              <a:t> </a:t>
            </a:r>
            <a:r>
              <a:rPr lang="ru-RU" sz="2800" dirty="0" err="1"/>
              <a:t>розподілення</a:t>
            </a:r>
            <a:r>
              <a:rPr lang="ru-RU" sz="2800" dirty="0"/>
              <a:t> задач в </a:t>
            </a:r>
            <a:r>
              <a:rPr lang="ru-RU" sz="2800" dirty="0" err="1"/>
              <a:t>системі</a:t>
            </a:r>
            <a:r>
              <a:rPr lang="ru-RU" sz="2800" dirty="0"/>
              <a:t> </a:t>
            </a:r>
            <a:r>
              <a:rPr lang="ru-RU" sz="2800" dirty="0" err="1"/>
              <a:t>розподілених</a:t>
            </a:r>
            <a:r>
              <a:rPr lang="ru-RU" sz="2800" dirty="0"/>
              <a:t> </a:t>
            </a:r>
            <a:r>
              <a:rPr lang="ru-RU" sz="2800" dirty="0" err="1"/>
              <a:t>обчислень</a:t>
            </a:r>
            <a:endParaRPr lang="uk-UA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396" y="35966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Задачі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161" y="1496153"/>
            <a:ext cx="1063631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50000"/>
              </a:lnSpc>
              <a:buFont typeface="+mj-lt"/>
              <a:buAutoNum type="arabicPeriod"/>
            </a:pPr>
            <a:r>
              <a:rPr lang="uk-UA" sz="2400" dirty="0"/>
              <a:t>Провести аналіз методів роботи систем балансування.</a:t>
            </a:r>
          </a:p>
          <a:p>
            <a:pPr marL="342900" lvl="0" indent="-342900">
              <a:lnSpc>
                <a:spcPct val="250000"/>
              </a:lnSpc>
              <a:buFont typeface="+mj-lt"/>
              <a:buAutoNum type="arabicPeriod"/>
            </a:pPr>
            <a:r>
              <a:rPr lang="uk-UA" sz="2400" dirty="0"/>
              <a:t>Запропонувати метод управління завданнями для розподілених обчислень .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2400" dirty="0"/>
              <a:t>Розробити та розгорнути макет робочого серверу по розподіленню завдань з використанням покращеного методу балансування.</a:t>
            </a:r>
          </a:p>
        </p:txBody>
      </p:sp>
    </p:spTree>
    <p:extLst>
      <p:ext uri="{BB962C8B-B14F-4D97-AF65-F5344CB8AC3E}">
        <p14:creationId xmlns:p14="http://schemas.microsoft.com/office/powerpoint/2010/main" val="35634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54AB8D8-160A-2341-9CE6-1E9D3F7B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912"/>
              </p:ext>
            </p:extLst>
          </p:nvPr>
        </p:nvGraphicFramePr>
        <p:xfrm>
          <a:off x="932507" y="1846907"/>
          <a:ext cx="10692142" cy="4103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038">
                  <a:extLst>
                    <a:ext uri="{9D8B030D-6E8A-4147-A177-3AD203B41FA5}">
                      <a16:colId xmlns:a16="http://schemas.microsoft.com/office/drawing/2014/main" val="110975912"/>
                    </a:ext>
                  </a:extLst>
                </a:gridCol>
                <a:gridCol w="1685202">
                  <a:extLst>
                    <a:ext uri="{9D8B030D-6E8A-4147-A177-3AD203B41FA5}">
                      <a16:colId xmlns:a16="http://schemas.microsoft.com/office/drawing/2014/main" val="4035783874"/>
                    </a:ext>
                  </a:extLst>
                </a:gridCol>
                <a:gridCol w="2421719">
                  <a:extLst>
                    <a:ext uri="{9D8B030D-6E8A-4147-A177-3AD203B41FA5}">
                      <a16:colId xmlns:a16="http://schemas.microsoft.com/office/drawing/2014/main" val="1236868178"/>
                    </a:ext>
                  </a:extLst>
                </a:gridCol>
                <a:gridCol w="2421719">
                  <a:extLst>
                    <a:ext uri="{9D8B030D-6E8A-4147-A177-3AD203B41FA5}">
                      <a16:colId xmlns:a16="http://schemas.microsoft.com/office/drawing/2014/main" val="2493800156"/>
                    </a:ext>
                  </a:extLst>
                </a:gridCol>
                <a:gridCol w="1444749">
                  <a:extLst>
                    <a:ext uri="{9D8B030D-6E8A-4147-A177-3AD203B41FA5}">
                      <a16:colId xmlns:a16="http://schemas.microsoft.com/office/drawing/2014/main" val="2578402667"/>
                    </a:ext>
                  </a:extLst>
                </a:gridCol>
                <a:gridCol w="853715">
                  <a:extLst>
                    <a:ext uri="{9D8B030D-6E8A-4147-A177-3AD203B41FA5}">
                      <a16:colId xmlns:a16="http://schemas.microsoft.com/office/drawing/2014/main" val="3664467428"/>
                    </a:ext>
                  </a:extLst>
                </a:gridCol>
              </a:tblGrid>
              <a:tr h="1416374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Методи балансування </a:t>
                      </a:r>
                      <a:r>
                        <a:rPr lang="ru-RU" sz="1200" dirty="0">
                          <a:effectLst/>
                        </a:rPr>
                        <a:t>в системах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Сумісність з </a:t>
                      </a:r>
                      <a:r>
                        <a:rPr lang="en-US" sz="1200" dirty="0">
                          <a:effectLst/>
                        </a:rPr>
                        <a:t>MapReduce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Перерозподіл завдань на інші вузли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Попередня оцінка часу виконання завдання на вузлі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Реалізація методу як окремого модуля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Сума балів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4055842447"/>
                  </a:ext>
                </a:extLst>
              </a:tr>
              <a:tr h="3642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Вага: 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Вага: 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Вага: 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Вага: 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93105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Unicore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588144868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Hadoop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3852466655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BOINC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1910732285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HTCondor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84371369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Rainbow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4043631029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AppScale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2556705734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Fog Computing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3775730529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 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00" marR="61000" marT="0" marB="0"/>
                </a:tc>
                <a:extLst>
                  <a:ext uri="{0D108BD9-81ED-4DB2-BD59-A6C34878D82A}">
                    <a16:rowId xmlns:a16="http://schemas.microsoft.com/office/drawing/2014/main" val="3511885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6D201D-4621-4C44-90C8-7681A11BD405}"/>
              </a:ext>
            </a:extLst>
          </p:cNvPr>
          <p:cNvSpPr txBox="1"/>
          <p:nvPr/>
        </p:nvSpPr>
        <p:spPr>
          <a:xfrm>
            <a:off x="1874068" y="445712"/>
            <a:ext cx="894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Аналіз існуючих методів балансування в розподілених системах</a:t>
            </a:r>
          </a:p>
          <a:p>
            <a:endParaRPr lang="uk-UA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Архітектура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263E8-08A3-5F42-A731-67D081579EB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t="784" r="332"/>
          <a:stretch/>
        </p:blipFill>
        <p:spPr bwMode="auto">
          <a:xfrm>
            <a:off x="1149790" y="1348966"/>
            <a:ext cx="9316016" cy="4146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7F9827F-941B-7F4E-B45E-F112C368F17F}"/>
              </a:ext>
            </a:extLst>
          </p:cNvPr>
          <p:cNvSpPr txBox="1"/>
          <p:nvPr/>
        </p:nvSpPr>
        <p:spPr>
          <a:xfrm>
            <a:off x="2424545" y="152400"/>
            <a:ext cx="598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Метод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uk-UA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54A84F3-FFDF-4045-9E51-D95D62DCE3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40" b="46650"/>
          <a:stretch/>
        </p:blipFill>
        <p:spPr bwMode="auto">
          <a:xfrm>
            <a:off x="1528851" y="961652"/>
            <a:ext cx="3888276" cy="5212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E8CDB3B-0B44-F34E-B0DA-85A376647BA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6" r="31140"/>
          <a:stretch/>
        </p:blipFill>
        <p:spPr bwMode="auto">
          <a:xfrm>
            <a:off x="5862306" y="1052186"/>
            <a:ext cx="4268521" cy="5122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99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7F9827F-941B-7F4E-B45E-F112C368F17F}"/>
              </a:ext>
            </a:extLst>
          </p:cNvPr>
          <p:cNvSpPr txBox="1"/>
          <p:nvPr/>
        </p:nvSpPr>
        <p:spPr>
          <a:xfrm rot="16200000">
            <a:off x="-1849067" y="3158152"/>
            <a:ext cx="598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Метод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B621D9-E82A-1142-8A2A-2CD7FE48D7A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40"/>
          <a:stretch/>
        </p:blipFill>
        <p:spPr bwMode="auto">
          <a:xfrm rot="16200000">
            <a:off x="4487590" y="-1760515"/>
            <a:ext cx="4570016" cy="10304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Приклад </a:t>
            </a:r>
            <a:r>
              <a:rPr lang="ru-RU" sz="2800" dirty="0" err="1">
                <a:latin typeface="Arial Black" panose="020B0A04020102020204" pitchFamily="34" charset="0"/>
              </a:rPr>
              <a:t>роботи</a:t>
            </a:r>
            <a:r>
              <a:rPr lang="ru-RU" sz="2800" dirty="0">
                <a:latin typeface="Arial Black" panose="020B0A04020102020204" pitchFamily="34" charset="0"/>
              </a:rPr>
              <a:t> методу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20600" y="199814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112388" y="196170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" y="223857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Розділення на підзадачі:</a:t>
            </a:r>
          </a:p>
        </p:txBody>
      </p:sp>
      <p:sp>
        <p:nvSpPr>
          <p:cNvPr id="10" name="Стрілка: униз 9"/>
          <p:cNvSpPr/>
          <p:nvPr/>
        </p:nvSpPr>
        <p:spPr>
          <a:xfrm rot="342834">
            <a:off x="4506162" y="1847239"/>
            <a:ext cx="259660" cy="28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9"/>
            <a:ext cx="265137" cy="32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8013729" y="1811901"/>
            <a:ext cx="264821" cy="315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806872" y="2182066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343" y="2177901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917" y="2151216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9" name="Стрілка: униз 18"/>
          <p:cNvSpPr/>
          <p:nvPr/>
        </p:nvSpPr>
        <p:spPr>
          <a:xfrm rot="21217436">
            <a:off x="4538692" y="2698127"/>
            <a:ext cx="239199" cy="39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100627" y="2715225"/>
            <a:ext cx="262859" cy="33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>
            <a:off x="8181448" y="2706995"/>
            <a:ext cx="477931" cy="133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406" y="3323052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1: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9422" y="5653985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67FB3F1-10B5-CE46-BEF2-F64C3274358A}"/>
              </a:ext>
            </a:extLst>
          </p:cNvPr>
          <p:cNvGrpSpPr/>
          <p:nvPr/>
        </p:nvGrpSpPr>
        <p:grpSpPr>
          <a:xfrm>
            <a:off x="5679446" y="3198018"/>
            <a:ext cx="1574664" cy="652749"/>
            <a:chOff x="5475" y="403274"/>
            <a:chExt cx="1636715" cy="98202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B3ED0D38-7A70-B24B-AB8B-655AE7051AA7}"/>
                </a:ext>
              </a:extLst>
            </p:cNvPr>
            <p:cNvSpPr/>
            <p:nvPr/>
          </p:nvSpPr>
          <p:spPr>
            <a:xfrm>
              <a:off x="5475" y="403274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4">
              <a:extLst>
                <a:ext uri="{FF2B5EF4-FFF2-40B4-BE49-F238E27FC236}">
                  <a16:creationId xmlns:a16="http://schemas.microsoft.com/office/drawing/2014/main" id="{404A4ECD-6587-BA41-AD2B-888CCA0F21D9}"/>
                </a:ext>
              </a:extLst>
            </p:cNvPr>
            <p:cNvSpPr txBox="1"/>
            <p:nvPr/>
          </p:nvSpPr>
          <p:spPr>
            <a:xfrm>
              <a:off x="34238" y="432037"/>
              <a:ext cx="1579189" cy="9245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Вузол</a:t>
              </a:r>
              <a:r>
                <a:rPr lang="ru-RU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91294B9-DC46-914A-9BAE-5EF0BD596875}"/>
              </a:ext>
            </a:extLst>
          </p:cNvPr>
          <p:cNvGrpSpPr/>
          <p:nvPr/>
        </p:nvGrpSpPr>
        <p:grpSpPr>
          <a:xfrm>
            <a:off x="7587212" y="4090288"/>
            <a:ext cx="1574664" cy="661907"/>
            <a:chOff x="-35592" y="434420"/>
            <a:chExt cx="1636715" cy="995807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614829E6-B083-584D-939C-9A5E32FA4AB2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>
              <a:extLst>
                <a:ext uri="{FF2B5EF4-FFF2-40B4-BE49-F238E27FC236}">
                  <a16:creationId xmlns:a16="http://schemas.microsoft.com/office/drawing/2014/main" id="{97DA92CF-6BED-3640-A62A-F5FEBE376A6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Вузол</a:t>
              </a:r>
              <a:r>
                <a:rPr lang="ru-RU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ru-RU" sz="2800" kern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E840984-8824-EC47-B51B-29306F7C6618}"/>
              </a:ext>
            </a:extLst>
          </p:cNvPr>
          <p:cNvGrpSpPr/>
          <p:nvPr/>
        </p:nvGrpSpPr>
        <p:grpSpPr>
          <a:xfrm>
            <a:off x="3945936" y="3205515"/>
            <a:ext cx="1574664" cy="661907"/>
            <a:chOff x="-35592" y="434420"/>
            <a:chExt cx="1636715" cy="995807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2B1549E1-6CD9-EC48-9214-3009A6111DA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>
              <a:extLst>
                <a:ext uri="{FF2B5EF4-FFF2-40B4-BE49-F238E27FC236}">
                  <a16:creationId xmlns:a16="http://schemas.microsoft.com/office/drawing/2014/main" id="{D7B5C55F-6FBE-714B-97A2-0A6FE72A8FF4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Вузол</a:t>
              </a:r>
              <a:r>
                <a:rPr lang="ru-RU" sz="28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E759FD-94A4-5641-8D77-4B0CD2FB748E}"/>
              </a:ext>
            </a:extLst>
          </p:cNvPr>
          <p:cNvSpPr txBox="1"/>
          <p:nvPr/>
        </p:nvSpPr>
        <p:spPr>
          <a:xfrm>
            <a:off x="249405" y="409944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2:</a:t>
            </a:r>
          </a:p>
        </p:txBody>
      </p:sp>
      <p:sp>
        <p:nvSpPr>
          <p:cNvPr id="35" name="Стрілка: униз 18">
            <a:extLst>
              <a:ext uri="{FF2B5EF4-FFF2-40B4-BE49-F238E27FC236}">
                <a16:creationId xmlns:a16="http://schemas.microsoft.com/office/drawing/2014/main" id="{17E7B257-69C7-F04F-915A-02F7BE2C3464}"/>
              </a:ext>
            </a:extLst>
          </p:cNvPr>
          <p:cNvSpPr/>
          <p:nvPr/>
        </p:nvSpPr>
        <p:spPr>
          <a:xfrm rot="342232">
            <a:off x="5712634" y="4016238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трілка: униз 18">
            <a:extLst>
              <a:ext uri="{FF2B5EF4-FFF2-40B4-BE49-F238E27FC236}">
                <a16:creationId xmlns:a16="http://schemas.microsoft.com/office/drawing/2014/main" id="{C530E9BC-E646-E544-9725-C8A53FC61CEB}"/>
              </a:ext>
            </a:extLst>
          </p:cNvPr>
          <p:cNvSpPr/>
          <p:nvPr/>
        </p:nvSpPr>
        <p:spPr>
          <a:xfrm rot="3565603">
            <a:off x="7357319" y="4675032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8029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509</Words>
  <Application>Microsoft Macintosh PowerPoint</Application>
  <PresentationFormat>Широкоэкранный</PresentationFormat>
  <Paragraphs>126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Тема Office</vt:lpstr>
      <vt:lpstr>Метод балансування задач між мобільними вузлами розподіленої системи обчислень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Vladislav Pavlenko</cp:lastModifiedBy>
  <cp:revision>58</cp:revision>
  <dcterms:created xsi:type="dcterms:W3CDTF">2017-05-30T03:44:19Z</dcterms:created>
  <dcterms:modified xsi:type="dcterms:W3CDTF">2018-12-18T22:51:42Z</dcterms:modified>
</cp:coreProperties>
</file>