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73" r:id="rId8"/>
    <p:sldId id="271" r:id="rId9"/>
    <p:sldId id="272" r:id="rId10"/>
    <p:sldId id="267" r:id="rId11"/>
    <p:sldId id="268" r:id="rId12"/>
    <p:sldId id="269" r:id="rId13"/>
    <p:sldId id="260" r:id="rId14"/>
    <p:sldId id="262" r:id="rId15"/>
    <p:sldId id="261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96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4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6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2776" y="2090407"/>
            <a:ext cx="10764981" cy="2762363"/>
          </a:xfrm>
        </p:spPr>
        <p:txBody>
          <a:bodyPr>
            <a:normAutofit fontScale="90000"/>
          </a:bodyPr>
          <a:lstStyle/>
          <a:p>
            <a:pPr algn="l"/>
            <a:r>
              <a:rPr lang="uk-UA" dirty="0"/>
              <a:t>Метод балансування задач між мобільними вузлами розподіленої системи обчислень</a:t>
            </a:r>
            <a:endParaRPr lang="uk-UA" sz="5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uk-UA" dirty="0"/>
              <a:t>Підготував студент групи ТІ-</a:t>
            </a:r>
            <a:r>
              <a:rPr lang="en-US" dirty="0"/>
              <a:t>71</a:t>
            </a:r>
            <a:r>
              <a:rPr lang="ru-RU" sz="1200" dirty="0" err="1"/>
              <a:t>мп</a:t>
            </a:r>
            <a:r>
              <a:rPr lang="uk-UA" dirty="0"/>
              <a:t>: Павленко В.М.</a:t>
            </a:r>
          </a:p>
          <a:p>
            <a:r>
              <a:rPr lang="uk-UA" dirty="0"/>
              <a:t>Науковий керівник</a:t>
            </a:r>
            <a:r>
              <a:rPr lang="ru-RU" dirty="0"/>
              <a:t>: </a:t>
            </a:r>
            <a:r>
              <a:rPr lang="uk-UA" dirty="0"/>
              <a:t>Алєксєєв М.О.</a:t>
            </a:r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Висновки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0066" y="1704109"/>
            <a:ext cx="903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6" y="471055"/>
            <a:ext cx="602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Публікації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7581" y="1939636"/>
            <a:ext cx="8700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В.М. ПАВЛЕНКО. РОЗПОДІЛЕНІ ОБРАХУНКИ МЕТОДОМ </a:t>
            </a:r>
            <a:r>
              <a:rPr lang="en-US" dirty="0"/>
              <a:t>MAPREDUCE </a:t>
            </a:r>
            <a:r>
              <a:rPr lang="ru-RU" dirty="0"/>
              <a:t>НА МОБІЛЬНІЙ ПЛАТФОРМІ</a:t>
            </a:r>
            <a:r>
              <a:rPr lang="en-US" dirty="0"/>
              <a:t> /</a:t>
            </a:r>
            <a:r>
              <a:rPr lang="uk-UA" dirty="0"/>
              <a:t> </a:t>
            </a:r>
            <a:r>
              <a:rPr lang="en-US" dirty="0"/>
              <a:t>XI </a:t>
            </a:r>
            <a:r>
              <a:rPr lang="uk-UA" dirty="0"/>
              <a:t>Міжнародна науково-технічні конференції «ПРОБЛЕМИ ТЕЛЕКОМУНІКАЦІЙ» 18-21 КВІТНЯ 201</a:t>
            </a:r>
            <a:r>
              <a:rPr lang="en-US" dirty="0"/>
              <a:t>8</a:t>
            </a:r>
            <a:r>
              <a:rPr lang="uk-UA" dirty="0"/>
              <a:t> р., -288с.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ru-RU" dirty="0"/>
              <a:t>В.М. ПАВЛЕНКО. </a:t>
            </a:r>
            <a:r>
              <a:rPr lang="en-US" dirty="0"/>
              <a:t>DISTRIBUTED COMPUTING WITH MAPREDUCE MODEL /    PIC S&amp;T`2018</a:t>
            </a:r>
            <a:r>
              <a:rPr lang="uk-UA" dirty="0"/>
              <a:t>,</a:t>
            </a:r>
            <a:r>
              <a:rPr lang="en-US" dirty="0"/>
              <a:t> 2</a:t>
            </a:r>
            <a:r>
              <a:rPr lang="ru-RU"/>
              <a:t>3</a:t>
            </a:r>
            <a:r>
              <a:rPr lang="en-US"/>
              <a:t> </a:t>
            </a:r>
            <a:r>
              <a:rPr lang="ru-RU" dirty="0" err="1"/>
              <a:t>липня</a:t>
            </a:r>
            <a:r>
              <a:rPr lang="ru-RU" dirty="0"/>
              <a:t> 201</a:t>
            </a:r>
            <a:r>
              <a:rPr lang="en-US" dirty="0"/>
              <a:t>8</a:t>
            </a:r>
            <a:r>
              <a:rPr lang="ru-RU" dirty="0"/>
              <a:t>р</a:t>
            </a:r>
            <a:r>
              <a:rPr lang="en-US" dirty="0"/>
              <a:t> -</a:t>
            </a:r>
            <a:r>
              <a:rPr lang="uk-UA" dirty="0"/>
              <a:t> 137</a:t>
            </a:r>
            <a:r>
              <a:rPr lang="en-US" dirty="0"/>
              <a:t>c.</a:t>
            </a:r>
            <a:endParaRPr lang="ru-RU" dirty="0"/>
          </a:p>
          <a:p>
            <a:pPr marL="285750" indent="-285750">
              <a:buFontTx/>
              <a:buChar char="-"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3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2" y="289560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Arial Black" panose="020B0A04020102020204" pitchFamily="34" charset="0"/>
              </a:rPr>
              <a:t>Практична частина</a:t>
            </a:r>
          </a:p>
        </p:txBody>
      </p:sp>
    </p:spTree>
    <p:extLst>
      <p:ext uri="{BB962C8B-B14F-4D97-AF65-F5344CB8AC3E}">
        <p14:creationId xmlns:p14="http://schemas.microsoft.com/office/powerpoint/2010/main" val="14182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2" y="774229"/>
            <a:ext cx="7905750" cy="6083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251009"/>
            <a:ext cx="559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Створення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141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0" y="774229"/>
            <a:ext cx="8995927" cy="5510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655" y="251009"/>
            <a:ext cx="649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створеного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06789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519566"/>
            <a:ext cx="3535817" cy="59072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2" y="519565"/>
            <a:ext cx="3537871" cy="5907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965" y="519564"/>
            <a:ext cx="3561737" cy="5907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612" y="0"/>
            <a:ext cx="109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Виконання  завдання мобільним пристроєм</a:t>
            </a:r>
          </a:p>
        </p:txBody>
      </p:sp>
    </p:spTree>
    <p:extLst>
      <p:ext uri="{BB962C8B-B14F-4D97-AF65-F5344CB8AC3E}">
        <p14:creationId xmlns:p14="http://schemas.microsoft.com/office/powerpoint/2010/main" val="200948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0" y="688440"/>
            <a:ext cx="8889030" cy="5564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206" y="165220"/>
            <a:ext cx="95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результату виконання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358762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978728"/>
            <a:ext cx="59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Arial Black" panose="020B0A040201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284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568036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Arial Black" panose="020B0A04020102020204" pitchFamily="34" charset="0"/>
              </a:rPr>
              <a:t>Мета: </a:t>
            </a:r>
            <a:r>
              <a:rPr lang="ru-RU" sz="2800" dirty="0" err="1"/>
              <a:t>Покращення</a:t>
            </a:r>
            <a:r>
              <a:rPr lang="ru-RU" sz="2800" dirty="0"/>
              <a:t> </a:t>
            </a:r>
            <a:r>
              <a:rPr lang="ru-RU" sz="2800" dirty="0" err="1"/>
              <a:t>розподілення</a:t>
            </a:r>
            <a:r>
              <a:rPr lang="ru-RU" sz="2800" dirty="0"/>
              <a:t> задач в системах </a:t>
            </a:r>
            <a:r>
              <a:rPr lang="ru-RU" sz="2800" dirty="0" err="1"/>
              <a:t>розподілених</a:t>
            </a:r>
            <a:r>
              <a:rPr lang="ru-RU" sz="2800" dirty="0"/>
              <a:t> </a:t>
            </a:r>
            <a:r>
              <a:rPr lang="ru-RU" sz="2800" dirty="0" err="1"/>
              <a:t>обчислень</a:t>
            </a:r>
            <a:r>
              <a:rPr lang="ru-RU" sz="2800" dirty="0"/>
              <a:t> за </a:t>
            </a:r>
            <a:r>
              <a:rPr lang="ru-RU" sz="2800" dirty="0" err="1"/>
              <a:t>рахунок</a:t>
            </a:r>
            <a:r>
              <a:rPr lang="ru-RU" sz="2800" dirty="0"/>
              <a:t> </a:t>
            </a:r>
            <a:r>
              <a:rPr lang="ru-RU" sz="2800" dirty="0" err="1"/>
              <a:t>розробки</a:t>
            </a:r>
            <a:r>
              <a:rPr lang="ru-RU" sz="2800" dirty="0"/>
              <a:t> метода </a:t>
            </a:r>
            <a:r>
              <a:rPr lang="ru-RU" sz="2800" dirty="0" err="1"/>
              <a:t>балансування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2576945"/>
            <a:ext cx="9310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Предмет: </a:t>
            </a:r>
            <a:r>
              <a:rPr lang="ru-RU" sz="2800" dirty="0" err="1"/>
              <a:t>методи</a:t>
            </a:r>
            <a:r>
              <a:rPr lang="ru-RU" sz="2800" dirty="0"/>
              <a:t> </a:t>
            </a:r>
            <a:r>
              <a:rPr lang="ru-RU" sz="2800" dirty="0" err="1"/>
              <a:t>балансування</a:t>
            </a:r>
            <a:r>
              <a:rPr lang="ru-RU" sz="2800" dirty="0"/>
              <a:t> задач в системах </a:t>
            </a:r>
            <a:r>
              <a:rPr lang="ru-RU" sz="2800" dirty="0" err="1"/>
              <a:t>розподілених</a:t>
            </a:r>
            <a:r>
              <a:rPr lang="ru-RU" sz="2800" dirty="0"/>
              <a:t> </a:t>
            </a:r>
            <a:r>
              <a:rPr lang="ru-RU" sz="2800" dirty="0" err="1"/>
              <a:t>обчислень</a:t>
            </a:r>
            <a:r>
              <a:rPr lang="uk-UA" sz="3200" dirty="0">
                <a:latin typeface="Arial Black" panose="020B0A04020102020204" pitchFamily="34" charset="0"/>
              </a:rPr>
              <a:t> 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308" y="3724079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Об’єкт: </a:t>
            </a:r>
            <a:r>
              <a:rPr lang="ru-RU" sz="2800" dirty="0" err="1"/>
              <a:t>процес</a:t>
            </a:r>
            <a:r>
              <a:rPr lang="ru-RU" sz="2800" dirty="0"/>
              <a:t> </a:t>
            </a:r>
            <a:r>
              <a:rPr lang="ru-RU" sz="2800" dirty="0" err="1"/>
              <a:t>розподілення</a:t>
            </a:r>
            <a:r>
              <a:rPr lang="ru-RU" sz="2800" dirty="0"/>
              <a:t> задач в </a:t>
            </a:r>
            <a:r>
              <a:rPr lang="ru-RU" sz="2800" dirty="0" err="1"/>
              <a:t>системі</a:t>
            </a:r>
            <a:r>
              <a:rPr lang="ru-RU" sz="2800" dirty="0"/>
              <a:t> </a:t>
            </a:r>
            <a:r>
              <a:rPr lang="ru-RU" sz="2800" dirty="0" err="1"/>
              <a:t>розподілених</a:t>
            </a:r>
            <a:r>
              <a:rPr lang="ru-RU" sz="2800" dirty="0"/>
              <a:t> </a:t>
            </a:r>
            <a:r>
              <a:rPr lang="ru-RU" sz="2800" dirty="0" err="1"/>
              <a:t>обчислень</a:t>
            </a:r>
            <a:endParaRPr lang="uk-UA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Вступ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91" y="1399311"/>
            <a:ext cx="9615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Використання розподілених систем для виконання обрахунків набуває широкої популярності, але всі існуючі реалізації створені для ПК (персональних комп’ютерів) та </a:t>
            </a:r>
            <a:r>
              <a:rPr lang="uk-UA" sz="2400" dirty="0" err="1"/>
              <a:t>суперком’ютерів</a:t>
            </a:r>
            <a:r>
              <a:rPr lang="uk-UA" sz="2400" dirty="0"/>
              <a:t>.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Сучасні мобільні телефони, іменовані смартфонами, мають порівняно великий запас робочих ресурсів, які не використовуються в повну міру. 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Дана робота спрямована на створення алгоритму роботи розподіленої системи для мобільних платформ, що дозволить уникнути проблем з використанням їх у якості робочих вузлів</a:t>
            </a:r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45" y="33250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Сфери використання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1260763"/>
            <a:ext cx="8368145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Медицина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Розшифровка складних сигналів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Комерційні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Науково-дослідницькі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Криптографічні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2188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40328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Вимоги до системи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063548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Працювати з будь-якою платформою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Універсальних підхід до вирішення завдання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Зберігати проміжні результати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Моніторити стан мобільних пристроїв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Використовувати універсальні методи </a:t>
            </a:r>
            <a:r>
              <a:rPr lang="en-US" sz="2000" dirty="0"/>
              <a:t>MapReduce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Визначати стан готовності результату по виконаній роботі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Переназначати завдання іншим пристроям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Надавати вичерпну інформацію по завдання через зручний інтерфейс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40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7" y="1409101"/>
            <a:ext cx="8853562" cy="4520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Архітектура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0E840A-0F7D-874F-86A1-3261F4C8EFE9}"/>
              </a:ext>
            </a:extLst>
          </p:cNvPr>
          <p:cNvSpPr/>
          <p:nvPr/>
        </p:nvSpPr>
        <p:spPr>
          <a:xfrm>
            <a:off x="1078992" y="295503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Поділ на </a:t>
            </a:r>
            <a:r>
              <a:rPr lang="uk-UA" dirty="0" err="1">
                <a:solidFill>
                  <a:schemeClr val="bg1"/>
                </a:solidFill>
              </a:rPr>
              <a:t>підзавдання</a:t>
            </a:r>
            <a:r>
              <a:rPr lang="uk-U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1FFE3B-3E9E-8E48-9066-0332358F33F1}"/>
              </a:ext>
            </a:extLst>
          </p:cNvPr>
          <p:cNvSpPr/>
          <p:nvPr/>
        </p:nvSpPr>
        <p:spPr>
          <a:xfrm>
            <a:off x="4797552" y="485241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Підбір вузла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CEA1AB-9E71-5F47-82E4-5CEB91FCA326}"/>
              </a:ext>
            </a:extLst>
          </p:cNvPr>
          <p:cNvSpPr/>
          <p:nvPr/>
        </p:nvSpPr>
        <p:spPr>
          <a:xfrm>
            <a:off x="1065276" y="485241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Оцінка </a:t>
            </a:r>
            <a:r>
              <a:rPr lang="uk-UA" dirty="0" err="1">
                <a:solidFill>
                  <a:schemeClr val="bg1"/>
                </a:solidFill>
              </a:rPr>
              <a:t>підзавдання</a:t>
            </a:r>
            <a:r>
              <a:rPr lang="uk-UA" dirty="0">
                <a:solidFill>
                  <a:schemeClr val="bg1"/>
                </a:solidFill>
              </a:rPr>
              <a:t> на складність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5485C6-9529-2348-A3B0-46BBC154751E}"/>
              </a:ext>
            </a:extLst>
          </p:cNvPr>
          <p:cNvSpPr/>
          <p:nvPr/>
        </p:nvSpPr>
        <p:spPr>
          <a:xfrm>
            <a:off x="1078992" y="105765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Вхід даних на обчислення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063E0B-06FA-CF42-9FD5-836D435C2790}"/>
              </a:ext>
            </a:extLst>
          </p:cNvPr>
          <p:cNvSpPr/>
          <p:nvPr/>
        </p:nvSpPr>
        <p:spPr>
          <a:xfrm>
            <a:off x="4797552" y="295503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Прогнозування часу обчислення </a:t>
            </a:r>
            <a:r>
              <a:rPr lang="uk-UA" dirty="0" err="1">
                <a:solidFill>
                  <a:schemeClr val="bg1"/>
                </a:solidFill>
              </a:rPr>
              <a:t>підзавдання</a:t>
            </a:r>
            <a:r>
              <a:rPr lang="uk-UA" dirty="0">
                <a:solidFill>
                  <a:schemeClr val="bg1"/>
                </a:solidFill>
              </a:rPr>
              <a:t> на </a:t>
            </a:r>
            <a:r>
              <a:rPr lang="uk-UA" dirty="0" err="1">
                <a:solidFill>
                  <a:schemeClr val="bg1"/>
                </a:solidFill>
              </a:rPr>
              <a:t>вузлі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7D8836A-0F84-464C-AAAD-A9858C7036A2}"/>
              </a:ext>
            </a:extLst>
          </p:cNvPr>
          <p:cNvSpPr/>
          <p:nvPr/>
        </p:nvSpPr>
        <p:spPr>
          <a:xfrm>
            <a:off x="4797552" y="105765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Закріплення </a:t>
            </a:r>
            <a:r>
              <a:rPr lang="uk-UA" dirty="0" err="1">
                <a:solidFill>
                  <a:schemeClr val="bg1"/>
                </a:solidFill>
              </a:rPr>
              <a:t>підзавдання</a:t>
            </a:r>
            <a:r>
              <a:rPr lang="uk-UA" dirty="0">
                <a:solidFill>
                  <a:schemeClr val="bg1"/>
                </a:solidFill>
              </a:rPr>
              <a:t> за вузлом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0B42A2-0273-CB49-BDD7-BF167801524B}"/>
              </a:ext>
            </a:extLst>
          </p:cNvPr>
          <p:cNvSpPr/>
          <p:nvPr/>
        </p:nvSpPr>
        <p:spPr>
          <a:xfrm>
            <a:off x="8516112" y="105765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Очікування результату обчислень за заданий час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CCCFEA-0B58-3E49-A0CA-4128080A969F}"/>
              </a:ext>
            </a:extLst>
          </p:cNvPr>
          <p:cNvSpPr/>
          <p:nvPr/>
        </p:nvSpPr>
        <p:spPr>
          <a:xfrm>
            <a:off x="8516112" y="295503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solidFill>
                  <a:schemeClr val="bg1"/>
                </a:solidFill>
              </a:rPr>
              <a:t>Переназначення</a:t>
            </a:r>
            <a:r>
              <a:rPr lang="uk-UA" dirty="0">
                <a:solidFill>
                  <a:schemeClr val="bg1"/>
                </a:solidFill>
              </a:rPr>
              <a:t> завдання у випадку відсутності завдання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FFA258-24B4-C64A-8A90-13D5CB35E294}"/>
              </a:ext>
            </a:extLst>
          </p:cNvPr>
          <p:cNvSpPr/>
          <p:nvPr/>
        </p:nvSpPr>
        <p:spPr>
          <a:xfrm>
            <a:off x="8529828" y="4852416"/>
            <a:ext cx="2770632" cy="1307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Закріплення </a:t>
            </a:r>
            <a:r>
              <a:rPr lang="uk-UA" dirty="0" err="1">
                <a:solidFill>
                  <a:schemeClr val="bg1"/>
                </a:solidFill>
              </a:rPr>
              <a:t>підзавдання</a:t>
            </a:r>
            <a:r>
              <a:rPr lang="uk-UA" dirty="0">
                <a:solidFill>
                  <a:schemeClr val="bg1"/>
                </a:solidFill>
              </a:rPr>
              <a:t> за вузлом</a:t>
            </a:r>
          </a:p>
        </p:txBody>
      </p:sp>
      <p:sp>
        <p:nvSpPr>
          <p:cNvPr id="15" name="Стрелка вниз 14">
            <a:extLst>
              <a:ext uri="{FF2B5EF4-FFF2-40B4-BE49-F238E27FC236}">
                <a16:creationId xmlns:a16="http://schemas.microsoft.com/office/drawing/2014/main" id="{75BD82DE-ADFD-0744-AC0B-131DCDCF2C31}"/>
              </a:ext>
            </a:extLst>
          </p:cNvPr>
          <p:cNvSpPr/>
          <p:nvPr/>
        </p:nvSpPr>
        <p:spPr>
          <a:xfrm>
            <a:off x="2272284" y="2365248"/>
            <a:ext cx="356616" cy="58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 вниз 15">
            <a:extLst>
              <a:ext uri="{FF2B5EF4-FFF2-40B4-BE49-F238E27FC236}">
                <a16:creationId xmlns:a16="http://schemas.microsoft.com/office/drawing/2014/main" id="{73EE6EEB-C80F-6D4A-AB6E-C0EF99608E63}"/>
              </a:ext>
            </a:extLst>
          </p:cNvPr>
          <p:cNvSpPr/>
          <p:nvPr/>
        </p:nvSpPr>
        <p:spPr>
          <a:xfrm>
            <a:off x="2240280" y="4262628"/>
            <a:ext cx="356616" cy="58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 вниз 16">
            <a:extLst>
              <a:ext uri="{FF2B5EF4-FFF2-40B4-BE49-F238E27FC236}">
                <a16:creationId xmlns:a16="http://schemas.microsoft.com/office/drawing/2014/main" id="{F9FEDAFE-E3F1-CB41-8A1C-123D30BF1F0F}"/>
              </a:ext>
            </a:extLst>
          </p:cNvPr>
          <p:cNvSpPr/>
          <p:nvPr/>
        </p:nvSpPr>
        <p:spPr>
          <a:xfrm>
            <a:off x="6004560" y="2365248"/>
            <a:ext cx="356616" cy="58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 вниз 17">
            <a:extLst>
              <a:ext uri="{FF2B5EF4-FFF2-40B4-BE49-F238E27FC236}">
                <a16:creationId xmlns:a16="http://schemas.microsoft.com/office/drawing/2014/main" id="{1E5E4D56-20A8-F749-98A0-56799173A70B}"/>
              </a:ext>
            </a:extLst>
          </p:cNvPr>
          <p:cNvSpPr/>
          <p:nvPr/>
        </p:nvSpPr>
        <p:spPr>
          <a:xfrm>
            <a:off x="5967984" y="4262628"/>
            <a:ext cx="356616" cy="58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 вниз 18">
            <a:extLst>
              <a:ext uri="{FF2B5EF4-FFF2-40B4-BE49-F238E27FC236}">
                <a16:creationId xmlns:a16="http://schemas.microsoft.com/office/drawing/2014/main" id="{5837E0EA-795F-F045-8CA5-0AC00D1E7428}"/>
              </a:ext>
            </a:extLst>
          </p:cNvPr>
          <p:cNvSpPr/>
          <p:nvPr/>
        </p:nvSpPr>
        <p:spPr>
          <a:xfrm>
            <a:off x="9713976" y="2365248"/>
            <a:ext cx="356616" cy="58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елка вниз 19">
            <a:extLst>
              <a:ext uri="{FF2B5EF4-FFF2-40B4-BE49-F238E27FC236}">
                <a16:creationId xmlns:a16="http://schemas.microsoft.com/office/drawing/2014/main" id="{CBE233B9-A16F-9747-B8B7-E1E1F55997DD}"/>
              </a:ext>
            </a:extLst>
          </p:cNvPr>
          <p:cNvSpPr/>
          <p:nvPr/>
        </p:nvSpPr>
        <p:spPr>
          <a:xfrm>
            <a:off x="9723120" y="4261866"/>
            <a:ext cx="356616" cy="58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низ 20">
            <a:extLst>
              <a:ext uri="{FF2B5EF4-FFF2-40B4-BE49-F238E27FC236}">
                <a16:creationId xmlns:a16="http://schemas.microsoft.com/office/drawing/2014/main" id="{89F3F3D2-60FF-AA48-81FA-333853D2E74A}"/>
              </a:ext>
            </a:extLst>
          </p:cNvPr>
          <p:cNvSpPr/>
          <p:nvPr/>
        </p:nvSpPr>
        <p:spPr>
          <a:xfrm rot="16200000">
            <a:off x="4142232" y="4914138"/>
            <a:ext cx="356616" cy="95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низ 21">
            <a:extLst>
              <a:ext uri="{FF2B5EF4-FFF2-40B4-BE49-F238E27FC236}">
                <a16:creationId xmlns:a16="http://schemas.microsoft.com/office/drawing/2014/main" id="{8843C864-D958-C841-89FB-41A5E7E92244}"/>
              </a:ext>
            </a:extLst>
          </p:cNvPr>
          <p:cNvSpPr/>
          <p:nvPr/>
        </p:nvSpPr>
        <p:spPr>
          <a:xfrm rot="16200000">
            <a:off x="7860792" y="1234440"/>
            <a:ext cx="356616" cy="95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9827F-941B-7F4E-B45E-F112C368F17F}"/>
              </a:ext>
            </a:extLst>
          </p:cNvPr>
          <p:cNvSpPr txBox="1"/>
          <p:nvPr/>
        </p:nvSpPr>
        <p:spPr>
          <a:xfrm>
            <a:off x="2424545" y="152400"/>
            <a:ext cx="598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Метод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5299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Приклад </a:t>
            </a:r>
            <a:r>
              <a:rPr lang="ru-RU" sz="2800" dirty="0" err="1">
                <a:latin typeface="Arial Black" panose="020B0A04020102020204" pitchFamily="34" charset="0"/>
              </a:rPr>
              <a:t>роботи</a:t>
            </a:r>
            <a:r>
              <a:rPr lang="ru-RU" sz="2800" dirty="0">
                <a:latin typeface="Arial Black" panose="020B0A04020102020204" pitchFamily="34" charset="0"/>
              </a:rPr>
              <a:t> методу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20600" y="199814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112388" y="196170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" y="223857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Розділення на підзадачі:</a:t>
            </a:r>
          </a:p>
        </p:txBody>
      </p:sp>
      <p:sp>
        <p:nvSpPr>
          <p:cNvPr id="10" name="Стрілка: униз 9"/>
          <p:cNvSpPr/>
          <p:nvPr/>
        </p:nvSpPr>
        <p:spPr>
          <a:xfrm rot="342834">
            <a:off x="4506162" y="1847239"/>
            <a:ext cx="259660" cy="28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9"/>
            <a:ext cx="265137" cy="32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8013729" y="1811901"/>
            <a:ext cx="264821" cy="315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806872" y="2182066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343" y="2177901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917" y="2151216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9" name="Стрілка: униз 18"/>
          <p:cNvSpPr/>
          <p:nvPr/>
        </p:nvSpPr>
        <p:spPr>
          <a:xfrm rot="21217436">
            <a:off x="4538692" y="2698127"/>
            <a:ext cx="239199" cy="39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100627" y="2715225"/>
            <a:ext cx="262859" cy="33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>
            <a:off x="8181448" y="2706995"/>
            <a:ext cx="477931" cy="133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406" y="3323052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1: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9422" y="5653985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67FB3F1-10B5-CE46-BEF2-F64C3274358A}"/>
              </a:ext>
            </a:extLst>
          </p:cNvPr>
          <p:cNvGrpSpPr/>
          <p:nvPr/>
        </p:nvGrpSpPr>
        <p:grpSpPr>
          <a:xfrm>
            <a:off x="5679446" y="3198018"/>
            <a:ext cx="1574664" cy="652749"/>
            <a:chOff x="5475" y="403274"/>
            <a:chExt cx="1636715" cy="98202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B3ED0D38-7A70-B24B-AB8B-655AE7051AA7}"/>
                </a:ext>
              </a:extLst>
            </p:cNvPr>
            <p:cNvSpPr/>
            <p:nvPr/>
          </p:nvSpPr>
          <p:spPr>
            <a:xfrm>
              <a:off x="5475" y="403274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4">
              <a:extLst>
                <a:ext uri="{FF2B5EF4-FFF2-40B4-BE49-F238E27FC236}">
                  <a16:creationId xmlns:a16="http://schemas.microsoft.com/office/drawing/2014/main" id="{404A4ECD-6587-BA41-AD2B-888CCA0F21D9}"/>
                </a:ext>
              </a:extLst>
            </p:cNvPr>
            <p:cNvSpPr txBox="1"/>
            <p:nvPr/>
          </p:nvSpPr>
          <p:spPr>
            <a:xfrm>
              <a:off x="34238" y="432037"/>
              <a:ext cx="1579189" cy="9245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91294B9-DC46-914A-9BAE-5EF0BD596875}"/>
              </a:ext>
            </a:extLst>
          </p:cNvPr>
          <p:cNvGrpSpPr/>
          <p:nvPr/>
        </p:nvGrpSpPr>
        <p:grpSpPr>
          <a:xfrm>
            <a:off x="7587212" y="4090288"/>
            <a:ext cx="1574664" cy="661907"/>
            <a:chOff x="-35592" y="434420"/>
            <a:chExt cx="1636715" cy="995807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614829E6-B083-584D-939C-9A5E32FA4AB2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>
              <a:extLst>
                <a:ext uri="{FF2B5EF4-FFF2-40B4-BE49-F238E27FC236}">
                  <a16:creationId xmlns:a16="http://schemas.microsoft.com/office/drawing/2014/main" id="{97DA92CF-6BED-3640-A62A-F5FEBE376A6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1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E840984-8824-EC47-B51B-29306F7C6618}"/>
              </a:ext>
            </a:extLst>
          </p:cNvPr>
          <p:cNvGrpSpPr/>
          <p:nvPr/>
        </p:nvGrpSpPr>
        <p:grpSpPr>
          <a:xfrm>
            <a:off x="3945936" y="3205515"/>
            <a:ext cx="1574664" cy="661907"/>
            <a:chOff x="-35592" y="434420"/>
            <a:chExt cx="1636715" cy="995807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2B1549E1-6CD9-EC48-9214-3009A6111DA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>
              <a:extLst>
                <a:ext uri="{FF2B5EF4-FFF2-40B4-BE49-F238E27FC236}">
                  <a16:creationId xmlns:a16="http://schemas.microsoft.com/office/drawing/2014/main" id="{D7B5C55F-6FBE-714B-97A2-0A6FE72A8FF4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E759FD-94A4-5641-8D77-4B0CD2FB748E}"/>
              </a:ext>
            </a:extLst>
          </p:cNvPr>
          <p:cNvSpPr txBox="1"/>
          <p:nvPr/>
        </p:nvSpPr>
        <p:spPr>
          <a:xfrm>
            <a:off x="249405" y="409944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2:</a:t>
            </a:r>
          </a:p>
        </p:txBody>
      </p:sp>
      <p:sp>
        <p:nvSpPr>
          <p:cNvPr id="34" name="Стрілка: униз 18">
            <a:extLst>
              <a:ext uri="{FF2B5EF4-FFF2-40B4-BE49-F238E27FC236}">
                <a16:creationId xmlns:a16="http://schemas.microsoft.com/office/drawing/2014/main" id="{81977AE2-4F7F-BE48-9705-AC04CF2B97C3}"/>
              </a:ext>
            </a:extLst>
          </p:cNvPr>
          <p:cNvSpPr/>
          <p:nvPr/>
        </p:nvSpPr>
        <p:spPr>
          <a:xfrm rot="21217436">
            <a:off x="4603367" y="4043059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Стрілка: униз 18">
            <a:extLst>
              <a:ext uri="{FF2B5EF4-FFF2-40B4-BE49-F238E27FC236}">
                <a16:creationId xmlns:a16="http://schemas.microsoft.com/office/drawing/2014/main" id="{17E7B257-69C7-F04F-915A-02F7BE2C3464}"/>
              </a:ext>
            </a:extLst>
          </p:cNvPr>
          <p:cNvSpPr/>
          <p:nvPr/>
        </p:nvSpPr>
        <p:spPr>
          <a:xfrm rot="342232">
            <a:off x="5712634" y="4016238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трілка: униз 18">
            <a:extLst>
              <a:ext uri="{FF2B5EF4-FFF2-40B4-BE49-F238E27FC236}">
                <a16:creationId xmlns:a16="http://schemas.microsoft.com/office/drawing/2014/main" id="{C530E9BC-E646-E544-9725-C8A53FC61CEB}"/>
              </a:ext>
            </a:extLst>
          </p:cNvPr>
          <p:cNvSpPr/>
          <p:nvPr/>
        </p:nvSpPr>
        <p:spPr>
          <a:xfrm rot="3565603">
            <a:off x="7357319" y="4675032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80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Приклад </a:t>
            </a:r>
            <a:r>
              <a:rPr lang="ru-RU" sz="2800" dirty="0" err="1">
                <a:latin typeface="Arial Black" panose="020B0A04020102020204" pitchFamily="34" charset="0"/>
              </a:rPr>
              <a:t>роботи</a:t>
            </a:r>
            <a:r>
              <a:rPr lang="ru-RU" sz="2800" dirty="0">
                <a:latin typeface="Arial Black" panose="020B0A04020102020204" pitchFamily="34" charset="0"/>
              </a:rPr>
              <a:t> методу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20600" y="199814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112388" y="196170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" y="223857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Розділення на підзадачі:</a:t>
            </a:r>
          </a:p>
        </p:txBody>
      </p:sp>
      <p:sp>
        <p:nvSpPr>
          <p:cNvPr id="10" name="Стрілка: униз 9"/>
          <p:cNvSpPr/>
          <p:nvPr/>
        </p:nvSpPr>
        <p:spPr>
          <a:xfrm rot="342834">
            <a:off x="4506162" y="1847239"/>
            <a:ext cx="259660" cy="28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9"/>
            <a:ext cx="265137" cy="32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8013729" y="1811901"/>
            <a:ext cx="264821" cy="315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806872" y="2182066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343" y="2177901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917" y="2151216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9" name="Стрілка: униз 18"/>
          <p:cNvSpPr/>
          <p:nvPr/>
        </p:nvSpPr>
        <p:spPr>
          <a:xfrm rot="21217436">
            <a:off x="4538692" y="2698127"/>
            <a:ext cx="239199" cy="39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100627" y="2715225"/>
            <a:ext cx="262859" cy="33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>
            <a:off x="8191819" y="2635637"/>
            <a:ext cx="408929" cy="123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406" y="3323052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1: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59044" y="6334780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67FB3F1-10B5-CE46-BEF2-F64C3274358A}"/>
              </a:ext>
            </a:extLst>
          </p:cNvPr>
          <p:cNvGrpSpPr/>
          <p:nvPr/>
        </p:nvGrpSpPr>
        <p:grpSpPr>
          <a:xfrm>
            <a:off x="5778959" y="3205565"/>
            <a:ext cx="1574664" cy="652749"/>
            <a:chOff x="5475" y="403274"/>
            <a:chExt cx="1636715" cy="98202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B3ED0D38-7A70-B24B-AB8B-655AE7051AA7}"/>
                </a:ext>
              </a:extLst>
            </p:cNvPr>
            <p:cNvSpPr/>
            <p:nvPr/>
          </p:nvSpPr>
          <p:spPr>
            <a:xfrm>
              <a:off x="5475" y="403274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4">
              <a:extLst>
                <a:ext uri="{FF2B5EF4-FFF2-40B4-BE49-F238E27FC236}">
                  <a16:creationId xmlns:a16="http://schemas.microsoft.com/office/drawing/2014/main" id="{404A4ECD-6587-BA41-AD2B-888CCA0F21D9}"/>
                </a:ext>
              </a:extLst>
            </p:cNvPr>
            <p:cNvSpPr txBox="1"/>
            <p:nvPr/>
          </p:nvSpPr>
          <p:spPr>
            <a:xfrm>
              <a:off x="34238" y="432037"/>
              <a:ext cx="1579189" cy="9245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91294B9-DC46-914A-9BAE-5EF0BD596875}"/>
              </a:ext>
            </a:extLst>
          </p:cNvPr>
          <p:cNvGrpSpPr/>
          <p:nvPr/>
        </p:nvGrpSpPr>
        <p:grpSpPr>
          <a:xfrm>
            <a:off x="7538002" y="3920990"/>
            <a:ext cx="1574664" cy="661907"/>
            <a:chOff x="-35592" y="434420"/>
            <a:chExt cx="1636715" cy="995807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614829E6-B083-584D-939C-9A5E32FA4AB2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>
              <a:extLst>
                <a:ext uri="{FF2B5EF4-FFF2-40B4-BE49-F238E27FC236}">
                  <a16:creationId xmlns:a16="http://schemas.microsoft.com/office/drawing/2014/main" id="{97DA92CF-6BED-3640-A62A-F5FEBE376A6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E840984-8824-EC47-B51B-29306F7C6618}"/>
              </a:ext>
            </a:extLst>
          </p:cNvPr>
          <p:cNvGrpSpPr/>
          <p:nvPr/>
        </p:nvGrpSpPr>
        <p:grpSpPr>
          <a:xfrm>
            <a:off x="4047322" y="3196407"/>
            <a:ext cx="1574664" cy="661907"/>
            <a:chOff x="-35592" y="434420"/>
            <a:chExt cx="1636715" cy="995807"/>
          </a:xfrm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2B1549E1-6CD9-EC48-9214-3009A6111DA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>
              <a:extLst>
                <a:ext uri="{FF2B5EF4-FFF2-40B4-BE49-F238E27FC236}">
                  <a16:creationId xmlns:a16="http://schemas.microsoft.com/office/drawing/2014/main" id="{D7B5C55F-6FBE-714B-97A2-0A6FE72A8FF4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E759FD-94A4-5641-8D77-4B0CD2FB748E}"/>
              </a:ext>
            </a:extLst>
          </p:cNvPr>
          <p:cNvSpPr txBox="1"/>
          <p:nvPr/>
        </p:nvSpPr>
        <p:spPr>
          <a:xfrm>
            <a:off x="249405" y="409944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2:</a:t>
            </a:r>
          </a:p>
        </p:txBody>
      </p:sp>
      <p:sp>
        <p:nvSpPr>
          <p:cNvPr id="35" name="Стрілка: униз 18">
            <a:extLst>
              <a:ext uri="{FF2B5EF4-FFF2-40B4-BE49-F238E27FC236}">
                <a16:creationId xmlns:a16="http://schemas.microsoft.com/office/drawing/2014/main" id="{17E7B257-69C7-F04F-915A-02F7BE2C3464}"/>
              </a:ext>
            </a:extLst>
          </p:cNvPr>
          <p:cNvSpPr/>
          <p:nvPr/>
        </p:nvSpPr>
        <p:spPr>
          <a:xfrm rot="699567">
            <a:off x="5879756" y="4067566"/>
            <a:ext cx="349047" cy="228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трілка: униз 18">
            <a:extLst>
              <a:ext uri="{FF2B5EF4-FFF2-40B4-BE49-F238E27FC236}">
                <a16:creationId xmlns:a16="http://schemas.microsoft.com/office/drawing/2014/main" id="{C530E9BC-E646-E544-9725-C8A53FC61CEB}"/>
              </a:ext>
            </a:extLst>
          </p:cNvPr>
          <p:cNvSpPr/>
          <p:nvPr/>
        </p:nvSpPr>
        <p:spPr>
          <a:xfrm rot="2188118">
            <a:off x="7170210" y="4901775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A7901-F149-5C43-B343-1ABEEC59C579}"/>
              </a:ext>
            </a:extLst>
          </p:cNvPr>
          <p:cNvSpPr txBox="1"/>
          <p:nvPr/>
        </p:nvSpPr>
        <p:spPr>
          <a:xfrm>
            <a:off x="249405" y="4722470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3: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51246FB8-2E41-4B49-A540-88B132B5E77C}"/>
              </a:ext>
            </a:extLst>
          </p:cNvPr>
          <p:cNvGrpSpPr/>
          <p:nvPr/>
        </p:nvGrpSpPr>
        <p:grpSpPr>
          <a:xfrm>
            <a:off x="3665880" y="4556799"/>
            <a:ext cx="1574664" cy="661907"/>
            <a:chOff x="-35592" y="434420"/>
            <a:chExt cx="1636715" cy="995807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9" name="Скругленный прямоугольник 38">
              <a:extLst>
                <a:ext uri="{FF2B5EF4-FFF2-40B4-BE49-F238E27FC236}">
                  <a16:creationId xmlns:a16="http://schemas.microsoft.com/office/drawing/2014/main" id="{77B9619F-AE26-A04F-87FE-399D090308E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4">
              <a:extLst>
                <a:ext uri="{FF2B5EF4-FFF2-40B4-BE49-F238E27FC236}">
                  <a16:creationId xmlns:a16="http://schemas.microsoft.com/office/drawing/2014/main" id="{47DB52AA-E6C9-734F-AE81-E71F08FBCB3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sp>
        <p:nvSpPr>
          <p:cNvPr id="41" name="Стрілка: униз 18">
            <a:extLst>
              <a:ext uri="{FF2B5EF4-FFF2-40B4-BE49-F238E27FC236}">
                <a16:creationId xmlns:a16="http://schemas.microsoft.com/office/drawing/2014/main" id="{326E925B-01E4-0E4A-A1C6-4938AF5040FE}"/>
              </a:ext>
            </a:extLst>
          </p:cNvPr>
          <p:cNvSpPr/>
          <p:nvPr/>
        </p:nvSpPr>
        <p:spPr>
          <a:xfrm>
            <a:off x="3693189" y="2870649"/>
            <a:ext cx="326461" cy="162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Стрілка: униз 18">
            <a:extLst>
              <a:ext uri="{FF2B5EF4-FFF2-40B4-BE49-F238E27FC236}">
                <a16:creationId xmlns:a16="http://schemas.microsoft.com/office/drawing/2014/main" id="{19415D8A-4E97-1449-ACE1-858BFF00D3CF}"/>
              </a:ext>
            </a:extLst>
          </p:cNvPr>
          <p:cNvSpPr/>
          <p:nvPr/>
        </p:nvSpPr>
        <p:spPr>
          <a:xfrm rot="19720904">
            <a:off x="4531021" y="5350871"/>
            <a:ext cx="374428" cy="1066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208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{E226D36E-146F-C645-AADC-856BC48DB884}tf10001062</Template>
  <TotalTime>303</TotalTime>
  <Words>319</Words>
  <Application>Microsoft Macintosh PowerPoint</Application>
  <PresentationFormat>Широкоэкранный</PresentationFormat>
  <Paragraphs>78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Century Gothic</vt:lpstr>
      <vt:lpstr>Wingdings</vt:lpstr>
      <vt:lpstr>Wingdings 3</vt:lpstr>
      <vt:lpstr>Ион</vt:lpstr>
      <vt:lpstr>Метод балансування задач між мобільними вузлами розподіленої системи обчислень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Vladislav Pavlenko</cp:lastModifiedBy>
  <cp:revision>39</cp:revision>
  <dcterms:created xsi:type="dcterms:W3CDTF">2017-05-30T03:44:19Z</dcterms:created>
  <dcterms:modified xsi:type="dcterms:W3CDTF">2018-12-12T12:59:32Z</dcterms:modified>
</cp:coreProperties>
</file>