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73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MS PGothic"/>
              </a:rPr>
              <a:t>マスタ タイトルの書式設定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A408A524-C794-4349-8AE4-FE958CC8AF7B}" type="slidenum">
              <a:rPr lang="en-US" sz="1400" b="0" strike="noStrike" spc="-1">
                <a:solidFill>
                  <a:srgbClr val="000000"/>
                </a:solidFill>
                <a:latin typeface="Arial"/>
                <a:ea typeface="MS PGothic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-18252" y="228600"/>
            <a:ext cx="9303624" cy="1041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pc="-1" dirty="0">
                <a:solidFill>
                  <a:srgbClr val="000000"/>
                </a:solidFill>
                <a:ea typeface="PMingLiU"/>
              </a:rPr>
              <a:t>Learning local behavioral sequences to better infer non-local properties in real multi-robot systems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326880" y="3122640"/>
            <a:ext cx="5638320" cy="3619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96920" indent="-19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PMingLiU"/>
              </a:rPr>
              <a:t>Solved </a:t>
            </a:r>
            <a:r>
              <a:rPr lang="en-US" sz="2000" b="1" i="1" spc="-1" dirty="0">
                <a:solidFill>
                  <a:srgbClr val="000000"/>
                </a:solidFill>
                <a:latin typeface="Arial"/>
                <a:ea typeface="PMingLiU"/>
              </a:rPr>
              <a:t>Remote Teammate Localization</a:t>
            </a:r>
            <a:r>
              <a:rPr lang="en-US" sz="2000" i="1" spc="-1" dirty="0">
                <a:solidFill>
                  <a:srgbClr val="000000"/>
                </a:solidFill>
                <a:latin typeface="Arial"/>
                <a:ea typeface="PMingLiU"/>
              </a:rPr>
              <a:t> </a:t>
            </a:r>
            <a:r>
              <a:rPr lang="en-US" sz="2000" b="1" i="1" spc="-1" dirty="0">
                <a:solidFill>
                  <a:srgbClr val="000000"/>
                </a:solidFill>
                <a:latin typeface="Arial"/>
                <a:ea typeface="PMingLiU"/>
              </a:rPr>
              <a:t>(</a:t>
            </a:r>
            <a:r>
              <a:rPr lang="en-US" sz="2000" b="1" i="1" spc="-1" dirty="0" err="1">
                <a:solidFill>
                  <a:srgbClr val="000000"/>
                </a:solidFill>
                <a:latin typeface="Arial"/>
                <a:ea typeface="PMingLiU"/>
              </a:rPr>
              <a:t>ReTLo</a:t>
            </a:r>
            <a:r>
              <a:rPr lang="en-US" sz="2000" b="1" i="1" spc="-1" dirty="0">
                <a:solidFill>
                  <a:srgbClr val="000000"/>
                </a:solidFill>
                <a:latin typeface="Arial"/>
                <a:ea typeface="PMingLiU"/>
              </a:rPr>
              <a:t>)</a:t>
            </a:r>
            <a:r>
              <a:rPr lang="en-US" sz="2000" spc="-1" dirty="0">
                <a:solidFill>
                  <a:srgbClr val="000000"/>
                </a:solidFill>
                <a:latin typeface="Arial"/>
                <a:ea typeface="PMingLiU"/>
              </a:rPr>
              <a:t> problem, where a robot is to localize its teammates </a:t>
            </a:r>
            <a:r>
              <a:rPr lang="en-US" sz="2000" b="1" i="1" spc="-1" dirty="0">
                <a:solidFill>
                  <a:srgbClr val="000000"/>
                </a:solidFill>
                <a:latin typeface="Arial"/>
                <a:ea typeface="PMingLiU"/>
              </a:rPr>
              <a:t>only using local information</a:t>
            </a:r>
            <a:r>
              <a:rPr lang="en-US" sz="2000" spc="-1" dirty="0">
                <a:solidFill>
                  <a:srgbClr val="000000"/>
                </a:solidFill>
                <a:latin typeface="Arial"/>
                <a:ea typeface="PMingLiU"/>
              </a:rPr>
              <a:t> of its neighbor.</a:t>
            </a:r>
          </a:p>
          <a:p>
            <a:pPr marL="196920" indent="-19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000" spc="-1" dirty="0">
                <a:latin typeface="Arial"/>
              </a:rPr>
              <a:t>Implemented</a:t>
            </a:r>
            <a:r>
              <a:rPr lang="en-US" sz="2000" b="0" strike="noStrike" spc="-1" dirty="0">
                <a:latin typeface="Arial"/>
              </a:rPr>
              <a:t> on </a:t>
            </a:r>
            <a:r>
              <a:rPr lang="en-US" sz="2000" b="1" i="1" spc="-1" dirty="0" err="1"/>
              <a:t>Thymio</a:t>
            </a:r>
            <a:r>
              <a:rPr lang="en-US" sz="2000" b="1" i="1" spc="-1" dirty="0"/>
              <a:t> II</a:t>
            </a:r>
            <a:r>
              <a:rPr lang="en-US" sz="2000" spc="-1" dirty="0"/>
              <a:t>, a physical robotic platform,</a:t>
            </a:r>
            <a:r>
              <a:rPr lang="en-US" sz="2000" b="0" strike="noStrike" spc="-1" dirty="0">
                <a:latin typeface="Arial"/>
              </a:rPr>
              <a:t> to demonstrate feasibility </a:t>
            </a:r>
            <a:r>
              <a:rPr lang="en-US" sz="2000" b="1" i="1" strike="noStrike" spc="-1" dirty="0">
                <a:latin typeface="Arial"/>
              </a:rPr>
              <a:t>in realistic environments</a:t>
            </a:r>
            <a:r>
              <a:rPr lang="en-US" sz="2000" b="0" strike="noStrike" spc="-1" dirty="0">
                <a:latin typeface="Arial"/>
              </a:rPr>
              <a:t>. </a:t>
            </a:r>
          </a:p>
          <a:p>
            <a:pPr marL="196920" indent="-19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000" strike="noStrike" spc="-1" dirty="0">
                <a:latin typeface="Arial"/>
              </a:rPr>
              <a:t>Proposed learning</a:t>
            </a:r>
            <a:r>
              <a:rPr lang="en-US" sz="2000" spc="-1" dirty="0">
                <a:latin typeface="Arial"/>
              </a:rPr>
              <a:t> of historical poses and recent observations led </a:t>
            </a:r>
            <a:r>
              <a:rPr lang="en-US" sz="2000" b="1" i="1" spc="-1" dirty="0">
                <a:latin typeface="Arial"/>
              </a:rPr>
              <a:t>&gt;40% error reduction</a:t>
            </a:r>
            <a:r>
              <a:rPr lang="en-US" sz="2000" i="1" spc="-1" dirty="0">
                <a:latin typeface="Arial"/>
              </a:rPr>
              <a:t> </a:t>
            </a:r>
            <a:r>
              <a:rPr lang="en-US" sz="2000" spc="-1" dirty="0">
                <a:latin typeface="Arial"/>
              </a:rPr>
              <a:t>compared to observation-only models.</a:t>
            </a:r>
          </a:p>
          <a:p>
            <a:pPr marL="196920" indent="-19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 charset="2"/>
              <a:buChar char=""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0" y="1328760"/>
            <a:ext cx="9143640" cy="1523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latin typeface="Arial"/>
                <a:ea typeface="PMingLiU"/>
              </a:rPr>
              <a:t>Taeyeong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PMingLiU"/>
              </a:rPr>
              <a:t> Choi,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PMingLiU"/>
              </a:rPr>
              <a:t>Sehyeok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PMingLiU"/>
              </a:rPr>
              <a:t> Kang, and Theodore P.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PMingLiU"/>
              </a:rPr>
              <a:t>Pavlic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ea typeface="PMingLiU"/>
              </a:rPr>
              <a:t>School of Computing, Informatics, and Decision Systems Engineering, </a:t>
            </a: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PMingLiU"/>
              </a:rPr>
              <a:t>Arizona State University, USA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5981760" y="5187780"/>
            <a:ext cx="2869920" cy="1475873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PMingLiU"/>
              </a:rPr>
              <a:t>5-robot system with </a:t>
            </a:r>
            <a:r>
              <a:rPr lang="en-US" sz="1800" b="1" i="1" strike="noStrike" spc="-1" dirty="0">
                <a:solidFill>
                  <a:srgbClr val="000000"/>
                </a:solidFill>
                <a:latin typeface="Arial"/>
                <a:ea typeface="PMingLiU"/>
              </a:rPr>
              <a:t>Tail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PMingLiU"/>
              </a:rPr>
              <a:t> performing predictions for </a:t>
            </a:r>
            <a:r>
              <a:rPr lang="en-US" sz="1800" b="1" i="1" strike="noStrike" spc="-1" dirty="0">
                <a:solidFill>
                  <a:srgbClr val="000000"/>
                </a:solidFill>
                <a:latin typeface="Arial"/>
                <a:ea typeface="PMingLiU"/>
              </a:rPr>
              <a:t>Follower 1 &amp; 2 </a:t>
            </a:r>
            <a:r>
              <a:rPr lang="en-US" sz="1800" strike="noStrike" spc="-1" dirty="0">
                <a:solidFill>
                  <a:srgbClr val="000000"/>
                </a:solidFill>
                <a:latin typeface="Arial"/>
                <a:ea typeface="PMingLiU"/>
              </a:rPr>
              <a:t>and</a:t>
            </a:r>
            <a:r>
              <a:rPr lang="en-US" sz="1800" b="1" i="1" strike="noStrike" spc="-1" dirty="0">
                <a:solidFill>
                  <a:srgbClr val="000000"/>
                </a:solidFill>
                <a:latin typeface="Arial"/>
                <a:ea typeface="PMingLiU"/>
              </a:rPr>
              <a:t> Head </a:t>
            </a:r>
            <a:r>
              <a:rPr lang="en-US" sz="1800" strike="noStrike" spc="-1" dirty="0">
                <a:solidFill>
                  <a:srgbClr val="000000"/>
                </a:solidFill>
                <a:latin typeface="Arial"/>
                <a:ea typeface="PMingLiU"/>
              </a:rPr>
              <a:t>from observations of </a:t>
            </a:r>
            <a:r>
              <a:rPr lang="en-US" sz="1800" b="1" i="1" strike="noStrike" spc="-1" dirty="0">
                <a:solidFill>
                  <a:srgbClr val="000000"/>
                </a:solidFill>
                <a:latin typeface="Arial"/>
                <a:ea typeface="PMingLiU"/>
              </a:rPr>
              <a:t>Follower 3</a:t>
            </a:r>
            <a:r>
              <a:rPr lang="en-US" sz="1800" strike="noStrike" spc="-1" dirty="0">
                <a:solidFill>
                  <a:srgbClr val="000000"/>
                </a:solidFill>
                <a:latin typeface="Arial"/>
                <a:ea typeface="PMingLiU"/>
              </a:rPr>
              <a:t>.</a:t>
            </a:r>
            <a:endParaRPr lang="en-US" sz="1800" strike="noStrike" spc="-1" dirty="0">
              <a:latin typeface="Arial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8BF478-9CD1-4CAF-BE5B-B34836A5E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3122640"/>
            <a:ext cx="3000439" cy="20651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120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Symbol</vt:lpstr>
      <vt:lpstr>Times New Roman</vt:lpstr>
      <vt:lpstr>Office Theme</vt:lpstr>
      <vt:lpstr>PowerPoint Presentation</vt:lpstr>
    </vt:vector>
  </TitlesOfParts>
  <Company>The University of Tokyo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ICRA Digest Template</dc:title>
  <dc:subject/>
  <dc:creator>Atsushi Yamashita</dc:creator>
  <dc:description/>
  <cp:lastModifiedBy>Choi Taeyeong</cp:lastModifiedBy>
  <cp:revision>113</cp:revision>
  <dcterms:created xsi:type="dcterms:W3CDTF">2009-01-23T15:55:01Z</dcterms:created>
  <dcterms:modified xsi:type="dcterms:W3CDTF">2020-03-01T05:45:41Z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any">
    <vt:lpwstr>The University of Tokyo</vt:lpwstr>
  </property>
  <property fmtid="{D5CDD505-2E9C-101B-9397-08002B2CF9AE}" pid="3" name="HiddenSlides">
    <vt:i4>0</vt:i4>
  </property>
</Properties>
</file>