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9" r:id="rId3"/>
    <p:sldId id="270" r:id="rId4"/>
    <p:sldId id="271" r:id="rId5"/>
    <p:sldId id="272" r:id="rId6"/>
    <p:sldId id="258" r:id="rId7"/>
    <p:sldId id="261" r:id="rId8"/>
    <p:sldId id="263" r:id="rId9"/>
    <p:sldId id="265" r:id="rId10"/>
    <p:sldId id="273" r:id="rId11"/>
    <p:sldId id="274" r:id="rId12"/>
    <p:sldId id="275" r:id="rId13"/>
    <p:sldId id="276" r:id="rId14"/>
    <p:sldId id="277" r:id="rId15"/>
    <p:sldId id="279" r:id="rId16"/>
    <p:sldId id="278" r:id="rId17"/>
  </p:sldIdLst>
  <p:sldSz cx="12188825" cy="6858000"/>
  <p:notesSz cx="6858000" cy="9144000"/>
  <p:defaultTextStyle>
    <a:defPPr rtl="0"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66" autoAdjust="0"/>
  </p:normalViewPr>
  <p:slideViewPr>
    <p:cSldViewPr>
      <p:cViewPr varScale="1">
        <p:scale>
          <a:sx n="60" d="100"/>
          <a:sy n="60" d="100"/>
        </p:scale>
        <p:origin x="912" y="4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6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525C21-1EAF-4598-B6F0-564E50B7B50D}" type="datetime1">
              <a:rPr lang="uk-UA" smtClean="0">
                <a:latin typeface="Calibri" panose="020F0502020204030204" pitchFamily="34" charset="0"/>
              </a:rPr>
              <a:t>08.04.2024</a:t>
            </a:fld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uk-UA" smtClean="0">
                <a:latin typeface="Calibri" panose="020F0502020204030204" pitchFamily="34" charset="0"/>
              </a:rPr>
              <a:t>‹#›</a:t>
            </a:fld>
            <a:endParaRPr lang="uk-U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uk-UA" noProof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5F88CFF-835C-431B-BC5D-F432FFC4B51F}" type="datetime1">
              <a:rPr lang="uk-UA" noProof="0" smtClean="0"/>
              <a:pPr/>
              <a:t>08.04.2024</a:t>
            </a:fld>
            <a:endParaRPr lang="uk-UA" noProof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uk-UA" noProof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uk-UA" noProof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F105DB2-FD3E-441D-8B7E-7AE83ECE27B3}" type="slidenum">
              <a:rPr lang="uk-UA" noProof="0" smtClean="0"/>
              <a:pPr/>
              <a:t>‹#›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34932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uk-UA" smtClean="0"/>
              <a:pPr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07729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uk-UA" smtClean="0"/>
              <a:pPr/>
              <a:t>15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940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28901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uk-UA" smtClean="0"/>
              <a:pPr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24961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uk-UA" smtClean="0"/>
              <a:pPr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35152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uk-UA" smtClean="0"/>
              <a:pPr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98106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uk-UA" smtClean="0"/>
              <a:pPr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8227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uk-UA" smtClean="0"/>
              <a:pPr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88469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uk-UA" smtClean="0"/>
              <a:pPr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10095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uk-UA" smtClean="0"/>
              <a:pPr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5578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блок заголовка"/>
          <p:cNvSpPr/>
          <p:nvPr/>
        </p:nvSpPr>
        <p:spPr bwMode="white">
          <a:xfrm>
            <a:off x="1141413" y="1600200"/>
            <a:ext cx="990295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>
              <a:latin typeface="Calibri" panose="020F0502020204030204" pitchFamily="34" charset="0"/>
            </a:endParaRPr>
          </a:p>
        </p:txBody>
      </p:sp>
      <p:grpSp>
        <p:nvGrpSpPr>
          <p:cNvPr id="7" name="верхній графічний об’єкт" descr="Оформлення верхньої межі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Прямокутник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9" name="Прямокутник 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uk-UA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23" name="нижній графічний об’єкт" descr="Оформлення нижньої межі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Прямокутник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15" name="Прямокутник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uk-UA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 bwMode="black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rtl="0"/>
            <a:r>
              <a:rPr lang="uk-UA" dirty="0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uk-UA" dirty="0"/>
              <a:t>Клацніть, щоб змінити стиль зразка підзаголовка</a:t>
            </a:r>
          </a:p>
        </p:txBody>
      </p:sp>
      <p:sp>
        <p:nvSpPr>
          <p:cNvPr id="21" name="Місце для нижнього колонтитула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uk-UA" dirty="0"/>
              <a:t>Додайте нижній колонтитул</a:t>
            </a:r>
          </a:p>
        </p:txBody>
      </p:sp>
      <p:sp>
        <p:nvSpPr>
          <p:cNvPr id="20" name="Місце для дати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A85C904D-036A-46EF-A21B-24712A191C8A}" type="datetime1">
              <a:rPr lang="uk-UA" smtClean="0"/>
              <a:pPr/>
              <a:t>08.04.2024</a:t>
            </a:fld>
            <a:endParaRPr lang="uk-UA" dirty="0"/>
          </a:p>
        </p:txBody>
      </p:sp>
      <p:sp>
        <p:nvSpPr>
          <p:cNvPr id="22" name="Місце для номера слайда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uk-UA" dirty="0"/>
              <a:t>Зразок заголовка</a:t>
            </a:r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uk-UA" dirty="0"/>
              <a:t>Зразки заголовків</a:t>
            </a:r>
          </a:p>
          <a:p>
            <a:pPr lvl="1" rtl="0"/>
            <a:r>
              <a:rPr lang="uk-UA" dirty="0"/>
              <a:t>Другий рівень</a:t>
            </a:r>
          </a:p>
          <a:p>
            <a:pPr lvl="2" rtl="0"/>
            <a:r>
              <a:rPr lang="uk-UA" dirty="0"/>
              <a:t>Третій рівень</a:t>
            </a:r>
          </a:p>
          <a:p>
            <a:pPr lvl="3" rtl="0"/>
            <a:r>
              <a:rPr lang="uk-UA" dirty="0"/>
              <a:t>Четвертий рівень</a:t>
            </a:r>
          </a:p>
          <a:p>
            <a:pPr lvl="4" rtl="0"/>
            <a:r>
              <a:rPr lang="uk-UA" dirty="0"/>
              <a:t>П’ятий рівень</a:t>
            </a:r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uk-UA" dirty="0"/>
              <a:t>Додайте нижній колонтитул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C33C8E4-1E96-40F6-B04E-FF56028BA634}" type="datetime1">
              <a:rPr lang="uk-UA" smtClean="0"/>
              <a:pPr/>
              <a:t>08.04.2024</a:t>
            </a:fld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 1"/>
          <p:cNvSpPr>
            <a:spLocks noGrp="1"/>
          </p:cNvSpPr>
          <p:nvPr>
            <p:ph type="title" orient="vert" hasCustomPrompt="1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uk-UA" dirty="0"/>
              <a:t>Зразок заголовка</a:t>
            </a:r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uk-UA" dirty="0"/>
              <a:t>Зразки заголовків</a:t>
            </a:r>
          </a:p>
          <a:p>
            <a:pPr lvl="1" rtl="0"/>
            <a:r>
              <a:rPr lang="uk-UA" dirty="0"/>
              <a:t>Другий рівень</a:t>
            </a:r>
          </a:p>
          <a:p>
            <a:pPr lvl="2" rtl="0"/>
            <a:r>
              <a:rPr lang="uk-UA" dirty="0"/>
              <a:t>Третій рівень</a:t>
            </a:r>
          </a:p>
          <a:p>
            <a:pPr lvl="3" rtl="0"/>
            <a:r>
              <a:rPr lang="uk-UA" dirty="0"/>
              <a:t>Четвертий рівень</a:t>
            </a:r>
          </a:p>
          <a:p>
            <a:pPr lvl="4" rtl="0"/>
            <a:r>
              <a:rPr lang="uk-UA" dirty="0"/>
              <a:t>П’ятий рівень</a:t>
            </a:r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uk-UA" dirty="0"/>
              <a:t>Додайте нижній колонтитул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3A01184-3BE5-46E6-8639-432816B51736}" type="datetime1">
              <a:rPr lang="uk-UA" smtClean="0"/>
              <a:pPr/>
              <a:t>08.04.2024</a:t>
            </a:fld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uk-UA" dirty="0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uk-UA" dirty="0"/>
              <a:t>Зразки заголовків</a:t>
            </a:r>
          </a:p>
          <a:p>
            <a:pPr lvl="1" rtl="0"/>
            <a:r>
              <a:rPr lang="uk-UA" dirty="0"/>
              <a:t>Другий рівень</a:t>
            </a:r>
          </a:p>
          <a:p>
            <a:pPr lvl="2" rtl="0"/>
            <a:r>
              <a:rPr lang="uk-UA" dirty="0"/>
              <a:t>Третій рівень</a:t>
            </a:r>
          </a:p>
          <a:p>
            <a:pPr lvl="3" rtl="0"/>
            <a:r>
              <a:rPr lang="uk-UA" dirty="0"/>
              <a:t>Четвертий рівень</a:t>
            </a:r>
          </a:p>
          <a:p>
            <a:pPr lvl="4" rtl="0"/>
            <a:r>
              <a:rPr lang="uk-UA" dirty="0"/>
              <a:t>П’ятий рівень</a:t>
            </a:r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uk-UA" dirty="0"/>
              <a:t>Додайте нижній колонтитул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96DC3E52-CEF4-496B-9228-1B198694D4D7}" type="datetime1">
              <a:rPr lang="uk-UA" smtClean="0"/>
              <a:pPr/>
              <a:t>08.04.2024</a:t>
            </a:fld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Calibri" panose="020F0502020204030204" pitchFamily="34" charset="0"/>
              </a:defRPr>
            </a:lvl1pPr>
          </a:lstStyle>
          <a:p>
            <a:pPr rtl="0"/>
            <a:r>
              <a:rPr lang="uk-UA" dirty="0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 dirty="0"/>
              <a:t>Зразки заголовків</a:t>
            </a:r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 bwMode="black"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uk-UA" dirty="0"/>
              <a:t>Додайте нижній колонтитул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 bwMode="black"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C3D704E0-13AE-4B3A-8E7E-9C53F8373A18}" type="datetime1">
              <a:rPr lang="uk-UA" smtClean="0"/>
              <a:pPr/>
              <a:t>08.04.2024</a:t>
            </a:fld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 bwMode="black"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лемент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uk-UA" dirty="0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uk-UA" dirty="0"/>
              <a:t>Зразки заголовків</a:t>
            </a:r>
          </a:p>
          <a:p>
            <a:pPr lvl="1" rtl="0"/>
            <a:r>
              <a:rPr lang="uk-UA" dirty="0"/>
              <a:t>Другий рівень</a:t>
            </a:r>
          </a:p>
          <a:p>
            <a:pPr lvl="2" rtl="0"/>
            <a:r>
              <a:rPr lang="uk-UA" dirty="0"/>
              <a:t>Третій рівень</a:t>
            </a:r>
          </a:p>
          <a:p>
            <a:pPr lvl="3" rtl="0"/>
            <a:r>
              <a:rPr lang="uk-UA" dirty="0"/>
              <a:t>Четвертий рівень</a:t>
            </a:r>
          </a:p>
          <a:p>
            <a:pPr lvl="4" rtl="0"/>
            <a:r>
              <a:rPr lang="uk-UA" dirty="0"/>
              <a:t>П’ятий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uk-UA" dirty="0"/>
              <a:t>Зразки заголовків</a:t>
            </a:r>
          </a:p>
          <a:p>
            <a:pPr lvl="1" rtl="0"/>
            <a:r>
              <a:rPr lang="uk-UA" dirty="0"/>
              <a:t>Другий рівень</a:t>
            </a:r>
          </a:p>
          <a:p>
            <a:pPr lvl="2" rtl="0"/>
            <a:r>
              <a:rPr lang="uk-UA" dirty="0"/>
              <a:t>Третій рівень</a:t>
            </a:r>
          </a:p>
          <a:p>
            <a:pPr lvl="3" rtl="0"/>
            <a:r>
              <a:rPr lang="uk-UA" dirty="0"/>
              <a:t>Четвертий рівень</a:t>
            </a:r>
          </a:p>
          <a:p>
            <a:pPr lvl="4" rtl="0"/>
            <a:r>
              <a:rPr lang="uk-UA" dirty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uk-UA" dirty="0"/>
              <a:t>Додайте нижній колонтитул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F6C819CF-EEBF-489D-8066-799121100EE9}" type="datetime1">
              <a:rPr lang="uk-UA" smtClean="0"/>
              <a:pPr/>
              <a:t>08.04.2024</a:t>
            </a:fld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uk-UA" dirty="0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 dirty="0"/>
              <a:t>Зразки заголовків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uk-UA" dirty="0"/>
              <a:t>Зразки заголовків</a:t>
            </a:r>
          </a:p>
          <a:p>
            <a:pPr lvl="1" rtl="0"/>
            <a:r>
              <a:rPr lang="uk-UA" dirty="0"/>
              <a:t>Другий рівень</a:t>
            </a:r>
          </a:p>
          <a:p>
            <a:pPr lvl="2" rtl="0"/>
            <a:r>
              <a:rPr lang="uk-UA" dirty="0"/>
              <a:t>Третій рівень</a:t>
            </a:r>
          </a:p>
          <a:p>
            <a:pPr lvl="3" rtl="0"/>
            <a:r>
              <a:rPr lang="uk-UA" dirty="0"/>
              <a:t>Четвертий рівень</a:t>
            </a:r>
          </a:p>
          <a:p>
            <a:pPr lvl="4" rtl="0"/>
            <a:r>
              <a:rPr lang="uk-UA" dirty="0"/>
              <a:t>П’ятий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 dirty="0"/>
              <a:t>Зразки заголовків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uk-UA" dirty="0"/>
              <a:t>Зразки заголовків</a:t>
            </a:r>
          </a:p>
          <a:p>
            <a:pPr lvl="1" rtl="0"/>
            <a:r>
              <a:rPr lang="uk-UA" dirty="0"/>
              <a:t>Другий рівень</a:t>
            </a:r>
          </a:p>
          <a:p>
            <a:pPr lvl="2" rtl="0"/>
            <a:r>
              <a:rPr lang="uk-UA" dirty="0"/>
              <a:t>Третій рівень</a:t>
            </a:r>
          </a:p>
          <a:p>
            <a:pPr lvl="3" rtl="0"/>
            <a:r>
              <a:rPr lang="uk-UA" dirty="0"/>
              <a:t>Четвертий рівень</a:t>
            </a:r>
          </a:p>
          <a:p>
            <a:pPr lvl="4" rtl="0"/>
            <a:r>
              <a:rPr lang="uk-UA" dirty="0"/>
              <a:t>П’ятий рівень</a:t>
            </a:r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uk-UA" dirty="0"/>
              <a:t>Додайте нижній колонтитул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4A03D794-2DB6-4306-BB2B-59352F085884}" type="datetime1">
              <a:rPr lang="uk-UA" smtClean="0"/>
              <a:pPr/>
              <a:t>08.04.2024</a:t>
            </a:fld>
            <a:endParaRPr lang="uk-UA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uk-UA" dirty="0"/>
              <a:t>Зразок заголовка</a:t>
            </a:r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uk-UA" dirty="0"/>
              <a:t>Додайте нижній колонтитул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3BE2F11C-FB86-489D-80E8-4720DD99007C}" type="datetime1">
              <a:rPr lang="uk-UA" smtClean="0"/>
              <a:pPr/>
              <a:t>08.04.2024</a:t>
            </a:fld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нижній графічний об’єкт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Прямокутник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9" name="Прямокутник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uk-UA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uk-UA" dirty="0"/>
              <a:t>Додайте нижній колонтитул</a:t>
            </a:r>
          </a:p>
        </p:txBody>
      </p:sp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4BB5F414-3D3F-487C-A52A-B43496088DF1}" type="datetime1">
              <a:rPr lang="uk-UA" smtClean="0"/>
              <a:pPr/>
              <a:t>08.04.2024</a:t>
            </a:fld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амка" descr="Оформлення межі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uk-UA" dirty="0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uk-UA" dirty="0"/>
              <a:t>Зразки заголовків</a:t>
            </a:r>
          </a:p>
          <a:p>
            <a:pPr lvl="1" rtl="0"/>
            <a:r>
              <a:rPr lang="uk-UA" dirty="0"/>
              <a:t>Другий рівень</a:t>
            </a:r>
          </a:p>
          <a:p>
            <a:pPr lvl="2" rtl="0"/>
            <a:r>
              <a:rPr lang="uk-UA" dirty="0"/>
              <a:t>Третій рівень</a:t>
            </a:r>
          </a:p>
          <a:p>
            <a:pPr lvl="3" rtl="0"/>
            <a:r>
              <a:rPr lang="uk-UA" dirty="0"/>
              <a:t>Четвертий рівень</a:t>
            </a:r>
          </a:p>
          <a:p>
            <a:pPr lvl="4" rtl="0"/>
            <a:r>
              <a:rPr lang="uk-UA" dirty="0"/>
              <a:t>П’ятий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 dirty="0"/>
              <a:t>Зразки заголовків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uk-UA" dirty="0"/>
              <a:t>Додайте нижній колонтитул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3C71521E-720C-46E0-BB8B-79980B1157FB}" type="datetime1">
              <a:rPr lang="uk-UA" smtClean="0"/>
              <a:pPr/>
              <a:t>08.04.2024</a:t>
            </a:fld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амка" descr="Оформлення межі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Calibri" panose="020F0502020204030204" pitchFamily="34" charset="0"/>
              </a:defRPr>
            </a:lvl1pPr>
          </a:lstStyle>
          <a:p>
            <a:pPr rtl="0"/>
            <a:r>
              <a:rPr lang="uk-UA" dirty="0"/>
              <a:t>Зразок заголовка</a:t>
            </a:r>
          </a:p>
        </p:txBody>
      </p:sp>
      <p:sp>
        <p:nvSpPr>
          <p:cNvPr id="3" name="Місце для зображення 2" descr="Пустий покажчик місця заповнення для зображення Клацніть цей покажчик і виберіть зображення, яке потрібно додати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uk-UA" dirty="0"/>
              <a:t>Клацніть піктограму, щоб додати зображення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 dirty="0"/>
              <a:t>Зразки заголовків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uk-UA" dirty="0"/>
              <a:t>Додайте нижній колонтитул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1D81A36-42E3-4D97-8C67-A54C8B00A82F}" type="datetime1">
              <a:rPr lang="uk-UA" smtClean="0"/>
              <a:pPr/>
              <a:t>08.04.2024</a:t>
            </a:fld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нижній графічний об’єкт" descr="Оформлення нижньої межі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Прямокутник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9" name="Прямокутник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uk-UA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верхній графічний об’єкт" descr="Оформлення верхньої межі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Прямокутник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12" name="Прямокутник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13" name="Прямокутник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uk-UA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uk-UA" dirty="0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uk-UA" dirty="0"/>
              <a:t>Зразки заголовків</a:t>
            </a:r>
          </a:p>
          <a:p>
            <a:pPr lvl="1" rtl="0"/>
            <a:r>
              <a:rPr lang="uk-UA" dirty="0"/>
              <a:t>Другий рівень</a:t>
            </a:r>
          </a:p>
          <a:p>
            <a:pPr lvl="2" rtl="0"/>
            <a:r>
              <a:rPr lang="uk-UA" dirty="0"/>
              <a:t>Третій рівень</a:t>
            </a:r>
          </a:p>
          <a:p>
            <a:pPr lvl="3" rtl="0"/>
            <a:r>
              <a:rPr lang="uk-UA" dirty="0"/>
              <a:t>Четвертий рівень</a:t>
            </a:r>
          </a:p>
          <a:p>
            <a:pPr lvl="4" rtl="0"/>
            <a:r>
              <a:rPr lang="uk-UA" dirty="0"/>
              <a:t>П’ятий рівень</a:t>
            </a:r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 bwMode="white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uk-UA" dirty="0"/>
              <a:t>Додайте нижній колонтитул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 bwMode="white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04214845-821B-4475-B248-8709FCA849AA}" type="datetime1">
              <a:rPr lang="uk-UA" smtClean="0"/>
              <a:pPr/>
              <a:t>08.04.2024</a:t>
            </a:fld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 bwMode="white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1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1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7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16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image" Target="../media/image17.png"/><Relationship Id="rId4" Type="http://schemas.openxmlformats.org/officeDocument/2006/relationships/image" Target="../media/image35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46.png"/><Relationship Id="rId5" Type="http://schemas.openxmlformats.org/officeDocument/2006/relationships/image" Target="../media/image15.png"/><Relationship Id="rId10" Type="http://schemas.openxmlformats.org/officeDocument/2006/relationships/image" Target="../media/image45.png"/><Relationship Id="rId4" Type="http://schemas.openxmlformats.org/officeDocument/2006/relationships/image" Target="../media/image43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914806" y="5004792"/>
            <a:ext cx="8229598" cy="838200"/>
          </a:xfrm>
        </p:spPr>
        <p:txBody>
          <a:bodyPr rtlCol="0">
            <a:normAutofit/>
          </a:bodyPr>
          <a:lstStyle/>
          <a:p>
            <a:pPr algn="r" rtl="0"/>
            <a:r>
              <a:rPr lang="uk-UA" sz="1800" dirty="0"/>
              <a:t>Виконали студенти групи ПМ-43 </a:t>
            </a:r>
          </a:p>
          <a:p>
            <a:pPr algn="r" rtl="0"/>
            <a:r>
              <a:rPr lang="uk-UA" sz="1800" dirty="0"/>
              <a:t>Кожель Анна та Павло </a:t>
            </a:r>
            <a:r>
              <a:rPr lang="uk-UA" sz="1800" dirty="0" err="1"/>
              <a:t>Гутковський</a:t>
            </a:r>
            <a:r>
              <a:rPr lang="uk-UA" sz="18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0E181-7CBF-AC11-92C7-96D5BA6ADAD5}"/>
              </a:ext>
            </a:extLst>
          </p:cNvPr>
          <p:cNvSpPr/>
          <p:nvPr/>
        </p:nvSpPr>
        <p:spPr>
          <a:xfrm flipH="1" flipV="1">
            <a:off x="1629914" y="1844824"/>
            <a:ext cx="5184577" cy="12241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C863CD-9C79-115C-58B8-449799E195A5}"/>
              </a:ext>
            </a:extLst>
          </p:cNvPr>
          <p:cNvSpPr/>
          <p:nvPr/>
        </p:nvSpPr>
        <p:spPr>
          <a:xfrm>
            <a:off x="1053852" y="1434108"/>
            <a:ext cx="10081120" cy="34563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dirty="0" err="1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D264AE-23C8-AF74-3293-40377C3AB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180" y="1741560"/>
            <a:ext cx="8748464" cy="2841478"/>
          </a:xfrm>
        </p:spPr>
        <p:txBody>
          <a:bodyPr>
            <a:normAutofit/>
          </a:bodyPr>
          <a:lstStyle/>
          <a:p>
            <a:pPr algn="ctr"/>
            <a:r>
              <a:rPr lang="uk-UA" sz="8800" dirty="0"/>
              <a:t>Прогнозування рейтингу фільмів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80E181-7CBF-AC11-92C7-96D5BA6ADAD5}"/>
              </a:ext>
            </a:extLst>
          </p:cNvPr>
          <p:cNvSpPr/>
          <p:nvPr/>
        </p:nvSpPr>
        <p:spPr>
          <a:xfrm flipH="1" flipV="1">
            <a:off x="1652410" y="2465841"/>
            <a:ext cx="5184577" cy="12241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C863CD-9C79-115C-58B8-449799E195A5}"/>
              </a:ext>
            </a:extLst>
          </p:cNvPr>
          <p:cNvSpPr/>
          <p:nvPr/>
        </p:nvSpPr>
        <p:spPr>
          <a:xfrm>
            <a:off x="707756" y="1412776"/>
            <a:ext cx="10809752" cy="37260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dirty="0" err="1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D264AE-23C8-AF74-3293-40377C3AB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420" y="4015230"/>
            <a:ext cx="9001001" cy="838200"/>
          </a:xfrm>
        </p:spPr>
        <p:txBody>
          <a:bodyPr>
            <a:normAutofit/>
          </a:bodyPr>
          <a:lstStyle/>
          <a:p>
            <a:r>
              <a:rPr lang="uk-UA" sz="3600" dirty="0"/>
              <a:t>Оцінка статистичних параметрів моделей </a:t>
            </a:r>
            <a:endParaRPr lang="uk-UA" sz="11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C2C6A1-94D3-0668-4068-2D47EE71F6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58" t="-5714" r="18312" b="5714"/>
          <a:stretch/>
        </p:blipFill>
        <p:spPr>
          <a:xfrm>
            <a:off x="685260" y="519187"/>
            <a:ext cx="3312368" cy="289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73F951-8A6A-6760-5952-840CC33F0E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30" t="5716" r="23541" b="7707"/>
          <a:stretch/>
        </p:blipFill>
        <p:spPr>
          <a:xfrm>
            <a:off x="4285660" y="551971"/>
            <a:ext cx="3456384" cy="256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E8962A-EDF3-C97B-83F7-D08E682C4A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61" t="7689" r="20792" b="7946"/>
          <a:stretch/>
        </p:blipFill>
        <p:spPr>
          <a:xfrm>
            <a:off x="8038628" y="548680"/>
            <a:ext cx="3456384" cy="2598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B28D69-01E2-861F-BE24-D12F9A922C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527"/>
          <a:stretch/>
        </p:blipFill>
        <p:spPr>
          <a:xfrm>
            <a:off x="837850" y="1788765"/>
            <a:ext cx="3240360" cy="23968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DD0F63-35C6-1069-2983-54F065C7AB2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910" r="12548"/>
          <a:stretch/>
        </p:blipFill>
        <p:spPr>
          <a:xfrm>
            <a:off x="4483220" y="1772816"/>
            <a:ext cx="3258824" cy="24127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1C9711-62D2-E781-655C-9319231BAD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7595" y="1799371"/>
            <a:ext cx="3273564" cy="23862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472FED-1305-46F0-2E65-A24B2EFD55F2}"/>
              </a:ext>
            </a:extLst>
          </p:cNvPr>
          <p:cNvSpPr txBox="1"/>
          <p:nvPr/>
        </p:nvSpPr>
        <p:spPr>
          <a:xfrm>
            <a:off x="669108" y="5138778"/>
            <a:ext cx="1084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Для </a:t>
            </a:r>
            <a:r>
              <a:rPr lang="ru-RU" sz="1600" dirty="0" err="1"/>
              <a:t>перевірки</a:t>
            </a:r>
            <a:r>
              <a:rPr lang="ru-RU" sz="1600" dirty="0"/>
              <a:t> на </a:t>
            </a:r>
            <a:r>
              <a:rPr lang="ru-RU" sz="1600" dirty="0" err="1"/>
              <a:t>значущість</a:t>
            </a:r>
            <a:r>
              <a:rPr lang="ru-RU" sz="1600" dirty="0"/>
              <a:t> </a:t>
            </a:r>
            <a:r>
              <a:rPr lang="ru-RU" sz="1600" dirty="0" err="1"/>
              <a:t>параметрів</a:t>
            </a:r>
            <a:r>
              <a:rPr lang="ru-RU" sz="1600" dirty="0"/>
              <a:t> </a:t>
            </a:r>
            <a:r>
              <a:rPr lang="ru-RU" sz="1600" dirty="0" err="1"/>
              <a:t>регресії</a:t>
            </a:r>
            <a:r>
              <a:rPr lang="ru-RU" sz="1600" dirty="0"/>
              <a:t> </a:t>
            </a:r>
            <a:r>
              <a:rPr lang="ru-RU" sz="1600" dirty="0" err="1"/>
              <a:t>використовується</a:t>
            </a:r>
            <a:r>
              <a:rPr lang="ru-RU" sz="1600" dirty="0"/>
              <a:t> t-тест </a:t>
            </a:r>
            <a:r>
              <a:rPr lang="ru-RU" sz="1600" dirty="0" err="1"/>
              <a:t>Ст’юдента</a:t>
            </a:r>
            <a:r>
              <a:rPr lang="ru-RU" sz="1600" dirty="0"/>
              <a:t>. Для </a:t>
            </a:r>
            <a:r>
              <a:rPr lang="ru-RU" sz="1600" dirty="0" err="1"/>
              <a:t>цього</a:t>
            </a:r>
            <a:r>
              <a:rPr lang="ru-RU" sz="1600" dirty="0"/>
              <a:t> </a:t>
            </a:r>
            <a:r>
              <a:rPr lang="ru-RU" sz="1600" dirty="0" err="1"/>
              <a:t>необхідно</a:t>
            </a:r>
            <a:r>
              <a:rPr lang="ru-RU" sz="1600" dirty="0"/>
              <a:t> </a:t>
            </a:r>
            <a:r>
              <a:rPr lang="ru-RU" sz="1600" dirty="0" err="1"/>
              <a:t>розрахувати</a:t>
            </a:r>
            <a:r>
              <a:rPr lang="ru-RU" sz="1600" dirty="0"/>
              <a:t> t-статистику кожного </a:t>
            </a:r>
            <a:r>
              <a:rPr lang="ru-RU" sz="1600" dirty="0" err="1"/>
              <a:t>із</a:t>
            </a:r>
            <a:r>
              <a:rPr lang="ru-RU" sz="1600" dirty="0"/>
              <a:t> </a:t>
            </a:r>
            <a:r>
              <a:rPr lang="ru-RU" sz="1600" dirty="0" err="1"/>
              <a:t>параметрів</a:t>
            </a:r>
            <a:endParaRPr lang="uk-UA" sz="16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CC008C5-9E75-9F70-A913-65AE1162DBA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494" t="1837" r="1494" b="12726"/>
          <a:stretch/>
        </p:blipFill>
        <p:spPr>
          <a:xfrm>
            <a:off x="5662364" y="5460070"/>
            <a:ext cx="823135" cy="56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8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3B90-72C4-4881-B9CB-CF785E36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-171400"/>
            <a:ext cx="9143538" cy="1066800"/>
          </a:xfrm>
        </p:spPr>
        <p:txBody>
          <a:bodyPr>
            <a:normAutofit fontScale="90000"/>
          </a:bodyPr>
          <a:lstStyle/>
          <a:p>
            <a:r>
              <a:rPr lang="ru-RU" sz="3600" dirty="0" err="1">
                <a:solidFill>
                  <a:srgbClr val="FFC000"/>
                </a:solidFill>
              </a:rPr>
              <a:t>Значущість</a:t>
            </a:r>
            <a:r>
              <a:rPr lang="ru-RU" sz="3600" dirty="0">
                <a:solidFill>
                  <a:srgbClr val="FFC000"/>
                </a:solidFill>
              </a:rPr>
              <a:t> й </a:t>
            </a:r>
            <a:r>
              <a:rPr lang="ru-RU" sz="3600" dirty="0" err="1">
                <a:solidFill>
                  <a:srgbClr val="FFC000"/>
                </a:solidFill>
              </a:rPr>
              <a:t>адекватність</a:t>
            </a:r>
            <a:r>
              <a:rPr lang="ru-RU" sz="3600" dirty="0">
                <a:solidFill>
                  <a:srgbClr val="FFC000"/>
                </a:solidFill>
              </a:rPr>
              <a:t> </a:t>
            </a:r>
            <a:r>
              <a:rPr lang="ru-RU" sz="3600" dirty="0" err="1">
                <a:solidFill>
                  <a:srgbClr val="FFC000"/>
                </a:solidFill>
              </a:rPr>
              <a:t>розроблених</a:t>
            </a:r>
            <a:r>
              <a:rPr lang="ru-RU" sz="3600" dirty="0">
                <a:solidFill>
                  <a:srgbClr val="FFC000"/>
                </a:solidFill>
              </a:rPr>
              <a:t> моделей</a:t>
            </a:r>
            <a:endParaRPr lang="uk-UA" sz="3600" dirty="0">
              <a:solidFill>
                <a:srgbClr val="FFC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B9A1-E7E3-1DB3-39D9-F0CAF535B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978592"/>
            <a:ext cx="4383532" cy="16561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DE43EA-4609-4566-5CCD-611BD6578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8" y="2779132"/>
            <a:ext cx="4339183" cy="16753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7A9D13-0E39-53A9-C76B-FE0625A83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88" y="4582824"/>
            <a:ext cx="4314206" cy="16786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0883B9-154E-5CDB-B251-38B47CF628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58" t="-5714" r="18312" b="5714"/>
          <a:stretch/>
        </p:blipFill>
        <p:spPr>
          <a:xfrm>
            <a:off x="7174532" y="911825"/>
            <a:ext cx="2793317" cy="2440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FBF5EE-63D6-A177-B478-F0161F59A9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430" t="5716" r="23541" b="7707"/>
          <a:stretch/>
        </p:blipFill>
        <p:spPr>
          <a:xfrm>
            <a:off x="7009090" y="2779132"/>
            <a:ext cx="3124200" cy="2319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648228-25E8-502D-6405-88B3331E33D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061" t="7689" r="20792" b="7946"/>
          <a:stretch/>
        </p:blipFill>
        <p:spPr>
          <a:xfrm>
            <a:off x="7059022" y="4582824"/>
            <a:ext cx="3024336" cy="2273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FB5811-3500-68BB-87AA-28B63AA3D4E7}"/>
              </a:ext>
            </a:extLst>
          </p:cNvPr>
          <p:cNvSpPr txBox="1"/>
          <p:nvPr/>
        </p:nvSpPr>
        <p:spPr>
          <a:xfrm>
            <a:off x="5374332" y="1229880"/>
            <a:ext cx="609777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1400" dirty="0">
                <a:latin typeface="Calibri" panose="020F0502020204030204" pitchFamily="34" charset="0"/>
                <a:cs typeface="Calibri" panose="020F0502020204030204" pitchFamily="34" charset="0"/>
              </a:rPr>
              <a:t>У цьому випадку 99,99% рейтингу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IMDB </a:t>
            </a:r>
            <a:r>
              <a:rPr lang="uk-UA" sz="1400" dirty="0"/>
              <a:t>пояснюється</a:t>
            </a:r>
            <a:r>
              <a:rPr lang="en-US" sz="1400" dirty="0"/>
              <a:t> </a:t>
            </a:r>
            <a:r>
              <a:rPr lang="uk-UA" sz="1400" dirty="0">
                <a:latin typeface="Calibri" panose="020F0502020204030204" pitchFamily="34" charset="0"/>
                <a:cs typeface="Calibri" panose="020F0502020204030204" pitchFamily="34" charset="0"/>
              </a:rPr>
              <a:t>його роком створення, тривалістю, та кількістю смертей, тоді як на інші фактори припадає лише 0,01% рейтингу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IMDB</a:t>
            </a:r>
            <a:r>
              <a:rPr lang="uk-UA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Значення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/>
              <a:t>скоректова</a:t>
            </a:r>
            <a:r>
              <a:rPr lang="uk-UA" sz="1400" dirty="0"/>
              <a:t>ного </a:t>
            </a:r>
            <a:r>
              <a:rPr lang="ru-RU" sz="1400" dirty="0" err="1"/>
              <a:t>коефіцієнту</a:t>
            </a:r>
            <a:r>
              <a:rPr lang="ru-RU" sz="1400" dirty="0"/>
              <a:t> </a:t>
            </a:r>
            <a:r>
              <a:rPr lang="ru-RU" sz="1400" dirty="0" err="1"/>
              <a:t>детермінації</a:t>
            </a:r>
            <a:r>
              <a:rPr lang="ru-RU" sz="1400" dirty="0"/>
              <a:t> 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є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досить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високим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щоб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стверджувати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про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адекватність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моделі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Коефіцієнт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множинної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кореляції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який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є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мірою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тісноти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зв’язку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всіх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пояснювальних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змінних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залежною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оскільки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він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більше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0,9, то </a:t>
            </a:r>
            <a:r>
              <a:rPr lang="uk-UA" sz="1400" dirty="0"/>
              <a:t>Зв'язок можна вважати тісним.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uk-U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1CA7B-7F8E-6DB4-476C-F58066F98FDC}"/>
              </a:ext>
            </a:extLst>
          </p:cNvPr>
          <p:cNvSpPr txBox="1"/>
          <p:nvPr/>
        </p:nvSpPr>
        <p:spPr>
          <a:xfrm>
            <a:off x="5374332" y="3031001"/>
            <a:ext cx="60977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1400" dirty="0">
                <a:latin typeface="Calibri" panose="020F0502020204030204" pitchFamily="34" charset="0"/>
                <a:cs typeface="Calibri" panose="020F0502020204030204" pitchFamily="34" charset="0"/>
              </a:rPr>
              <a:t>У цьому випадку 89,99% рейтингу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IMDB </a:t>
            </a:r>
            <a:r>
              <a:rPr lang="uk-UA" sz="1400" dirty="0"/>
              <a:t>пояснюється</a:t>
            </a:r>
            <a:r>
              <a:rPr lang="en-US" sz="1400" dirty="0"/>
              <a:t> </a:t>
            </a:r>
            <a:r>
              <a:rPr lang="uk-UA" sz="1400" dirty="0">
                <a:latin typeface="Calibri" panose="020F0502020204030204" pitchFamily="34" charset="0"/>
                <a:cs typeface="Calibri" panose="020F0502020204030204" pitchFamily="34" charset="0"/>
              </a:rPr>
              <a:t>його роком створення, тривалістю, та кількістю смертей, тоді як на інші фактори припадає 10,01% рейтингу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IMDB</a:t>
            </a:r>
            <a:r>
              <a:rPr lang="uk-UA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Значення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/>
              <a:t>скоректова</a:t>
            </a:r>
            <a:r>
              <a:rPr lang="uk-UA" sz="1400" dirty="0"/>
              <a:t>ного </a:t>
            </a:r>
            <a:r>
              <a:rPr lang="ru-RU" sz="1400" dirty="0" err="1"/>
              <a:t>коефіцієнту</a:t>
            </a:r>
            <a:r>
              <a:rPr lang="ru-RU" sz="1400" dirty="0"/>
              <a:t> </a:t>
            </a:r>
            <a:r>
              <a:rPr lang="ru-RU" sz="1400" dirty="0" err="1"/>
              <a:t>детермінації</a:t>
            </a:r>
            <a:r>
              <a:rPr lang="ru-RU" sz="1400" dirty="0"/>
              <a:t> 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є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високим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щоб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стверджувати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про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адекватність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моделі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Коефіцієнт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множинної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кореляції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який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є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мірою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тісноти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зв’язку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всіх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пояснювальних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змінних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залежною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оскільки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він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більше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0,9, то </a:t>
            </a:r>
            <a:r>
              <a:rPr lang="uk-UA" sz="1400" dirty="0"/>
              <a:t>Зв'язок можна вважати тісним.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uk-U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CB1E2A-D144-0BDC-7A4B-255D30511BB1}"/>
              </a:ext>
            </a:extLst>
          </p:cNvPr>
          <p:cNvSpPr txBox="1"/>
          <p:nvPr/>
        </p:nvSpPr>
        <p:spPr>
          <a:xfrm>
            <a:off x="5399823" y="4725144"/>
            <a:ext cx="609777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1400" dirty="0">
                <a:latin typeface="Calibri" panose="020F0502020204030204" pitchFamily="34" charset="0"/>
                <a:cs typeface="Calibri" panose="020F0502020204030204" pitchFamily="34" charset="0"/>
              </a:rPr>
              <a:t>У цьому випадку 86,56% рейтингу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IMDB </a:t>
            </a:r>
            <a:r>
              <a:rPr lang="uk-UA" sz="1400" dirty="0"/>
              <a:t>пояснюється</a:t>
            </a:r>
            <a:r>
              <a:rPr lang="en-US" sz="1400" dirty="0"/>
              <a:t> </a:t>
            </a:r>
            <a:r>
              <a:rPr lang="uk-UA" sz="1400" dirty="0">
                <a:latin typeface="Calibri" panose="020F0502020204030204" pitchFamily="34" charset="0"/>
                <a:cs typeface="Calibri" panose="020F0502020204030204" pitchFamily="34" charset="0"/>
              </a:rPr>
              <a:t>його роком створення, тривалістю, та кількістю смертей, тоді як на інші фактори припадає 14,44% рейтингу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IMDB</a:t>
            </a:r>
            <a:r>
              <a:rPr lang="uk-UA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Значення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/>
              <a:t>скоректова</a:t>
            </a:r>
            <a:r>
              <a:rPr lang="uk-UA" sz="1400" dirty="0"/>
              <a:t>ного </a:t>
            </a:r>
            <a:r>
              <a:rPr lang="ru-RU" sz="1400" dirty="0" err="1"/>
              <a:t>коефіцієнту</a:t>
            </a:r>
            <a:r>
              <a:rPr lang="ru-RU" sz="1400" dirty="0"/>
              <a:t> </a:t>
            </a:r>
            <a:r>
              <a:rPr lang="ru-RU" sz="1400" dirty="0" err="1"/>
              <a:t>детермінації</a:t>
            </a:r>
            <a:r>
              <a:rPr lang="ru-RU" sz="1400" dirty="0"/>
              <a:t> 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є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середньо-високим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щоб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стверджувати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про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адекватність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моделі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Коефіцієнт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множинної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кореляції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який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є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мірою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тісноти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зв’язку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всіх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пояснювальних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змінних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залежною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оскільки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він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більше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0,9, то </a:t>
            </a:r>
            <a:r>
              <a:rPr lang="uk-UA" sz="1400" dirty="0"/>
              <a:t>Зв'язок можна вважати тісним.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uk-U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1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AF14-FD82-9D75-24A5-29B617B2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6620" y="1314167"/>
            <a:ext cx="3240360" cy="1409700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rgbClr val="FFC000"/>
                </a:solidFill>
              </a:rPr>
              <a:t>Довірчі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ru-RU" dirty="0" err="1">
                <a:solidFill>
                  <a:srgbClr val="FFC000"/>
                </a:solidFill>
              </a:rPr>
              <a:t>інтервали</a:t>
            </a:r>
            <a:r>
              <a:rPr lang="ru-RU" dirty="0">
                <a:solidFill>
                  <a:srgbClr val="FFC000"/>
                </a:solidFill>
              </a:rPr>
              <a:t> для </a:t>
            </a:r>
            <a:r>
              <a:rPr lang="ru-RU" dirty="0" err="1">
                <a:solidFill>
                  <a:srgbClr val="FFC000"/>
                </a:solidFill>
              </a:rPr>
              <a:t>значень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ru-RU" dirty="0" err="1">
                <a:solidFill>
                  <a:srgbClr val="FFC000"/>
                </a:solidFill>
              </a:rPr>
              <a:t>параметрів</a:t>
            </a:r>
            <a:endParaRPr lang="uk-UA" dirty="0">
              <a:solidFill>
                <a:srgbClr val="FFC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D48BC-36C8-53C8-9B59-F8160C629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6620" y="2778374"/>
            <a:ext cx="3124200" cy="3152617"/>
          </a:xfrm>
        </p:spPr>
        <p:txBody>
          <a:bodyPr/>
          <a:lstStyle/>
          <a:p>
            <a:pPr algn="just"/>
            <a:r>
              <a:rPr lang="uk-UA" dirty="0"/>
              <a:t>Довірчий інтервал - це інтервал числових значень, що обмежує значення параметра за деякою ймовірністю, в нашому випадку </a:t>
            </a:r>
            <a:r>
              <a:rPr lang="en-US" dirty="0"/>
              <a:t>P = 0,95</a:t>
            </a:r>
            <a:r>
              <a:rPr lang="uk-UA" dirty="0"/>
              <a:t>. </a:t>
            </a:r>
            <a:endParaRPr lang="en-US" dirty="0"/>
          </a:p>
          <a:p>
            <a:pPr algn="just"/>
            <a:r>
              <a:rPr lang="uk-UA" dirty="0"/>
              <a:t>Цей інтервал побудований на основі вибіркових даних і використовується для оцінки точності оцінки параметра, яка здійснюється на основі цих даних.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47C464-BD14-CF3B-7823-11AEF4F20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451" y="1340768"/>
            <a:ext cx="2880320" cy="1095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9203C9-6768-DE22-F4A1-9969E080A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800" y="2778374"/>
            <a:ext cx="2876448" cy="1043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10A413-CAE2-E4BB-3C9D-D4B583C21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450" y="4196768"/>
            <a:ext cx="2898083" cy="10439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28AA44-CDFF-2983-2C31-A645129DBA8A}"/>
              </a:ext>
            </a:extLst>
          </p:cNvPr>
          <p:cNvSpPr/>
          <p:nvPr/>
        </p:nvSpPr>
        <p:spPr>
          <a:xfrm>
            <a:off x="1413892" y="1260459"/>
            <a:ext cx="1224136" cy="40797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995085-69AE-16CF-D821-3A2157A54BA8}"/>
              </a:ext>
            </a:extLst>
          </p:cNvPr>
          <p:cNvSpPr/>
          <p:nvPr/>
        </p:nvSpPr>
        <p:spPr>
          <a:xfrm>
            <a:off x="5925305" y="1260459"/>
            <a:ext cx="1224136" cy="40797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85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9A94-DD13-E43D-4CEE-2BF61B18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80317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C000"/>
                </a:solidFill>
              </a:rPr>
              <a:t>Яка модель </a:t>
            </a:r>
            <a:r>
              <a:rPr lang="ru-RU" sz="4000" dirty="0" err="1">
                <a:solidFill>
                  <a:srgbClr val="FFC000"/>
                </a:solidFill>
              </a:rPr>
              <a:t>краща</a:t>
            </a:r>
            <a:r>
              <a:rPr lang="uk-UA" sz="4000" dirty="0">
                <a:solidFill>
                  <a:srgbClr val="FFC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F426B-7E35-A4DC-E3C8-58F5991AE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876" y="1484784"/>
                <a:ext cx="9143538" cy="453501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uk-UA" sz="2000" dirty="0"/>
                  <a:t> Отже, роблячи висновки про моделі, звернемо увагу на  оцінку статистичних параметрів. Для лінійної моделі існує більша кількість значущих параметрів, значущими є три параметри, тоді як для гіперболічної лише два, а для логарифмічної жоден параметр не є значущим, що вказує на якість моделі. </a:t>
                </a:r>
              </a:p>
              <a:p>
                <a:pPr marL="0" indent="0" algn="just">
                  <a:buNone/>
                </a:pPr>
                <a:r>
                  <a:rPr lang="uk-UA" sz="2000" dirty="0"/>
                  <a:t>Також у виборі найкращої моделі є вагомою </a:t>
                </a:r>
                <a:r>
                  <a:rPr lang="ru-RU" sz="2000" dirty="0" err="1"/>
                  <a:t>значущість</a:t>
                </a:r>
                <a:r>
                  <a:rPr lang="ru-RU" sz="2000" dirty="0"/>
                  <a:t> й </a:t>
                </a:r>
                <a:r>
                  <a:rPr lang="ru-RU" sz="2000" dirty="0" err="1"/>
                  <a:t>адекватність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розроблених</a:t>
                </a:r>
                <a:r>
                  <a:rPr lang="ru-RU" sz="2000" dirty="0"/>
                  <a:t> моделей. </a:t>
                </a:r>
                <a:r>
                  <a:rPr lang="uk-UA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У випадку лінійної моделі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uk-UA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99,99% рейтингу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IMDB </a:t>
                </a:r>
                <a:r>
                  <a:rPr lang="uk-UA" sz="2000" dirty="0"/>
                  <a:t>пояснюється</a:t>
                </a:r>
                <a:r>
                  <a:rPr lang="en-US" sz="2000" dirty="0"/>
                  <a:t> </a:t>
                </a:r>
                <a:r>
                  <a:rPr lang="uk-UA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його роком створення, тривалістю, та кількістю смертей, тоді як на інші фактори припадає лише 0,01% рейтингу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IMDB</a:t>
                </a:r>
                <a:r>
                  <a:rPr lang="uk-UA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ru-RU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Значення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000" dirty="0" err="1"/>
                  <a:t>скоректова</a:t>
                </a:r>
                <a:r>
                  <a:rPr lang="uk-UA" sz="2000" dirty="0"/>
                  <a:t>ного </a:t>
                </a:r>
                <a:r>
                  <a:rPr lang="ru-RU" sz="2000" dirty="0" err="1"/>
                  <a:t>коефіцієнту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детермінації</a:t>
                </a:r>
                <a:r>
                  <a:rPr lang="ru-RU" sz="2000" dirty="0"/>
                  <a:t> 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є </a:t>
                </a:r>
                <a:r>
                  <a:rPr lang="ru-RU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досить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високим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ru-RU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щоб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стверджувати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про </a:t>
                </a:r>
                <a:r>
                  <a:rPr lang="ru-RU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адекватність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моделі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ru-RU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Коефіцієнт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множинної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кореляції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ru-RU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який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є </a:t>
                </a:r>
                <a:r>
                  <a:rPr lang="ru-RU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мірою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тісноти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зв’язку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всіх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пояснювальних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змінних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із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залежною </a:t>
                </a:r>
                <a:r>
                  <a:rPr lang="ru-RU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оскільки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він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більше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0,9, то </a:t>
                </a:r>
                <a:r>
                  <a:rPr lang="uk-UA" sz="2000" dirty="0"/>
                  <a:t>Зв'язок можна вважати тісним.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000" dirty="0" err="1">
                    <a:cs typeface="Calibri" panose="020F0502020204030204" pitchFamily="34" charset="0"/>
                  </a:rPr>
                  <a:t>Тод</a:t>
                </a:r>
                <a:r>
                  <a:rPr lang="uk-UA" sz="2000" dirty="0">
                    <a:cs typeface="Calibri" panose="020F0502020204030204" pitchFamily="34" charset="0"/>
                  </a:rPr>
                  <a:t>і як для двох інших моделей покази є нижчими. </a:t>
                </a:r>
                <a:r>
                  <a:rPr lang="en-US" sz="2000" dirty="0"/>
                  <a:t>C</a:t>
                </a:r>
                <a:r>
                  <a:rPr lang="ru-RU" sz="2000" dirty="0" err="1"/>
                  <a:t>татистичн</a:t>
                </a:r>
                <a:r>
                  <a:rPr lang="uk-UA" sz="2000" dirty="0"/>
                  <a:t>а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значущість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коефіцієнта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детермінації</a:t>
                </a:r>
                <a:r>
                  <a:rPr lang="ru-RU" sz="2000" dirty="0"/>
                  <a:t> за F -</a:t>
                </a:r>
                <a:r>
                  <a:rPr lang="ru-RU" sz="2000" dirty="0" err="1"/>
                  <a:t>критерієм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Фішера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вказує</a:t>
                </a:r>
                <a:r>
                  <a:rPr lang="ru-RU" sz="2000" dirty="0"/>
                  <a:t> на </a:t>
                </a:r>
                <a:r>
                  <a:rPr lang="ru-RU" sz="2000" dirty="0" err="1"/>
                  <a:t>значущість</a:t>
                </a:r>
                <a:r>
                  <a:rPr lang="ru-RU" sz="2000" dirty="0"/>
                  <a:t>, з </a:t>
                </a:r>
                <a:r>
                  <a:rPr lang="ru-RU" sz="2000" dirty="0" err="1"/>
                  <a:t>доволі</a:t>
                </a:r>
                <a:r>
                  <a:rPr lang="ru-RU" sz="2000" dirty="0"/>
                  <a:t> великим </a:t>
                </a:r>
                <a:r>
                  <a:rPr lang="ru-RU" sz="2000" dirty="0" err="1"/>
                  <a:t>відривом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від</a:t>
                </a:r>
                <a:r>
                  <a:rPr lang="ru-RU" sz="2000" dirty="0"/>
                  <a:t> табличного </a:t>
                </a:r>
                <a:r>
                  <a:rPr lang="ru-RU" sz="2000" dirty="0" err="1"/>
                  <a:t>значення</a:t>
                </a:r>
                <a:r>
                  <a:rPr lang="ru-RU" sz="2000" dirty="0"/>
                  <a:t>. </a:t>
                </a:r>
              </a:p>
              <a:p>
                <a:pPr marL="0" indent="0" algn="just">
                  <a:buNone/>
                </a:pPr>
                <a:r>
                  <a:rPr lang="ru-RU" b="1" u="sng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Роби</a:t>
                </a:r>
                <a:r>
                  <a:rPr lang="ru-RU" b="1" u="sng" dirty="0">
                    <a:solidFill>
                      <a:srgbClr val="FFC000"/>
                    </a:solidFill>
                    <a:cs typeface="Calibri" panose="020F0502020204030204" pitchFamily="34" charset="0"/>
                  </a:rPr>
                  <a:t>мо</a:t>
                </a:r>
                <a:r>
                  <a:rPr lang="ru-RU" b="1" u="sng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b="1" u="sng" dirty="0" err="1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висновок</a:t>
                </a:r>
                <a:r>
                  <a:rPr lang="ru-RU" b="1" u="sng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ru-RU" b="1" u="sng" dirty="0" err="1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що</a:t>
                </a:r>
                <a:r>
                  <a:rPr lang="ru-RU" b="1" u="sng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b="1" u="sng" dirty="0" err="1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лінійна</a:t>
                </a:r>
                <a:r>
                  <a:rPr lang="ru-RU" b="1" u="sng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модель є </a:t>
                </a:r>
                <a:r>
                  <a:rPr lang="ru-RU" b="1" u="sng" dirty="0" err="1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найкращою</a:t>
                </a:r>
                <a:r>
                  <a:rPr lang="ru-RU" b="1" u="sng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для </a:t>
                </a:r>
                <a:r>
                  <a:rPr lang="ru-RU" b="1" u="sng" dirty="0" err="1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обраного</a:t>
                </a:r>
                <a:r>
                  <a:rPr lang="ru-RU" b="1" u="sng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набору </a:t>
                </a:r>
                <a:r>
                  <a:rPr lang="ru-RU" b="1" u="sng" dirty="0" err="1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даних</a:t>
                </a:r>
                <a:r>
                  <a:rPr lang="ru-RU" b="1" u="sng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uk-UA" b="1" u="sng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buNone/>
                </a:pPr>
                <a:endParaRPr lang="uk-UA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F426B-7E35-A4DC-E3C8-58F5991AE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876" y="1484784"/>
                <a:ext cx="9143538" cy="4535016"/>
              </a:xfrm>
              <a:blipFill>
                <a:blip r:embed="rId2"/>
                <a:stretch>
                  <a:fillRect l="-867" t="-1747" r="-8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4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D7EE-F973-C109-742D-0B162E52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3214" y="1305707"/>
            <a:ext cx="3124200" cy="1800200"/>
          </a:xfrm>
        </p:spPr>
        <p:txBody>
          <a:bodyPr>
            <a:normAutofit fontScale="90000"/>
          </a:bodyPr>
          <a:lstStyle/>
          <a:p>
            <a:r>
              <a:rPr lang="ru-RU" sz="3600" dirty="0" err="1">
                <a:solidFill>
                  <a:srgbClr val="FFC000"/>
                </a:solidFill>
              </a:rPr>
              <a:t>Відповід</a:t>
            </a:r>
            <a:r>
              <a:rPr lang="uk-UA" sz="3600" dirty="0">
                <a:solidFill>
                  <a:srgbClr val="FFC000"/>
                </a:solidFill>
              </a:rPr>
              <a:t>і</a:t>
            </a:r>
            <a:r>
              <a:rPr lang="ru-RU" sz="3600" dirty="0">
                <a:solidFill>
                  <a:srgbClr val="FFC000"/>
                </a:solidFill>
              </a:rPr>
              <a:t> на </a:t>
            </a:r>
            <a:r>
              <a:rPr lang="ru-RU" sz="3600" dirty="0" err="1">
                <a:solidFill>
                  <a:srgbClr val="FFC000"/>
                </a:solidFill>
              </a:rPr>
              <a:t>запитання</a:t>
            </a:r>
            <a:r>
              <a:rPr lang="ru-RU" sz="3600" dirty="0">
                <a:solidFill>
                  <a:srgbClr val="FFC000"/>
                </a:solidFill>
              </a:rPr>
              <a:t> з </a:t>
            </a:r>
            <a:r>
              <a:rPr lang="ru-RU" sz="3600" dirty="0" err="1">
                <a:solidFill>
                  <a:srgbClr val="FFC000"/>
                </a:solidFill>
              </a:rPr>
              <a:t>використанням</a:t>
            </a:r>
            <a:r>
              <a:rPr lang="ru-RU" sz="3600" dirty="0">
                <a:solidFill>
                  <a:srgbClr val="FFC000"/>
                </a:solidFill>
              </a:rPr>
              <a:t> </a:t>
            </a:r>
            <a:r>
              <a:rPr lang="ru-RU" sz="3600" dirty="0" err="1">
                <a:solidFill>
                  <a:srgbClr val="FFC000"/>
                </a:solidFill>
              </a:rPr>
              <a:t>кращої</a:t>
            </a:r>
            <a:r>
              <a:rPr lang="ru-RU" sz="3600" dirty="0">
                <a:solidFill>
                  <a:srgbClr val="FFC000"/>
                </a:solidFill>
              </a:rPr>
              <a:t> </a:t>
            </a:r>
            <a:r>
              <a:rPr lang="ru-RU" sz="3600" dirty="0" err="1">
                <a:solidFill>
                  <a:srgbClr val="FFC000"/>
                </a:solidFill>
              </a:rPr>
              <a:t>моделі</a:t>
            </a:r>
            <a:endParaRPr lang="uk-UA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44FF0-CA06-AB75-04AF-56D273C32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ru-RU" sz="1600" dirty="0"/>
              <a:t>1. По результатах </a:t>
            </a:r>
            <a:r>
              <a:rPr lang="ru-RU" sz="1600" dirty="0" err="1"/>
              <a:t>моделювання</a:t>
            </a:r>
            <a:r>
              <a:rPr lang="ru-RU" sz="1600" dirty="0"/>
              <a:t> </a:t>
            </a:r>
            <a:r>
              <a:rPr lang="ru-RU" sz="1600" dirty="0" err="1"/>
              <a:t>чи</a:t>
            </a:r>
            <a:r>
              <a:rPr lang="ru-RU" sz="1600" dirty="0"/>
              <a:t> </a:t>
            </a:r>
            <a:r>
              <a:rPr lang="ru-RU" sz="1600" dirty="0" err="1"/>
              <a:t>можна</a:t>
            </a:r>
            <a:r>
              <a:rPr lang="ru-RU" sz="1600" dirty="0"/>
              <a:t> </a:t>
            </a:r>
            <a:r>
              <a:rPr lang="ru-RU" sz="1600" dirty="0" err="1"/>
              <a:t>сказати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рейтинг </a:t>
            </a:r>
            <a:r>
              <a:rPr lang="ru-RU" sz="1600" dirty="0" err="1"/>
              <a:t>фільму</a:t>
            </a:r>
            <a:r>
              <a:rPr lang="ru-RU" sz="1600" dirty="0"/>
              <a:t> </a:t>
            </a:r>
            <a:r>
              <a:rPr lang="ru-RU" sz="1600" dirty="0" err="1"/>
              <a:t>найбільше</a:t>
            </a:r>
            <a:r>
              <a:rPr lang="ru-RU" sz="1600" dirty="0"/>
              <a:t> </a:t>
            </a:r>
            <a:r>
              <a:rPr lang="ru-RU" sz="1600" dirty="0" err="1"/>
              <a:t>залежить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року </a:t>
            </a:r>
            <a:r>
              <a:rPr lang="ru-RU" sz="1600" dirty="0" err="1"/>
              <a:t>випуску</a:t>
            </a:r>
            <a:r>
              <a:rPr lang="ru-RU" sz="1600" dirty="0"/>
              <a:t>?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uk-UA" sz="1600" dirty="0">
                <a:solidFill>
                  <a:srgbClr val="FFC000"/>
                </a:solidFill>
              </a:rPr>
              <a:t>Так, можна </a:t>
            </a:r>
            <a:r>
              <a:rPr lang="ru-RU" sz="1600" dirty="0" err="1">
                <a:solidFill>
                  <a:srgbClr val="FFC000"/>
                </a:solidFill>
              </a:rPr>
              <a:t>можна</a:t>
            </a:r>
            <a:r>
              <a:rPr lang="ru-RU" sz="1600" dirty="0">
                <a:solidFill>
                  <a:srgbClr val="FFC000"/>
                </a:solidFill>
              </a:rPr>
              <a:t> </a:t>
            </a:r>
            <a:r>
              <a:rPr lang="ru-RU" sz="1600" dirty="0" err="1">
                <a:solidFill>
                  <a:srgbClr val="FFC000"/>
                </a:solidFill>
              </a:rPr>
              <a:t>сказати</a:t>
            </a:r>
            <a:r>
              <a:rPr lang="ru-RU" sz="1600" dirty="0">
                <a:solidFill>
                  <a:srgbClr val="FFC000"/>
                </a:solidFill>
              </a:rPr>
              <a:t>, </a:t>
            </a:r>
            <a:r>
              <a:rPr lang="ru-RU" sz="1600" dirty="0" err="1">
                <a:solidFill>
                  <a:srgbClr val="FFC000"/>
                </a:solidFill>
              </a:rPr>
              <a:t>що</a:t>
            </a:r>
            <a:r>
              <a:rPr lang="ru-RU" sz="1600" dirty="0">
                <a:solidFill>
                  <a:srgbClr val="FFC000"/>
                </a:solidFill>
              </a:rPr>
              <a:t> рейтинг </a:t>
            </a:r>
            <a:r>
              <a:rPr lang="ru-RU" sz="1600" dirty="0" err="1">
                <a:solidFill>
                  <a:srgbClr val="FFC000"/>
                </a:solidFill>
              </a:rPr>
              <a:t>фільму</a:t>
            </a:r>
            <a:r>
              <a:rPr lang="ru-RU" sz="1600" dirty="0">
                <a:solidFill>
                  <a:srgbClr val="FFC000"/>
                </a:solidFill>
              </a:rPr>
              <a:t> </a:t>
            </a:r>
            <a:r>
              <a:rPr lang="ru-RU" sz="1600" dirty="0" err="1">
                <a:solidFill>
                  <a:srgbClr val="FFC000"/>
                </a:solidFill>
              </a:rPr>
              <a:t>найбільше</a:t>
            </a:r>
            <a:r>
              <a:rPr lang="ru-RU" sz="1600" dirty="0">
                <a:solidFill>
                  <a:srgbClr val="FFC000"/>
                </a:solidFill>
              </a:rPr>
              <a:t> </a:t>
            </a:r>
            <a:r>
              <a:rPr lang="ru-RU" sz="1600" dirty="0" err="1">
                <a:solidFill>
                  <a:srgbClr val="FFC000"/>
                </a:solidFill>
              </a:rPr>
              <a:t>залежить</a:t>
            </a:r>
            <a:r>
              <a:rPr lang="ru-RU" sz="1600" dirty="0">
                <a:solidFill>
                  <a:srgbClr val="FFC000"/>
                </a:solidFill>
              </a:rPr>
              <a:t> </a:t>
            </a:r>
            <a:r>
              <a:rPr lang="ru-RU" sz="1600" dirty="0" err="1">
                <a:solidFill>
                  <a:srgbClr val="FFC000"/>
                </a:solidFill>
              </a:rPr>
              <a:t>від</a:t>
            </a:r>
            <a:r>
              <a:rPr lang="ru-RU" sz="1600" dirty="0">
                <a:solidFill>
                  <a:srgbClr val="FFC000"/>
                </a:solidFill>
              </a:rPr>
              <a:t> року </a:t>
            </a:r>
            <a:r>
              <a:rPr lang="ru-RU" sz="1600" dirty="0" err="1">
                <a:solidFill>
                  <a:srgbClr val="FFC000"/>
                </a:solidFill>
              </a:rPr>
              <a:t>випуску</a:t>
            </a:r>
            <a:r>
              <a:rPr lang="ru-RU" sz="1600" dirty="0">
                <a:solidFill>
                  <a:srgbClr val="FFC000"/>
                </a:solidFill>
              </a:rPr>
              <a:t>, </a:t>
            </a:r>
            <a:r>
              <a:rPr lang="uk-UA" sz="1600" dirty="0">
                <a:solidFill>
                  <a:srgbClr val="FFC000"/>
                </a:solidFill>
              </a:rPr>
              <a:t>оскільки значущість параметра, який знаходиться поруч з цим фактором, є найбільшою. 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1600" dirty="0"/>
              <a:t>2. </a:t>
            </a:r>
            <a:r>
              <a:rPr lang="ru-RU" sz="1600" dirty="0" err="1"/>
              <a:t>Оцінити</a:t>
            </a:r>
            <a:r>
              <a:rPr lang="ru-RU" sz="1600" dirty="0"/>
              <a:t> рамки </a:t>
            </a:r>
            <a:r>
              <a:rPr lang="ru-RU" sz="1600" dirty="0" err="1"/>
              <a:t>можливого</a:t>
            </a:r>
            <a:r>
              <a:rPr lang="ru-RU" sz="1600" dirty="0"/>
              <a:t> рейтингу для </a:t>
            </a:r>
            <a:r>
              <a:rPr lang="ru-RU" sz="1600" dirty="0" err="1"/>
              <a:t>фільму</a:t>
            </a:r>
            <a:r>
              <a:rPr lang="ru-RU" sz="1600" dirty="0"/>
              <a:t> 2010 року </a:t>
            </a:r>
            <a:r>
              <a:rPr lang="ru-RU" sz="1600" dirty="0" err="1"/>
              <a:t>випуску</a:t>
            </a:r>
            <a:r>
              <a:rPr lang="ru-RU" sz="1600" dirty="0"/>
              <a:t>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uk-UA" sz="1600" dirty="0">
                <a:solidFill>
                  <a:srgbClr val="FFC000"/>
                </a:solidFill>
              </a:rPr>
              <a:t>Оцінка із врахуванням усереднених факторів кількості смертей та тривалості фільму.</a:t>
            </a:r>
          </a:p>
          <a:p>
            <a:pPr marL="0" indent="0" algn="just">
              <a:spcBef>
                <a:spcPts val="600"/>
              </a:spcBef>
              <a:buNone/>
            </a:pPr>
            <a:endParaRPr lang="uk-UA" sz="1600" dirty="0">
              <a:solidFill>
                <a:srgbClr val="FFC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uk-UA" sz="1600" dirty="0"/>
              <a:t>3. </a:t>
            </a:r>
            <a:r>
              <a:rPr lang="ru-RU" sz="1600" dirty="0"/>
              <a:t>Яку </a:t>
            </a:r>
            <a:r>
              <a:rPr lang="ru-RU" sz="1600" dirty="0" err="1"/>
              <a:t>зміну</a:t>
            </a:r>
            <a:r>
              <a:rPr lang="ru-RU" sz="1600" dirty="0"/>
              <a:t> у рейтингу приносить </a:t>
            </a:r>
            <a:r>
              <a:rPr lang="ru-RU" sz="1600" dirty="0" err="1"/>
              <a:t>збільшення</a:t>
            </a:r>
            <a:r>
              <a:rPr lang="ru-RU" sz="1600" dirty="0"/>
              <a:t> </a:t>
            </a:r>
            <a:r>
              <a:rPr lang="ru-RU" sz="1600" dirty="0" err="1"/>
              <a:t>кількості</a:t>
            </a:r>
            <a:r>
              <a:rPr lang="ru-RU" sz="1600" dirty="0"/>
              <a:t> смертей на 10? 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1600" dirty="0">
                <a:solidFill>
                  <a:schemeClr val="accent1"/>
                </a:solidFill>
              </a:rPr>
              <a:t>Приносить </a:t>
            </a:r>
            <a:r>
              <a:rPr lang="ru-RU" sz="1600" dirty="0" err="1">
                <a:solidFill>
                  <a:schemeClr val="accent1"/>
                </a:solidFill>
              </a:rPr>
              <a:t>незначне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ru-RU" sz="1600" dirty="0" err="1">
                <a:solidFill>
                  <a:schemeClr val="accent1"/>
                </a:solidFill>
              </a:rPr>
              <a:t>покращення</a:t>
            </a:r>
            <a:r>
              <a:rPr lang="ru-RU" sz="1600" dirty="0">
                <a:solidFill>
                  <a:schemeClr val="accent1"/>
                </a:solidFill>
              </a:rPr>
              <a:t> у рейтинг </a:t>
            </a:r>
            <a:r>
              <a:rPr lang="ru-RU" sz="1600" dirty="0" err="1">
                <a:solidFill>
                  <a:schemeClr val="accent1"/>
                </a:solidFill>
              </a:rPr>
              <a:t>фільму</a:t>
            </a:r>
            <a:r>
              <a:rPr lang="ru-RU" sz="1600" dirty="0">
                <a:solidFill>
                  <a:schemeClr val="accent1"/>
                </a:solidFill>
              </a:rPr>
              <a:t> на 0,007.</a:t>
            </a:r>
            <a:endParaRPr lang="uk-UA" sz="1600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D2C9D-7936-1EE1-2946-77F112A7E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3214" y="3356991"/>
            <a:ext cx="3124200" cy="1977007"/>
          </a:xfrm>
        </p:spPr>
        <p:txBody>
          <a:bodyPr/>
          <a:lstStyle/>
          <a:p>
            <a:pPr algn="just"/>
            <a:r>
              <a:rPr lang="ru-RU" dirty="0"/>
              <a:t>4.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взагалі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смертей у </a:t>
            </a:r>
            <a:r>
              <a:rPr lang="ru-RU" dirty="0" err="1"/>
              <a:t>фільмі</a:t>
            </a:r>
            <a:r>
              <a:rPr lang="ru-RU" dirty="0"/>
              <a:t> є </a:t>
            </a:r>
            <a:r>
              <a:rPr lang="ru-RU" dirty="0" err="1"/>
              <a:t>важливим</a:t>
            </a:r>
            <a:r>
              <a:rPr lang="ru-RU" dirty="0"/>
              <a:t> </a:t>
            </a:r>
            <a:r>
              <a:rPr lang="ru-RU" dirty="0" err="1"/>
              <a:t>чинником</a:t>
            </a:r>
            <a:r>
              <a:rPr lang="ru-RU" dirty="0"/>
              <a:t> для </a:t>
            </a:r>
            <a:r>
              <a:rPr lang="ru-RU" dirty="0" err="1"/>
              <a:t>збільшення</a:t>
            </a:r>
            <a:r>
              <a:rPr lang="ru-RU" dirty="0"/>
              <a:t> рейтингу?</a:t>
            </a:r>
          </a:p>
          <a:p>
            <a:pPr algn="just"/>
            <a:r>
              <a:rPr lang="ru-RU" dirty="0">
                <a:solidFill>
                  <a:schemeClr val="accent1"/>
                </a:solidFill>
              </a:rPr>
              <a:t>З </a:t>
            </a:r>
            <a:r>
              <a:rPr lang="ru-RU" dirty="0" err="1">
                <a:solidFill>
                  <a:schemeClr val="accent1"/>
                </a:solidFill>
              </a:rPr>
              <a:t>усіх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err="1">
                <a:solidFill>
                  <a:schemeClr val="accent1"/>
                </a:solidFill>
              </a:rPr>
              <a:t>факторів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err="1">
                <a:solidFill>
                  <a:schemeClr val="accent1"/>
                </a:solidFill>
              </a:rPr>
              <a:t>кількість</a:t>
            </a:r>
            <a:r>
              <a:rPr lang="ru-RU" dirty="0">
                <a:solidFill>
                  <a:schemeClr val="accent1"/>
                </a:solidFill>
              </a:rPr>
              <a:t> смертей у </a:t>
            </a:r>
            <a:r>
              <a:rPr lang="ru-RU" dirty="0" err="1">
                <a:solidFill>
                  <a:schemeClr val="accent1"/>
                </a:solidFill>
              </a:rPr>
              <a:t>фільмі</a:t>
            </a:r>
            <a:r>
              <a:rPr lang="ru-RU" dirty="0">
                <a:solidFill>
                  <a:schemeClr val="accent1"/>
                </a:solidFill>
              </a:rPr>
              <a:t> є </a:t>
            </a:r>
            <a:r>
              <a:rPr lang="ru-RU" dirty="0" err="1">
                <a:solidFill>
                  <a:schemeClr val="accent1"/>
                </a:solidFill>
              </a:rPr>
              <a:t>найменш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err="1">
                <a:solidFill>
                  <a:schemeClr val="accent1"/>
                </a:solidFill>
              </a:rPr>
              <a:t>важливою</a:t>
            </a:r>
            <a:r>
              <a:rPr lang="ru-RU" dirty="0">
                <a:solidFill>
                  <a:schemeClr val="accent1"/>
                </a:solidFill>
              </a:rPr>
              <a:t>, </a:t>
            </a:r>
            <a:r>
              <a:rPr lang="ru-RU" dirty="0" err="1">
                <a:solidFill>
                  <a:schemeClr val="accent1"/>
                </a:solidFill>
              </a:rPr>
              <a:t>проте</a:t>
            </a:r>
            <a:r>
              <a:rPr lang="ru-RU" dirty="0">
                <a:solidFill>
                  <a:schemeClr val="accent1"/>
                </a:solidFill>
              </a:rPr>
              <a:t> все ж таки вносить </a:t>
            </a:r>
            <a:r>
              <a:rPr lang="ru-RU" dirty="0" err="1">
                <a:solidFill>
                  <a:schemeClr val="accent1"/>
                </a:solidFill>
              </a:rPr>
              <a:t>мінімальне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err="1">
                <a:solidFill>
                  <a:schemeClr val="accent1"/>
                </a:solidFill>
              </a:rPr>
              <a:t>покращення</a:t>
            </a:r>
            <a:r>
              <a:rPr lang="ru-RU" dirty="0">
                <a:solidFill>
                  <a:schemeClr val="accent1"/>
                </a:solidFill>
              </a:rPr>
              <a:t> у рейтинг.</a:t>
            </a:r>
            <a:endParaRPr lang="uk-UA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423FEC-0D71-0529-3230-1A3258E69C1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72638" y="3573016"/>
            <a:ext cx="3816424" cy="274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6C2E3-DF0C-9E5C-2730-D5524135E1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-318" b="74819"/>
          <a:stretch/>
        </p:blipFill>
        <p:spPr>
          <a:xfrm>
            <a:off x="3083733" y="4725144"/>
            <a:ext cx="2434615" cy="4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5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Новини | ЛОДА/LODA – Львівська обласна державна адміністрація">
            <a:extLst>
              <a:ext uri="{FF2B5EF4-FFF2-40B4-BE49-F238E27FC236}">
                <a16:creationId xmlns:a16="http://schemas.microsoft.com/office/drawing/2014/main" id="{CC079482-26A7-40B0-E04A-CB935E0C9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24212"/>
            <a:ext cx="7678589" cy="59766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E70FE2-681D-3543-D524-549E9C2949FD}"/>
              </a:ext>
            </a:extLst>
          </p:cNvPr>
          <p:cNvSpPr/>
          <p:nvPr/>
        </p:nvSpPr>
        <p:spPr>
          <a:xfrm>
            <a:off x="4992754" y="1082020"/>
            <a:ext cx="6502258" cy="47040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dirty="0" err="1">
              <a:solidFill>
                <a:schemeClr val="bg1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CFB2EB7-ED49-0783-BDA0-45E190F2D6AC}"/>
              </a:ext>
            </a:extLst>
          </p:cNvPr>
          <p:cNvSpPr txBox="1">
            <a:spLocks/>
          </p:cNvSpPr>
          <p:nvPr/>
        </p:nvSpPr>
        <p:spPr>
          <a:xfrm>
            <a:off x="5486041" y="1539282"/>
            <a:ext cx="5472608" cy="4088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endParaRPr lang="uk-UA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80FB57-6E2F-A6BE-2FC4-59D98109A5A9}"/>
                  </a:ext>
                </a:extLst>
              </p:cNvPr>
              <p:cNvSpPr txBox="1"/>
              <p:nvPr/>
            </p:nvSpPr>
            <p:spPr>
              <a:xfrm>
                <a:off x="5173459" y="1420758"/>
                <a:ext cx="6097772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uk-UA" sz="1700" dirty="0"/>
                  <a:t>У роботі не було знайдено залежності між факторами</a:t>
                </a:r>
                <a:r>
                  <a:rPr lang="en-US" sz="1700" dirty="0"/>
                  <a:t>; </a:t>
                </a:r>
                <a:r>
                  <a:rPr lang="uk-UA" sz="1700" dirty="0"/>
                  <a:t>була вибрана лінійна регресія, як краща модель, її параметри були обчислені методом найменших квадратів (МНК). Статистична значущість рівняння була перевірена за допомогою коефіцієнта детермінації та критерію Фішера. Встановлено, що 99,99% загальної зміни </a:t>
                </a:r>
                <a:r>
                  <a:rPr lang="en-US" sz="1700" dirty="0"/>
                  <a:t>y </a:t>
                </a:r>
                <a:r>
                  <a:rPr lang="uk-UA" sz="1700" dirty="0"/>
                  <a:t>залежить від зміни факторів Х</a:t>
                </a:r>
                <a:r>
                  <a:rPr lang="en-US" sz="1700" dirty="0"/>
                  <a:t>. </a:t>
                </a:r>
                <a:r>
                  <a:rPr lang="uk-UA" sz="1700" dirty="0"/>
                  <a:t>Виявлено, що коефіцієнти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uk-UA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uk-UA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uk-UA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uk-UA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uk-UA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uk-UA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700" dirty="0"/>
                  <a:t> </a:t>
                </a:r>
                <a:r>
                  <a:rPr lang="uk-UA" sz="1700" dirty="0"/>
                  <a:t>є значущими і знайдена модель є адекватною. У моделі, присутнє явище </a:t>
                </a:r>
                <a:r>
                  <a:rPr lang="uk-UA" sz="1700" dirty="0" err="1"/>
                  <a:t>гетероскедастичності</a:t>
                </a:r>
                <a:r>
                  <a:rPr lang="uk-UA" sz="1700" dirty="0"/>
                  <a:t>, тому параметри були обчислені з допомогою методу </a:t>
                </a:r>
                <a:r>
                  <a:rPr lang="uk-UA" sz="1700" dirty="0" err="1"/>
                  <a:t>Ейткена</a:t>
                </a:r>
                <a:r>
                  <a:rPr lang="en-US" sz="1700" dirty="0"/>
                  <a:t>. </a:t>
                </a:r>
                <a:r>
                  <a:rPr lang="uk-UA" sz="1700" dirty="0"/>
                  <a:t>Звідси, порівнявши її характеристики з моделлю, параметри якої оцінені методом </a:t>
                </a:r>
                <a:r>
                  <a:rPr lang="uk-UA" sz="1700" dirty="0" err="1"/>
                  <a:t>Ейткена</a:t>
                </a:r>
                <a:r>
                  <a:rPr lang="uk-UA" sz="1700" dirty="0"/>
                  <a:t>, можна сказати, що оцінки параметрів моделі змінилися несуттєво, що набагато краще впливає на ефективність оцінок. В заданій моделі не спостерігається додатна автокореляція.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80FB57-6E2F-A6BE-2FC4-59D98109A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459" y="1420758"/>
                <a:ext cx="6097772" cy="4016484"/>
              </a:xfrm>
              <a:prstGeom prst="rect">
                <a:avLst/>
              </a:prstGeom>
              <a:blipFill>
                <a:blip r:embed="rId5"/>
                <a:stretch>
                  <a:fillRect l="-700" t="-607" r="-600" b="-121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Заголовок 1"/>
          <p:cNvSpPr txBox="1">
            <a:spLocks/>
          </p:cNvSpPr>
          <p:nvPr/>
        </p:nvSpPr>
        <p:spPr>
          <a:xfrm>
            <a:off x="7019747" y="95206"/>
            <a:ext cx="2736304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uk-UA" sz="4400" noProof="1">
                <a:solidFill>
                  <a:schemeClr val="accent1"/>
                </a:solidFill>
              </a:rPr>
              <a:t>Висновки</a:t>
            </a:r>
          </a:p>
        </p:txBody>
      </p:sp>
    </p:spTree>
    <p:extLst>
      <p:ext uri="{BB962C8B-B14F-4D97-AF65-F5344CB8AC3E}">
        <p14:creationId xmlns:p14="http://schemas.microsoft.com/office/powerpoint/2010/main" val="103433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Цікаві факти про кіно">
            <a:extLst>
              <a:ext uri="{FF2B5EF4-FFF2-40B4-BE49-F238E27FC236}">
                <a16:creationId xmlns:a16="http://schemas.microsoft.com/office/drawing/2014/main" id="{54D1DF96-E320-52B8-C702-B90C83184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22" y="332656"/>
            <a:ext cx="12188825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EA6AF5F-39C9-DFFF-A6CA-551321F62658}"/>
              </a:ext>
            </a:extLst>
          </p:cNvPr>
          <p:cNvSpPr/>
          <p:nvPr/>
        </p:nvSpPr>
        <p:spPr>
          <a:xfrm>
            <a:off x="1107603" y="2096852"/>
            <a:ext cx="10081120" cy="2304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dirty="0" err="1">
              <a:solidFill>
                <a:schemeClr val="bg1"/>
              </a:solidFill>
            </a:endParaRP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752AAF62-053B-A8C1-6E31-0C9B2E7B4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914" y="1905000"/>
            <a:ext cx="9036498" cy="1956048"/>
          </a:xfrm>
        </p:spPr>
        <p:txBody>
          <a:bodyPr>
            <a:normAutofit/>
          </a:bodyPr>
          <a:lstStyle/>
          <a:p>
            <a:r>
              <a:rPr lang="uk-UA" sz="8800" dirty="0"/>
              <a:t>Дякуємо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40487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3214092" y="493612"/>
            <a:ext cx="9143538" cy="1066800"/>
          </a:xfrm>
        </p:spPr>
        <p:txBody>
          <a:bodyPr rtlCol="0">
            <a:normAutofit/>
          </a:bodyPr>
          <a:lstStyle/>
          <a:p>
            <a:pPr rtl="0"/>
            <a:r>
              <a:rPr lang="uk-UA" sz="6000" dirty="0">
                <a:solidFill>
                  <a:schemeClr val="tx1"/>
                </a:solidFill>
              </a:rPr>
              <a:t>Зміст</a:t>
            </a:r>
          </a:p>
        </p:txBody>
      </p:sp>
      <p:sp>
        <p:nvSpPr>
          <p:cNvPr id="14" name="Місце для вмісту 13"/>
          <p:cNvSpPr>
            <a:spLocks noGrp="1"/>
          </p:cNvSpPr>
          <p:nvPr>
            <p:ph idx="1"/>
          </p:nvPr>
        </p:nvSpPr>
        <p:spPr>
          <a:xfrm>
            <a:off x="3142083" y="1556792"/>
            <a:ext cx="5552537" cy="4114800"/>
          </a:xfrm>
        </p:spPr>
        <p:txBody>
          <a:bodyPr rtlCol="0">
            <a:normAutofit fontScale="92500" lnSpcReduction="20000"/>
          </a:bodyPr>
          <a:lstStyle/>
          <a:p>
            <a:pPr marL="457200" indent="-457200" rtl="0">
              <a:spcBef>
                <a:spcPts val="0"/>
              </a:spcBef>
              <a:buClr>
                <a:srgbClr val="FFC000"/>
              </a:buClr>
              <a:buFont typeface="+mj-lt"/>
              <a:buAutoNum type="arabicPeriod"/>
            </a:pPr>
            <a:r>
              <a:rPr lang="uk-UA" dirty="0">
                <a:solidFill>
                  <a:schemeClr val="accent1"/>
                </a:solidFill>
              </a:rPr>
              <a:t>Вказані дані та умова</a:t>
            </a:r>
          </a:p>
          <a:p>
            <a:pPr marL="457200" indent="-457200" rtl="0">
              <a:spcBef>
                <a:spcPts val="0"/>
              </a:spcBef>
              <a:buClr>
                <a:srgbClr val="FFC000"/>
              </a:buClr>
              <a:buFont typeface="+mj-lt"/>
              <a:buAutoNum type="arabicPeriod"/>
            </a:pPr>
            <a:r>
              <a:rPr lang="ru-RU" dirty="0" err="1">
                <a:solidFill>
                  <a:schemeClr val="accent1"/>
                </a:solidFill>
              </a:rPr>
              <a:t>Що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err="1">
                <a:solidFill>
                  <a:schemeClr val="accent1"/>
                </a:solidFill>
              </a:rPr>
              <a:t>зробили</a:t>
            </a:r>
            <a:r>
              <a:rPr lang="ru-RU" dirty="0">
                <a:solidFill>
                  <a:schemeClr val="accent1"/>
                </a:solidFill>
              </a:rPr>
              <a:t> з </a:t>
            </a:r>
            <a:r>
              <a:rPr lang="ru-RU" dirty="0" err="1">
                <a:solidFill>
                  <a:schemeClr val="accent1"/>
                </a:solidFill>
              </a:rPr>
              <a:t>відсутністю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err="1">
                <a:solidFill>
                  <a:schemeClr val="accent1"/>
                </a:solidFill>
              </a:rPr>
              <a:t>даних</a:t>
            </a:r>
            <a:r>
              <a:rPr lang="ru-RU" dirty="0">
                <a:solidFill>
                  <a:schemeClr val="accent1"/>
                </a:solidFill>
              </a:rPr>
              <a:t>?</a:t>
            </a:r>
          </a:p>
          <a:p>
            <a:pPr marL="457200" indent="-457200" rtl="0">
              <a:spcBef>
                <a:spcPts val="0"/>
              </a:spcBef>
              <a:buClr>
                <a:srgbClr val="FFC000"/>
              </a:buClr>
              <a:buFont typeface="+mj-lt"/>
              <a:buAutoNum type="arabicPeriod"/>
            </a:pPr>
            <a:r>
              <a:rPr lang="ru-RU" dirty="0" err="1">
                <a:solidFill>
                  <a:schemeClr val="accent1"/>
                </a:solidFill>
              </a:rPr>
              <a:t>Перевірка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err="1">
                <a:solidFill>
                  <a:schemeClr val="accent1"/>
                </a:solidFill>
              </a:rPr>
              <a:t>даних</a:t>
            </a:r>
            <a:r>
              <a:rPr lang="ru-RU" dirty="0">
                <a:solidFill>
                  <a:schemeClr val="accent1"/>
                </a:solidFill>
              </a:rPr>
              <a:t> на </a:t>
            </a:r>
            <a:r>
              <a:rPr lang="ru-RU" dirty="0" err="1">
                <a:solidFill>
                  <a:schemeClr val="accent1"/>
                </a:solidFill>
              </a:rPr>
              <a:t>мультиколінеарність</a:t>
            </a:r>
            <a:endParaRPr lang="ru-RU" dirty="0">
              <a:solidFill>
                <a:schemeClr val="accent1"/>
              </a:solidFill>
            </a:endParaRPr>
          </a:p>
          <a:p>
            <a:pPr marL="457200" indent="-457200" rtl="0">
              <a:spcBef>
                <a:spcPts val="0"/>
              </a:spcBef>
              <a:buClr>
                <a:srgbClr val="FFC000"/>
              </a:buClr>
              <a:buFont typeface="+mj-lt"/>
              <a:buAutoNum type="arabicPeriod"/>
            </a:pPr>
            <a:r>
              <a:rPr lang="ru-RU" sz="2400" dirty="0" err="1">
                <a:solidFill>
                  <a:schemeClr val="accent1"/>
                </a:solidFill>
              </a:rPr>
              <a:t>Перевірка</a:t>
            </a:r>
            <a:r>
              <a:rPr lang="ru-RU" sz="2400" dirty="0">
                <a:solidFill>
                  <a:schemeClr val="accent1"/>
                </a:solidFill>
              </a:rPr>
              <a:t> на </a:t>
            </a:r>
            <a:r>
              <a:rPr lang="ru-RU" sz="2400" dirty="0" err="1">
                <a:solidFill>
                  <a:schemeClr val="accent1"/>
                </a:solidFill>
              </a:rPr>
              <a:t>гетероскедастичність</a:t>
            </a:r>
            <a:endParaRPr lang="ru-RU" sz="2400" dirty="0">
              <a:solidFill>
                <a:schemeClr val="accent1"/>
              </a:solidFill>
            </a:endParaRPr>
          </a:p>
          <a:p>
            <a:pPr marL="457200" indent="-457200" rtl="0">
              <a:spcBef>
                <a:spcPts val="0"/>
              </a:spcBef>
              <a:buClr>
                <a:srgbClr val="FFC000"/>
              </a:buClr>
              <a:buFont typeface="+mj-lt"/>
              <a:buAutoNum type="arabicPeriod"/>
            </a:pPr>
            <a:r>
              <a:rPr lang="ru-RU" sz="2400" dirty="0" err="1">
                <a:solidFill>
                  <a:schemeClr val="accent1"/>
                </a:solidFill>
              </a:rPr>
              <a:t>Отриман</a:t>
            </a:r>
            <a:r>
              <a:rPr lang="uk-UA" sz="2400" dirty="0">
                <a:solidFill>
                  <a:schemeClr val="accent1"/>
                </a:solidFill>
              </a:rPr>
              <a:t>і</a:t>
            </a:r>
            <a:r>
              <a:rPr lang="ru-RU" sz="2400" dirty="0">
                <a:solidFill>
                  <a:schemeClr val="accent1"/>
                </a:solidFill>
              </a:rPr>
              <a:t> </a:t>
            </a:r>
            <a:r>
              <a:rPr lang="ru-RU" sz="2400" dirty="0" err="1">
                <a:solidFill>
                  <a:schemeClr val="accent1"/>
                </a:solidFill>
              </a:rPr>
              <a:t>дані</a:t>
            </a:r>
            <a:r>
              <a:rPr lang="ru-RU" sz="2400" dirty="0">
                <a:solidFill>
                  <a:schemeClr val="accent1"/>
                </a:solidFill>
              </a:rPr>
              <a:t> для моделей</a:t>
            </a:r>
          </a:p>
          <a:p>
            <a:pPr marL="457200" indent="-457200" rtl="0">
              <a:spcBef>
                <a:spcPts val="0"/>
              </a:spcBef>
              <a:buClr>
                <a:srgbClr val="FFC000"/>
              </a:buClr>
              <a:buFont typeface="+mj-lt"/>
              <a:buAutoNum type="arabicPeriod"/>
            </a:pPr>
            <a:r>
              <a:rPr lang="uk-UA" sz="2400" dirty="0">
                <a:solidFill>
                  <a:schemeClr val="accent1"/>
                </a:solidFill>
              </a:rPr>
              <a:t>Перевірка на автокореляцію</a:t>
            </a:r>
          </a:p>
          <a:p>
            <a:pPr marL="457200" indent="-457200" rtl="0">
              <a:spcBef>
                <a:spcPts val="0"/>
              </a:spcBef>
              <a:buClr>
                <a:srgbClr val="FFC000"/>
              </a:buClr>
              <a:buFont typeface="+mj-lt"/>
              <a:buAutoNum type="arabicPeriod"/>
            </a:pPr>
            <a:r>
              <a:rPr lang="uk-UA" dirty="0">
                <a:solidFill>
                  <a:schemeClr val="accent1"/>
                </a:solidFill>
              </a:rPr>
              <a:t>Оцінка методом </a:t>
            </a:r>
            <a:r>
              <a:rPr lang="uk-UA" dirty="0" err="1">
                <a:solidFill>
                  <a:schemeClr val="accent1"/>
                </a:solidFill>
              </a:rPr>
              <a:t>Ейткена</a:t>
            </a:r>
            <a:endParaRPr lang="uk-UA" dirty="0">
              <a:solidFill>
                <a:schemeClr val="accent1"/>
              </a:solidFill>
            </a:endParaRPr>
          </a:p>
          <a:p>
            <a:pPr marL="457200" indent="-457200" rtl="0">
              <a:spcBef>
                <a:spcPts val="0"/>
              </a:spcBef>
              <a:buClr>
                <a:srgbClr val="FFC000"/>
              </a:buClr>
              <a:buFont typeface="+mj-lt"/>
              <a:buAutoNum type="arabicPeriod"/>
            </a:pPr>
            <a:r>
              <a:rPr lang="uk-UA" sz="2400" dirty="0">
                <a:solidFill>
                  <a:schemeClr val="accent1"/>
                </a:solidFill>
              </a:rPr>
              <a:t>Оцінка статистичних параметрів моделей</a:t>
            </a:r>
          </a:p>
          <a:p>
            <a:pPr marL="457200" indent="-457200" rtl="0">
              <a:spcBef>
                <a:spcPts val="0"/>
              </a:spcBef>
              <a:buClr>
                <a:srgbClr val="FFC000"/>
              </a:buClr>
              <a:buFont typeface="+mj-lt"/>
              <a:buAutoNum type="arabicPeriod"/>
            </a:pPr>
            <a:r>
              <a:rPr lang="ru-RU" sz="2400" dirty="0" err="1">
                <a:solidFill>
                  <a:schemeClr val="accent1"/>
                </a:solidFill>
              </a:rPr>
              <a:t>Значущість</a:t>
            </a:r>
            <a:r>
              <a:rPr lang="ru-RU" sz="2400" dirty="0">
                <a:solidFill>
                  <a:schemeClr val="accent1"/>
                </a:solidFill>
              </a:rPr>
              <a:t> й </a:t>
            </a:r>
            <a:r>
              <a:rPr lang="ru-RU" sz="2400" dirty="0" err="1">
                <a:solidFill>
                  <a:schemeClr val="accent1"/>
                </a:solidFill>
              </a:rPr>
              <a:t>адекватність</a:t>
            </a:r>
            <a:r>
              <a:rPr lang="ru-RU" sz="2400" dirty="0">
                <a:solidFill>
                  <a:schemeClr val="accent1"/>
                </a:solidFill>
              </a:rPr>
              <a:t> </a:t>
            </a:r>
            <a:r>
              <a:rPr lang="ru-RU" sz="2400" dirty="0" err="1">
                <a:solidFill>
                  <a:schemeClr val="accent1"/>
                </a:solidFill>
              </a:rPr>
              <a:t>розроблених</a:t>
            </a:r>
            <a:r>
              <a:rPr lang="ru-RU" sz="2400" dirty="0">
                <a:solidFill>
                  <a:schemeClr val="accent1"/>
                </a:solidFill>
              </a:rPr>
              <a:t> моделей</a:t>
            </a:r>
            <a:endParaRPr lang="uk-UA" sz="2400" dirty="0">
              <a:solidFill>
                <a:schemeClr val="accent1"/>
              </a:solidFill>
            </a:endParaRPr>
          </a:p>
          <a:p>
            <a:pPr marL="457200" indent="-457200" rtl="0">
              <a:spcBef>
                <a:spcPts val="0"/>
              </a:spcBef>
              <a:buClr>
                <a:srgbClr val="FFC000"/>
              </a:buClr>
              <a:buFont typeface="+mj-lt"/>
              <a:buAutoNum type="arabicPeriod"/>
            </a:pPr>
            <a:r>
              <a:rPr lang="ru-RU" dirty="0" err="1">
                <a:solidFill>
                  <a:schemeClr val="accent1"/>
                </a:solidFill>
              </a:rPr>
              <a:t>Довірчі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err="1">
                <a:solidFill>
                  <a:schemeClr val="accent1"/>
                </a:solidFill>
              </a:rPr>
              <a:t>інтервали</a:t>
            </a:r>
            <a:r>
              <a:rPr lang="ru-RU" dirty="0">
                <a:solidFill>
                  <a:schemeClr val="accent1"/>
                </a:solidFill>
              </a:rPr>
              <a:t> для </a:t>
            </a:r>
            <a:r>
              <a:rPr lang="ru-RU" dirty="0" err="1">
                <a:solidFill>
                  <a:schemeClr val="accent1"/>
                </a:solidFill>
              </a:rPr>
              <a:t>значень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err="1">
                <a:solidFill>
                  <a:schemeClr val="accent1"/>
                </a:solidFill>
              </a:rPr>
              <a:t>параметрів</a:t>
            </a:r>
            <a:r>
              <a:rPr lang="uk-UA" sz="2400" dirty="0">
                <a:solidFill>
                  <a:schemeClr val="accent1"/>
                </a:solidFill>
              </a:rPr>
              <a:t> </a:t>
            </a:r>
          </a:p>
          <a:p>
            <a:pPr marL="457200" indent="-457200" rtl="0">
              <a:spcBef>
                <a:spcPts val="0"/>
              </a:spcBef>
              <a:buClr>
                <a:srgbClr val="FFC000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accent1"/>
                </a:solidFill>
              </a:rPr>
              <a:t>Яка модель </a:t>
            </a:r>
            <a:r>
              <a:rPr lang="ru-RU" sz="2400" dirty="0" err="1">
                <a:solidFill>
                  <a:schemeClr val="accent1"/>
                </a:solidFill>
              </a:rPr>
              <a:t>краща</a:t>
            </a:r>
            <a:r>
              <a:rPr lang="uk-UA" sz="2400" dirty="0">
                <a:solidFill>
                  <a:schemeClr val="accent1"/>
                </a:solidFill>
              </a:rPr>
              <a:t>?</a:t>
            </a:r>
          </a:p>
          <a:p>
            <a:pPr marL="457200" indent="-457200" rtl="0">
              <a:spcBef>
                <a:spcPts val="0"/>
              </a:spcBef>
              <a:buClr>
                <a:srgbClr val="FFC000"/>
              </a:buClr>
              <a:buFont typeface="+mj-lt"/>
              <a:buAutoNum type="arabicPeriod"/>
            </a:pPr>
            <a:r>
              <a:rPr lang="ru-RU" sz="2400" dirty="0" err="1">
                <a:solidFill>
                  <a:schemeClr val="accent1"/>
                </a:solidFill>
              </a:rPr>
              <a:t>Відповід</a:t>
            </a:r>
            <a:r>
              <a:rPr lang="uk-UA" sz="2400" dirty="0">
                <a:solidFill>
                  <a:schemeClr val="accent1"/>
                </a:solidFill>
              </a:rPr>
              <a:t>і</a:t>
            </a:r>
            <a:r>
              <a:rPr lang="ru-RU" sz="2400" dirty="0">
                <a:solidFill>
                  <a:schemeClr val="accent1"/>
                </a:solidFill>
              </a:rPr>
              <a:t> на </a:t>
            </a:r>
            <a:r>
              <a:rPr lang="ru-RU" sz="2400" dirty="0" err="1">
                <a:solidFill>
                  <a:schemeClr val="accent1"/>
                </a:solidFill>
              </a:rPr>
              <a:t>запитання</a:t>
            </a:r>
            <a:r>
              <a:rPr lang="ru-RU" sz="2400" dirty="0">
                <a:solidFill>
                  <a:schemeClr val="accent1"/>
                </a:solidFill>
              </a:rPr>
              <a:t> з </a:t>
            </a:r>
            <a:r>
              <a:rPr lang="ru-RU" sz="2400" dirty="0" err="1">
                <a:solidFill>
                  <a:schemeClr val="accent1"/>
                </a:solidFill>
              </a:rPr>
              <a:t>використанням</a:t>
            </a:r>
            <a:r>
              <a:rPr lang="ru-RU" sz="2400" dirty="0">
                <a:solidFill>
                  <a:schemeClr val="accent1"/>
                </a:solidFill>
              </a:rPr>
              <a:t> </a:t>
            </a:r>
            <a:r>
              <a:rPr lang="ru-RU" sz="2400" dirty="0" err="1">
                <a:solidFill>
                  <a:schemeClr val="accent1"/>
                </a:solidFill>
              </a:rPr>
              <a:t>кращої</a:t>
            </a:r>
            <a:r>
              <a:rPr lang="ru-RU" sz="2400" dirty="0">
                <a:solidFill>
                  <a:schemeClr val="accent1"/>
                </a:solidFill>
              </a:rPr>
              <a:t> </a:t>
            </a:r>
            <a:r>
              <a:rPr lang="ru-RU" sz="2400" dirty="0" err="1">
                <a:solidFill>
                  <a:schemeClr val="accent1"/>
                </a:solidFill>
              </a:rPr>
              <a:t>моделі</a:t>
            </a:r>
            <a:endParaRPr lang="ru-RU" sz="2400" dirty="0">
              <a:solidFill>
                <a:schemeClr val="accent1"/>
              </a:solidFill>
            </a:endParaRPr>
          </a:p>
          <a:p>
            <a:pPr marL="457200" indent="-457200" rtl="0">
              <a:spcBef>
                <a:spcPts val="0"/>
              </a:spcBef>
              <a:buClr>
                <a:srgbClr val="FFC000"/>
              </a:buClr>
              <a:buFont typeface="+mj-lt"/>
              <a:buAutoNum type="arabicPeriod"/>
            </a:pPr>
            <a:r>
              <a:rPr lang="uk-UA" sz="2400" noProof="1">
                <a:solidFill>
                  <a:schemeClr val="accent1"/>
                </a:solidFill>
              </a:rPr>
              <a:t>Висновки</a:t>
            </a:r>
            <a:endParaRPr lang="uk-UA" sz="2400" dirty="0"/>
          </a:p>
        </p:txBody>
      </p:sp>
      <p:pic>
        <p:nvPicPr>
          <p:cNvPr id="2050" name="Picture 2" descr="Фільми В'ячеслава Бігуна про права людини | Асоціація юридичних клінік  України">
            <a:extLst>
              <a:ext uri="{FF2B5EF4-FFF2-40B4-BE49-F238E27FC236}">
                <a16:creationId xmlns:a16="http://schemas.microsoft.com/office/drawing/2014/main" id="{008274EA-6402-E338-0389-142A6DE73F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48" t="1036" r="-95" b="-1036"/>
          <a:stretch/>
        </p:blipFill>
        <p:spPr bwMode="auto">
          <a:xfrm>
            <a:off x="0" y="309447"/>
            <a:ext cx="3049126" cy="607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Фільми В'ячеслава Бігуна про права людини | Асоціація юридичних клінік  України">
            <a:extLst>
              <a:ext uri="{FF2B5EF4-FFF2-40B4-BE49-F238E27FC236}">
                <a16:creationId xmlns:a16="http://schemas.microsoft.com/office/drawing/2014/main" id="{9FE7B258-FAF1-4F7F-5F5C-08CBFC291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90"/>
          <a:stretch/>
        </p:blipFill>
        <p:spPr bwMode="auto">
          <a:xfrm>
            <a:off x="8694620" y="292507"/>
            <a:ext cx="3493740" cy="607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522876" y="404664"/>
            <a:ext cx="9143538" cy="731168"/>
          </a:xfrm>
        </p:spPr>
        <p:txBody>
          <a:bodyPr rtlCol="0"/>
          <a:lstStyle/>
          <a:p>
            <a:pPr rtl="0"/>
            <a:r>
              <a:rPr lang="uk-UA" dirty="0">
                <a:solidFill>
                  <a:schemeClr val="accent1"/>
                </a:solidFill>
              </a:rPr>
              <a:t>Вказані дані та умова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0127-EC52-54B7-4529-56553297A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43" y="1135832"/>
            <a:ext cx="9143538" cy="224408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uk-UA" dirty="0"/>
              <a:t>Змінна, яку потрібно змоделювати – рейтинг фільму за </a:t>
            </a:r>
            <a:r>
              <a:rPr lang="en-US" dirty="0"/>
              <a:t>IMDB. </a:t>
            </a:r>
            <a:r>
              <a:rPr lang="uk-UA" dirty="0"/>
              <a:t>Побудувати лінійну, гіперболічну, логарифмічну модель. Перевірити модель на </a:t>
            </a:r>
            <a:r>
              <a:rPr lang="uk-UA" dirty="0" err="1"/>
              <a:t>гетероскедастичність</a:t>
            </a:r>
            <a:r>
              <a:rPr lang="uk-UA" dirty="0"/>
              <a:t>, автокореляцію. Оцінити статистичні параметри моделі. Зробити висновки відносно значущості й адекватності розробленої моделі. Побудувати 95% довірчі інтервали для значень параметрів.</a:t>
            </a:r>
          </a:p>
          <a:p>
            <a:pPr marL="0" indent="0" algn="just">
              <a:buNone/>
            </a:pPr>
            <a:r>
              <a:rPr lang="uk-UA" dirty="0"/>
              <a:t>По результатах моделювання чи можна сказати, що рейтинг фільму найбільше залежить від року випуску? Оцінити рамки можливого рейтингу для фільму 2010 року випуску. Яку зміну у рейтингу приносить збільшення кількості смертей на 10? Чи взагалі кількість смертей у фільмі є важливим чинником для збільшення рейтингу?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9C81940-2EAC-C0FD-A1FC-6BB3DF2B6D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467403"/>
              </p:ext>
            </p:extLst>
          </p:nvPr>
        </p:nvGraphicFramePr>
        <p:xfrm>
          <a:off x="2314575" y="3357563"/>
          <a:ext cx="7559675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156586" imgH="2565209" progId="Excel.Sheet.12">
                  <p:embed/>
                </p:oleObj>
              </mc:Choice>
              <mc:Fallback>
                <p:oleObj name="Worksheet" r:id="rId3" imgW="7156586" imgH="2565209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9C81940-2EAC-C0FD-A1FC-6BB3DF2B6D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4575" y="3357563"/>
                        <a:ext cx="7559675" cy="256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14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Новини | ЛОДА/LODA – Львівська обласна державна адміністрація">
            <a:extLst>
              <a:ext uri="{FF2B5EF4-FFF2-40B4-BE49-F238E27FC236}">
                <a16:creationId xmlns:a16="http://schemas.microsoft.com/office/drawing/2014/main" id="{3F19EEE6-49EC-EF48-90AC-6574FA7AF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58353" y="324212"/>
            <a:ext cx="7356739" cy="59766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Заголовок 1"/>
          <p:cNvSpPr txBox="1">
            <a:spLocks/>
          </p:cNvSpPr>
          <p:nvPr/>
        </p:nvSpPr>
        <p:spPr>
          <a:xfrm>
            <a:off x="261764" y="260648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uk-UA" sz="4400" noProof="1">
                <a:solidFill>
                  <a:schemeClr val="accent1"/>
                </a:solidFill>
              </a:rPr>
              <a:t>Що зробили з відсутністю даних?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E70FE2-681D-3543-D524-549E9C2949FD}"/>
              </a:ext>
            </a:extLst>
          </p:cNvPr>
          <p:cNvSpPr/>
          <p:nvPr/>
        </p:nvSpPr>
        <p:spPr>
          <a:xfrm>
            <a:off x="3681172" y="1401342"/>
            <a:ext cx="4435565" cy="4536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dirty="0" err="1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EC5E65F-4B23-4896-418C-D8E33472A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71" y="1441777"/>
            <a:ext cx="2628900" cy="6191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0AEDBDE-4899-514B-418E-8957807D3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71" y="3239457"/>
            <a:ext cx="2628900" cy="10696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031DC00-55D6-88C9-FF26-8F63172F8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56" y="2231345"/>
            <a:ext cx="2638425" cy="885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3">
                <a:extLst>
                  <a:ext uri="{FF2B5EF4-FFF2-40B4-BE49-F238E27FC236}">
                    <a16:creationId xmlns:a16="http://schemas.microsoft.com/office/drawing/2014/main" id="{BCFB2EB7-ED49-0783-BDA0-45E190F2D6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7609" y="1527848"/>
                <a:ext cx="4112035" cy="40889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54864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8229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097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3258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15544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830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itchFamily="34" charset="0"/>
                  <a:buNone/>
                </a:pPr>
                <a:r>
                  <a:rPr lang="uk-UA" sz="2100" dirty="0"/>
                  <a:t>Для даних, які були відсутні, таких було декілька комірок у різних факторах, вирішили знайти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uk-UA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100" dirty="0"/>
                  <a:t>значення</a:t>
                </a:r>
                <a:r>
                  <a:rPr lang="ru-RU" sz="2100" dirty="0"/>
                  <a:t> за </a:t>
                </a:r>
                <a:r>
                  <a:rPr lang="uk-UA" sz="2100" dirty="0"/>
                  <a:t>певною категорією. </a:t>
                </a:r>
              </a:p>
              <a:p>
                <a:pPr marL="0" indent="0" algn="just">
                  <a:buFont typeface="Arial" pitchFamily="34" charset="0"/>
                  <a:buNone/>
                </a:pPr>
                <a:r>
                  <a:rPr lang="uk-UA" sz="2100" dirty="0"/>
                  <a:t>Обрана категорія була «</a:t>
                </a:r>
                <a:r>
                  <a:rPr lang="uk-UA" sz="2100" b="1" dirty="0">
                    <a:solidFill>
                      <a:schemeClr val="bg1"/>
                    </a:solidFill>
                  </a:rPr>
                  <a:t>Жанр фільму</a:t>
                </a:r>
                <a:r>
                  <a:rPr lang="uk-UA" sz="2100" dirty="0"/>
                  <a:t>».  Оскільки серед заданих фільмів було досить багато різних жанрів, і кожен з них мав схожість з іншими представниками жанру, було обрано саме такий спосіб усереднення. </a:t>
                </a:r>
              </a:p>
            </p:txBody>
          </p:sp>
        </mc:Choice>
        <mc:Fallback xmlns="">
          <p:sp>
            <p:nvSpPr>
              <p:cNvPr id="32" name="Content Placeholder 3">
                <a:extLst>
                  <a:ext uri="{FF2B5EF4-FFF2-40B4-BE49-F238E27FC236}">
                    <a16:creationId xmlns:a16="http://schemas.microsoft.com/office/drawing/2014/main" id="{BCFB2EB7-ED49-0783-BDA0-45E190F2D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609" y="1527848"/>
                <a:ext cx="4112035" cy="4088921"/>
              </a:xfrm>
              <a:prstGeom prst="rect">
                <a:avLst/>
              </a:prstGeom>
              <a:blipFill>
                <a:blip r:embed="rId8"/>
                <a:stretch>
                  <a:fillRect l="-1778" t="-1791" r="-177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9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875" y="375573"/>
            <a:ext cx="9143538" cy="803176"/>
          </a:xfrm>
        </p:spPr>
        <p:txBody>
          <a:bodyPr rtlCol="0">
            <a:normAutofit/>
          </a:bodyPr>
          <a:lstStyle/>
          <a:p>
            <a:pPr rtl="0"/>
            <a:r>
              <a:rPr lang="ru-RU" sz="4000" noProof="1">
                <a:solidFill>
                  <a:srgbClr val="FFC000"/>
                </a:solidFill>
              </a:rPr>
              <a:t>Перев</a:t>
            </a:r>
            <a:r>
              <a:rPr lang="uk-UA" sz="4000" noProof="1">
                <a:solidFill>
                  <a:srgbClr val="FFC000"/>
                </a:solidFill>
              </a:rPr>
              <a:t>ірка даних на мультиколінеарність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Місце для вмісту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27010" y="1376941"/>
                <a:ext cx="5108743" cy="1336617"/>
              </a:xfrm>
            </p:spPr>
            <p:txBody>
              <a:bodyPr rtlCol="0">
                <a:normAutofit fontScale="92500"/>
              </a:bodyPr>
              <a:lstStyle/>
              <a:p>
                <a:pPr marL="0" indent="0" algn="just" rtl="0">
                  <a:spcBef>
                    <a:spcPts val="0"/>
                  </a:spcBef>
                  <a:buNone/>
                </a:pPr>
                <a:r>
                  <a:rPr lang="ru-RU" sz="1800" noProof="1"/>
                  <a:t>Перевіримо наявність мультиколінеарності за допомогою:</a:t>
                </a:r>
              </a:p>
              <a:p>
                <a:pPr marL="0" indent="0" algn="just" rtl="0">
                  <a:spcBef>
                    <a:spcPts val="0"/>
                  </a:spcBef>
                  <a:buNone/>
                </a:pPr>
                <a:r>
                  <a:rPr lang="uk-UA" sz="1800" dirty="0"/>
                  <a:t>а) усього масиву незалежних змінних (критерій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uk-UA" sz="1800" dirty="0"/>
                  <a:t>) </a:t>
                </a:r>
              </a:p>
              <a:p>
                <a:pPr marL="0" indent="0" algn="just" rtl="0">
                  <a:spcBef>
                    <a:spcPts val="0"/>
                  </a:spcBef>
                  <a:buNone/>
                </a:pPr>
                <a:r>
                  <a:rPr lang="en-US" sz="1800" dirty="0"/>
                  <a:t>b) </a:t>
                </a:r>
                <a:r>
                  <a:rPr lang="uk-UA" sz="1800" dirty="0"/>
                  <a:t>кожної незалежної змінної з усіма іншими (</a:t>
                </a:r>
                <a:r>
                  <a:rPr lang="en-US" sz="1800" i="1" dirty="0"/>
                  <a:t>F</a:t>
                </a:r>
                <a:r>
                  <a:rPr lang="en-US" sz="1800" dirty="0"/>
                  <a:t>-</a:t>
                </a:r>
                <a:r>
                  <a:rPr lang="uk-UA" sz="1800" dirty="0"/>
                  <a:t>критерій)</a:t>
                </a:r>
                <a:endParaRPr lang="uk-UA" sz="1800" noProof="1"/>
              </a:p>
            </p:txBody>
          </p:sp>
        </mc:Choice>
        <mc:Fallback xmlns="">
          <p:sp>
            <p:nvSpPr>
              <p:cNvPr id="5" name="Місце для вмісту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27010" y="1376941"/>
                <a:ext cx="5108743" cy="1336617"/>
              </a:xfrm>
              <a:blipFill>
                <a:blip r:embed="rId3"/>
                <a:stretch>
                  <a:fillRect l="-716" t="-3653" r="-835" b="-45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978F5-9F89-1C19-2B29-B74E0C765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0475" y="4214160"/>
            <a:ext cx="4618624" cy="121325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1700" dirty="0" err="1"/>
              <a:t>Перевіримо</a:t>
            </a:r>
            <a:r>
              <a:rPr lang="ru-RU" sz="1700" dirty="0"/>
              <a:t> </a:t>
            </a:r>
            <a:r>
              <a:rPr lang="ru-RU" sz="1700" dirty="0" err="1"/>
              <a:t>статистичну</a:t>
            </a:r>
            <a:r>
              <a:rPr lang="ru-RU" sz="1700" dirty="0"/>
              <a:t> </a:t>
            </a:r>
            <a:r>
              <a:rPr lang="ru-RU" sz="1700" dirty="0" err="1"/>
              <a:t>значущість</a:t>
            </a:r>
            <a:r>
              <a:rPr lang="ru-RU" sz="1700" dirty="0"/>
              <a:t> </a:t>
            </a:r>
            <a:r>
              <a:rPr lang="ru-RU" sz="1700" dirty="0" err="1"/>
              <a:t>зв’язку</a:t>
            </a:r>
            <a:r>
              <a:rPr lang="ru-RU" sz="1700" dirty="0"/>
              <a:t> </a:t>
            </a:r>
            <a:r>
              <a:rPr lang="ru-RU" sz="1700" dirty="0" err="1"/>
              <a:t>кожної</a:t>
            </a:r>
            <a:r>
              <a:rPr lang="ru-RU" sz="1700" dirty="0"/>
              <a:t> </a:t>
            </a:r>
            <a:r>
              <a:rPr lang="ru-RU" sz="1700" dirty="0" err="1"/>
              <a:t>змінної</a:t>
            </a:r>
            <a:r>
              <a:rPr lang="ru-RU" sz="1700" dirty="0"/>
              <a:t> з </a:t>
            </a:r>
            <a:r>
              <a:rPr lang="ru-RU" sz="1700" dirty="0" err="1"/>
              <a:t>іншими</a:t>
            </a:r>
            <a:r>
              <a:rPr lang="ru-RU" sz="1700" dirty="0"/>
              <a:t> </a:t>
            </a:r>
            <a:r>
              <a:rPr lang="ru-RU" sz="1700" dirty="0" err="1"/>
              <a:t>змінними</a:t>
            </a:r>
            <a:r>
              <a:rPr lang="ru-RU" sz="1700" dirty="0"/>
              <a:t> на </a:t>
            </a:r>
            <a:r>
              <a:rPr lang="ru-RU" sz="1700" dirty="0" err="1"/>
              <a:t>основі</a:t>
            </a:r>
            <a:r>
              <a:rPr lang="ru-RU" sz="1700" dirty="0"/>
              <a:t> </a:t>
            </a:r>
            <a:r>
              <a:rPr lang="ru-RU" sz="1700" i="1" dirty="0"/>
              <a:t>F</a:t>
            </a:r>
            <a:r>
              <a:rPr lang="ru-RU" sz="1700" dirty="0"/>
              <a:t>-</a:t>
            </a:r>
            <a:r>
              <a:rPr lang="ru-RU" sz="1700" dirty="0" err="1"/>
              <a:t>критерію</a:t>
            </a:r>
            <a:r>
              <a:rPr lang="ru-RU" sz="1700" dirty="0"/>
              <a:t> за формулою</a:t>
            </a:r>
            <a:endParaRPr lang="uk-UA" sz="1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F552D8-AF34-9113-2022-27CEF2B89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893" y="4799056"/>
            <a:ext cx="5058860" cy="1205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167270-8696-3920-0BB6-493B1B3F3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516" y="4086200"/>
            <a:ext cx="2243421" cy="5380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94BA3F-8E7A-1C9E-D78D-07E8A7FA6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6689" y="2460703"/>
            <a:ext cx="2232248" cy="10422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D462A2-B3B9-5321-166D-38CB40496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0476" y="1412776"/>
            <a:ext cx="4618624" cy="26642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68FC23-BF0B-B83E-D2BD-36561EB760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7329" y="4820788"/>
            <a:ext cx="1667607" cy="6264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A3624DE-E4A0-AF6D-3C66-5A73DC96F4CB}"/>
              </a:ext>
            </a:extLst>
          </p:cNvPr>
          <p:cNvSpPr txBox="1"/>
          <p:nvPr/>
        </p:nvSpPr>
        <p:spPr>
          <a:xfrm>
            <a:off x="951951" y="3508007"/>
            <a:ext cx="51087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значень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парних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коефіцієнтів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кореляції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будуємо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кореляційну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матрицю</a:t>
            </a:r>
            <a:endParaRPr lang="uk-U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66FADE-9D90-19F6-425E-1166BF47E6B9}"/>
              </a:ext>
            </a:extLst>
          </p:cNvPr>
          <p:cNvSpPr txBox="1"/>
          <p:nvPr/>
        </p:nvSpPr>
        <p:spPr>
          <a:xfrm>
            <a:off x="6670475" y="5331768"/>
            <a:ext cx="46186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Табличне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значення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-статистики з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рівнем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значущості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0,05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k₁ = 2, k₂ = 43</a:t>
            </a:r>
            <a:endParaRPr lang="uk-U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8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2D287E-CFC9-46C7-A8C3-CC6D0543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33" y="1754294"/>
            <a:ext cx="4589850" cy="650354"/>
          </a:xfrm>
        </p:spPr>
        <p:txBody>
          <a:bodyPr rtlCol="0">
            <a:normAutofit fontScale="90000"/>
          </a:bodyPr>
          <a:lstStyle/>
          <a:p>
            <a:pPr algn="r" rtl="0"/>
            <a:r>
              <a:rPr lang="ru-RU" sz="4000" dirty="0" err="1">
                <a:solidFill>
                  <a:srgbClr val="FFC000"/>
                </a:solidFill>
              </a:rPr>
              <a:t>Перевірка</a:t>
            </a:r>
            <a:r>
              <a:rPr lang="ru-RU" sz="4000" dirty="0">
                <a:solidFill>
                  <a:srgbClr val="FFC000"/>
                </a:solidFill>
              </a:rPr>
              <a:t> на </a:t>
            </a:r>
            <a:r>
              <a:rPr lang="ru-RU" sz="4000" dirty="0" err="1">
                <a:solidFill>
                  <a:srgbClr val="FFC000"/>
                </a:solidFill>
              </a:rPr>
              <a:t>гетероскедастичність</a:t>
            </a:r>
            <a:endParaRPr lang="uk-UA" sz="4000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0571B-1750-0C90-EDFC-6FC7D3AA3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58" t="-5714" r="18312" b="5714"/>
          <a:stretch/>
        </p:blipFill>
        <p:spPr>
          <a:xfrm>
            <a:off x="594877" y="734012"/>
            <a:ext cx="3312368" cy="289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8C87BA-4D9D-AAFA-8621-6353F715B3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30" t="5716" r="23541" b="7707"/>
          <a:stretch/>
        </p:blipFill>
        <p:spPr>
          <a:xfrm>
            <a:off x="4241521" y="751754"/>
            <a:ext cx="3456384" cy="256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523B59-9CC5-5C75-1D29-25F0580769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61" t="7689" r="20792" b="7946"/>
          <a:stretch/>
        </p:blipFill>
        <p:spPr>
          <a:xfrm>
            <a:off x="8119245" y="756953"/>
            <a:ext cx="3456384" cy="2598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2B56FFC-8847-F1DA-9943-E73BEB78FD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195"/>
          <a:stretch/>
        </p:blipFill>
        <p:spPr>
          <a:xfrm>
            <a:off x="3119048" y="2586001"/>
            <a:ext cx="5688631" cy="9669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FA7DB1-DE89-4627-13E1-EA7B555684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097"/>
          <a:stretch/>
        </p:blipFill>
        <p:spPr>
          <a:xfrm>
            <a:off x="6251363" y="3614772"/>
            <a:ext cx="5337144" cy="8676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59AA74-687D-EC6A-BC1C-B390B09F78B8}"/>
              </a:ext>
            </a:extLst>
          </p:cNvPr>
          <p:cNvSpPr txBox="1"/>
          <p:nvPr/>
        </p:nvSpPr>
        <p:spPr>
          <a:xfrm>
            <a:off x="713129" y="3737336"/>
            <a:ext cx="19374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1. За кожною </a:t>
            </a:r>
            <a:r>
              <a:rPr lang="ru-RU" sz="1600" dirty="0" err="1"/>
              <a:t>групою</a:t>
            </a:r>
            <a:r>
              <a:rPr lang="ru-RU" sz="1600" dirty="0"/>
              <a:t> </a:t>
            </a:r>
            <a:r>
              <a:rPr lang="ru-RU" sz="1600" dirty="0" err="1"/>
              <a:t>обчислимо</a:t>
            </a:r>
            <a:r>
              <a:rPr lang="ru-RU" sz="1600" dirty="0"/>
              <a:t> суму </a:t>
            </a:r>
            <a:r>
              <a:rPr lang="ru-RU" sz="1600" dirty="0" err="1"/>
              <a:t>квадратів</a:t>
            </a:r>
            <a:r>
              <a:rPr lang="ru-RU" sz="1600" dirty="0"/>
              <a:t> </a:t>
            </a:r>
            <a:r>
              <a:rPr lang="ru-RU" sz="1600" dirty="0" err="1"/>
              <a:t>відхилень</a:t>
            </a:r>
            <a:r>
              <a:rPr lang="ru-RU" sz="1600" dirty="0"/>
              <a:t> за формулою: </a:t>
            </a:r>
            <a:endParaRPr lang="uk-UA" sz="16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2B1CE54-B634-EAB7-B8C4-6E8D0B8678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741" y="5226490"/>
            <a:ext cx="1553080" cy="59797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30BA5E8-91D6-B79C-2579-8792DBF360B5}"/>
              </a:ext>
            </a:extLst>
          </p:cNvPr>
          <p:cNvSpPr txBox="1"/>
          <p:nvPr/>
        </p:nvSpPr>
        <p:spPr>
          <a:xfrm>
            <a:off x="2794638" y="3702262"/>
            <a:ext cx="33825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2. </a:t>
            </a:r>
            <a:r>
              <a:rPr lang="ru-RU" sz="1600" dirty="0" err="1"/>
              <a:t>Визначимо</a:t>
            </a:r>
            <a:r>
              <a:rPr lang="ru-RU" sz="1600" dirty="0"/>
              <a:t> суму </a:t>
            </a:r>
            <a:r>
              <a:rPr lang="ru-RU" sz="1600" dirty="0" err="1"/>
              <a:t>квадратів</a:t>
            </a:r>
            <a:r>
              <a:rPr lang="ru-RU" sz="1600" dirty="0"/>
              <a:t> </a:t>
            </a:r>
            <a:r>
              <a:rPr lang="ru-RU" sz="1600" dirty="0" err="1"/>
              <a:t>відхилень</a:t>
            </a:r>
            <a:r>
              <a:rPr lang="ru-RU" sz="1600" dirty="0"/>
              <a:t> у </a:t>
            </a:r>
            <a:r>
              <a:rPr lang="ru-RU" sz="1600" dirty="0" err="1"/>
              <a:t>цілому</a:t>
            </a:r>
            <a:r>
              <a:rPr lang="ru-RU" sz="1600" dirty="0"/>
              <a:t> по </a:t>
            </a:r>
            <a:r>
              <a:rPr lang="ru-RU" sz="1600" dirty="0" err="1"/>
              <a:t>всій</a:t>
            </a:r>
            <a:r>
              <a:rPr lang="ru-RU" sz="1600" dirty="0"/>
              <a:t> </a:t>
            </a:r>
            <a:r>
              <a:rPr lang="ru-RU" sz="1600" dirty="0" err="1"/>
              <a:t>сукупності</a:t>
            </a:r>
            <a:r>
              <a:rPr lang="ru-RU" sz="1600" dirty="0"/>
              <a:t> </a:t>
            </a:r>
            <a:r>
              <a:rPr lang="ru-RU" sz="1600" dirty="0" err="1"/>
              <a:t>спостережень</a:t>
            </a:r>
            <a:endParaRPr lang="ru-RU" sz="1600" dirty="0"/>
          </a:p>
          <a:p>
            <a:pPr algn="just"/>
            <a:r>
              <a:rPr lang="ru-RU" sz="1600" dirty="0"/>
              <a:t>3. </a:t>
            </a:r>
            <a:r>
              <a:rPr lang="uk-UA" sz="1600" dirty="0"/>
              <a:t>Обчислимо критерій за формулою: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2FC9748-95E8-4746-50CD-8CE773337EA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530"/>
          <a:stretch/>
        </p:blipFill>
        <p:spPr>
          <a:xfrm>
            <a:off x="3960639" y="4744995"/>
            <a:ext cx="1695403" cy="128636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EEF0637-875E-2D30-E073-4689CA09C8A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7817"/>
          <a:stretch/>
        </p:blipFill>
        <p:spPr>
          <a:xfrm>
            <a:off x="631068" y="1581527"/>
            <a:ext cx="5256584" cy="922166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D234D1E-4C52-FF1B-3AE0-2A30E014E740}"/>
              </a:ext>
            </a:extLst>
          </p:cNvPr>
          <p:cNvSpPr/>
          <p:nvPr/>
        </p:nvSpPr>
        <p:spPr>
          <a:xfrm>
            <a:off x="6238428" y="4653136"/>
            <a:ext cx="5337144" cy="13234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dirty="0" err="1">
              <a:solidFill>
                <a:schemeClr val="bg1"/>
              </a:solidFill>
            </a:endParaRPr>
          </a:p>
        </p:txBody>
      </p:sp>
      <p:sp>
        <p:nvSpPr>
          <p:cNvPr id="56" name="Місце для тексту 4">
            <a:extLst>
              <a:ext uri="{FF2B5EF4-FFF2-40B4-BE49-F238E27FC236}">
                <a16:creationId xmlns:a16="http://schemas.microsoft.com/office/drawing/2014/main" id="{7B3AB3D0-D922-493E-86E0-EE89A919BDEC}"/>
              </a:ext>
            </a:extLst>
          </p:cNvPr>
          <p:cNvSpPr txBox="1">
            <a:spLocks/>
          </p:cNvSpPr>
          <p:nvPr/>
        </p:nvSpPr>
        <p:spPr>
          <a:xfrm>
            <a:off x="6477492" y="4883107"/>
            <a:ext cx="4731886" cy="10067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 err="1"/>
              <a:t>Надал</a:t>
            </a:r>
            <a:r>
              <a:rPr lang="uk-UA" sz="2000" dirty="0"/>
              <a:t>і</a:t>
            </a:r>
            <a:r>
              <a:rPr lang="ru-RU" sz="2000" dirty="0"/>
              <a:t> </a:t>
            </a:r>
            <a:r>
              <a:rPr lang="ru-RU" sz="2000" dirty="0" err="1"/>
              <a:t>будемо</a:t>
            </a:r>
            <a:r>
              <a:rPr lang="ru-RU" sz="2000" dirty="0"/>
              <a:t> </a:t>
            </a:r>
            <a:r>
              <a:rPr lang="ru-RU" sz="2000" dirty="0" err="1"/>
              <a:t>працювати</a:t>
            </a:r>
            <a:r>
              <a:rPr lang="ru-RU" sz="2000" dirty="0"/>
              <a:t> з </a:t>
            </a:r>
            <a:r>
              <a:rPr lang="uk-UA" sz="2000" dirty="0"/>
              <a:t>лінійною, гіперболічною, логарифмічною моделлю.</a:t>
            </a:r>
          </a:p>
          <a:p>
            <a:pPr algn="just"/>
            <a:r>
              <a:rPr lang="uk-UA" sz="2000" dirty="0"/>
              <a:t>Всі три моделі виявили </a:t>
            </a:r>
            <a:r>
              <a:rPr lang="uk-UA" sz="2000" dirty="0" err="1"/>
              <a:t>виявили</a:t>
            </a:r>
            <a:r>
              <a:rPr lang="uk-UA" sz="2000" dirty="0"/>
              <a:t> явище </a:t>
            </a:r>
            <a:r>
              <a:rPr lang="uk-UA" sz="2000" dirty="0" err="1"/>
              <a:t>гетероскедастичності</a:t>
            </a:r>
            <a:endParaRPr lang="uk-UA" sz="2000" dirty="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984D325C-2ADC-2F37-2B68-08D9A47345B2}"/>
              </a:ext>
            </a:extLst>
          </p:cNvPr>
          <p:cNvSpPr/>
          <p:nvPr/>
        </p:nvSpPr>
        <p:spPr>
          <a:xfrm>
            <a:off x="2120933" y="1075694"/>
            <a:ext cx="313666" cy="475863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dirty="0" err="1">
              <a:solidFill>
                <a:schemeClr val="bg1"/>
              </a:solidFill>
            </a:endParaRP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EE6F493C-4C8C-16DC-8BE1-24BDD4B719FC}"/>
              </a:ext>
            </a:extLst>
          </p:cNvPr>
          <p:cNvSpPr/>
          <p:nvPr/>
        </p:nvSpPr>
        <p:spPr>
          <a:xfrm>
            <a:off x="9545393" y="2980712"/>
            <a:ext cx="313666" cy="47586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dirty="0" err="1">
              <a:solidFill>
                <a:schemeClr val="bg1"/>
              </a:solidFill>
            </a:endParaRP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03D27A06-A192-39BE-0556-ECA41B78D654}"/>
              </a:ext>
            </a:extLst>
          </p:cNvPr>
          <p:cNvSpPr/>
          <p:nvPr/>
        </p:nvSpPr>
        <p:spPr>
          <a:xfrm>
            <a:off x="6169531" y="1911374"/>
            <a:ext cx="313666" cy="475863"/>
          </a:xfrm>
          <a:prstGeom prst="down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5E7B599-69F3-4880-2892-6EF7E2D01B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58" t="-5714" r="18312" b="5714"/>
          <a:stretch/>
        </p:blipFill>
        <p:spPr>
          <a:xfrm>
            <a:off x="685260" y="519187"/>
            <a:ext cx="3312368" cy="2893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F9EF6A-3834-5DBB-EE9F-106112CEE0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30" t="5716" r="23541" b="7707"/>
          <a:stretch/>
        </p:blipFill>
        <p:spPr>
          <a:xfrm>
            <a:off x="4285660" y="551971"/>
            <a:ext cx="3456384" cy="2565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3FA59D-FD67-60BD-EE79-2E6DA001D2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61" t="7689" r="20792" b="7946"/>
          <a:stretch/>
        </p:blipFill>
        <p:spPr>
          <a:xfrm>
            <a:off x="8038628" y="548680"/>
            <a:ext cx="3456384" cy="259851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22A8E758-ACD5-9A37-5064-9EB04FC9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306" y="4968879"/>
            <a:ext cx="9143538" cy="1066800"/>
          </a:xfrm>
        </p:spPr>
        <p:txBody>
          <a:bodyPr>
            <a:normAutofit/>
          </a:bodyPr>
          <a:lstStyle/>
          <a:p>
            <a:r>
              <a:rPr lang="ru-RU" sz="3600" dirty="0" err="1">
                <a:solidFill>
                  <a:srgbClr val="FFC000"/>
                </a:solidFill>
              </a:rPr>
              <a:t>Отриман</a:t>
            </a:r>
            <a:r>
              <a:rPr lang="uk-UA" sz="3600" dirty="0">
                <a:solidFill>
                  <a:srgbClr val="FFC000"/>
                </a:solidFill>
              </a:rPr>
              <a:t>і</a:t>
            </a:r>
            <a:r>
              <a:rPr lang="ru-RU" sz="3600" dirty="0">
                <a:solidFill>
                  <a:srgbClr val="FFC000"/>
                </a:solidFill>
              </a:rPr>
              <a:t> </a:t>
            </a:r>
            <a:r>
              <a:rPr lang="ru-RU" sz="3600" dirty="0" err="1">
                <a:solidFill>
                  <a:srgbClr val="FFC000"/>
                </a:solidFill>
              </a:rPr>
              <a:t>дані</a:t>
            </a:r>
            <a:r>
              <a:rPr lang="ru-RU" sz="3600" dirty="0">
                <a:solidFill>
                  <a:srgbClr val="FFC000"/>
                </a:solidFill>
              </a:rPr>
              <a:t> для моделей</a:t>
            </a:r>
            <a:endParaRPr lang="uk-UA" sz="3600" dirty="0">
              <a:solidFill>
                <a:srgbClr val="FFC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F3FE3E3-A4E6-D8C0-B14A-B60B3580B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0636" y="980728"/>
            <a:ext cx="3456384" cy="4104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9F652A-89DE-4799-F2DF-E2C23D7289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8268" y="936402"/>
            <a:ext cx="2589833" cy="588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54D93D-9AC6-86CE-0019-1D471497972F}"/>
                  </a:ext>
                </a:extLst>
              </p:cNvPr>
              <p:cNvSpPr txBox="1"/>
              <p:nvPr/>
            </p:nvSpPr>
            <p:spPr>
              <a:xfrm>
                <a:off x="530649" y="1045850"/>
                <a:ext cx="36215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54D93D-9AC6-86CE-0019-1D4714979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49" y="1045850"/>
                <a:ext cx="3621590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3685C3-B052-E6CA-027F-FA3FC1D16A06}"/>
                  </a:ext>
                </a:extLst>
              </p:cNvPr>
              <p:cNvSpPr txBox="1"/>
              <p:nvPr/>
            </p:nvSpPr>
            <p:spPr>
              <a:xfrm>
                <a:off x="4227773" y="1532719"/>
                <a:ext cx="3556302" cy="16723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600" dirty="0" err="1"/>
                  <a:t>Щоб</a:t>
                </a:r>
                <a:r>
                  <a:rPr lang="ru-RU" sz="1600" dirty="0"/>
                  <a:t> </a:t>
                </a:r>
                <a:r>
                  <a:rPr lang="ru-RU" sz="1600" dirty="0" err="1"/>
                  <a:t>лінеаризувати</a:t>
                </a:r>
                <a:r>
                  <a:rPr lang="ru-RU" sz="1600" dirty="0"/>
                  <a:t> </a:t>
                </a:r>
                <a:r>
                  <a:rPr lang="ru-RU" sz="1600" dirty="0" err="1"/>
                  <a:t>обернену</a:t>
                </a:r>
                <a:r>
                  <a:rPr lang="ru-RU" sz="1600" dirty="0"/>
                  <a:t> </a:t>
                </a:r>
                <a:r>
                  <a:rPr lang="ru-RU" sz="1600" dirty="0" err="1"/>
                  <a:t>функцію</a:t>
                </a:r>
                <a:r>
                  <a:rPr lang="ru-RU" sz="1600" dirty="0"/>
                  <a:t>, </a:t>
                </a:r>
                <a:r>
                  <a:rPr lang="ru-RU" sz="1600" dirty="0" err="1"/>
                  <a:t>достатньо</a:t>
                </a:r>
                <a:r>
                  <a:rPr lang="ru-RU" sz="1600" dirty="0"/>
                  <a:t> </a:t>
                </a:r>
                <a:r>
                  <a:rPr lang="ru-RU" sz="1600" dirty="0" err="1"/>
                  <a:t>зробити</a:t>
                </a:r>
                <a:r>
                  <a:rPr lang="ru-RU" sz="1600" dirty="0"/>
                  <a:t> </a:t>
                </a:r>
                <a:r>
                  <a:rPr lang="ru-RU" sz="1600" dirty="0" err="1"/>
                  <a:t>заміну</a:t>
                </a:r>
                <a:r>
                  <a:rPr lang="ru-RU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`=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1800" dirty="0"/>
              </a:p>
              <a:p>
                <a:pPr algn="just"/>
                <a:r>
                  <a:rPr lang="ru-RU" sz="1600" dirty="0" err="1"/>
                  <a:t>Підставивши</a:t>
                </a:r>
                <a:r>
                  <a:rPr lang="ru-RU" sz="1600" dirty="0"/>
                  <a:t> </a:t>
                </a:r>
                <a:r>
                  <a:rPr lang="ru-RU" sz="1600" dirty="0" err="1"/>
                  <a:t>нову</a:t>
                </a:r>
                <a:r>
                  <a:rPr lang="ru-RU" sz="1600" dirty="0"/>
                  <a:t> </a:t>
                </a:r>
                <a:r>
                  <a:rPr lang="ru-RU" sz="1600" dirty="0" err="1"/>
                  <a:t>змінну</a:t>
                </a:r>
                <a:r>
                  <a:rPr lang="ru-RU" sz="1600" dirty="0"/>
                  <a:t> в модель </a:t>
                </a:r>
                <a:r>
                  <a:rPr lang="ru-RU" sz="1600" dirty="0" err="1"/>
                  <a:t>отримаємо</a:t>
                </a:r>
                <a:r>
                  <a:rPr lang="ru-RU" sz="1600" dirty="0"/>
                  <a:t> </a:t>
                </a:r>
                <a:r>
                  <a:rPr lang="ru-RU" sz="1600" dirty="0" err="1"/>
                  <a:t>парну</a:t>
                </a:r>
                <a:r>
                  <a:rPr lang="ru-RU" sz="1600" dirty="0"/>
                  <a:t> </a:t>
                </a:r>
                <a:r>
                  <a:rPr lang="ru-RU" sz="1600" dirty="0" err="1"/>
                  <a:t>регресійну</a:t>
                </a:r>
                <a:r>
                  <a:rPr lang="ru-RU" sz="1600" dirty="0"/>
                  <a:t> модель</a:t>
                </a:r>
                <a:endParaRPr lang="uk-UA" sz="1600" dirty="0"/>
              </a:p>
              <a:p>
                <a:pPr algn="just"/>
                <a:endParaRPr lang="uk-UA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3685C3-B052-E6CA-027F-FA3FC1D16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773" y="1532719"/>
                <a:ext cx="3556302" cy="1672381"/>
              </a:xfrm>
              <a:prstGeom prst="rect">
                <a:avLst/>
              </a:prstGeom>
              <a:blipFill>
                <a:blip r:embed="rId9"/>
                <a:stretch>
                  <a:fillRect l="-1029" t="-727" r="-85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F89F52D-342A-EDC1-FF6F-F9CA01679C5D}"/>
                  </a:ext>
                </a:extLst>
              </p:cNvPr>
              <p:cNvSpPr txBox="1"/>
              <p:nvPr/>
            </p:nvSpPr>
            <p:spPr>
              <a:xfrm>
                <a:off x="8002405" y="1427095"/>
                <a:ext cx="3556302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600" dirty="0"/>
                  <a:t>Щоб </a:t>
                </a:r>
                <a:r>
                  <a:rPr lang="ru-RU" sz="1600" dirty="0" err="1"/>
                  <a:t>лінеаризувати</a:t>
                </a:r>
                <a:r>
                  <a:rPr lang="ru-RU" sz="1600" dirty="0"/>
                  <a:t> </a:t>
                </a:r>
                <a:r>
                  <a:rPr lang="ru-RU" sz="1600" dirty="0" err="1"/>
                  <a:t>обернену</a:t>
                </a:r>
                <a:r>
                  <a:rPr lang="ru-RU" sz="1600" dirty="0"/>
                  <a:t> </a:t>
                </a:r>
                <a:r>
                  <a:rPr lang="ru-RU" sz="1600" dirty="0" err="1"/>
                  <a:t>функцію</a:t>
                </a:r>
                <a:r>
                  <a:rPr lang="ru-RU" sz="1600" dirty="0"/>
                  <a:t>, </a:t>
                </a:r>
                <a:r>
                  <a:rPr lang="ru-RU" sz="1600" dirty="0" err="1"/>
                  <a:t>достатньо</a:t>
                </a:r>
                <a:r>
                  <a:rPr lang="ru-RU" sz="1600" dirty="0"/>
                  <a:t> </a:t>
                </a:r>
                <a:r>
                  <a:rPr lang="ru-RU" sz="1600" dirty="0" err="1"/>
                  <a:t>зробити</a:t>
                </a:r>
                <a:r>
                  <a:rPr lang="ru-RU" sz="1600" dirty="0"/>
                  <a:t> </a:t>
                </a:r>
                <a:r>
                  <a:rPr lang="ru-RU" sz="1600" dirty="0" err="1"/>
                  <a:t>заміну</a:t>
                </a:r>
                <a:r>
                  <a:rPr lang="ru-RU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`=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algn="just"/>
                <a:r>
                  <a:rPr lang="ru-RU" sz="1600" dirty="0" err="1"/>
                  <a:t>Підставивши</a:t>
                </a:r>
                <a:r>
                  <a:rPr lang="ru-RU" sz="1600" dirty="0"/>
                  <a:t> </a:t>
                </a:r>
                <a:r>
                  <a:rPr lang="ru-RU" sz="1600" dirty="0" err="1"/>
                  <a:t>нову</a:t>
                </a:r>
                <a:r>
                  <a:rPr lang="ru-RU" sz="1600" dirty="0"/>
                  <a:t> </a:t>
                </a:r>
                <a:r>
                  <a:rPr lang="ru-RU" sz="1600" dirty="0" err="1"/>
                  <a:t>змінну</a:t>
                </a:r>
                <a:r>
                  <a:rPr lang="ru-RU" sz="1600" dirty="0"/>
                  <a:t> в модель </a:t>
                </a:r>
                <a:r>
                  <a:rPr lang="ru-RU" sz="1600" dirty="0" err="1"/>
                  <a:t>отримаємо</a:t>
                </a:r>
                <a:r>
                  <a:rPr lang="ru-RU" sz="1600" dirty="0"/>
                  <a:t> </a:t>
                </a:r>
                <a:r>
                  <a:rPr lang="ru-RU" sz="1600" dirty="0" err="1"/>
                  <a:t>парну</a:t>
                </a:r>
                <a:r>
                  <a:rPr lang="ru-RU" sz="1600" dirty="0"/>
                  <a:t> </a:t>
                </a:r>
                <a:r>
                  <a:rPr lang="ru-RU" sz="1600" dirty="0" err="1"/>
                  <a:t>регресійну</a:t>
                </a:r>
                <a:r>
                  <a:rPr lang="ru-RU" sz="1600" dirty="0"/>
                  <a:t> модель</a:t>
                </a:r>
                <a:endParaRPr lang="uk-UA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F89F52D-342A-EDC1-FF6F-F9CA01679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405" y="1427095"/>
                <a:ext cx="3556302" cy="1323439"/>
              </a:xfrm>
              <a:prstGeom prst="rect">
                <a:avLst/>
              </a:prstGeom>
              <a:blipFill>
                <a:blip r:embed="rId10"/>
                <a:stretch>
                  <a:fillRect l="-1029" t="-922" r="-858" b="-553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A4CAD25-7151-EB08-2F67-3AE0C0FC86AB}"/>
              </a:ext>
            </a:extLst>
          </p:cNvPr>
          <p:cNvSpPr txBox="1"/>
          <p:nvPr/>
        </p:nvSpPr>
        <p:spPr>
          <a:xfrm>
            <a:off x="600613" y="1483224"/>
            <a:ext cx="3477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Також </a:t>
            </a:r>
            <a:r>
              <a:rPr lang="ru-RU" sz="1600" dirty="0" err="1"/>
              <a:t>можемо</a:t>
            </a:r>
            <a:r>
              <a:rPr lang="ru-RU" sz="1600" dirty="0"/>
              <a:t> </a:t>
            </a:r>
            <a:r>
              <a:rPr lang="ru-RU" sz="1600" dirty="0" err="1"/>
              <a:t>записати</a:t>
            </a:r>
            <a:r>
              <a:rPr lang="ru-RU" sz="1600" dirty="0"/>
              <a:t> у </a:t>
            </a:r>
            <a:r>
              <a:rPr lang="ru-RU" sz="1600" dirty="0" err="1"/>
              <a:t>вигляді</a:t>
            </a:r>
            <a:r>
              <a:rPr lang="ru-RU" sz="1600" dirty="0"/>
              <a:t>:</a:t>
            </a:r>
            <a:endParaRPr lang="uk-UA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19FD900-C27C-54BE-A458-D7E86A4A3E7B}"/>
                  </a:ext>
                </a:extLst>
              </p:cNvPr>
              <p:cNvSpPr txBox="1"/>
              <p:nvPr/>
            </p:nvSpPr>
            <p:spPr>
              <a:xfrm>
                <a:off x="1390360" y="1891223"/>
                <a:ext cx="17506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19FD900-C27C-54BE-A458-D7E86A4A3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360" y="1891223"/>
                <a:ext cx="175060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41D6C5C7-0FAA-B302-A2C3-A1EC060E160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13072"/>
          <a:stretch/>
        </p:blipFill>
        <p:spPr>
          <a:xfrm>
            <a:off x="765820" y="3075319"/>
            <a:ext cx="3095523" cy="82247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134F24C-2584-CF45-9A84-2DE3DEEB7BA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9866"/>
          <a:stretch/>
        </p:blipFill>
        <p:spPr>
          <a:xfrm>
            <a:off x="4294212" y="4245962"/>
            <a:ext cx="3436536" cy="103124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ED5D38F-4EE0-7C11-4952-322905B105E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94212" y="3082219"/>
            <a:ext cx="3436536" cy="82452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358043E-828A-3125-11A7-2A996AD6313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38628" y="3119697"/>
            <a:ext cx="3556302" cy="78705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B6B8579-9592-8E6B-6017-176D1AB8165F}"/>
              </a:ext>
            </a:extLst>
          </p:cNvPr>
          <p:cNvSpPr txBox="1"/>
          <p:nvPr/>
        </p:nvSpPr>
        <p:spPr>
          <a:xfrm>
            <a:off x="3589952" y="3897790"/>
            <a:ext cx="48450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Вектор </a:t>
            </a:r>
            <a:r>
              <a:rPr lang="en-US" sz="1600" dirty="0"/>
              <a:t>y </a:t>
            </a:r>
            <a:r>
              <a:rPr lang="uk-UA" sz="1600" dirty="0"/>
              <a:t>буде однаковим для кожної з моделей</a:t>
            </a:r>
          </a:p>
        </p:txBody>
      </p:sp>
      <p:pic>
        <p:nvPicPr>
          <p:cNvPr id="6146" name="Picture 2" descr="Film Movie icon PNG and SVG Vector Free Download">
            <a:extLst>
              <a:ext uri="{FF2B5EF4-FFF2-40B4-BE49-F238E27FC236}">
                <a16:creationId xmlns:a16="http://schemas.microsoft.com/office/drawing/2014/main" id="{68803801-BC4A-C58A-CB83-95EF68B23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6" y="4968879"/>
            <a:ext cx="1183402" cy="134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14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>
            <a:extLst>
              <a:ext uri="{FF2B5EF4-FFF2-40B4-BE49-F238E27FC236}">
                <a16:creationId xmlns:a16="http://schemas.microsoft.com/office/drawing/2014/main" id="{FBBFC598-81AC-4941-973C-6034B821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24" y="692696"/>
            <a:ext cx="4680520" cy="551656"/>
          </a:xfrm>
        </p:spPr>
        <p:txBody>
          <a:bodyPr rtlCol="0">
            <a:normAutofit/>
          </a:bodyPr>
          <a:lstStyle/>
          <a:p>
            <a:pPr rtl="0"/>
            <a:r>
              <a:rPr lang="uk-UA" sz="2800" dirty="0">
                <a:solidFill>
                  <a:srgbClr val="FFC000"/>
                </a:solidFill>
              </a:rPr>
              <a:t>Перевірка на автокореляцію</a:t>
            </a:r>
            <a:endParaRPr lang="uk-UA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12168-246D-1655-D98C-A20C97065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279" y="2355374"/>
            <a:ext cx="1524384" cy="959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82F9AE-A1BD-0A54-715D-C18D5999B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24" y="3298017"/>
            <a:ext cx="4258094" cy="5516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A52906-0DDF-A90D-D994-80456D161250}"/>
              </a:ext>
            </a:extLst>
          </p:cNvPr>
          <p:cNvSpPr txBox="1"/>
          <p:nvPr/>
        </p:nvSpPr>
        <p:spPr>
          <a:xfrm>
            <a:off x="902424" y="1261254"/>
            <a:ext cx="431448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Для </a:t>
            </a:r>
            <a:r>
              <a:rPr lang="ru-RU" sz="1600" dirty="0" err="1"/>
              <a:t>перевірки</a:t>
            </a:r>
            <a:r>
              <a:rPr lang="ru-RU" sz="1600" dirty="0"/>
              <a:t> на авто </a:t>
            </a:r>
            <a:r>
              <a:rPr lang="ru-RU" sz="1600" dirty="0" err="1"/>
              <a:t>кореляцію</a:t>
            </a:r>
            <a:r>
              <a:rPr lang="ru-RU" sz="1600" dirty="0"/>
              <a:t> </a:t>
            </a:r>
            <a:r>
              <a:rPr lang="ru-RU" sz="1600" dirty="0" err="1"/>
              <a:t>будемо</a:t>
            </a:r>
            <a:r>
              <a:rPr lang="ru-RU" sz="1600" dirty="0"/>
              <a:t> </a:t>
            </a:r>
            <a:r>
              <a:rPr lang="ru-RU" sz="1600" dirty="0" err="1"/>
              <a:t>використовувати</a:t>
            </a:r>
            <a:r>
              <a:rPr lang="ru-RU" sz="1600" dirty="0"/>
              <a:t> два </a:t>
            </a:r>
            <a:r>
              <a:rPr lang="ru-RU" sz="1600" dirty="0" err="1"/>
              <a:t>критерія</a:t>
            </a:r>
            <a:r>
              <a:rPr lang="ru-RU" sz="1600" dirty="0"/>
              <a:t>, а </a:t>
            </a:r>
            <a:r>
              <a:rPr lang="ru-RU" sz="1600" dirty="0" err="1"/>
              <a:t>саме</a:t>
            </a:r>
            <a:r>
              <a:rPr lang="ru-RU" sz="1600" dirty="0"/>
              <a:t> </a:t>
            </a:r>
            <a:r>
              <a:rPr lang="ru-RU" sz="1600" dirty="0" err="1"/>
              <a:t>критерій</a:t>
            </a:r>
            <a:r>
              <a:rPr lang="ru-RU" sz="1600" dirty="0"/>
              <a:t> </a:t>
            </a:r>
            <a:r>
              <a:rPr lang="ru-RU" sz="1600" dirty="0" err="1"/>
              <a:t>Дарбіна</a:t>
            </a:r>
            <a:r>
              <a:rPr lang="ru-RU" sz="1600" dirty="0"/>
              <a:t>-Уотсона та </a:t>
            </a:r>
            <a:r>
              <a:rPr lang="uk-UA" sz="1600" dirty="0"/>
              <a:t>циклічний коефіцієнт автокореляції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83ECE0-FA24-ABEA-B1C2-37762B4CB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692696"/>
            <a:ext cx="5330023" cy="1604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8D0A09-6411-0259-DB60-FB8F78C91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1056" y="2637349"/>
            <a:ext cx="4510103" cy="16944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6BE22B-44BA-771B-7AD6-B1AB9DD457F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15"/>
          <a:stretch/>
        </p:blipFill>
        <p:spPr>
          <a:xfrm>
            <a:off x="6094412" y="4674195"/>
            <a:ext cx="5330023" cy="15093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E6F5EF-D48C-7ABF-8AC5-F5B00197F8F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658" t="-5714" r="18312" b="5714"/>
          <a:stretch/>
        </p:blipFill>
        <p:spPr>
          <a:xfrm>
            <a:off x="7362764" y="404664"/>
            <a:ext cx="2793317" cy="2440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6C2CF5-9138-1839-9292-7A47BC758CC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5430" t="5716" r="23541" b="7707"/>
          <a:stretch/>
        </p:blipFill>
        <p:spPr>
          <a:xfrm>
            <a:off x="7197322" y="2351466"/>
            <a:ext cx="3124200" cy="2319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EFBAAE-5B7C-3681-424A-EECF430D84A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3061" t="7689" r="20792" b="7946"/>
          <a:stretch/>
        </p:blipFill>
        <p:spPr>
          <a:xfrm>
            <a:off x="7362764" y="4385789"/>
            <a:ext cx="3024336" cy="2273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6EE1D-8D72-D371-C604-80C887B6FEDF}"/>
              </a:ext>
            </a:extLst>
          </p:cNvPr>
          <p:cNvSpPr txBox="1"/>
          <p:nvPr/>
        </p:nvSpPr>
        <p:spPr>
          <a:xfrm>
            <a:off x="902424" y="3947971"/>
            <a:ext cx="47525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600" dirty="0"/>
              <a:t>Розрахуємо циклічний коефіцієнт автокореляції: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7B16D35-47C9-DFCD-0198-55CAB104EB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4230" y="4320979"/>
            <a:ext cx="1639433" cy="9426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69492D-DF23-CE2C-0F9A-41D0E903C8E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5212" y="5397567"/>
            <a:ext cx="4258094" cy="57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DB45298-8664-4F94-84D5-8E99EDEB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194" y="908720"/>
            <a:ext cx="3124200" cy="977280"/>
          </a:xfrm>
        </p:spPr>
        <p:txBody>
          <a:bodyPr rtlCol="0"/>
          <a:lstStyle/>
          <a:p>
            <a:pPr rtl="0"/>
            <a:r>
              <a:rPr lang="uk-UA" dirty="0">
                <a:solidFill>
                  <a:srgbClr val="FFC000"/>
                </a:solidFill>
              </a:rPr>
              <a:t>Оцінка методом </a:t>
            </a:r>
            <a:r>
              <a:rPr lang="uk-UA" dirty="0" err="1">
                <a:solidFill>
                  <a:srgbClr val="FFC000"/>
                </a:solidFill>
              </a:rPr>
              <a:t>Ейткена</a:t>
            </a:r>
            <a:endParaRPr lang="uk-UA" dirty="0">
              <a:solidFill>
                <a:srgbClr val="FFC000"/>
              </a:solidFill>
            </a:endParaRPr>
          </a:p>
        </p:txBody>
      </p:sp>
      <p:sp>
        <p:nvSpPr>
          <p:cNvPr id="6" name="Місце для тексту 5">
            <a:extLst>
              <a:ext uri="{FF2B5EF4-FFF2-40B4-BE49-F238E27FC236}">
                <a16:creationId xmlns:a16="http://schemas.microsoft.com/office/drawing/2014/main" id="{84B3B8A1-B522-4C43-B7D3-A5FD1DA97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6620" y="1918374"/>
            <a:ext cx="3124200" cy="1548355"/>
          </a:xfrm>
        </p:spPr>
        <p:txBody>
          <a:bodyPr rtlCol="0"/>
          <a:lstStyle/>
          <a:p>
            <a:pPr algn="just" rtl="0"/>
            <a:r>
              <a:rPr lang="uk-UA" dirty="0"/>
              <a:t>Оскільки для всіх трьох моделей явище </a:t>
            </a:r>
            <a:r>
              <a:rPr lang="uk-UA" dirty="0" err="1"/>
              <a:t>гетероскедастиності</a:t>
            </a:r>
            <a:r>
              <a:rPr lang="uk-UA" dirty="0"/>
              <a:t> було підтверджено, </a:t>
            </a:r>
            <a:r>
              <a:rPr lang="uk-UA" dirty="0" err="1"/>
              <a:t>необхіднос</a:t>
            </a:r>
            <a:r>
              <a:rPr lang="uk-UA" dirty="0"/>
              <a:t> скористатись методом </a:t>
            </a:r>
            <a:r>
              <a:rPr lang="uk-UA" dirty="0" err="1"/>
              <a:t>Ейткена</a:t>
            </a:r>
            <a:r>
              <a:rPr lang="uk-UA" dirty="0"/>
              <a:t> для знаходження оцінки параметрів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6E015-8A34-75CF-BC31-573B855CE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900" y="3281033"/>
            <a:ext cx="2435639" cy="371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Місце для тексту 5">
                <a:extLst>
                  <a:ext uri="{FF2B5EF4-FFF2-40B4-BE49-F238E27FC236}">
                    <a16:creationId xmlns:a16="http://schemas.microsoft.com/office/drawing/2014/main" id="{DDBF7292-B188-7B41-368C-826EB1EAAF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7077" y="3755999"/>
                <a:ext cx="3124200" cy="1548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1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1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10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9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9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tx1"/>
                  </a:buClr>
                  <a:buSzPct val="100000"/>
                  <a:buFont typeface="Arial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uk-UA" dirty="0"/>
                  <a:t>Де матриця </a:t>
                </a:r>
                <a:r>
                  <a:rPr lang="en-US" dirty="0"/>
                  <a:t>S </a:t>
                </a:r>
                <a:r>
                  <a:rPr lang="uk-UA" dirty="0"/>
                  <a:t>– діагональна матриця значень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uk-UA" dirty="0"/>
                  <a:t>, </a:t>
                </a:r>
                <a:r>
                  <a:rPr lang="en-US" dirty="0"/>
                  <a:t>X </a:t>
                </a:r>
                <a:r>
                  <a:rPr lang="uk-UA" dirty="0"/>
                  <a:t>– матриця факторів, </a:t>
                </a:r>
                <a:r>
                  <a:rPr lang="en-US" dirty="0"/>
                  <a:t>Y</a:t>
                </a:r>
                <a:r>
                  <a:rPr lang="uk-UA" dirty="0"/>
                  <a:t> – спостережувані значення</a:t>
                </a:r>
              </a:p>
            </p:txBody>
          </p:sp>
        </mc:Choice>
        <mc:Fallback xmlns="">
          <p:sp>
            <p:nvSpPr>
              <p:cNvPr id="7" name="Місце для тексту 5">
                <a:extLst>
                  <a:ext uri="{FF2B5EF4-FFF2-40B4-BE49-F238E27FC236}">
                    <a16:creationId xmlns:a16="http://schemas.microsoft.com/office/drawing/2014/main" id="{DDBF7292-B188-7B41-368C-826EB1EAA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077" y="3755999"/>
                <a:ext cx="3124200" cy="1548355"/>
              </a:xfrm>
              <a:prstGeom prst="rect">
                <a:avLst/>
              </a:prstGeom>
              <a:blipFill>
                <a:blip r:embed="rId4"/>
                <a:stretch>
                  <a:fillRect l="-1172" t="-2756" r="-97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1013012-8F23-8E42-2702-57FE58762C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58" t="-5714" r="18312" b="5714"/>
          <a:stretch/>
        </p:blipFill>
        <p:spPr>
          <a:xfrm>
            <a:off x="2924739" y="1888495"/>
            <a:ext cx="2793317" cy="244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E7104B-A353-8B5A-0E3C-F16295452D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430" t="5716" r="23541" b="7707"/>
          <a:stretch/>
        </p:blipFill>
        <p:spPr>
          <a:xfrm>
            <a:off x="2818811" y="2896607"/>
            <a:ext cx="3124200" cy="2319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6F3812-D6BF-0136-1FA5-AECAF07FF7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061" t="7689" r="20792" b="7946"/>
          <a:stretch/>
        </p:blipFill>
        <p:spPr>
          <a:xfrm>
            <a:off x="2890819" y="3749357"/>
            <a:ext cx="3024336" cy="227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4DE266-D05D-0440-870D-8078129F50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2286" y="2197439"/>
            <a:ext cx="5758224" cy="448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5A6D51-A5F1-E9EC-2C9E-8382FD3F23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4145" y="4025457"/>
            <a:ext cx="5752351" cy="4222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D071C6-BC17-6B48-9534-A16CDF7C88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4195" y="3165173"/>
            <a:ext cx="5736315" cy="401645"/>
          </a:xfrm>
          <a:prstGeom prst="rect">
            <a:avLst/>
          </a:prstGeom>
        </p:spPr>
      </p:pic>
      <p:pic>
        <p:nvPicPr>
          <p:cNvPr id="7170" name="Picture 2" descr="Movie - Free cinema icons">
            <a:extLst>
              <a:ext uri="{FF2B5EF4-FFF2-40B4-BE49-F238E27FC236}">
                <a16:creationId xmlns:a16="http://schemas.microsoft.com/office/drawing/2014/main" id="{BD98A0F4-CD36-31CA-E84B-83164F286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3836">
            <a:off x="10447683" y="4700365"/>
            <a:ext cx="1286271" cy="128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7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мугаста межа (16:9)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2294_TF02801098" id="{B2A3E992-EEFB-4BFC-B380-A6C183068A17}" vid="{ADCA0293-4C46-480D-91D9-8CBE18C90DF8}"/>
    </a:ext>
  </a:extLst>
</a:theme>
</file>

<file path=ppt/theme/theme2.xml><?xml version="1.0" encoding="utf-8"?>
<a:theme xmlns:a="http://schemas.openxmlformats.org/drawingml/2006/main" name="Тема Offic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Смугаста презентація з чорною рамкою (широкоформатна)</Template>
  <TotalTime>796</TotalTime>
  <Words>1255</Words>
  <Application>Microsoft Office PowerPoint</Application>
  <PresentationFormat>Custom</PresentationFormat>
  <Paragraphs>88</Paragraphs>
  <Slides>16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Смугаста межа (16:9)</vt:lpstr>
      <vt:lpstr>Worksheet</vt:lpstr>
      <vt:lpstr>Прогнозування рейтингу фільмів</vt:lpstr>
      <vt:lpstr>Зміст</vt:lpstr>
      <vt:lpstr>Вказані дані та умова</vt:lpstr>
      <vt:lpstr>PowerPoint Presentation</vt:lpstr>
      <vt:lpstr>Перевірка даних на мультиколінеарність</vt:lpstr>
      <vt:lpstr>Перевірка на гетероскедастичність</vt:lpstr>
      <vt:lpstr>Отримані дані для моделей</vt:lpstr>
      <vt:lpstr>Перевірка на автокореляцію</vt:lpstr>
      <vt:lpstr>Оцінка методом Ейткена</vt:lpstr>
      <vt:lpstr>Оцінка статистичних параметрів моделей </vt:lpstr>
      <vt:lpstr>Значущість й адекватність розроблених моделей</vt:lpstr>
      <vt:lpstr>Довірчі інтервали для значень параметрів</vt:lpstr>
      <vt:lpstr>Яка модель краща?</vt:lpstr>
      <vt:lpstr>Відповіді на запитання з використанням кращої моделі</vt:lpstr>
      <vt:lpstr>PowerPoint Presentation</vt:lpstr>
      <vt:lpstr>Дякуємо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 Em</dc:creator>
  <cp:lastModifiedBy>Kara Em</cp:lastModifiedBy>
  <cp:revision>161</cp:revision>
  <dcterms:created xsi:type="dcterms:W3CDTF">2024-04-07T22:48:47Z</dcterms:created>
  <dcterms:modified xsi:type="dcterms:W3CDTF">2024-04-08T16:52:31Z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