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wmf" ContentType="image/x-wmf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2803762" cy="30275212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0CF87A5-849C-4674-877F-FE5828EDE5CB}" type="slidenum"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/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5A12A7-A63C-486B-B60C-F1574C9BF82E}" type="slidenum"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1836792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68240" y="18654840"/>
            <a:ext cx="1836792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89632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80080" y="9090360"/>
            <a:ext cx="89632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1080080" y="18654840"/>
            <a:ext cx="89632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668240" y="18654840"/>
            <a:ext cx="89632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59140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878240" y="9090360"/>
            <a:ext cx="59140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4088600" y="9090360"/>
            <a:ext cx="59140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4088600" y="18654840"/>
            <a:ext cx="59140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7878240" y="18654840"/>
            <a:ext cx="59140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1668240" y="18654840"/>
            <a:ext cx="59140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668240" y="9090360"/>
            <a:ext cx="18367920" cy="1831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18367920" cy="1831140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8963280" cy="1831140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1080080" y="9090360"/>
            <a:ext cx="8963280" cy="1831140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668240" y="666360"/>
            <a:ext cx="32389200" cy="1101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89632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68240" y="18654840"/>
            <a:ext cx="89632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1080080" y="9090360"/>
            <a:ext cx="8963280" cy="1831140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8963280" cy="1831140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1080080" y="9090360"/>
            <a:ext cx="89632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1080080" y="18654840"/>
            <a:ext cx="89632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89632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1080080" y="9090360"/>
            <a:ext cx="896328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668240" y="18654840"/>
            <a:ext cx="18367920" cy="8734320"/>
          </a:xfrm>
          <a:prstGeom prst="rect">
            <a:avLst/>
          </a:prstGeom>
        </p:spPr>
        <p:txBody>
          <a:bodyPr lIns="0" rIns="0" tIns="0" bIns="0"/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23400" y="0"/>
            <a:ext cx="30539160" cy="91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248040" y="16361280"/>
            <a:ext cx="42937920" cy="470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0000"/>
              </a:lnSpc>
            </a:pPr>
            <a:r>
              <a:rPr b="0" lang="en-US" sz="100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MAIN HEADING (MAX 120PT ALL CAPS)</a:t>
            </a:r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668240" y="9090360"/>
            <a:ext cx="18367920" cy="18311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0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Heading (First level)</a:t>
            </a:r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 (Second level)</a:t>
            </a:r>
            <a:endParaRPr b="0" lang="en-US" sz="8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80" spc="-1" strike="noStrike">
                <a:solidFill>
                  <a:srgbClr val="007a5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Heading 2 (Third level)</a:t>
            </a:r>
            <a:endParaRPr b="0" lang="en-US" sz="72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68240" y="6730920"/>
            <a:ext cx="32457240" cy="1847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6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Introduction</a:t>
            </a:r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1668240" y="3203640"/>
            <a:ext cx="32389200" cy="728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Subtitle [Calibri 50pt]</a:t>
            </a:r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668240" y="4139280"/>
            <a:ext cx="32389200" cy="820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Author and Affiliation details [Calibri 28pt]</a:t>
            </a:r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22725720" y="9090360"/>
            <a:ext cx="18409320" cy="18311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50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Heading (First level)</a:t>
            </a:r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6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 (Second level)</a:t>
            </a:r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3680" spc="-1" strike="noStrike">
                <a:solidFill>
                  <a:srgbClr val="007a5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Heading 2 (Third level)</a:t>
            </a:r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662600" y="8073000"/>
            <a:ext cx="6017400" cy="4023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Author names and affiliation: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information must always be placed  in the header box below the title and subtitle. If more space is required, affiliations can be listed at the bottom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the references and acknowledgements are placed.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3777080" y="3518280"/>
            <a:ext cx="6017400" cy="358596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</a:t>
            </a: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 </a:t>
            </a: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</a:t>
            </a: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e: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tion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gth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rath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ital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if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uire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icall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alig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ned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bott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43777080" y="13266360"/>
            <a:ext cx="5902920" cy="271188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Poster </a:t>
            </a: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 </a:t>
            </a: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area: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Images may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bleed off to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right or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, do not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 over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ribbons.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within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content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area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indicated by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guides.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43777080" y="24145920"/>
            <a:ext cx="5902920" cy="963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Further </a:t>
            </a: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</a:t>
            </a: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tion: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contact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3777080" y="25260840"/>
            <a:ext cx="5902920" cy="227484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</a:t>
            </a: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ces &amp; </a:t>
            </a: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acknowl</a:t>
            </a: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edgeme</a:t>
            </a:r>
            <a:r>
              <a:rPr b="1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nts: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appear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below the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bottom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ribbon if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don’t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enough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room on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</a:t>
            </a:r>
            <a:r>
              <a:rPr b="0" lang="en-AU" sz="287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poster.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7129440" y="28663920"/>
            <a:ext cx="1203660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AU" sz="1840" spc="-1" strike="noStrike" cap="all">
                <a:solidFill>
                  <a:srgbClr val="1e9b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</a:t>
            </a:r>
            <a:r>
              <a:rPr b="1" lang="en-AU" sz="1840" spc="-1" strike="noStrike" cap="all">
                <a:solidFill>
                  <a:srgbClr val="1e9b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Weidon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Cui,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Marcus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Peinado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Karl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Chen,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Helen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Wang,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Luis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Irun-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Briz.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Tupni: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tic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Reverse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Enginee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ring of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Formats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In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Proceed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ings of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15th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ACM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Confere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nce on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 and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nication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 </a:t>
            </a: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(CCS).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7"/>
          <p:cNvSpPr txBox="1"/>
          <p:nvPr/>
        </p:nvSpPr>
        <p:spPr>
          <a:xfrm>
            <a:off x="1658160" y="1005480"/>
            <a:ext cx="33810840" cy="18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9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Grammar Inference via</a:t>
            </a: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Taint Tracing</a:t>
            </a:r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TextShape 8"/>
          <p:cNvSpPr txBox="1"/>
          <p:nvPr/>
        </p:nvSpPr>
        <p:spPr>
          <a:xfrm>
            <a:off x="2504520" y="4624560"/>
            <a:ext cx="32016240" cy="206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US" sz="45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 analysis is most effective when the structure of the input is known.</a:t>
            </a:r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en-US" sz="45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dynamically tracking data flow around a program’s memory space, we can more effectively infer the grammar that it accepts.</a:t>
            </a:r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TextShape 9"/>
          <p:cNvSpPr txBox="1"/>
          <p:nvPr/>
        </p:nvSpPr>
        <p:spPr>
          <a:xfrm>
            <a:off x="1730160" y="3009960"/>
            <a:ext cx="3381084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8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Pavel Zakopaylo, ANU</a:t>
            </a:r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8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Supervisors: </a:t>
            </a:r>
            <a:r>
              <a:rPr b="0" lang="en-US" sz="8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Steve Blackburn, Tony Hosking</a:t>
            </a:r>
            <a:endParaRPr b="0" lang="en-US" sz="116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1763280" y="28663920"/>
            <a:ext cx="45136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AU" sz="1840" spc="-1" strike="noStrike" cap="all">
                <a:solidFill>
                  <a:srgbClr val="1e9b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FURTHER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u6055204@anu.edu.au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Picture 30" descr=""/>
          <p:cNvPicPr/>
          <p:nvPr/>
        </p:nvPicPr>
        <p:blipFill>
          <a:blip r:embed="rId1"/>
          <a:stretch/>
        </p:blipFill>
        <p:spPr>
          <a:xfrm>
            <a:off x="35299440" y="1744200"/>
            <a:ext cx="5838840" cy="2000880"/>
          </a:xfrm>
          <a:prstGeom prst="rect">
            <a:avLst/>
          </a:prstGeom>
          <a:ln>
            <a:noFill/>
          </a:ln>
        </p:spPr>
      </p:pic>
      <p:sp>
        <p:nvSpPr>
          <p:cNvPr id="60" name="CustomShape 11"/>
          <p:cNvSpPr/>
          <p:nvPr/>
        </p:nvSpPr>
        <p:spPr>
          <a:xfrm>
            <a:off x="1667880" y="7439400"/>
            <a:ext cx="9488880" cy="53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exist 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approaches (e.g.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fuzzing) that allow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automated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security-critical bugs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an application. By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crafting inputs based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an understanding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its input, we can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enable better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 by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traversing more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code’s branches.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However, this 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difficult to do when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source code or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debugging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 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provided apart from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target binary.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2"/>
          <p:cNvSpPr/>
          <p:nvPr/>
        </p:nvSpPr>
        <p:spPr>
          <a:xfrm>
            <a:off x="1747080" y="13285440"/>
            <a:ext cx="10092240" cy="70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Taint 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Microsoft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Research’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TUPNI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paper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outlines 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grammar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inference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build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top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Data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Flow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concept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taint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tracing.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Rather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tracking if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 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tainted,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data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flow also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bytes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input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affect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tainted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effect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between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sets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byte-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offsets in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input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file. This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and can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queried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any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during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execution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Line 13"/>
          <p:cNvSpPr/>
          <p:nvPr/>
        </p:nvSpPr>
        <p:spPr>
          <a:xfrm>
            <a:off x="1658160" y="28098720"/>
            <a:ext cx="39460320" cy="360"/>
          </a:xfrm>
          <a:prstGeom prst="line">
            <a:avLst/>
          </a:prstGeom>
          <a:ln w="9360">
            <a:solidFill>
              <a:srgbClr val="1e9b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4"/>
          <p:cNvSpPr/>
          <p:nvPr/>
        </p:nvSpPr>
        <p:spPr>
          <a:xfrm>
            <a:off x="1748880" y="20680560"/>
            <a:ext cx="9949680" cy="605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AU" sz="45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</a:t>
            </a:r>
            <a:r>
              <a:rPr b="1" lang="en-AU" sz="45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ntr</a:t>
            </a:r>
            <a:r>
              <a:rPr b="1" lang="en-AU" sz="45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</a:t>
            </a:r>
            <a:r>
              <a:rPr b="1" lang="en-AU" sz="45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</a:t>
            </a:r>
            <a:r>
              <a:rPr b="1" lang="en-AU" sz="45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 in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rds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infer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rith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leav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taint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ysis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peci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fied.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sses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ng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taint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zed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Valg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rind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ntati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PIN.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retic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efit,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we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ng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by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IR-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slati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heti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5"/>
          <p:cNvSpPr/>
          <p:nvPr/>
        </p:nvSpPr>
        <p:spPr>
          <a:xfrm>
            <a:off x="22718520" y="7128000"/>
            <a:ext cx="18393480" cy="9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taint tracer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works by maintaing 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 structure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memory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locations are tainted.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time an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executed, a note 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made of all 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locations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registers that are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read. These are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checked against 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known taints, and 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combined set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taints for that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are hence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determined. Then,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locations that are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written to are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gathered, and 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set of taints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recorded earlier 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either appended to or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overwrites the sets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taints of the written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locations, as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appropriate.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PIN’s API provides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methods for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obtaining the list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locations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registers that are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or written.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However, blindly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following these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 produces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incorrect output. For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example, suppose we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push a tainted value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onto the stack. PIN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tell us that it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reads the tainted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value, that it writes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 point in 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stack, and that 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writes to the stack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pointer. Following 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blindly, this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would taint the stack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pointer. However, we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 that the stack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 is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decremented by 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fixed amount, and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hence its value does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depend on 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original tainted value.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Such cases (but also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CALL, RET, XADD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etc.) must be handled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special cases.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order to test that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taint tracer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handles cases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correctly, I write toy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parsers in assembly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language; these are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simple and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hence the memory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that they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utilize is precisely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16"/>
          <p:cNvSpPr/>
          <p:nvPr/>
        </p:nvSpPr>
        <p:spPr>
          <a:xfrm>
            <a:off x="22743000" y="17299800"/>
            <a:ext cx="15336000" cy="64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mance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taint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tracers that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TUPNI cites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not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actually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the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functionalit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as TUPNI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– they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usually only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store taint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boolean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tainted / not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tainted,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data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flow graph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discussed.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most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likely why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seem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have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“negligible”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overhead.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this type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taint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tracking,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only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store one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 per byte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memory,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limits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overhead to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most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12.5%.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same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reasoning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apply to my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Indeed, as a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and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after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execute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O(log N)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taint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structure,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end up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orders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magnitude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both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CPU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overhead.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is, at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present, not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usable with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large-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7"/>
          <p:cNvSpPr/>
          <p:nvPr/>
        </p:nvSpPr>
        <p:spPr>
          <a:xfrm>
            <a:off x="22743000" y="24190560"/>
            <a:ext cx="13636800" cy="33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Line 18"/>
          <p:cNvSpPr/>
          <p:nvPr/>
        </p:nvSpPr>
        <p:spPr>
          <a:xfrm>
            <a:off x="1564920" y="4624200"/>
            <a:ext cx="39460320" cy="360"/>
          </a:xfrm>
          <a:prstGeom prst="line">
            <a:avLst/>
          </a:prstGeom>
          <a:ln w="9360">
            <a:solidFill>
              <a:srgbClr val="1e9b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19"/>
          <p:cNvSpPr/>
          <p:nvPr/>
        </p:nvSpPr>
        <p:spPr>
          <a:xfrm>
            <a:off x="1671480" y="6640560"/>
            <a:ext cx="39460320" cy="360"/>
          </a:xfrm>
          <a:prstGeom prst="line">
            <a:avLst/>
          </a:prstGeom>
          <a:ln w="9360">
            <a:solidFill>
              <a:srgbClr val="1e9b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20"/>
          <p:cNvSpPr txBox="1"/>
          <p:nvPr/>
        </p:nvSpPr>
        <p:spPr>
          <a:xfrm>
            <a:off x="12744000" y="11520000"/>
            <a:ext cx="964800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read(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byte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v1) //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sysca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ll</a:t>
            </a:r>
            <a:endParaRPr b="0" i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read(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byte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1 -&gt;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v2)</a:t>
            </a:r>
            <a:endParaRPr b="0" i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i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rax,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v1</a:t>
            </a:r>
            <a:endParaRPr b="0" i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rbx,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v2</a:t>
            </a:r>
            <a:endParaRPr b="0" i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rax,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rbx</a:t>
            </a:r>
            <a:endParaRPr b="0" i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v1, </a:t>
            </a:r>
            <a:r>
              <a:rPr b="0" i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rax</a:t>
            </a:r>
            <a:endParaRPr b="0" i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1"/>
          <p:cNvSpPr/>
          <p:nvPr/>
        </p:nvSpPr>
        <p:spPr>
          <a:xfrm>
            <a:off x="16265880" y="17464680"/>
            <a:ext cx="1688760" cy="1632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Byte 0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2"/>
          <p:cNvSpPr/>
          <p:nvPr/>
        </p:nvSpPr>
        <p:spPr>
          <a:xfrm>
            <a:off x="17996760" y="17464680"/>
            <a:ext cx="1688760" cy="1632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Byte 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3"/>
          <p:cNvSpPr/>
          <p:nvPr/>
        </p:nvSpPr>
        <p:spPr>
          <a:xfrm>
            <a:off x="16265880" y="20752920"/>
            <a:ext cx="1688760" cy="1632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4"/>
          <p:cNvSpPr/>
          <p:nvPr/>
        </p:nvSpPr>
        <p:spPr>
          <a:xfrm>
            <a:off x="17996760" y="20752920"/>
            <a:ext cx="1688760" cy="1632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5"/>
          <p:cNvSpPr/>
          <p:nvPr/>
        </p:nvSpPr>
        <p:spPr>
          <a:xfrm>
            <a:off x="16265880" y="23918040"/>
            <a:ext cx="1688760" cy="1632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6"/>
          <p:cNvSpPr/>
          <p:nvPr/>
        </p:nvSpPr>
        <p:spPr>
          <a:xfrm>
            <a:off x="17996760" y="23918040"/>
            <a:ext cx="1688760" cy="1632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7"/>
          <p:cNvSpPr txBox="1"/>
          <p:nvPr/>
        </p:nvSpPr>
        <p:spPr>
          <a:xfrm>
            <a:off x="14577480" y="17916840"/>
            <a:ext cx="1266480" cy="68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8"/>
          <p:cNvSpPr txBox="1"/>
          <p:nvPr/>
        </p:nvSpPr>
        <p:spPr>
          <a:xfrm>
            <a:off x="14070960" y="21166560"/>
            <a:ext cx="2279520" cy="68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9"/>
          <p:cNvSpPr txBox="1"/>
          <p:nvPr/>
        </p:nvSpPr>
        <p:spPr>
          <a:xfrm>
            <a:off x="13817520" y="24373080"/>
            <a:ext cx="2532960" cy="76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30"/>
          <p:cNvSpPr/>
          <p:nvPr/>
        </p:nvSpPr>
        <p:spPr>
          <a:xfrm>
            <a:off x="17110440" y="19137960"/>
            <a:ext cx="84240" cy="1656000"/>
          </a:xfrm>
          <a:prstGeom prst="line">
            <a:avLst/>
          </a:prstGeom>
          <a:ln w="10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31"/>
          <p:cNvSpPr/>
          <p:nvPr/>
        </p:nvSpPr>
        <p:spPr>
          <a:xfrm>
            <a:off x="18686520" y="19155960"/>
            <a:ext cx="84600" cy="1656360"/>
          </a:xfrm>
          <a:prstGeom prst="line">
            <a:avLst/>
          </a:prstGeom>
          <a:ln w="10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32"/>
          <p:cNvSpPr/>
          <p:nvPr/>
        </p:nvSpPr>
        <p:spPr>
          <a:xfrm>
            <a:off x="17181360" y="22339080"/>
            <a:ext cx="84240" cy="1656000"/>
          </a:xfrm>
          <a:prstGeom prst="line">
            <a:avLst/>
          </a:prstGeom>
          <a:ln w="10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33"/>
          <p:cNvSpPr/>
          <p:nvPr/>
        </p:nvSpPr>
        <p:spPr>
          <a:xfrm>
            <a:off x="18757440" y="22316040"/>
            <a:ext cx="84600" cy="1656000"/>
          </a:xfrm>
          <a:prstGeom prst="line">
            <a:avLst/>
          </a:prstGeom>
          <a:ln w="10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34"/>
          <p:cNvSpPr/>
          <p:nvPr/>
        </p:nvSpPr>
        <p:spPr>
          <a:xfrm flipH="1">
            <a:off x="18039240" y="25499160"/>
            <a:ext cx="817200" cy="1397520"/>
          </a:xfrm>
          <a:prstGeom prst="line">
            <a:avLst/>
          </a:prstGeom>
          <a:ln w="10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35"/>
          <p:cNvSpPr/>
          <p:nvPr/>
        </p:nvSpPr>
        <p:spPr>
          <a:xfrm flipH="1" flipV="1">
            <a:off x="17025840" y="25550280"/>
            <a:ext cx="1013400" cy="1346400"/>
          </a:xfrm>
          <a:prstGeom prst="line">
            <a:avLst/>
          </a:prstGeom>
          <a:ln w="10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36"/>
          <p:cNvSpPr/>
          <p:nvPr/>
        </p:nvSpPr>
        <p:spPr>
          <a:xfrm flipV="1">
            <a:off x="16519320" y="22385160"/>
            <a:ext cx="0" cy="1532880"/>
          </a:xfrm>
          <a:prstGeom prst="line">
            <a:avLst/>
          </a:prstGeom>
          <a:ln w="10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Shape 37"/>
          <p:cNvSpPr txBox="1"/>
          <p:nvPr/>
        </p:nvSpPr>
        <p:spPr>
          <a:xfrm>
            <a:off x="16603920" y="19467000"/>
            <a:ext cx="759600" cy="61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endParaRPr b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38"/>
          <p:cNvSpPr txBox="1"/>
          <p:nvPr/>
        </p:nvSpPr>
        <p:spPr>
          <a:xfrm>
            <a:off x="18123480" y="19467000"/>
            <a:ext cx="759960" cy="61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</a:t>
            </a:r>
            <a:endParaRPr b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39"/>
          <p:cNvSpPr txBox="1"/>
          <p:nvPr/>
        </p:nvSpPr>
        <p:spPr>
          <a:xfrm>
            <a:off x="17237160" y="22713840"/>
            <a:ext cx="759600" cy="61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</a:t>
            </a:r>
            <a:endParaRPr b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40"/>
          <p:cNvSpPr txBox="1"/>
          <p:nvPr/>
        </p:nvSpPr>
        <p:spPr>
          <a:xfrm>
            <a:off x="18841320" y="22713840"/>
            <a:ext cx="759600" cy="61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</a:t>
            </a:r>
            <a:endParaRPr b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41"/>
          <p:cNvSpPr txBox="1"/>
          <p:nvPr/>
        </p:nvSpPr>
        <p:spPr>
          <a:xfrm>
            <a:off x="17743680" y="25837920"/>
            <a:ext cx="759960" cy="61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</a:t>
            </a:r>
            <a:endParaRPr b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42"/>
          <p:cNvSpPr txBox="1"/>
          <p:nvPr/>
        </p:nvSpPr>
        <p:spPr>
          <a:xfrm>
            <a:off x="15928200" y="23042880"/>
            <a:ext cx="759960" cy="61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</a:t>
            </a:r>
            <a:endParaRPr b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3"/>
          <p:cNvSpPr/>
          <p:nvPr/>
        </p:nvSpPr>
        <p:spPr>
          <a:xfrm>
            <a:off x="12528000" y="11376000"/>
            <a:ext cx="9504000" cy="525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44"/>
          <p:cNvSpPr txBox="1"/>
          <p:nvPr/>
        </p:nvSpPr>
        <p:spPr>
          <a:xfrm>
            <a:off x="12672000" y="10208520"/>
            <a:ext cx="9360000" cy="8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Below: Fragment of assembly and corresponding data flow graph.</a:t>
            </a:r>
            <a:endParaRPr b="0" i="1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A0 Poster Landscape-2</Template>
  <TotalTime>1614</TotalTime>
  <Application>LibreOffice/5.3.0.3$Linux_X86_64 LibreOffice_project/30m0$Build-3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2016-09-11T06:39:52Z</dcterms:created>
  <dc:creator>Antony Hosking</dc:creator>
  <dc:description/>
  <dc:language>en-AU</dc:language>
  <cp:lastModifiedBy/>
  <cp:lastPrinted>2016-09-12T04:13:19Z</cp:lastPrinted>
  <dcterms:modified xsi:type="dcterms:W3CDTF">2017-02-09T13:54:03Z</dcterms:modified>
  <cp:revision>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