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ΠΑΥΛΟΣ ΠΟΥΛΟΣ" initials="ΠΠ" lastIdx="1" clrIdx="0">
    <p:extLst>
      <p:ext uri="{19B8F6BF-5375-455C-9EA6-DF929625EA0E}">
        <p15:presenceInfo xmlns:p15="http://schemas.microsoft.com/office/powerpoint/2012/main" userId="1a98706958607d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65" autoAdjust="0"/>
    <p:restoredTop sz="94660"/>
  </p:normalViewPr>
  <p:slideViewPr>
    <p:cSldViewPr snapToGrid="0">
      <p:cViewPr varScale="1">
        <p:scale>
          <a:sx n="131" d="100"/>
          <a:sy n="131" d="100"/>
        </p:scale>
        <p:origin x="126"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AD03C9-E46C-4AC0-91D0-7048C5F6BA97}"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7E8D0DB6-E5C4-48CF-8A74-E7FDA82B7B7A}">
      <dgm:prSet/>
      <dgm:spPr/>
      <dgm:t>
        <a:bodyPr/>
        <a:lstStyle/>
        <a:p>
          <a:r>
            <a:rPr lang="el-GR"/>
            <a:t>Έχοντας ολοκληρώσει την διαδικασία του Μάρκετινγκ και προχωρήσει , θέλουμε να ξέρουμε πως να βελτιωθούμε σαν επιχείρηση παίρνοντας ένα </a:t>
          </a:r>
          <a:r>
            <a:rPr lang="en-US"/>
            <a:t>Feedback.</a:t>
          </a:r>
        </a:p>
      </dgm:t>
    </dgm:pt>
    <dgm:pt modelId="{8872E7A2-67E8-4209-8A90-CDAA3EF0B1E0}" type="parTrans" cxnId="{D986BB63-0ABA-4651-9244-3A7E55890B10}">
      <dgm:prSet/>
      <dgm:spPr/>
      <dgm:t>
        <a:bodyPr/>
        <a:lstStyle/>
        <a:p>
          <a:endParaRPr lang="en-US"/>
        </a:p>
      </dgm:t>
    </dgm:pt>
    <dgm:pt modelId="{D761A3E7-84EC-40A4-871A-67556FFB65A5}" type="sibTrans" cxnId="{D986BB63-0ABA-4651-9244-3A7E55890B10}">
      <dgm:prSet/>
      <dgm:spPr/>
      <dgm:t>
        <a:bodyPr/>
        <a:lstStyle/>
        <a:p>
          <a:endParaRPr lang="en-US"/>
        </a:p>
      </dgm:t>
    </dgm:pt>
    <dgm:pt modelId="{A90AB990-CD55-44E8-A087-B600E3106790}">
      <dgm:prSet/>
      <dgm:spPr/>
      <dgm:t>
        <a:bodyPr/>
        <a:lstStyle/>
        <a:p>
          <a:r>
            <a:rPr lang="el-GR"/>
            <a:t>Μία καλή ιδέα είναι να προσφέρουμε μία έκπτωση επόμενης κράτησης στα άτομα που θα κάνουν κριτική στην πλατφόρμα του </a:t>
          </a:r>
          <a:r>
            <a:rPr lang="en-US"/>
            <a:t>site </a:t>
          </a:r>
          <a:r>
            <a:rPr lang="el-GR"/>
            <a:t>είτε σε κάποιο μέρος που μπορούμε να το δούμε.</a:t>
          </a:r>
          <a:endParaRPr lang="en-US"/>
        </a:p>
      </dgm:t>
    </dgm:pt>
    <dgm:pt modelId="{22645B17-95F6-4C8B-832F-79C3DB58B106}" type="parTrans" cxnId="{50662836-1E76-4C8C-ADD0-C5B7BDE781AF}">
      <dgm:prSet/>
      <dgm:spPr/>
      <dgm:t>
        <a:bodyPr/>
        <a:lstStyle/>
        <a:p>
          <a:endParaRPr lang="en-US"/>
        </a:p>
      </dgm:t>
    </dgm:pt>
    <dgm:pt modelId="{A43C753B-0B62-416C-BFB7-1015525EA99C}" type="sibTrans" cxnId="{50662836-1E76-4C8C-ADD0-C5B7BDE781AF}">
      <dgm:prSet/>
      <dgm:spPr/>
      <dgm:t>
        <a:bodyPr/>
        <a:lstStyle/>
        <a:p>
          <a:endParaRPr lang="en-US"/>
        </a:p>
      </dgm:t>
    </dgm:pt>
    <dgm:pt modelId="{E602B379-E9CA-4F74-B372-7219CD8480DE}">
      <dgm:prSet/>
      <dgm:spPr/>
      <dgm:t>
        <a:bodyPr/>
        <a:lstStyle/>
        <a:p>
          <a:r>
            <a:rPr lang="el-GR"/>
            <a:t>Έτσι μέσα από την οπτική του πελάτη μπορούμε να βελτιώσουμε την εμπειρία των επόμενων ατόμων που θα έρθουν να μείνουν στην κατασκήνωση.</a:t>
          </a:r>
          <a:endParaRPr lang="en-US"/>
        </a:p>
      </dgm:t>
    </dgm:pt>
    <dgm:pt modelId="{513E8C47-4AD0-49F4-8C52-CCFABFFF1E11}" type="parTrans" cxnId="{BF2BF78F-5E52-4C2D-96F5-C1B78DA88D26}">
      <dgm:prSet/>
      <dgm:spPr/>
      <dgm:t>
        <a:bodyPr/>
        <a:lstStyle/>
        <a:p>
          <a:endParaRPr lang="en-US"/>
        </a:p>
      </dgm:t>
    </dgm:pt>
    <dgm:pt modelId="{6B0F2F9A-82AC-4FAC-A53F-169FB76448FB}" type="sibTrans" cxnId="{BF2BF78F-5E52-4C2D-96F5-C1B78DA88D26}">
      <dgm:prSet/>
      <dgm:spPr/>
      <dgm:t>
        <a:bodyPr/>
        <a:lstStyle/>
        <a:p>
          <a:endParaRPr lang="en-US"/>
        </a:p>
      </dgm:t>
    </dgm:pt>
    <dgm:pt modelId="{CAC0F460-E3B8-41EF-B9BE-5A7654B86848}" type="pres">
      <dgm:prSet presAssocID="{F9AD03C9-E46C-4AC0-91D0-7048C5F6BA97}" presName="outerComposite" presStyleCnt="0">
        <dgm:presLayoutVars>
          <dgm:chMax val="5"/>
          <dgm:dir/>
          <dgm:resizeHandles val="exact"/>
        </dgm:presLayoutVars>
      </dgm:prSet>
      <dgm:spPr/>
    </dgm:pt>
    <dgm:pt modelId="{F4C658E9-8AAC-47D4-8A30-6AEC8C2CD64E}" type="pres">
      <dgm:prSet presAssocID="{F9AD03C9-E46C-4AC0-91D0-7048C5F6BA97}" presName="dummyMaxCanvas" presStyleCnt="0">
        <dgm:presLayoutVars/>
      </dgm:prSet>
      <dgm:spPr/>
    </dgm:pt>
    <dgm:pt modelId="{5EFD44C0-D9C9-4502-8195-B8247785BF68}" type="pres">
      <dgm:prSet presAssocID="{F9AD03C9-E46C-4AC0-91D0-7048C5F6BA97}" presName="ThreeNodes_1" presStyleLbl="node1" presStyleIdx="0" presStyleCnt="3">
        <dgm:presLayoutVars>
          <dgm:bulletEnabled val="1"/>
        </dgm:presLayoutVars>
      </dgm:prSet>
      <dgm:spPr/>
    </dgm:pt>
    <dgm:pt modelId="{0DF8E811-D385-4F30-91FE-7B2CF452E4F8}" type="pres">
      <dgm:prSet presAssocID="{F9AD03C9-E46C-4AC0-91D0-7048C5F6BA97}" presName="ThreeNodes_2" presStyleLbl="node1" presStyleIdx="1" presStyleCnt="3">
        <dgm:presLayoutVars>
          <dgm:bulletEnabled val="1"/>
        </dgm:presLayoutVars>
      </dgm:prSet>
      <dgm:spPr/>
    </dgm:pt>
    <dgm:pt modelId="{BB30B091-64C7-4F58-97C5-A8B528BC162A}" type="pres">
      <dgm:prSet presAssocID="{F9AD03C9-E46C-4AC0-91D0-7048C5F6BA97}" presName="ThreeNodes_3" presStyleLbl="node1" presStyleIdx="2" presStyleCnt="3">
        <dgm:presLayoutVars>
          <dgm:bulletEnabled val="1"/>
        </dgm:presLayoutVars>
      </dgm:prSet>
      <dgm:spPr/>
    </dgm:pt>
    <dgm:pt modelId="{F4A59CCF-421C-4811-A02D-3982230D147D}" type="pres">
      <dgm:prSet presAssocID="{F9AD03C9-E46C-4AC0-91D0-7048C5F6BA97}" presName="ThreeConn_1-2" presStyleLbl="fgAccFollowNode1" presStyleIdx="0" presStyleCnt="2">
        <dgm:presLayoutVars>
          <dgm:bulletEnabled val="1"/>
        </dgm:presLayoutVars>
      </dgm:prSet>
      <dgm:spPr/>
    </dgm:pt>
    <dgm:pt modelId="{029D65EB-029F-4E5A-8709-8E911A73919A}" type="pres">
      <dgm:prSet presAssocID="{F9AD03C9-E46C-4AC0-91D0-7048C5F6BA97}" presName="ThreeConn_2-3" presStyleLbl="fgAccFollowNode1" presStyleIdx="1" presStyleCnt="2">
        <dgm:presLayoutVars>
          <dgm:bulletEnabled val="1"/>
        </dgm:presLayoutVars>
      </dgm:prSet>
      <dgm:spPr/>
    </dgm:pt>
    <dgm:pt modelId="{17902B2A-E755-42B6-9583-A7BE6563FBD0}" type="pres">
      <dgm:prSet presAssocID="{F9AD03C9-E46C-4AC0-91D0-7048C5F6BA97}" presName="ThreeNodes_1_text" presStyleLbl="node1" presStyleIdx="2" presStyleCnt="3">
        <dgm:presLayoutVars>
          <dgm:bulletEnabled val="1"/>
        </dgm:presLayoutVars>
      </dgm:prSet>
      <dgm:spPr/>
    </dgm:pt>
    <dgm:pt modelId="{C92B9657-4A7D-49B8-837E-42ECBA424F59}" type="pres">
      <dgm:prSet presAssocID="{F9AD03C9-E46C-4AC0-91D0-7048C5F6BA97}" presName="ThreeNodes_2_text" presStyleLbl="node1" presStyleIdx="2" presStyleCnt="3">
        <dgm:presLayoutVars>
          <dgm:bulletEnabled val="1"/>
        </dgm:presLayoutVars>
      </dgm:prSet>
      <dgm:spPr/>
    </dgm:pt>
    <dgm:pt modelId="{E572CFEE-CAEF-483C-A15B-7F55B679A74E}" type="pres">
      <dgm:prSet presAssocID="{F9AD03C9-E46C-4AC0-91D0-7048C5F6BA97}" presName="ThreeNodes_3_text" presStyleLbl="node1" presStyleIdx="2" presStyleCnt="3">
        <dgm:presLayoutVars>
          <dgm:bulletEnabled val="1"/>
        </dgm:presLayoutVars>
      </dgm:prSet>
      <dgm:spPr/>
    </dgm:pt>
  </dgm:ptLst>
  <dgm:cxnLst>
    <dgm:cxn modelId="{5FA1B00D-DE8A-4090-B451-486F34B34255}" type="presOf" srcId="{D761A3E7-84EC-40A4-871A-67556FFB65A5}" destId="{F4A59CCF-421C-4811-A02D-3982230D147D}" srcOrd="0" destOrd="0" presId="urn:microsoft.com/office/officeart/2005/8/layout/vProcess5"/>
    <dgm:cxn modelId="{50662836-1E76-4C8C-ADD0-C5B7BDE781AF}" srcId="{F9AD03C9-E46C-4AC0-91D0-7048C5F6BA97}" destId="{A90AB990-CD55-44E8-A087-B600E3106790}" srcOrd="1" destOrd="0" parTransId="{22645B17-95F6-4C8B-832F-79C3DB58B106}" sibTransId="{A43C753B-0B62-416C-BFB7-1015525EA99C}"/>
    <dgm:cxn modelId="{AF48CA5E-466C-4A3D-AED7-2E55310B60D4}" type="presOf" srcId="{E602B379-E9CA-4F74-B372-7219CD8480DE}" destId="{E572CFEE-CAEF-483C-A15B-7F55B679A74E}" srcOrd="1" destOrd="0" presId="urn:microsoft.com/office/officeart/2005/8/layout/vProcess5"/>
    <dgm:cxn modelId="{C139B463-FC05-488A-B4FB-1EE0EF983DD7}" type="presOf" srcId="{A43C753B-0B62-416C-BFB7-1015525EA99C}" destId="{029D65EB-029F-4E5A-8709-8E911A73919A}" srcOrd="0" destOrd="0" presId="urn:microsoft.com/office/officeart/2005/8/layout/vProcess5"/>
    <dgm:cxn modelId="{D986BB63-0ABA-4651-9244-3A7E55890B10}" srcId="{F9AD03C9-E46C-4AC0-91D0-7048C5F6BA97}" destId="{7E8D0DB6-E5C4-48CF-8A74-E7FDA82B7B7A}" srcOrd="0" destOrd="0" parTransId="{8872E7A2-67E8-4209-8A90-CDAA3EF0B1E0}" sibTransId="{D761A3E7-84EC-40A4-871A-67556FFB65A5}"/>
    <dgm:cxn modelId="{3D951E59-8B07-46F1-9EAB-76890F7DE633}" type="presOf" srcId="{A90AB990-CD55-44E8-A087-B600E3106790}" destId="{C92B9657-4A7D-49B8-837E-42ECBA424F59}" srcOrd="1" destOrd="0" presId="urn:microsoft.com/office/officeart/2005/8/layout/vProcess5"/>
    <dgm:cxn modelId="{A29FE25A-6142-4FCA-BA4E-F4B64E6607EF}" type="presOf" srcId="{7E8D0DB6-E5C4-48CF-8A74-E7FDA82B7B7A}" destId="{5EFD44C0-D9C9-4502-8195-B8247785BF68}" srcOrd="0" destOrd="0" presId="urn:microsoft.com/office/officeart/2005/8/layout/vProcess5"/>
    <dgm:cxn modelId="{BF2BF78F-5E52-4C2D-96F5-C1B78DA88D26}" srcId="{F9AD03C9-E46C-4AC0-91D0-7048C5F6BA97}" destId="{E602B379-E9CA-4F74-B372-7219CD8480DE}" srcOrd="2" destOrd="0" parTransId="{513E8C47-4AD0-49F4-8C52-CCFABFFF1E11}" sibTransId="{6B0F2F9A-82AC-4FAC-A53F-169FB76448FB}"/>
    <dgm:cxn modelId="{2E943FC0-4565-46EF-B234-74E3E2327573}" type="presOf" srcId="{7E8D0DB6-E5C4-48CF-8A74-E7FDA82B7B7A}" destId="{17902B2A-E755-42B6-9583-A7BE6563FBD0}" srcOrd="1" destOrd="0" presId="urn:microsoft.com/office/officeart/2005/8/layout/vProcess5"/>
    <dgm:cxn modelId="{3BC29CD6-3D41-4671-92C5-CF19144D9C1A}" type="presOf" srcId="{E602B379-E9CA-4F74-B372-7219CD8480DE}" destId="{BB30B091-64C7-4F58-97C5-A8B528BC162A}" srcOrd="0" destOrd="0" presId="urn:microsoft.com/office/officeart/2005/8/layout/vProcess5"/>
    <dgm:cxn modelId="{CE2930DB-1934-4236-9AFC-01B5246DF0C9}" type="presOf" srcId="{A90AB990-CD55-44E8-A087-B600E3106790}" destId="{0DF8E811-D385-4F30-91FE-7B2CF452E4F8}" srcOrd="0" destOrd="0" presId="urn:microsoft.com/office/officeart/2005/8/layout/vProcess5"/>
    <dgm:cxn modelId="{A84E7FED-02AB-42B2-A4C4-5D745F4C87FA}" type="presOf" srcId="{F9AD03C9-E46C-4AC0-91D0-7048C5F6BA97}" destId="{CAC0F460-E3B8-41EF-B9BE-5A7654B86848}" srcOrd="0" destOrd="0" presId="urn:microsoft.com/office/officeart/2005/8/layout/vProcess5"/>
    <dgm:cxn modelId="{F24B5C48-1409-4F09-98F1-C5B0B17ED74D}" type="presParOf" srcId="{CAC0F460-E3B8-41EF-B9BE-5A7654B86848}" destId="{F4C658E9-8AAC-47D4-8A30-6AEC8C2CD64E}" srcOrd="0" destOrd="0" presId="urn:microsoft.com/office/officeart/2005/8/layout/vProcess5"/>
    <dgm:cxn modelId="{BFC8657E-9F41-44C6-9326-7A79AA08DB01}" type="presParOf" srcId="{CAC0F460-E3B8-41EF-B9BE-5A7654B86848}" destId="{5EFD44C0-D9C9-4502-8195-B8247785BF68}" srcOrd="1" destOrd="0" presId="urn:microsoft.com/office/officeart/2005/8/layout/vProcess5"/>
    <dgm:cxn modelId="{71EF2DDB-B54B-433A-97D0-360B30E10A21}" type="presParOf" srcId="{CAC0F460-E3B8-41EF-B9BE-5A7654B86848}" destId="{0DF8E811-D385-4F30-91FE-7B2CF452E4F8}" srcOrd="2" destOrd="0" presId="urn:microsoft.com/office/officeart/2005/8/layout/vProcess5"/>
    <dgm:cxn modelId="{2E87CC41-12B1-4A28-8017-38BEF5944429}" type="presParOf" srcId="{CAC0F460-E3B8-41EF-B9BE-5A7654B86848}" destId="{BB30B091-64C7-4F58-97C5-A8B528BC162A}" srcOrd="3" destOrd="0" presId="urn:microsoft.com/office/officeart/2005/8/layout/vProcess5"/>
    <dgm:cxn modelId="{105056C8-33B3-4274-8D1F-FE6AAAED99FD}" type="presParOf" srcId="{CAC0F460-E3B8-41EF-B9BE-5A7654B86848}" destId="{F4A59CCF-421C-4811-A02D-3982230D147D}" srcOrd="4" destOrd="0" presId="urn:microsoft.com/office/officeart/2005/8/layout/vProcess5"/>
    <dgm:cxn modelId="{5DFF9098-B65F-417D-ABA9-C1F79D150FB6}" type="presParOf" srcId="{CAC0F460-E3B8-41EF-B9BE-5A7654B86848}" destId="{029D65EB-029F-4E5A-8709-8E911A73919A}" srcOrd="5" destOrd="0" presId="urn:microsoft.com/office/officeart/2005/8/layout/vProcess5"/>
    <dgm:cxn modelId="{609990DC-5FF7-4EC1-9AE8-9B9C09154071}" type="presParOf" srcId="{CAC0F460-E3B8-41EF-B9BE-5A7654B86848}" destId="{17902B2A-E755-42B6-9583-A7BE6563FBD0}" srcOrd="6" destOrd="0" presId="urn:microsoft.com/office/officeart/2005/8/layout/vProcess5"/>
    <dgm:cxn modelId="{FB4B1D06-F501-4EEE-88A5-269482A564A8}" type="presParOf" srcId="{CAC0F460-E3B8-41EF-B9BE-5A7654B86848}" destId="{C92B9657-4A7D-49B8-837E-42ECBA424F59}" srcOrd="7" destOrd="0" presId="urn:microsoft.com/office/officeart/2005/8/layout/vProcess5"/>
    <dgm:cxn modelId="{82CD6DB9-86C9-4212-8D02-CB8E4D2335F8}" type="presParOf" srcId="{CAC0F460-E3B8-41EF-B9BE-5A7654B86848}" destId="{E572CFEE-CAEF-483C-A15B-7F55B679A74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D44C0-D9C9-4502-8195-B8247785BF68}">
      <dsp:nvSpPr>
        <dsp:cNvPr id="0" name=""/>
        <dsp:cNvSpPr/>
      </dsp:nvSpPr>
      <dsp:spPr>
        <a:xfrm>
          <a:off x="0" y="0"/>
          <a:ext cx="9288654" cy="12578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l-GR" sz="2300" kern="1200"/>
            <a:t>Έχοντας ολοκληρώσει την διαδικασία του Μάρκετινγκ και προχωρήσει , θέλουμε να ξέρουμε πως να βελτιωθούμε σαν επιχείρηση παίρνοντας ένα </a:t>
          </a:r>
          <a:r>
            <a:rPr lang="en-US" sz="2300" kern="1200"/>
            <a:t>Feedback.</a:t>
          </a:r>
        </a:p>
      </dsp:txBody>
      <dsp:txXfrm>
        <a:off x="36841" y="36841"/>
        <a:ext cx="7931345" cy="1184159"/>
      </dsp:txXfrm>
    </dsp:sp>
    <dsp:sp modelId="{0DF8E811-D385-4F30-91FE-7B2CF452E4F8}">
      <dsp:nvSpPr>
        <dsp:cNvPr id="0" name=""/>
        <dsp:cNvSpPr/>
      </dsp:nvSpPr>
      <dsp:spPr>
        <a:xfrm>
          <a:off x="819587" y="1467481"/>
          <a:ext cx="9288654" cy="1257841"/>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l-GR" sz="2300" kern="1200"/>
            <a:t>Μία καλή ιδέα είναι να προσφέρουμε μία έκπτωση επόμενης κράτησης στα άτομα που θα κάνουν κριτική στην πλατφόρμα του </a:t>
          </a:r>
          <a:r>
            <a:rPr lang="en-US" sz="2300" kern="1200"/>
            <a:t>site </a:t>
          </a:r>
          <a:r>
            <a:rPr lang="el-GR" sz="2300" kern="1200"/>
            <a:t>είτε σε κάποιο μέρος που μπορούμε να το δούμε.</a:t>
          </a:r>
          <a:endParaRPr lang="en-US" sz="2300" kern="1200"/>
        </a:p>
      </dsp:txBody>
      <dsp:txXfrm>
        <a:off x="856428" y="1504322"/>
        <a:ext cx="7577788" cy="1184159"/>
      </dsp:txXfrm>
    </dsp:sp>
    <dsp:sp modelId="{BB30B091-64C7-4F58-97C5-A8B528BC162A}">
      <dsp:nvSpPr>
        <dsp:cNvPr id="0" name=""/>
        <dsp:cNvSpPr/>
      </dsp:nvSpPr>
      <dsp:spPr>
        <a:xfrm>
          <a:off x="1639174" y="2934963"/>
          <a:ext cx="9288654" cy="1257841"/>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l-GR" sz="2300" kern="1200"/>
            <a:t>Έτσι μέσα από την οπτική του πελάτη μπορούμε να βελτιώσουμε την εμπειρία των επόμενων ατόμων που θα έρθουν να μείνουν στην κατασκήνωση.</a:t>
          </a:r>
          <a:endParaRPr lang="en-US" sz="2300" kern="1200"/>
        </a:p>
      </dsp:txBody>
      <dsp:txXfrm>
        <a:off x="1676015" y="2971804"/>
        <a:ext cx="7577788" cy="1184159"/>
      </dsp:txXfrm>
    </dsp:sp>
    <dsp:sp modelId="{F4A59CCF-421C-4811-A02D-3982230D147D}">
      <dsp:nvSpPr>
        <dsp:cNvPr id="0" name=""/>
        <dsp:cNvSpPr/>
      </dsp:nvSpPr>
      <dsp:spPr>
        <a:xfrm>
          <a:off x="8471057" y="953863"/>
          <a:ext cx="817596" cy="81759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029D65EB-029F-4E5A-8709-8E911A73919A}">
      <dsp:nvSpPr>
        <dsp:cNvPr id="0" name=""/>
        <dsp:cNvSpPr/>
      </dsp:nvSpPr>
      <dsp:spPr>
        <a:xfrm>
          <a:off x="9290644" y="2412959"/>
          <a:ext cx="817596" cy="817596"/>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C229-0577-424D-BC78-E468D2123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B9E434-67C5-44B0-8FE5-8E000BDCA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1D6DC3-6BAB-4C65-A9A4-279CE74E7E2B}"/>
              </a:ext>
            </a:extLst>
          </p:cNvPr>
          <p:cNvSpPr>
            <a:spLocks noGrp="1"/>
          </p:cNvSpPr>
          <p:nvPr>
            <p:ph type="dt" sz="half" idx="10"/>
          </p:nvPr>
        </p:nvSpPr>
        <p:spPr/>
        <p:txBody>
          <a:bodyPr/>
          <a:lstStyle/>
          <a:p>
            <a:fld id="{559EC334-E39D-48B2-8EEE-1EEE977DC45A}" type="datetimeFigureOut">
              <a:rPr lang="en-US" smtClean="0"/>
              <a:t>7/30/2021</a:t>
            </a:fld>
            <a:endParaRPr lang="en-US"/>
          </a:p>
        </p:txBody>
      </p:sp>
      <p:sp>
        <p:nvSpPr>
          <p:cNvPr id="5" name="Footer Placeholder 4">
            <a:extLst>
              <a:ext uri="{FF2B5EF4-FFF2-40B4-BE49-F238E27FC236}">
                <a16:creationId xmlns:a16="http://schemas.microsoft.com/office/drawing/2014/main" id="{07EC7C2E-A108-4663-A341-27C8AC615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28607-F37B-4EF8-B72E-46FBD4CA466B}"/>
              </a:ext>
            </a:extLst>
          </p:cNvPr>
          <p:cNvSpPr>
            <a:spLocks noGrp="1"/>
          </p:cNvSpPr>
          <p:nvPr>
            <p:ph type="sldNum" sz="quarter" idx="12"/>
          </p:nvPr>
        </p:nvSpPr>
        <p:spPr/>
        <p:txBody>
          <a:bodyPr/>
          <a:lstStyle/>
          <a:p>
            <a:fld id="{22823808-F083-4153-BFCC-96B00155B685}" type="slidenum">
              <a:rPr lang="en-US" smtClean="0"/>
              <a:t>‹#›</a:t>
            </a:fld>
            <a:endParaRPr lang="en-US"/>
          </a:p>
        </p:txBody>
      </p:sp>
    </p:spTree>
    <p:extLst>
      <p:ext uri="{BB962C8B-B14F-4D97-AF65-F5344CB8AC3E}">
        <p14:creationId xmlns:p14="http://schemas.microsoft.com/office/powerpoint/2010/main" val="12120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13DF-A040-4849-9C4D-18E3B343ED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28E1D9-4CE3-4E99-9258-740D50E586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13F45-61F2-4B4C-8FAF-F2F2AA11BAB5}"/>
              </a:ext>
            </a:extLst>
          </p:cNvPr>
          <p:cNvSpPr>
            <a:spLocks noGrp="1"/>
          </p:cNvSpPr>
          <p:nvPr>
            <p:ph type="dt" sz="half" idx="10"/>
          </p:nvPr>
        </p:nvSpPr>
        <p:spPr/>
        <p:txBody>
          <a:bodyPr/>
          <a:lstStyle/>
          <a:p>
            <a:fld id="{559EC334-E39D-48B2-8EEE-1EEE977DC45A}" type="datetimeFigureOut">
              <a:rPr lang="en-US" smtClean="0"/>
              <a:t>7/30/2021</a:t>
            </a:fld>
            <a:endParaRPr lang="en-US"/>
          </a:p>
        </p:txBody>
      </p:sp>
      <p:sp>
        <p:nvSpPr>
          <p:cNvPr id="5" name="Footer Placeholder 4">
            <a:extLst>
              <a:ext uri="{FF2B5EF4-FFF2-40B4-BE49-F238E27FC236}">
                <a16:creationId xmlns:a16="http://schemas.microsoft.com/office/drawing/2014/main" id="{55329F47-EC2A-4E6D-AA4E-8AA574DFF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9D27F-1516-4062-ACB3-C13091A69FC5}"/>
              </a:ext>
            </a:extLst>
          </p:cNvPr>
          <p:cNvSpPr>
            <a:spLocks noGrp="1"/>
          </p:cNvSpPr>
          <p:nvPr>
            <p:ph type="sldNum" sz="quarter" idx="12"/>
          </p:nvPr>
        </p:nvSpPr>
        <p:spPr/>
        <p:txBody>
          <a:bodyPr/>
          <a:lstStyle/>
          <a:p>
            <a:fld id="{22823808-F083-4153-BFCC-96B00155B685}" type="slidenum">
              <a:rPr lang="en-US" smtClean="0"/>
              <a:t>‹#›</a:t>
            </a:fld>
            <a:endParaRPr lang="en-US"/>
          </a:p>
        </p:txBody>
      </p:sp>
    </p:spTree>
    <p:extLst>
      <p:ext uri="{BB962C8B-B14F-4D97-AF65-F5344CB8AC3E}">
        <p14:creationId xmlns:p14="http://schemas.microsoft.com/office/powerpoint/2010/main" val="284136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87F4D8-3F27-4506-8D8F-40791F02B1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A51B71-D8FC-46C8-B7EF-9A7DE043C8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461FE-B4BB-4CF2-95F8-17E93B8F4DCF}"/>
              </a:ext>
            </a:extLst>
          </p:cNvPr>
          <p:cNvSpPr>
            <a:spLocks noGrp="1"/>
          </p:cNvSpPr>
          <p:nvPr>
            <p:ph type="dt" sz="half" idx="10"/>
          </p:nvPr>
        </p:nvSpPr>
        <p:spPr/>
        <p:txBody>
          <a:bodyPr/>
          <a:lstStyle/>
          <a:p>
            <a:fld id="{559EC334-E39D-48B2-8EEE-1EEE977DC45A}" type="datetimeFigureOut">
              <a:rPr lang="en-US" smtClean="0"/>
              <a:t>7/30/2021</a:t>
            </a:fld>
            <a:endParaRPr lang="en-US"/>
          </a:p>
        </p:txBody>
      </p:sp>
      <p:sp>
        <p:nvSpPr>
          <p:cNvPr id="5" name="Footer Placeholder 4">
            <a:extLst>
              <a:ext uri="{FF2B5EF4-FFF2-40B4-BE49-F238E27FC236}">
                <a16:creationId xmlns:a16="http://schemas.microsoft.com/office/drawing/2014/main" id="{ADECB13C-C179-4DFB-B1F0-B729201AA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438E6-8375-4DD3-9402-0BB0BFDDD98E}"/>
              </a:ext>
            </a:extLst>
          </p:cNvPr>
          <p:cNvSpPr>
            <a:spLocks noGrp="1"/>
          </p:cNvSpPr>
          <p:nvPr>
            <p:ph type="sldNum" sz="quarter" idx="12"/>
          </p:nvPr>
        </p:nvSpPr>
        <p:spPr/>
        <p:txBody>
          <a:bodyPr/>
          <a:lstStyle/>
          <a:p>
            <a:fld id="{22823808-F083-4153-BFCC-96B00155B685}" type="slidenum">
              <a:rPr lang="en-US" smtClean="0"/>
              <a:t>‹#›</a:t>
            </a:fld>
            <a:endParaRPr lang="en-US"/>
          </a:p>
        </p:txBody>
      </p:sp>
    </p:spTree>
    <p:extLst>
      <p:ext uri="{BB962C8B-B14F-4D97-AF65-F5344CB8AC3E}">
        <p14:creationId xmlns:p14="http://schemas.microsoft.com/office/powerpoint/2010/main" val="86426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1AE0-F26C-402C-B119-6CD1EDA724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6F4C00-A1CA-47B1-BFD2-6F8A0421FD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542FF-0E5B-461D-8E54-94189E732894}"/>
              </a:ext>
            </a:extLst>
          </p:cNvPr>
          <p:cNvSpPr>
            <a:spLocks noGrp="1"/>
          </p:cNvSpPr>
          <p:nvPr>
            <p:ph type="dt" sz="half" idx="10"/>
          </p:nvPr>
        </p:nvSpPr>
        <p:spPr/>
        <p:txBody>
          <a:bodyPr/>
          <a:lstStyle/>
          <a:p>
            <a:fld id="{559EC334-E39D-48B2-8EEE-1EEE977DC45A}" type="datetimeFigureOut">
              <a:rPr lang="en-US" smtClean="0"/>
              <a:t>7/30/2021</a:t>
            </a:fld>
            <a:endParaRPr lang="en-US"/>
          </a:p>
        </p:txBody>
      </p:sp>
      <p:sp>
        <p:nvSpPr>
          <p:cNvPr id="5" name="Footer Placeholder 4">
            <a:extLst>
              <a:ext uri="{FF2B5EF4-FFF2-40B4-BE49-F238E27FC236}">
                <a16:creationId xmlns:a16="http://schemas.microsoft.com/office/drawing/2014/main" id="{1BFEBBAE-6AB6-42E9-8D69-20DF2E347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45FF5-D261-400B-AFE4-DFA55A578B9E}"/>
              </a:ext>
            </a:extLst>
          </p:cNvPr>
          <p:cNvSpPr>
            <a:spLocks noGrp="1"/>
          </p:cNvSpPr>
          <p:nvPr>
            <p:ph type="sldNum" sz="quarter" idx="12"/>
          </p:nvPr>
        </p:nvSpPr>
        <p:spPr/>
        <p:txBody>
          <a:bodyPr/>
          <a:lstStyle/>
          <a:p>
            <a:fld id="{22823808-F083-4153-BFCC-96B00155B685}" type="slidenum">
              <a:rPr lang="en-US" smtClean="0"/>
              <a:t>‹#›</a:t>
            </a:fld>
            <a:endParaRPr lang="en-US"/>
          </a:p>
        </p:txBody>
      </p:sp>
    </p:spTree>
    <p:extLst>
      <p:ext uri="{BB962C8B-B14F-4D97-AF65-F5344CB8AC3E}">
        <p14:creationId xmlns:p14="http://schemas.microsoft.com/office/powerpoint/2010/main" val="3499835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DC65-29D3-4080-8FE3-E5A2762AA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3C103F-DE36-4672-B270-7503842FF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A7B98-19DE-4417-81CA-8BD1B9C5D1D5}"/>
              </a:ext>
            </a:extLst>
          </p:cNvPr>
          <p:cNvSpPr>
            <a:spLocks noGrp="1"/>
          </p:cNvSpPr>
          <p:nvPr>
            <p:ph type="dt" sz="half" idx="10"/>
          </p:nvPr>
        </p:nvSpPr>
        <p:spPr/>
        <p:txBody>
          <a:bodyPr/>
          <a:lstStyle/>
          <a:p>
            <a:fld id="{559EC334-E39D-48B2-8EEE-1EEE977DC45A}" type="datetimeFigureOut">
              <a:rPr lang="en-US" smtClean="0"/>
              <a:t>7/30/2021</a:t>
            </a:fld>
            <a:endParaRPr lang="en-US"/>
          </a:p>
        </p:txBody>
      </p:sp>
      <p:sp>
        <p:nvSpPr>
          <p:cNvPr id="5" name="Footer Placeholder 4">
            <a:extLst>
              <a:ext uri="{FF2B5EF4-FFF2-40B4-BE49-F238E27FC236}">
                <a16:creationId xmlns:a16="http://schemas.microsoft.com/office/drawing/2014/main" id="{7B342BEC-1DEE-464E-B1AF-6B3790328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3FF24-AF11-4B66-9B39-1AEB03BF47FA}"/>
              </a:ext>
            </a:extLst>
          </p:cNvPr>
          <p:cNvSpPr>
            <a:spLocks noGrp="1"/>
          </p:cNvSpPr>
          <p:nvPr>
            <p:ph type="sldNum" sz="quarter" idx="12"/>
          </p:nvPr>
        </p:nvSpPr>
        <p:spPr/>
        <p:txBody>
          <a:bodyPr/>
          <a:lstStyle/>
          <a:p>
            <a:fld id="{22823808-F083-4153-BFCC-96B00155B685}" type="slidenum">
              <a:rPr lang="en-US" smtClean="0"/>
              <a:t>‹#›</a:t>
            </a:fld>
            <a:endParaRPr lang="en-US"/>
          </a:p>
        </p:txBody>
      </p:sp>
    </p:spTree>
    <p:extLst>
      <p:ext uri="{BB962C8B-B14F-4D97-AF65-F5344CB8AC3E}">
        <p14:creationId xmlns:p14="http://schemas.microsoft.com/office/powerpoint/2010/main" val="801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B195-F7A3-45C9-917B-B7C2697ECF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4CD612-2A05-492B-8EBC-0BA8B367A6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1FB5BB-59B1-49DF-AA4A-5B8B009BBC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80FD71-7EAF-4327-8993-91345D354922}"/>
              </a:ext>
            </a:extLst>
          </p:cNvPr>
          <p:cNvSpPr>
            <a:spLocks noGrp="1"/>
          </p:cNvSpPr>
          <p:nvPr>
            <p:ph type="dt" sz="half" idx="10"/>
          </p:nvPr>
        </p:nvSpPr>
        <p:spPr/>
        <p:txBody>
          <a:bodyPr/>
          <a:lstStyle/>
          <a:p>
            <a:fld id="{559EC334-E39D-48B2-8EEE-1EEE977DC45A}" type="datetimeFigureOut">
              <a:rPr lang="en-US" smtClean="0"/>
              <a:t>7/30/2021</a:t>
            </a:fld>
            <a:endParaRPr lang="en-US"/>
          </a:p>
        </p:txBody>
      </p:sp>
      <p:sp>
        <p:nvSpPr>
          <p:cNvPr id="6" name="Footer Placeholder 5">
            <a:extLst>
              <a:ext uri="{FF2B5EF4-FFF2-40B4-BE49-F238E27FC236}">
                <a16:creationId xmlns:a16="http://schemas.microsoft.com/office/drawing/2014/main" id="{78D08FDD-1D77-4DA2-8056-BEA55B3F9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315BB9-1A23-4F1B-9A73-F98560954A22}"/>
              </a:ext>
            </a:extLst>
          </p:cNvPr>
          <p:cNvSpPr>
            <a:spLocks noGrp="1"/>
          </p:cNvSpPr>
          <p:nvPr>
            <p:ph type="sldNum" sz="quarter" idx="12"/>
          </p:nvPr>
        </p:nvSpPr>
        <p:spPr/>
        <p:txBody>
          <a:bodyPr/>
          <a:lstStyle/>
          <a:p>
            <a:fld id="{22823808-F083-4153-BFCC-96B00155B685}" type="slidenum">
              <a:rPr lang="en-US" smtClean="0"/>
              <a:t>‹#›</a:t>
            </a:fld>
            <a:endParaRPr lang="en-US"/>
          </a:p>
        </p:txBody>
      </p:sp>
    </p:spTree>
    <p:extLst>
      <p:ext uri="{BB962C8B-B14F-4D97-AF65-F5344CB8AC3E}">
        <p14:creationId xmlns:p14="http://schemas.microsoft.com/office/powerpoint/2010/main" val="139101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3084-D56C-4B5E-98BF-77A450D8C6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8A895-384F-4E1C-BB0C-285EFC0BD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81A4DB-02E6-4774-A868-91242078E5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AC33E-3289-44BF-8BF6-049FCC083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C6E7CA-B9D5-4DD8-BAD9-78092F68D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162CB2-44BC-46E2-A61F-543414E580DD}"/>
              </a:ext>
            </a:extLst>
          </p:cNvPr>
          <p:cNvSpPr>
            <a:spLocks noGrp="1"/>
          </p:cNvSpPr>
          <p:nvPr>
            <p:ph type="dt" sz="half" idx="10"/>
          </p:nvPr>
        </p:nvSpPr>
        <p:spPr/>
        <p:txBody>
          <a:bodyPr/>
          <a:lstStyle/>
          <a:p>
            <a:fld id="{559EC334-E39D-48B2-8EEE-1EEE977DC45A}" type="datetimeFigureOut">
              <a:rPr lang="en-US" smtClean="0"/>
              <a:t>7/30/2021</a:t>
            </a:fld>
            <a:endParaRPr lang="en-US"/>
          </a:p>
        </p:txBody>
      </p:sp>
      <p:sp>
        <p:nvSpPr>
          <p:cNvPr id="8" name="Footer Placeholder 7">
            <a:extLst>
              <a:ext uri="{FF2B5EF4-FFF2-40B4-BE49-F238E27FC236}">
                <a16:creationId xmlns:a16="http://schemas.microsoft.com/office/drawing/2014/main" id="{8817E812-F2FD-46B7-9062-3558C9C6D3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16FF92-3124-4939-AB80-6D3CFB4E5948}"/>
              </a:ext>
            </a:extLst>
          </p:cNvPr>
          <p:cNvSpPr>
            <a:spLocks noGrp="1"/>
          </p:cNvSpPr>
          <p:nvPr>
            <p:ph type="sldNum" sz="quarter" idx="12"/>
          </p:nvPr>
        </p:nvSpPr>
        <p:spPr/>
        <p:txBody>
          <a:bodyPr/>
          <a:lstStyle/>
          <a:p>
            <a:fld id="{22823808-F083-4153-BFCC-96B00155B685}" type="slidenum">
              <a:rPr lang="en-US" smtClean="0"/>
              <a:t>‹#›</a:t>
            </a:fld>
            <a:endParaRPr lang="en-US"/>
          </a:p>
        </p:txBody>
      </p:sp>
    </p:spTree>
    <p:extLst>
      <p:ext uri="{BB962C8B-B14F-4D97-AF65-F5344CB8AC3E}">
        <p14:creationId xmlns:p14="http://schemas.microsoft.com/office/powerpoint/2010/main" val="290493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3CFE-F17C-4049-9864-39C410CBBA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A297BE-A925-421A-8DAC-9ED9373861C1}"/>
              </a:ext>
            </a:extLst>
          </p:cNvPr>
          <p:cNvSpPr>
            <a:spLocks noGrp="1"/>
          </p:cNvSpPr>
          <p:nvPr>
            <p:ph type="dt" sz="half" idx="10"/>
          </p:nvPr>
        </p:nvSpPr>
        <p:spPr/>
        <p:txBody>
          <a:bodyPr/>
          <a:lstStyle/>
          <a:p>
            <a:fld id="{559EC334-E39D-48B2-8EEE-1EEE977DC45A}" type="datetimeFigureOut">
              <a:rPr lang="en-US" smtClean="0"/>
              <a:t>7/30/2021</a:t>
            </a:fld>
            <a:endParaRPr lang="en-US"/>
          </a:p>
        </p:txBody>
      </p:sp>
      <p:sp>
        <p:nvSpPr>
          <p:cNvPr id="4" name="Footer Placeholder 3">
            <a:extLst>
              <a:ext uri="{FF2B5EF4-FFF2-40B4-BE49-F238E27FC236}">
                <a16:creationId xmlns:a16="http://schemas.microsoft.com/office/drawing/2014/main" id="{CC79EA00-42EB-4D32-9EC4-73DCD38BCE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045D64-4D1B-45B9-A332-DC19FB897125}"/>
              </a:ext>
            </a:extLst>
          </p:cNvPr>
          <p:cNvSpPr>
            <a:spLocks noGrp="1"/>
          </p:cNvSpPr>
          <p:nvPr>
            <p:ph type="sldNum" sz="quarter" idx="12"/>
          </p:nvPr>
        </p:nvSpPr>
        <p:spPr/>
        <p:txBody>
          <a:bodyPr/>
          <a:lstStyle/>
          <a:p>
            <a:fld id="{22823808-F083-4153-BFCC-96B00155B685}" type="slidenum">
              <a:rPr lang="en-US" smtClean="0"/>
              <a:t>‹#›</a:t>
            </a:fld>
            <a:endParaRPr lang="en-US"/>
          </a:p>
        </p:txBody>
      </p:sp>
    </p:spTree>
    <p:extLst>
      <p:ext uri="{BB962C8B-B14F-4D97-AF65-F5344CB8AC3E}">
        <p14:creationId xmlns:p14="http://schemas.microsoft.com/office/powerpoint/2010/main" val="42065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3F200D-5479-41F2-893D-1B3DFB935831}"/>
              </a:ext>
            </a:extLst>
          </p:cNvPr>
          <p:cNvSpPr>
            <a:spLocks noGrp="1"/>
          </p:cNvSpPr>
          <p:nvPr>
            <p:ph type="dt" sz="half" idx="10"/>
          </p:nvPr>
        </p:nvSpPr>
        <p:spPr/>
        <p:txBody>
          <a:bodyPr/>
          <a:lstStyle/>
          <a:p>
            <a:fld id="{559EC334-E39D-48B2-8EEE-1EEE977DC45A}" type="datetimeFigureOut">
              <a:rPr lang="en-US" smtClean="0"/>
              <a:t>7/30/2021</a:t>
            </a:fld>
            <a:endParaRPr lang="en-US"/>
          </a:p>
        </p:txBody>
      </p:sp>
      <p:sp>
        <p:nvSpPr>
          <p:cNvPr id="3" name="Footer Placeholder 2">
            <a:extLst>
              <a:ext uri="{FF2B5EF4-FFF2-40B4-BE49-F238E27FC236}">
                <a16:creationId xmlns:a16="http://schemas.microsoft.com/office/drawing/2014/main" id="{4028D11C-CCE0-4FFE-9C64-E481F54E5D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B4CD45-FE7E-4FF9-9B3A-02DAAECAA3E2}"/>
              </a:ext>
            </a:extLst>
          </p:cNvPr>
          <p:cNvSpPr>
            <a:spLocks noGrp="1"/>
          </p:cNvSpPr>
          <p:nvPr>
            <p:ph type="sldNum" sz="quarter" idx="12"/>
          </p:nvPr>
        </p:nvSpPr>
        <p:spPr/>
        <p:txBody>
          <a:bodyPr/>
          <a:lstStyle/>
          <a:p>
            <a:fld id="{22823808-F083-4153-BFCC-96B00155B685}" type="slidenum">
              <a:rPr lang="en-US" smtClean="0"/>
              <a:t>‹#›</a:t>
            </a:fld>
            <a:endParaRPr lang="en-US"/>
          </a:p>
        </p:txBody>
      </p:sp>
    </p:spTree>
    <p:extLst>
      <p:ext uri="{BB962C8B-B14F-4D97-AF65-F5344CB8AC3E}">
        <p14:creationId xmlns:p14="http://schemas.microsoft.com/office/powerpoint/2010/main" val="220399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842C-0AC8-4D5D-903E-C4A7CE869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3D3F7-7EAB-4C39-86EC-709EE4609C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2EF8B-1EAE-4699-9365-2E71CFA0C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CEA08-6D88-498A-AC28-7853DB62FA65}"/>
              </a:ext>
            </a:extLst>
          </p:cNvPr>
          <p:cNvSpPr>
            <a:spLocks noGrp="1"/>
          </p:cNvSpPr>
          <p:nvPr>
            <p:ph type="dt" sz="half" idx="10"/>
          </p:nvPr>
        </p:nvSpPr>
        <p:spPr/>
        <p:txBody>
          <a:bodyPr/>
          <a:lstStyle/>
          <a:p>
            <a:fld id="{559EC334-E39D-48B2-8EEE-1EEE977DC45A}" type="datetimeFigureOut">
              <a:rPr lang="en-US" smtClean="0"/>
              <a:t>7/30/2021</a:t>
            </a:fld>
            <a:endParaRPr lang="en-US"/>
          </a:p>
        </p:txBody>
      </p:sp>
      <p:sp>
        <p:nvSpPr>
          <p:cNvPr id="6" name="Footer Placeholder 5">
            <a:extLst>
              <a:ext uri="{FF2B5EF4-FFF2-40B4-BE49-F238E27FC236}">
                <a16:creationId xmlns:a16="http://schemas.microsoft.com/office/drawing/2014/main" id="{4F92F463-B255-436A-ABB4-1F48DD76A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350FC5-4EE2-49BF-869A-9FEE1394D5BC}"/>
              </a:ext>
            </a:extLst>
          </p:cNvPr>
          <p:cNvSpPr>
            <a:spLocks noGrp="1"/>
          </p:cNvSpPr>
          <p:nvPr>
            <p:ph type="sldNum" sz="quarter" idx="12"/>
          </p:nvPr>
        </p:nvSpPr>
        <p:spPr/>
        <p:txBody>
          <a:bodyPr/>
          <a:lstStyle/>
          <a:p>
            <a:fld id="{22823808-F083-4153-BFCC-96B00155B685}" type="slidenum">
              <a:rPr lang="en-US" smtClean="0"/>
              <a:t>‹#›</a:t>
            </a:fld>
            <a:endParaRPr lang="en-US"/>
          </a:p>
        </p:txBody>
      </p:sp>
    </p:spTree>
    <p:extLst>
      <p:ext uri="{BB962C8B-B14F-4D97-AF65-F5344CB8AC3E}">
        <p14:creationId xmlns:p14="http://schemas.microsoft.com/office/powerpoint/2010/main" val="598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FBBE-D24F-4F34-9010-EDEFFD5F0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AE5FF9-C5AF-4095-AEC3-36DEE71C29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E7F8A2-6C65-43B2-9CE5-11963467D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A5852-7D47-48D0-A50E-48A1B527B5BE}"/>
              </a:ext>
            </a:extLst>
          </p:cNvPr>
          <p:cNvSpPr>
            <a:spLocks noGrp="1"/>
          </p:cNvSpPr>
          <p:nvPr>
            <p:ph type="dt" sz="half" idx="10"/>
          </p:nvPr>
        </p:nvSpPr>
        <p:spPr/>
        <p:txBody>
          <a:bodyPr/>
          <a:lstStyle/>
          <a:p>
            <a:fld id="{559EC334-E39D-48B2-8EEE-1EEE977DC45A}" type="datetimeFigureOut">
              <a:rPr lang="en-US" smtClean="0"/>
              <a:t>7/30/2021</a:t>
            </a:fld>
            <a:endParaRPr lang="en-US"/>
          </a:p>
        </p:txBody>
      </p:sp>
      <p:sp>
        <p:nvSpPr>
          <p:cNvPr id="6" name="Footer Placeholder 5">
            <a:extLst>
              <a:ext uri="{FF2B5EF4-FFF2-40B4-BE49-F238E27FC236}">
                <a16:creationId xmlns:a16="http://schemas.microsoft.com/office/drawing/2014/main" id="{E60BE6B9-C995-4EF0-9CC7-6B1D1CFF8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C48BB-C21A-41DC-9E21-E49A184452C8}"/>
              </a:ext>
            </a:extLst>
          </p:cNvPr>
          <p:cNvSpPr>
            <a:spLocks noGrp="1"/>
          </p:cNvSpPr>
          <p:nvPr>
            <p:ph type="sldNum" sz="quarter" idx="12"/>
          </p:nvPr>
        </p:nvSpPr>
        <p:spPr/>
        <p:txBody>
          <a:bodyPr/>
          <a:lstStyle/>
          <a:p>
            <a:fld id="{22823808-F083-4153-BFCC-96B00155B685}" type="slidenum">
              <a:rPr lang="en-US" smtClean="0"/>
              <a:t>‹#›</a:t>
            </a:fld>
            <a:endParaRPr lang="en-US"/>
          </a:p>
        </p:txBody>
      </p:sp>
    </p:spTree>
    <p:extLst>
      <p:ext uri="{BB962C8B-B14F-4D97-AF65-F5344CB8AC3E}">
        <p14:creationId xmlns:p14="http://schemas.microsoft.com/office/powerpoint/2010/main" val="384064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89FF2E-8953-4442-A8EE-F6AFBC2ECB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A45A00-E8A2-475A-847E-09076B164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C3706-C3C2-4DBA-99E3-0255D03630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EC334-E39D-48B2-8EEE-1EEE977DC45A}" type="datetimeFigureOut">
              <a:rPr lang="en-US" smtClean="0"/>
              <a:t>7/30/2021</a:t>
            </a:fld>
            <a:endParaRPr lang="en-US"/>
          </a:p>
        </p:txBody>
      </p:sp>
      <p:sp>
        <p:nvSpPr>
          <p:cNvPr id="5" name="Footer Placeholder 4">
            <a:extLst>
              <a:ext uri="{FF2B5EF4-FFF2-40B4-BE49-F238E27FC236}">
                <a16:creationId xmlns:a16="http://schemas.microsoft.com/office/drawing/2014/main" id="{07C33740-5987-4DE0-9C9D-5B9D45290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2B461D-59AA-45F3-8613-C04FE06327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23808-F083-4153-BFCC-96B00155B685}" type="slidenum">
              <a:rPr lang="en-US" smtClean="0"/>
              <a:t>‹#›</a:t>
            </a:fld>
            <a:endParaRPr lang="en-US"/>
          </a:p>
        </p:txBody>
      </p:sp>
    </p:spTree>
    <p:extLst>
      <p:ext uri="{BB962C8B-B14F-4D97-AF65-F5344CB8AC3E}">
        <p14:creationId xmlns:p14="http://schemas.microsoft.com/office/powerpoint/2010/main" val="221079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2337AF-3EFA-4294-AB10-90FF74D2769B}"/>
              </a:ext>
            </a:extLst>
          </p:cNvPr>
          <p:cNvSpPr>
            <a:spLocks noGrp="1"/>
          </p:cNvSpPr>
          <p:nvPr>
            <p:ph type="ctrTitle"/>
          </p:nvPr>
        </p:nvSpPr>
        <p:spPr>
          <a:xfrm>
            <a:off x="804672" y="962246"/>
            <a:ext cx="6437700" cy="2611967"/>
          </a:xfrm>
        </p:spPr>
        <p:txBody>
          <a:bodyPr anchor="b">
            <a:normAutofit/>
          </a:bodyPr>
          <a:lstStyle/>
          <a:p>
            <a:pPr algn="l"/>
            <a:r>
              <a:rPr lang="el-GR" sz="5400" dirty="0"/>
              <a:t>Εργασία στο </a:t>
            </a:r>
            <a:r>
              <a:rPr lang="en-US" sz="5400" dirty="0"/>
              <a:t>Digital Marketing</a:t>
            </a:r>
          </a:p>
        </p:txBody>
      </p:sp>
      <p:sp>
        <p:nvSpPr>
          <p:cNvPr id="3" name="Subtitle 2">
            <a:extLst>
              <a:ext uri="{FF2B5EF4-FFF2-40B4-BE49-F238E27FC236}">
                <a16:creationId xmlns:a16="http://schemas.microsoft.com/office/drawing/2014/main" id="{39389398-3060-42FC-BA07-BBD2718447E1}"/>
              </a:ext>
            </a:extLst>
          </p:cNvPr>
          <p:cNvSpPr>
            <a:spLocks noGrp="1"/>
          </p:cNvSpPr>
          <p:nvPr>
            <p:ph type="subTitle" idx="1"/>
          </p:nvPr>
        </p:nvSpPr>
        <p:spPr>
          <a:xfrm>
            <a:off x="804672" y="3719618"/>
            <a:ext cx="4167376" cy="1155525"/>
          </a:xfrm>
        </p:spPr>
        <p:txBody>
          <a:bodyPr anchor="t">
            <a:normAutofit/>
          </a:bodyPr>
          <a:lstStyle/>
          <a:p>
            <a:pPr algn="l"/>
            <a:r>
              <a:rPr lang="el-GR" sz="2000" dirty="0"/>
              <a:t>Παύλος Πούλος</a:t>
            </a:r>
            <a:endParaRPr lang="en-US" sz="2000" dirty="0"/>
          </a:p>
        </p:txBody>
      </p:sp>
    </p:spTree>
    <p:extLst>
      <p:ext uri="{BB962C8B-B14F-4D97-AF65-F5344CB8AC3E}">
        <p14:creationId xmlns:p14="http://schemas.microsoft.com/office/powerpoint/2010/main" val="2079805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1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6F552A-B343-4578-A8EF-B8C2C3126B8E}"/>
              </a:ext>
            </a:extLst>
          </p:cNvPr>
          <p:cNvPicPr>
            <a:picLocks noGrp="1" noChangeAspect="1"/>
          </p:cNvPicPr>
          <p:nvPr>
            <p:ph idx="1"/>
          </p:nvPr>
        </p:nvPicPr>
        <p:blipFill>
          <a:blip r:embed="rId2"/>
          <a:stretch>
            <a:fillRect/>
          </a:stretch>
        </p:blipFill>
        <p:spPr>
          <a:xfrm>
            <a:off x="2581131" y="643467"/>
            <a:ext cx="7029737" cy="5571066"/>
          </a:xfrm>
          <a:prstGeom prst="rect">
            <a:avLst/>
          </a:prstGeom>
        </p:spPr>
      </p:pic>
    </p:spTree>
    <p:extLst>
      <p:ext uri="{BB962C8B-B14F-4D97-AF65-F5344CB8AC3E}">
        <p14:creationId xmlns:p14="http://schemas.microsoft.com/office/powerpoint/2010/main" val="757361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52" name="Freeform: Shape 51">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Content Placeholder 20">
            <a:extLst>
              <a:ext uri="{FF2B5EF4-FFF2-40B4-BE49-F238E27FC236}">
                <a16:creationId xmlns:a16="http://schemas.microsoft.com/office/drawing/2014/main" id="{9784B5F2-8338-489F-A5ED-64A90422F9F9}"/>
              </a:ext>
            </a:extLst>
          </p:cNvPr>
          <p:cNvSpPr>
            <a:spLocks noGrp="1"/>
          </p:cNvSpPr>
          <p:nvPr>
            <p:ph idx="1"/>
          </p:nvPr>
        </p:nvSpPr>
        <p:spPr>
          <a:xfrm>
            <a:off x="765051" y="2286000"/>
            <a:ext cx="3384000" cy="3844800"/>
          </a:xfrm>
        </p:spPr>
        <p:txBody>
          <a:bodyPr>
            <a:normAutofit/>
          </a:bodyPr>
          <a:lstStyle/>
          <a:p>
            <a:r>
              <a:rPr lang="el-GR" sz="2000" dirty="0">
                <a:solidFill>
                  <a:schemeClr val="bg1">
                    <a:alpha val="60000"/>
                  </a:schemeClr>
                </a:solidFill>
              </a:rPr>
              <a:t>Όπως βλέπουμε , τοποθετήσαμε σαν Τμήμα Κοινού ( Περσόνα μας ) τρέχοντες φοιτητές και άτομα τα οποία τους αρέσουν τα ταξίδια κυρίως. Διότι σε αυτά τα άτομα απευθυνόμαστε!</a:t>
            </a:r>
          </a:p>
          <a:p>
            <a:endParaRPr lang="en-US" sz="2000" dirty="0">
              <a:solidFill>
                <a:schemeClr val="bg1">
                  <a:alpha val="60000"/>
                </a:schemeClr>
              </a:solidFill>
            </a:endParaRPr>
          </a:p>
        </p:txBody>
      </p:sp>
      <p:pic>
        <p:nvPicPr>
          <p:cNvPr id="8" name="Picture 7">
            <a:extLst>
              <a:ext uri="{FF2B5EF4-FFF2-40B4-BE49-F238E27FC236}">
                <a16:creationId xmlns:a16="http://schemas.microsoft.com/office/drawing/2014/main" id="{5FFB6B0C-2AB3-463D-949B-5E0435AD1DBE}"/>
              </a:ext>
            </a:extLst>
          </p:cNvPr>
          <p:cNvPicPr>
            <a:picLocks noChangeAspect="1"/>
          </p:cNvPicPr>
          <p:nvPr/>
        </p:nvPicPr>
        <p:blipFill>
          <a:blip r:embed="rId2"/>
          <a:stretch>
            <a:fillRect/>
          </a:stretch>
        </p:blipFill>
        <p:spPr>
          <a:xfrm>
            <a:off x="5603127" y="828508"/>
            <a:ext cx="6095459" cy="5200984"/>
          </a:xfrm>
          <a:prstGeom prst="rect">
            <a:avLst/>
          </a:prstGeom>
        </p:spPr>
      </p:pic>
    </p:spTree>
    <p:extLst>
      <p:ext uri="{BB962C8B-B14F-4D97-AF65-F5344CB8AC3E}">
        <p14:creationId xmlns:p14="http://schemas.microsoft.com/office/powerpoint/2010/main" val="253572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58935C-4423-4D08-8B97-CD689CF75D87}"/>
              </a:ext>
            </a:extLst>
          </p:cNvPr>
          <p:cNvSpPr>
            <a:spLocks noGrp="1"/>
          </p:cNvSpPr>
          <p:nvPr>
            <p:ph idx="1"/>
          </p:nvPr>
        </p:nvSpPr>
        <p:spPr>
          <a:xfrm>
            <a:off x="678997" y="1140179"/>
            <a:ext cx="4394200" cy="2454300"/>
          </a:xfrm>
        </p:spPr>
        <p:txBody>
          <a:bodyPr>
            <a:normAutofit/>
          </a:bodyPr>
          <a:lstStyle/>
          <a:p>
            <a:r>
              <a:rPr lang="el-GR" sz="2400" dirty="0">
                <a:solidFill>
                  <a:schemeClr val="bg1">
                    <a:alpha val="80000"/>
                  </a:schemeClr>
                </a:solidFill>
              </a:rPr>
              <a:t>Προχωράμε στην ρύθμιση ομάδας διαφημίσεων προσθέτοντας το σχετικό </a:t>
            </a:r>
            <a:r>
              <a:rPr lang="en-US" sz="2400" dirty="0">
                <a:solidFill>
                  <a:schemeClr val="bg1">
                    <a:alpha val="80000"/>
                  </a:schemeClr>
                </a:solidFill>
              </a:rPr>
              <a:t>URL</a:t>
            </a:r>
            <a:r>
              <a:rPr lang="el-GR" sz="2400" dirty="0">
                <a:solidFill>
                  <a:schemeClr val="bg1">
                    <a:alpha val="80000"/>
                  </a:schemeClr>
                </a:solidFill>
              </a:rPr>
              <a:t> και κάποιες ενδεικτικές λέξεις-κλειδιά.</a:t>
            </a:r>
          </a:p>
          <a:p>
            <a:endParaRPr lang="en-US" sz="2400" dirty="0">
              <a:solidFill>
                <a:schemeClr val="bg1">
                  <a:alpha val="80000"/>
                </a:schemeClr>
              </a:solidFill>
            </a:endParaRPr>
          </a:p>
        </p:txBody>
      </p:sp>
      <p:pic>
        <p:nvPicPr>
          <p:cNvPr id="7" name="Picture 6">
            <a:extLst>
              <a:ext uri="{FF2B5EF4-FFF2-40B4-BE49-F238E27FC236}">
                <a16:creationId xmlns:a16="http://schemas.microsoft.com/office/drawing/2014/main" id="{4773E207-39C9-4629-9238-19515B2AC3E7}"/>
              </a:ext>
            </a:extLst>
          </p:cNvPr>
          <p:cNvPicPr>
            <a:picLocks noChangeAspect="1"/>
          </p:cNvPicPr>
          <p:nvPr/>
        </p:nvPicPr>
        <p:blipFill rotWithShape="1">
          <a:blip r:embed="rId2"/>
          <a:srcRect l="2701" r="8796"/>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4" name="Group 13">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5" name="Freeform: Shape 14">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366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6" name="Freeform: Shape 2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D21352BC-D92A-4003-AA44-3938015170C4}"/>
              </a:ext>
            </a:extLst>
          </p:cNvPr>
          <p:cNvSpPr>
            <a:spLocks noGrp="1"/>
          </p:cNvSpPr>
          <p:nvPr>
            <p:ph idx="1"/>
          </p:nvPr>
        </p:nvSpPr>
        <p:spPr>
          <a:xfrm>
            <a:off x="727038" y="662400"/>
            <a:ext cx="3384000" cy="3844800"/>
          </a:xfrm>
        </p:spPr>
        <p:txBody>
          <a:bodyPr>
            <a:normAutofit/>
          </a:bodyPr>
          <a:lstStyle/>
          <a:p>
            <a:r>
              <a:rPr lang="el-GR" sz="2000" dirty="0">
                <a:solidFill>
                  <a:schemeClr val="bg1">
                    <a:alpha val="60000"/>
                  </a:schemeClr>
                </a:solidFill>
              </a:rPr>
              <a:t>Είμαστε πλέον έτοιμοι να ασχοληθούμε με το περιεχόμενο της διαφήμισης.</a:t>
            </a:r>
          </a:p>
          <a:p>
            <a:r>
              <a:rPr lang="el-GR" sz="2000" dirty="0">
                <a:solidFill>
                  <a:schemeClr val="bg1">
                    <a:alpha val="60000"/>
                  </a:schemeClr>
                </a:solidFill>
              </a:rPr>
              <a:t>Προσθέτουμε τις λέξεις κλειδιά στις επικεφαλίδες και στο κείμενο όσες φορές μπορούμε.</a:t>
            </a:r>
          </a:p>
          <a:p>
            <a:r>
              <a:rPr lang="el-GR" sz="2000" dirty="0">
                <a:solidFill>
                  <a:schemeClr val="bg1">
                    <a:alpha val="60000"/>
                  </a:schemeClr>
                </a:solidFill>
              </a:rPr>
              <a:t>Δημιουργώντας παράλληλα ένα ενδιαφέρον στον θεατή , κάνοντάς του ερωτήσεις στο </a:t>
            </a:r>
            <a:r>
              <a:rPr lang="en-US" sz="2000" dirty="0">
                <a:solidFill>
                  <a:schemeClr val="bg1">
                    <a:alpha val="60000"/>
                  </a:schemeClr>
                </a:solidFill>
              </a:rPr>
              <a:t>Banner </a:t>
            </a:r>
            <a:r>
              <a:rPr lang="el-GR" sz="2000" dirty="0">
                <a:solidFill>
                  <a:schemeClr val="bg1">
                    <a:alpha val="60000"/>
                  </a:schemeClr>
                </a:solidFill>
              </a:rPr>
              <a:t>της διαφήμισης.</a:t>
            </a:r>
            <a:endParaRPr lang="en-US" sz="2000" dirty="0">
              <a:solidFill>
                <a:schemeClr val="bg1">
                  <a:alpha val="60000"/>
                </a:schemeClr>
              </a:solidFill>
            </a:endParaRPr>
          </a:p>
        </p:txBody>
      </p:sp>
      <p:pic>
        <p:nvPicPr>
          <p:cNvPr id="7" name="Picture 6">
            <a:extLst>
              <a:ext uri="{FF2B5EF4-FFF2-40B4-BE49-F238E27FC236}">
                <a16:creationId xmlns:a16="http://schemas.microsoft.com/office/drawing/2014/main" id="{99D2AC17-3D5F-4BF7-BF7D-0B06CCE82FD3}"/>
              </a:ext>
            </a:extLst>
          </p:cNvPr>
          <p:cNvPicPr>
            <a:picLocks noChangeAspect="1"/>
          </p:cNvPicPr>
          <p:nvPr/>
        </p:nvPicPr>
        <p:blipFill>
          <a:blip r:embed="rId2"/>
          <a:stretch>
            <a:fillRect/>
          </a:stretch>
        </p:blipFill>
        <p:spPr>
          <a:xfrm>
            <a:off x="5436060" y="662400"/>
            <a:ext cx="6344149" cy="5036024"/>
          </a:xfrm>
          <a:prstGeom prst="rect">
            <a:avLst/>
          </a:prstGeom>
        </p:spPr>
      </p:pic>
    </p:spTree>
    <p:extLst>
      <p:ext uri="{BB962C8B-B14F-4D97-AF65-F5344CB8AC3E}">
        <p14:creationId xmlns:p14="http://schemas.microsoft.com/office/powerpoint/2010/main" val="350674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3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C0D12C80-57A1-4380-9698-82DC77B92CB3}"/>
              </a:ext>
            </a:extLst>
          </p:cNvPr>
          <p:cNvPicPr>
            <a:picLocks noGrp="1" noChangeAspect="1"/>
          </p:cNvPicPr>
          <p:nvPr>
            <p:ph idx="1"/>
          </p:nvPr>
        </p:nvPicPr>
        <p:blipFill>
          <a:blip r:embed="rId2"/>
          <a:stretch>
            <a:fillRect/>
          </a:stretch>
        </p:blipFill>
        <p:spPr>
          <a:xfrm>
            <a:off x="2750015" y="643467"/>
            <a:ext cx="6691970" cy="5571066"/>
          </a:xfrm>
          <a:prstGeom prst="rect">
            <a:avLst/>
          </a:prstGeom>
        </p:spPr>
      </p:pic>
    </p:spTree>
    <p:extLst>
      <p:ext uri="{BB962C8B-B14F-4D97-AF65-F5344CB8AC3E}">
        <p14:creationId xmlns:p14="http://schemas.microsoft.com/office/powerpoint/2010/main" val="415768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4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55" name="Freeform: Shape 4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Content Placeholder 25">
            <a:extLst>
              <a:ext uri="{FF2B5EF4-FFF2-40B4-BE49-F238E27FC236}">
                <a16:creationId xmlns:a16="http://schemas.microsoft.com/office/drawing/2014/main" id="{3E43C667-54B0-4CCE-A493-D3C41D96FEE8}"/>
              </a:ext>
            </a:extLst>
          </p:cNvPr>
          <p:cNvSpPr>
            <a:spLocks noGrp="1"/>
          </p:cNvSpPr>
          <p:nvPr>
            <p:ph idx="1"/>
          </p:nvPr>
        </p:nvSpPr>
        <p:spPr>
          <a:xfrm>
            <a:off x="765051" y="2286000"/>
            <a:ext cx="3384000" cy="3844800"/>
          </a:xfrm>
        </p:spPr>
        <p:txBody>
          <a:bodyPr>
            <a:normAutofit/>
          </a:bodyPr>
          <a:lstStyle/>
          <a:p>
            <a:r>
              <a:rPr lang="el-GR" sz="2000" dirty="0">
                <a:solidFill>
                  <a:schemeClr val="bg1">
                    <a:alpha val="60000"/>
                  </a:schemeClr>
                </a:solidFill>
              </a:rPr>
              <a:t>‘Έπειτα την δημοσιεύουμε φτάνοντας στην καρτέλα που μας αναφέρει τα στατιστικά της διαφήμισής μας .</a:t>
            </a:r>
          </a:p>
          <a:p>
            <a:r>
              <a:rPr lang="el-GR" sz="2000" dirty="0">
                <a:solidFill>
                  <a:schemeClr val="bg1">
                    <a:alpha val="60000"/>
                  </a:schemeClr>
                </a:solidFill>
              </a:rPr>
              <a:t>Έτσι ολοκληρώνουμε την διαφήμιση με την χρήση του </a:t>
            </a:r>
            <a:r>
              <a:rPr lang="en-US" sz="2000" dirty="0">
                <a:solidFill>
                  <a:schemeClr val="bg1">
                    <a:alpha val="60000"/>
                  </a:schemeClr>
                </a:solidFill>
              </a:rPr>
              <a:t>Google AdWords!</a:t>
            </a:r>
          </a:p>
        </p:txBody>
      </p:sp>
      <p:pic>
        <p:nvPicPr>
          <p:cNvPr id="5" name="Content Placeholder 4">
            <a:extLst>
              <a:ext uri="{FF2B5EF4-FFF2-40B4-BE49-F238E27FC236}">
                <a16:creationId xmlns:a16="http://schemas.microsoft.com/office/drawing/2014/main" id="{CF8F50D0-005C-42E2-8B2F-984492AD0C93}"/>
              </a:ext>
            </a:extLst>
          </p:cNvPr>
          <p:cNvPicPr>
            <a:picLocks noChangeAspect="1"/>
          </p:cNvPicPr>
          <p:nvPr/>
        </p:nvPicPr>
        <p:blipFill>
          <a:blip r:embed="rId2"/>
          <a:stretch>
            <a:fillRect/>
          </a:stretch>
        </p:blipFill>
        <p:spPr>
          <a:xfrm>
            <a:off x="5411053" y="1030844"/>
            <a:ext cx="6014185" cy="4796312"/>
          </a:xfrm>
          <a:prstGeom prst="rect">
            <a:avLst/>
          </a:prstGeom>
        </p:spPr>
      </p:pic>
    </p:spTree>
    <p:extLst>
      <p:ext uri="{BB962C8B-B14F-4D97-AF65-F5344CB8AC3E}">
        <p14:creationId xmlns:p14="http://schemas.microsoft.com/office/powerpoint/2010/main" val="98847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5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58FCA-B601-426D-A71C-5D07EEE9B188}"/>
              </a:ext>
            </a:extLst>
          </p:cNvPr>
          <p:cNvSpPr>
            <a:spLocks noGrp="1"/>
          </p:cNvSpPr>
          <p:nvPr>
            <p:ph type="title"/>
          </p:nvPr>
        </p:nvSpPr>
        <p:spPr>
          <a:xfrm>
            <a:off x="838200" y="1641752"/>
            <a:ext cx="4391025" cy="1323439"/>
          </a:xfrm>
        </p:spPr>
        <p:txBody>
          <a:bodyPr vert="horz" lIns="91440" tIns="45720" rIns="91440" bIns="45720" rtlCol="0" anchor="t">
            <a:normAutofit/>
          </a:bodyPr>
          <a:lstStyle/>
          <a:p>
            <a:r>
              <a:rPr lang="en-US" sz="4000">
                <a:solidFill>
                  <a:schemeClr val="bg1"/>
                </a:solidFill>
              </a:rPr>
              <a:t>Facebook</a:t>
            </a:r>
          </a:p>
        </p:txBody>
      </p:sp>
      <p:sp>
        <p:nvSpPr>
          <p:cNvPr id="34" name="Content Placeholder 25">
            <a:extLst>
              <a:ext uri="{FF2B5EF4-FFF2-40B4-BE49-F238E27FC236}">
                <a16:creationId xmlns:a16="http://schemas.microsoft.com/office/drawing/2014/main" id="{8B774F08-A999-441A-A6AD-5E1FC04EED01}"/>
              </a:ext>
            </a:extLst>
          </p:cNvPr>
          <p:cNvSpPr>
            <a:spLocks noGrp="1"/>
          </p:cNvSpPr>
          <p:nvPr>
            <p:ph idx="1"/>
          </p:nvPr>
        </p:nvSpPr>
        <p:spPr>
          <a:xfrm>
            <a:off x="838200" y="3146400"/>
            <a:ext cx="4391025" cy="2454300"/>
          </a:xfrm>
        </p:spPr>
        <p:txBody>
          <a:bodyPr>
            <a:normAutofit fontScale="77500" lnSpcReduction="20000"/>
          </a:bodyPr>
          <a:lstStyle/>
          <a:p>
            <a:r>
              <a:rPr lang="el-GR" sz="2400" dirty="0">
                <a:solidFill>
                  <a:schemeClr val="bg1">
                    <a:alpha val="80000"/>
                  </a:schemeClr>
                </a:solidFill>
              </a:rPr>
              <a:t>Και τώρα θα ασχοληθούμε με το </a:t>
            </a:r>
            <a:r>
              <a:rPr lang="en-US" sz="2400" dirty="0">
                <a:solidFill>
                  <a:schemeClr val="bg1">
                    <a:alpha val="80000"/>
                  </a:schemeClr>
                </a:solidFill>
              </a:rPr>
              <a:t>Facebook.</a:t>
            </a:r>
          </a:p>
          <a:p>
            <a:r>
              <a:rPr lang="el-GR" sz="2400" dirty="0">
                <a:solidFill>
                  <a:schemeClr val="bg1">
                    <a:alpha val="80000"/>
                  </a:schemeClr>
                </a:solidFill>
              </a:rPr>
              <a:t>Θα δημιουργήσουμε μια σελίδα που την ονομάζουμε ΚΤΗΜΑ </a:t>
            </a:r>
            <a:r>
              <a:rPr lang="en-US" sz="2400" dirty="0">
                <a:solidFill>
                  <a:schemeClr val="bg1">
                    <a:alpha val="80000"/>
                  </a:schemeClr>
                </a:solidFill>
              </a:rPr>
              <a:t>paradise.</a:t>
            </a:r>
          </a:p>
          <a:p>
            <a:r>
              <a:rPr lang="el-GR" sz="2400" dirty="0">
                <a:solidFill>
                  <a:schemeClr val="bg1">
                    <a:alpha val="80000"/>
                  </a:schemeClr>
                </a:solidFill>
              </a:rPr>
              <a:t>Εκεί θα ανεβάσουμε φωτογραφίες και ενημερώσεις σε μορφή </a:t>
            </a:r>
            <a:r>
              <a:rPr lang="en-US" sz="2400" dirty="0">
                <a:solidFill>
                  <a:schemeClr val="bg1">
                    <a:alpha val="80000"/>
                  </a:schemeClr>
                </a:solidFill>
              </a:rPr>
              <a:t>Post </a:t>
            </a:r>
            <a:r>
              <a:rPr lang="el-GR" sz="2400" dirty="0">
                <a:solidFill>
                  <a:schemeClr val="bg1">
                    <a:alpha val="80000"/>
                  </a:schemeClr>
                </a:solidFill>
              </a:rPr>
              <a:t>και θα κάνουμε διαφήμιση αυτά τα συγκεκριμένα </a:t>
            </a:r>
            <a:r>
              <a:rPr lang="en-US" sz="2400" dirty="0">
                <a:solidFill>
                  <a:schemeClr val="bg1">
                    <a:alpha val="80000"/>
                  </a:schemeClr>
                </a:solidFill>
              </a:rPr>
              <a:t>Post </a:t>
            </a:r>
            <a:r>
              <a:rPr lang="el-GR" sz="2400" dirty="0">
                <a:solidFill>
                  <a:schemeClr val="bg1">
                    <a:alpha val="80000"/>
                  </a:schemeClr>
                </a:solidFill>
              </a:rPr>
              <a:t>που θα αναφέρουν τις εκπτώσεις τιμών σε φοιτητές.</a:t>
            </a:r>
            <a:endParaRPr lang="en-US" sz="2400" dirty="0">
              <a:solidFill>
                <a:schemeClr val="bg1">
                  <a:alpha val="80000"/>
                </a:schemeClr>
              </a:solidFill>
            </a:endParaRPr>
          </a:p>
        </p:txBody>
      </p:sp>
      <p:pic>
        <p:nvPicPr>
          <p:cNvPr id="11" name="Picture 10">
            <a:extLst>
              <a:ext uri="{FF2B5EF4-FFF2-40B4-BE49-F238E27FC236}">
                <a16:creationId xmlns:a16="http://schemas.microsoft.com/office/drawing/2014/main" id="{CAA37109-D882-4F7C-872A-F1A6708BD593}"/>
              </a:ext>
            </a:extLst>
          </p:cNvPr>
          <p:cNvPicPr>
            <a:picLocks noChangeAspect="1"/>
          </p:cNvPicPr>
          <p:nvPr/>
        </p:nvPicPr>
        <p:blipFill rotWithShape="1">
          <a:blip r:embed="rId2"/>
          <a:srcRect t="439" r="-1" b="31609"/>
          <a:stretch/>
        </p:blipFill>
        <p:spPr>
          <a:xfrm>
            <a:off x="6847053" y="593678"/>
            <a:ext cx="4780840" cy="54659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1868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AE52-2231-42CB-ACC5-957AE7D0302F}"/>
              </a:ext>
            </a:extLst>
          </p:cNvPr>
          <p:cNvSpPr>
            <a:spLocks noGrp="1"/>
          </p:cNvSpPr>
          <p:nvPr>
            <p:ph type="title"/>
          </p:nvPr>
        </p:nvSpPr>
        <p:spPr>
          <a:xfrm>
            <a:off x="5069940" y="365124"/>
            <a:ext cx="6172200" cy="1828800"/>
          </a:xfrm>
        </p:spPr>
        <p:txBody>
          <a:bodyPr>
            <a:normAutofit/>
          </a:bodyPr>
          <a:lstStyle/>
          <a:p>
            <a:r>
              <a:rPr lang="el-GR" dirty="0"/>
              <a:t>Εξατομίκευση Κοινού	</a:t>
            </a:r>
            <a:endParaRPr lang="en-US" dirty="0"/>
          </a:p>
        </p:txBody>
      </p:sp>
      <p:pic>
        <p:nvPicPr>
          <p:cNvPr id="5" name="Picture 4">
            <a:extLst>
              <a:ext uri="{FF2B5EF4-FFF2-40B4-BE49-F238E27FC236}">
                <a16:creationId xmlns:a16="http://schemas.microsoft.com/office/drawing/2014/main" id="{FE401546-654E-4FB5-8850-2F808B030D46}"/>
              </a:ext>
            </a:extLst>
          </p:cNvPr>
          <p:cNvPicPr>
            <a:picLocks noChangeAspect="1"/>
          </p:cNvPicPr>
          <p:nvPr/>
        </p:nvPicPr>
        <p:blipFill rotWithShape="1">
          <a:blip r:embed="rId2"/>
          <a:srcRect t="5784" r="-1" b="4051"/>
          <a:stretch/>
        </p:blipFill>
        <p:spPr>
          <a:xfrm>
            <a:off x="183870" y="95534"/>
            <a:ext cx="4445821" cy="6571397"/>
          </a:xfrm>
          <a:prstGeom prst="rect">
            <a:avLst/>
          </a:prstGeom>
        </p:spPr>
      </p:pic>
      <p:sp>
        <p:nvSpPr>
          <p:cNvPr id="3" name="Content Placeholder 2">
            <a:extLst>
              <a:ext uri="{FF2B5EF4-FFF2-40B4-BE49-F238E27FC236}">
                <a16:creationId xmlns:a16="http://schemas.microsoft.com/office/drawing/2014/main" id="{5E31707E-C15C-4ACB-9417-6B67C1601911}"/>
              </a:ext>
            </a:extLst>
          </p:cNvPr>
          <p:cNvSpPr>
            <a:spLocks noGrp="1"/>
          </p:cNvSpPr>
          <p:nvPr>
            <p:ph idx="1"/>
          </p:nvPr>
        </p:nvSpPr>
        <p:spPr>
          <a:xfrm>
            <a:off x="5117707" y="2329400"/>
            <a:ext cx="6172200" cy="3858768"/>
          </a:xfrm>
        </p:spPr>
        <p:txBody>
          <a:bodyPr>
            <a:normAutofit lnSpcReduction="10000"/>
          </a:bodyPr>
          <a:lstStyle/>
          <a:p>
            <a:r>
              <a:rPr lang="el-GR" sz="2400" dirty="0"/>
              <a:t>Κατά την δημιουργία της διαφήμισης του </a:t>
            </a:r>
            <a:r>
              <a:rPr lang="en-US" sz="2400" dirty="0"/>
              <a:t>Post </a:t>
            </a:r>
            <a:r>
              <a:rPr lang="el-GR" sz="2400" dirty="0"/>
              <a:t>στο </a:t>
            </a:r>
            <a:r>
              <a:rPr lang="en-US" sz="2400" dirty="0"/>
              <a:t>Facebook, </a:t>
            </a:r>
            <a:r>
              <a:rPr lang="el-GR" sz="2400" dirty="0"/>
              <a:t>δημιουργούμε το κοινό στο οποίο θέλουμε να απευθυνθούμε. Το οποίο είναι κυρίως Φοιτητές με τάσεις αυτόνομων διακοπών , φθηνών και με επαφή στην φύση.</a:t>
            </a:r>
          </a:p>
          <a:p>
            <a:r>
              <a:rPr lang="el-GR" sz="2400" dirty="0"/>
              <a:t>Όπως και την περιοχή που θέλουμε να καλύψουμε, να είναι , για αρχή, στις τοπικές περιοχές και Αθήνα.</a:t>
            </a:r>
          </a:p>
          <a:p>
            <a:endParaRPr lang="el-GR" sz="2400" dirty="0"/>
          </a:p>
          <a:p>
            <a:pPr marL="0" indent="0">
              <a:buNone/>
            </a:pPr>
            <a:r>
              <a:rPr lang="el-GR" sz="2400" dirty="0"/>
              <a:t>(Η κατασκήνωση βρίσκεται στην Κορινθία Πελοποννήσου.)</a:t>
            </a:r>
            <a:endParaRPr lang="en-US" sz="2400" dirty="0"/>
          </a:p>
        </p:txBody>
      </p:sp>
    </p:spTree>
    <p:extLst>
      <p:ext uri="{BB962C8B-B14F-4D97-AF65-F5344CB8AC3E}">
        <p14:creationId xmlns:p14="http://schemas.microsoft.com/office/powerpoint/2010/main" val="398275268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5E9017-CEF9-4BF1-B423-434B2F56523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Feedback</a:t>
            </a:r>
          </a:p>
        </p:txBody>
      </p:sp>
      <p:graphicFrame>
        <p:nvGraphicFramePr>
          <p:cNvPr id="30" name="Content Placeholder 2">
            <a:extLst>
              <a:ext uri="{FF2B5EF4-FFF2-40B4-BE49-F238E27FC236}">
                <a16:creationId xmlns:a16="http://schemas.microsoft.com/office/drawing/2014/main" id="{1BF683B5-CC19-4BCA-9B56-B98EBCFBB384}"/>
              </a:ext>
            </a:extLst>
          </p:cNvPr>
          <p:cNvGraphicFramePr>
            <a:graphicFrameLocks noGrp="1"/>
          </p:cNvGraphicFramePr>
          <p:nvPr>
            <p:ph idx="1"/>
            <p:extLst>
              <p:ext uri="{D42A27DB-BD31-4B8C-83A1-F6EECF244321}">
                <p14:modId xmlns:p14="http://schemas.microsoft.com/office/powerpoint/2010/main" val="141138381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255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EEDF63-07AE-44C2-B760-57031038DD1B}"/>
              </a:ext>
            </a:extLst>
          </p:cNvPr>
          <p:cNvSpPr>
            <a:spLocks noGrp="1"/>
          </p:cNvSpPr>
          <p:nvPr>
            <p:ph type="title"/>
          </p:nvPr>
        </p:nvSpPr>
        <p:spPr>
          <a:xfrm>
            <a:off x="654132" y="1161288"/>
            <a:ext cx="3529953" cy="2980944"/>
          </a:xfrm>
        </p:spPr>
        <p:txBody>
          <a:bodyPr>
            <a:normAutofit/>
          </a:bodyPr>
          <a:lstStyle/>
          <a:p>
            <a:r>
              <a:rPr lang="el-GR">
                <a:solidFill>
                  <a:schemeClr val="bg1"/>
                </a:solidFill>
              </a:rPr>
              <a:t>Ιδέα</a:t>
            </a:r>
            <a:endParaRPr lang="en-US" dirty="0">
              <a:solidFill>
                <a:schemeClr val="bg1"/>
              </a:solidFill>
            </a:endParaRPr>
          </a:p>
        </p:txBody>
      </p:sp>
      <p:sp>
        <p:nvSpPr>
          <p:cNvPr id="3" name="Content Placeholder 2">
            <a:extLst>
              <a:ext uri="{FF2B5EF4-FFF2-40B4-BE49-F238E27FC236}">
                <a16:creationId xmlns:a16="http://schemas.microsoft.com/office/drawing/2014/main" id="{CEEF4147-9783-4CD0-8F11-938F7CBE9094}"/>
              </a:ext>
            </a:extLst>
          </p:cNvPr>
          <p:cNvSpPr>
            <a:spLocks noGrp="1"/>
          </p:cNvSpPr>
          <p:nvPr>
            <p:ph idx="1"/>
          </p:nvPr>
        </p:nvSpPr>
        <p:spPr>
          <a:xfrm>
            <a:off x="6212411" y="1161288"/>
            <a:ext cx="5135293" cy="3150167"/>
          </a:xfrm>
        </p:spPr>
        <p:txBody>
          <a:bodyPr anchor="ctr">
            <a:normAutofit fontScale="70000" lnSpcReduction="20000"/>
          </a:bodyPr>
          <a:lstStyle/>
          <a:p>
            <a:r>
              <a:rPr lang="el-GR" sz="2400" dirty="0"/>
              <a:t>Η επιχείρηση που θα ασχοληθούμε είναι μία κατασκήνωση η οποία σαν προϊόν  έχει την περσόνα στην οποία απευθύνεται. Και αυτή είναι σε φοιτητές και ηλικιακές ομάδες αυτών το καλοκαίρι, και ήσυχες και ήρεμες διακοπές για μεγαλύτερους σε ηλικία την χειμερινή περίοδο.</a:t>
            </a:r>
          </a:p>
          <a:p>
            <a:r>
              <a:rPr lang="el-GR" sz="2400" dirty="0"/>
              <a:t>Με αυτό τον σκοπό προσελκύουμε «όμοιούς μας» , κάτι το οποίο είναι ένα στοιχείο που δεν είναι πάντα ξεκάθαρο σε άλλες κατασκηνώσεις.</a:t>
            </a:r>
          </a:p>
          <a:p>
            <a:r>
              <a:rPr lang="el-GR" sz="2400" dirty="0"/>
              <a:t>Οι προσελκύσεις θα γίνονται </a:t>
            </a:r>
            <a:r>
              <a:rPr lang="el-GR" sz="2400"/>
              <a:t>μέσω στοχευμένης </a:t>
            </a:r>
            <a:r>
              <a:rPr lang="el-GR" sz="2400" dirty="0"/>
              <a:t>διαφήμισης , και καλύτερες τιμές για κάθε επιθυμητή ομάδα ανθρώπων της περιόδου (</a:t>
            </a:r>
            <a:r>
              <a:rPr lang="el-GR" sz="2400"/>
              <a:t>κάθε περσόνα).</a:t>
            </a:r>
            <a:endParaRPr lang="el-GR" sz="2400" dirty="0"/>
          </a:p>
        </p:txBody>
      </p:sp>
    </p:spTree>
    <p:extLst>
      <p:ext uri="{BB962C8B-B14F-4D97-AF65-F5344CB8AC3E}">
        <p14:creationId xmlns:p14="http://schemas.microsoft.com/office/powerpoint/2010/main" val="253660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DC964-D09E-4064-9CD3-0C3955E43A10}"/>
              </a:ext>
            </a:extLst>
          </p:cNvPr>
          <p:cNvSpPr>
            <a:spLocks noGrp="1"/>
          </p:cNvSpPr>
          <p:nvPr>
            <p:ph type="title"/>
          </p:nvPr>
        </p:nvSpPr>
        <p:spPr>
          <a:xfrm>
            <a:off x="1156851" y="637762"/>
            <a:ext cx="9888496" cy="900131"/>
          </a:xfrm>
        </p:spPr>
        <p:txBody>
          <a:bodyPr anchor="t">
            <a:normAutofit/>
          </a:bodyPr>
          <a:lstStyle/>
          <a:p>
            <a:r>
              <a:rPr lang="el-GR" sz="4000" dirty="0">
                <a:solidFill>
                  <a:schemeClr val="bg1"/>
                </a:solidFill>
              </a:rPr>
              <a:t>Ανάλυση Αγοράς ( Όρων Αναζήτησης )</a:t>
            </a:r>
            <a:endParaRPr lang="en-US"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B113AB-90B4-43C9-85B2-8D94FF8BF76B}"/>
              </a:ext>
            </a:extLst>
          </p:cNvPr>
          <p:cNvSpPr>
            <a:spLocks noGrp="1"/>
          </p:cNvSpPr>
          <p:nvPr>
            <p:ph idx="1"/>
          </p:nvPr>
        </p:nvSpPr>
        <p:spPr>
          <a:xfrm>
            <a:off x="1155549" y="2217343"/>
            <a:ext cx="3532458" cy="3959619"/>
          </a:xfrm>
        </p:spPr>
        <p:txBody>
          <a:bodyPr>
            <a:normAutofit lnSpcReduction="10000"/>
          </a:bodyPr>
          <a:lstStyle/>
          <a:p>
            <a:r>
              <a:rPr lang="el-GR" sz="2400" dirty="0"/>
              <a:t>Για αρχή θα εξερευνήσουμε τον όρο κατασκήνωση στο </a:t>
            </a:r>
            <a:r>
              <a:rPr lang="en-US" sz="2400" dirty="0"/>
              <a:t>google trends</a:t>
            </a:r>
          </a:p>
          <a:p>
            <a:endParaRPr lang="en-US" sz="2400" dirty="0"/>
          </a:p>
          <a:p>
            <a:r>
              <a:rPr lang="el-GR" sz="2400" dirty="0"/>
              <a:t>Παρατηρούμε πως ο καλύτερος τρόπος να γράψουμε την κατασκήνωση είναι «κατασκηνωση» χωρίς τόνους.</a:t>
            </a:r>
            <a:endParaRPr lang="en-US" sz="2400" dirty="0"/>
          </a:p>
        </p:txBody>
      </p:sp>
      <p:pic>
        <p:nvPicPr>
          <p:cNvPr id="5" name="Picture 4">
            <a:extLst>
              <a:ext uri="{FF2B5EF4-FFF2-40B4-BE49-F238E27FC236}">
                <a16:creationId xmlns:a16="http://schemas.microsoft.com/office/drawing/2014/main" id="{CBD43A84-F7A6-4A20-8FD5-6BFC1FAEA21A}"/>
              </a:ext>
            </a:extLst>
          </p:cNvPr>
          <p:cNvPicPr>
            <a:picLocks noChangeAspect="1"/>
          </p:cNvPicPr>
          <p:nvPr/>
        </p:nvPicPr>
        <p:blipFill>
          <a:blip r:embed="rId2"/>
          <a:stretch>
            <a:fillRect/>
          </a:stretch>
        </p:blipFill>
        <p:spPr>
          <a:xfrm>
            <a:off x="5726356" y="3232239"/>
            <a:ext cx="5898906" cy="3139986"/>
          </a:xfrm>
          <a:prstGeom prst="rect">
            <a:avLst/>
          </a:prstGeom>
        </p:spPr>
      </p:pic>
    </p:spTree>
    <p:extLst>
      <p:ext uri="{BB962C8B-B14F-4D97-AF65-F5344CB8AC3E}">
        <p14:creationId xmlns:p14="http://schemas.microsoft.com/office/powerpoint/2010/main" val="62918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B70C4-C024-4773-A53B-51428CADF1D4}"/>
              </a:ext>
            </a:extLst>
          </p:cNvPr>
          <p:cNvSpPr>
            <a:spLocks noGrp="1"/>
          </p:cNvSpPr>
          <p:nvPr>
            <p:ph type="title"/>
          </p:nvPr>
        </p:nvSpPr>
        <p:spPr>
          <a:xfrm>
            <a:off x="1156851" y="637762"/>
            <a:ext cx="9888496" cy="900131"/>
          </a:xfrm>
        </p:spPr>
        <p:txBody>
          <a:bodyPr anchor="t">
            <a:normAutofit/>
          </a:bodyPr>
          <a:lstStyle/>
          <a:p>
            <a:r>
              <a:rPr lang="el-GR" sz="4000" dirty="0">
                <a:solidFill>
                  <a:schemeClr val="bg1"/>
                </a:solidFill>
              </a:rPr>
              <a:t>Ανάλυση Αγοράς</a:t>
            </a:r>
            <a:endParaRPr lang="en-US"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92FE19-5733-4F6A-838D-6BFA33064C36}"/>
              </a:ext>
            </a:extLst>
          </p:cNvPr>
          <p:cNvSpPr>
            <a:spLocks noGrp="1"/>
          </p:cNvSpPr>
          <p:nvPr>
            <p:ph idx="1"/>
          </p:nvPr>
        </p:nvSpPr>
        <p:spPr>
          <a:xfrm>
            <a:off x="1155548" y="2217343"/>
            <a:ext cx="9880893" cy="3959619"/>
          </a:xfrm>
        </p:spPr>
        <p:txBody>
          <a:bodyPr>
            <a:normAutofit/>
          </a:bodyPr>
          <a:lstStyle/>
          <a:p>
            <a:r>
              <a:rPr lang="el-GR" sz="2400" dirty="0"/>
              <a:t>Ανακαλύπτουμε κατασκηνώσεις με καλές κριτικές ( Ανακαλύπτουμε τον ανταγωνιστή μας )</a:t>
            </a:r>
            <a:r>
              <a:rPr lang="en-US" sz="2400" dirty="0"/>
              <a:t> </a:t>
            </a:r>
            <a:endParaRPr lang="el-GR" sz="2400" dirty="0"/>
          </a:p>
          <a:p>
            <a:r>
              <a:rPr lang="el-GR" sz="2400" dirty="0"/>
              <a:t>Χρησιμοποιώντας το </a:t>
            </a:r>
            <a:r>
              <a:rPr lang="en-US" sz="2400" dirty="0"/>
              <a:t>similar tech </a:t>
            </a:r>
            <a:r>
              <a:rPr lang="el-GR" sz="2400" dirty="0"/>
              <a:t>για τον ανταγωνιστή : </a:t>
            </a:r>
            <a:r>
              <a:rPr lang="en-US" sz="2400" dirty="0"/>
              <a:t>sportcamp.gr</a:t>
            </a:r>
            <a:r>
              <a:rPr lang="el-GR" sz="2400" dirty="0"/>
              <a:t> </a:t>
            </a:r>
          </a:p>
          <a:p>
            <a:r>
              <a:rPr lang="el-GR" sz="2400" dirty="0"/>
              <a:t>Βρίσκουμε </a:t>
            </a:r>
          </a:p>
          <a:p>
            <a:pPr marL="0" indent="0">
              <a:buNone/>
            </a:pPr>
            <a:endParaRPr lang="el-GR" sz="2400" dirty="0"/>
          </a:p>
          <a:p>
            <a:pPr marL="0" indent="0">
              <a:buNone/>
            </a:pPr>
            <a:endParaRPr lang="el-GR" sz="2400" dirty="0"/>
          </a:p>
          <a:p>
            <a:pPr marL="0" indent="0">
              <a:buNone/>
            </a:pPr>
            <a:r>
              <a:rPr lang="el-GR" sz="2400" dirty="0"/>
              <a:t>Και παρατηρούμε ότι χρησιμοποιούν κυρίως τις διαφημιστικές καμπάνιες που παρέχονται από </a:t>
            </a:r>
            <a:r>
              <a:rPr lang="en-US" sz="2400" dirty="0"/>
              <a:t>Google, Facebook</a:t>
            </a:r>
            <a:r>
              <a:rPr lang="el-GR" sz="2400" dirty="0"/>
              <a:t>. Στοχεύοντας παράλληλα σε κατάλληλο κοινό , κάτι το οποίο θα κάνουμε και εμείς.</a:t>
            </a:r>
          </a:p>
        </p:txBody>
      </p:sp>
      <p:pic>
        <p:nvPicPr>
          <p:cNvPr id="5" name="Picture 4">
            <a:extLst>
              <a:ext uri="{FF2B5EF4-FFF2-40B4-BE49-F238E27FC236}">
                <a16:creationId xmlns:a16="http://schemas.microsoft.com/office/drawing/2014/main" id="{C4130061-FF09-4398-9E37-55383523DB97}"/>
              </a:ext>
            </a:extLst>
          </p:cNvPr>
          <p:cNvPicPr>
            <a:picLocks noChangeAspect="1"/>
          </p:cNvPicPr>
          <p:nvPr/>
        </p:nvPicPr>
        <p:blipFill>
          <a:blip r:embed="rId2"/>
          <a:stretch>
            <a:fillRect/>
          </a:stretch>
        </p:blipFill>
        <p:spPr>
          <a:xfrm>
            <a:off x="3219524" y="3928892"/>
            <a:ext cx="4304106" cy="842000"/>
          </a:xfrm>
          <a:prstGeom prst="rect">
            <a:avLst/>
          </a:prstGeom>
        </p:spPr>
      </p:pic>
    </p:spTree>
    <p:extLst>
      <p:ext uri="{BB962C8B-B14F-4D97-AF65-F5344CB8AC3E}">
        <p14:creationId xmlns:p14="http://schemas.microsoft.com/office/powerpoint/2010/main" val="389558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91C74E-8B44-483C-844F-B5D9053CC239}"/>
              </a:ext>
            </a:extLst>
          </p:cNvPr>
          <p:cNvPicPr>
            <a:picLocks noChangeAspect="1"/>
          </p:cNvPicPr>
          <p:nvPr/>
        </p:nvPicPr>
        <p:blipFill>
          <a:blip r:embed="rId3"/>
          <a:stretch>
            <a:fillRect/>
          </a:stretch>
        </p:blipFill>
        <p:spPr>
          <a:xfrm>
            <a:off x="4699748" y="217422"/>
            <a:ext cx="5049376" cy="5611877"/>
          </a:xfrm>
          <a:prstGeom prst="rect">
            <a:avLst/>
          </a:prstGeom>
        </p:spPr>
      </p:pic>
      <p:pic>
        <p:nvPicPr>
          <p:cNvPr id="13" name="Picture 12">
            <a:extLst>
              <a:ext uri="{FF2B5EF4-FFF2-40B4-BE49-F238E27FC236}">
                <a16:creationId xmlns:a16="http://schemas.microsoft.com/office/drawing/2014/main" id="{A47B5E96-E9CE-4328-84BE-EB9D816581A9}"/>
              </a:ext>
            </a:extLst>
          </p:cNvPr>
          <p:cNvPicPr>
            <a:picLocks noChangeAspect="1"/>
          </p:cNvPicPr>
          <p:nvPr/>
        </p:nvPicPr>
        <p:blipFill>
          <a:blip r:embed="rId4"/>
          <a:stretch>
            <a:fillRect/>
          </a:stretch>
        </p:blipFill>
        <p:spPr>
          <a:xfrm>
            <a:off x="422536" y="217422"/>
            <a:ext cx="4135887" cy="809092"/>
          </a:xfrm>
          <a:prstGeom prst="rect">
            <a:avLst/>
          </a:prstGeom>
        </p:spPr>
      </p:pic>
      <p:pic>
        <p:nvPicPr>
          <p:cNvPr id="5" name="Picture 4">
            <a:extLst>
              <a:ext uri="{FF2B5EF4-FFF2-40B4-BE49-F238E27FC236}">
                <a16:creationId xmlns:a16="http://schemas.microsoft.com/office/drawing/2014/main" id="{C7B76359-DD3D-45F9-A963-64941F827302}"/>
              </a:ext>
            </a:extLst>
          </p:cNvPr>
          <p:cNvPicPr>
            <a:picLocks noChangeAspect="1"/>
          </p:cNvPicPr>
          <p:nvPr/>
        </p:nvPicPr>
        <p:blipFill>
          <a:blip r:embed="rId5"/>
          <a:stretch>
            <a:fillRect/>
          </a:stretch>
        </p:blipFill>
        <p:spPr>
          <a:xfrm>
            <a:off x="422536" y="1163170"/>
            <a:ext cx="4135887" cy="4666129"/>
          </a:xfrm>
          <a:prstGeom prst="rect">
            <a:avLst/>
          </a:prstGeom>
        </p:spPr>
      </p:pic>
      <p:pic>
        <p:nvPicPr>
          <p:cNvPr id="14" name="Picture 13">
            <a:extLst>
              <a:ext uri="{FF2B5EF4-FFF2-40B4-BE49-F238E27FC236}">
                <a16:creationId xmlns:a16="http://schemas.microsoft.com/office/drawing/2014/main" id="{1C6533A7-3779-4A7B-91DB-06C6B77E7BC3}"/>
              </a:ext>
            </a:extLst>
          </p:cNvPr>
          <p:cNvPicPr>
            <a:picLocks noChangeAspect="1"/>
          </p:cNvPicPr>
          <p:nvPr/>
        </p:nvPicPr>
        <p:blipFill>
          <a:blip r:embed="rId6"/>
          <a:stretch>
            <a:fillRect/>
          </a:stretch>
        </p:blipFill>
        <p:spPr>
          <a:xfrm>
            <a:off x="7418487" y="3139888"/>
            <a:ext cx="4350977" cy="3323944"/>
          </a:xfrm>
          <a:prstGeom prst="rect">
            <a:avLst/>
          </a:prstGeom>
        </p:spPr>
      </p:pic>
    </p:spTree>
    <p:extLst>
      <p:ext uri="{BB962C8B-B14F-4D97-AF65-F5344CB8AC3E}">
        <p14:creationId xmlns:p14="http://schemas.microsoft.com/office/powerpoint/2010/main" val="106759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9EFDD1-F02C-4899-A1CD-A5B4A74D352E}"/>
              </a:ext>
            </a:extLst>
          </p:cNvPr>
          <p:cNvSpPr>
            <a:spLocks noGrp="1"/>
          </p:cNvSpPr>
          <p:nvPr>
            <p:ph type="title"/>
          </p:nvPr>
        </p:nvSpPr>
        <p:spPr>
          <a:xfrm>
            <a:off x="767289" y="1296537"/>
            <a:ext cx="4220967" cy="1907840"/>
          </a:xfrm>
        </p:spPr>
        <p:txBody>
          <a:bodyPr anchor="b">
            <a:normAutofit/>
          </a:bodyPr>
          <a:lstStyle/>
          <a:p>
            <a:r>
              <a:rPr lang="el-GR" sz="4100">
                <a:solidFill>
                  <a:schemeClr val="bg1"/>
                </a:solidFill>
              </a:rPr>
              <a:t>Με την χρήση του </a:t>
            </a:r>
            <a:r>
              <a:rPr lang="en-US" sz="4100">
                <a:solidFill>
                  <a:schemeClr val="bg1"/>
                </a:solidFill>
              </a:rPr>
              <a:t>similar tech </a:t>
            </a:r>
            <a:r>
              <a:rPr lang="el-GR" sz="4100">
                <a:solidFill>
                  <a:schemeClr val="bg1"/>
                </a:solidFill>
              </a:rPr>
              <a:t>για τον ανταγωνιστή μας </a:t>
            </a:r>
            <a:endParaRPr lang="en-US" sz="4100">
              <a:solidFill>
                <a:schemeClr val="bg1"/>
              </a:solidFill>
            </a:endParaRPr>
          </a:p>
        </p:txBody>
      </p:sp>
      <p:grpSp>
        <p:nvGrpSpPr>
          <p:cNvPr id="41" name="Group 40">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42"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3"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1" name="Picture 10">
            <a:extLst>
              <a:ext uri="{FF2B5EF4-FFF2-40B4-BE49-F238E27FC236}">
                <a16:creationId xmlns:a16="http://schemas.microsoft.com/office/drawing/2014/main" id="{069212D0-BDDD-4B67-996C-2B46C80B4E73}"/>
              </a:ext>
            </a:extLst>
          </p:cNvPr>
          <p:cNvPicPr>
            <a:picLocks noChangeAspect="1"/>
          </p:cNvPicPr>
          <p:nvPr/>
        </p:nvPicPr>
        <p:blipFill>
          <a:blip r:embed="rId2"/>
          <a:stretch>
            <a:fillRect/>
          </a:stretch>
        </p:blipFill>
        <p:spPr>
          <a:xfrm>
            <a:off x="6253949" y="544606"/>
            <a:ext cx="5170761" cy="2729456"/>
          </a:xfrm>
          <a:prstGeom prst="rect">
            <a:avLst/>
          </a:prstGeom>
        </p:spPr>
      </p:pic>
      <p:sp>
        <p:nvSpPr>
          <p:cNvPr id="3" name="Content Placeholder 2">
            <a:extLst>
              <a:ext uri="{FF2B5EF4-FFF2-40B4-BE49-F238E27FC236}">
                <a16:creationId xmlns:a16="http://schemas.microsoft.com/office/drawing/2014/main" id="{1AED0ABC-7B51-4067-9EB9-AD8A05FBC1DA}"/>
              </a:ext>
            </a:extLst>
          </p:cNvPr>
          <p:cNvSpPr>
            <a:spLocks noGrp="1"/>
          </p:cNvSpPr>
          <p:nvPr>
            <p:ph idx="1"/>
          </p:nvPr>
        </p:nvSpPr>
        <p:spPr>
          <a:xfrm>
            <a:off x="767290" y="3428999"/>
            <a:ext cx="4075054" cy="2741213"/>
          </a:xfrm>
        </p:spPr>
        <p:txBody>
          <a:bodyPr anchor="t">
            <a:normAutofit lnSpcReduction="10000"/>
          </a:bodyPr>
          <a:lstStyle/>
          <a:p>
            <a:r>
              <a:rPr lang="el-GR" sz="2000" dirty="0">
                <a:solidFill>
                  <a:schemeClr val="bg1"/>
                </a:solidFill>
              </a:rPr>
              <a:t>Παρατηρούμε πως έχουν τεχνολογίες συλλογής δεδομένων και τεχνολογίες για καλύτερη εμφάνιση του </a:t>
            </a:r>
            <a:r>
              <a:rPr lang="en-US" sz="2000" dirty="0">
                <a:solidFill>
                  <a:schemeClr val="bg1"/>
                </a:solidFill>
              </a:rPr>
              <a:t>site </a:t>
            </a:r>
            <a:r>
              <a:rPr lang="el-GR" sz="2000" dirty="0">
                <a:solidFill>
                  <a:schemeClr val="bg1"/>
                </a:solidFill>
              </a:rPr>
              <a:t>τους στις κινητές συσκευές. </a:t>
            </a:r>
          </a:p>
          <a:p>
            <a:r>
              <a:rPr lang="el-GR" sz="2000" dirty="0">
                <a:solidFill>
                  <a:schemeClr val="bg1"/>
                </a:solidFill>
              </a:rPr>
              <a:t>Όπως και το ότι δέχονται πέρα από ευρώ και το δολάριο σαν νόμισμα.</a:t>
            </a:r>
          </a:p>
          <a:p>
            <a:r>
              <a:rPr lang="el-GR" sz="2000" dirty="0">
                <a:solidFill>
                  <a:schemeClr val="bg1"/>
                </a:solidFill>
              </a:rPr>
              <a:t>Όλες αυτές οι πληροφορίες θα μας φανούν πολύ χρήσιμες.</a:t>
            </a:r>
            <a:endParaRPr lang="en-US" sz="2000" dirty="0">
              <a:solidFill>
                <a:schemeClr val="bg1"/>
              </a:solidFill>
            </a:endParaRPr>
          </a:p>
        </p:txBody>
      </p:sp>
      <p:pic>
        <p:nvPicPr>
          <p:cNvPr id="5" name="Picture 4">
            <a:extLst>
              <a:ext uri="{FF2B5EF4-FFF2-40B4-BE49-F238E27FC236}">
                <a16:creationId xmlns:a16="http://schemas.microsoft.com/office/drawing/2014/main" id="{C9F49585-FBEB-4FB7-A86D-A90990C65EE6}"/>
              </a:ext>
            </a:extLst>
          </p:cNvPr>
          <p:cNvPicPr>
            <a:picLocks noChangeAspect="1"/>
          </p:cNvPicPr>
          <p:nvPr/>
        </p:nvPicPr>
        <p:blipFill>
          <a:blip r:embed="rId3"/>
          <a:stretch>
            <a:fillRect/>
          </a:stretch>
        </p:blipFill>
        <p:spPr>
          <a:xfrm>
            <a:off x="6234532" y="3993802"/>
            <a:ext cx="5187576" cy="2487680"/>
          </a:xfrm>
          <a:prstGeom prst="rect">
            <a:avLst/>
          </a:prstGeom>
        </p:spPr>
      </p:pic>
    </p:spTree>
    <p:extLst>
      <p:ext uri="{BB962C8B-B14F-4D97-AF65-F5344CB8AC3E}">
        <p14:creationId xmlns:p14="http://schemas.microsoft.com/office/powerpoint/2010/main" val="278891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0" name="Group 19">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8" name="Freeform: Shape 27">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1" name="Group 20">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21">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6" name="Freeform: Shape 25">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 name="Group 22">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4" name="Freeform: Shape 23">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AADCCA61-9D78-4335-A6CC-43A981938F63}"/>
              </a:ext>
            </a:extLst>
          </p:cNvPr>
          <p:cNvSpPr>
            <a:spLocks noGrp="1"/>
          </p:cNvSpPr>
          <p:nvPr>
            <p:ph type="title"/>
          </p:nvPr>
        </p:nvSpPr>
        <p:spPr>
          <a:xfrm>
            <a:off x="827088" y="1641752"/>
            <a:ext cx="2655887" cy="3213277"/>
          </a:xfrm>
        </p:spPr>
        <p:txBody>
          <a:bodyPr anchor="t">
            <a:normAutofit/>
          </a:bodyPr>
          <a:lstStyle/>
          <a:p>
            <a:r>
              <a:rPr lang="el-GR" sz="3700"/>
              <a:t>Περιγραφή Στρατηγικής</a:t>
            </a:r>
            <a:endParaRPr lang="en-US" sz="3700"/>
          </a:p>
        </p:txBody>
      </p:sp>
      <p:sp>
        <p:nvSpPr>
          <p:cNvPr id="3" name="Content Placeholder 2">
            <a:extLst>
              <a:ext uri="{FF2B5EF4-FFF2-40B4-BE49-F238E27FC236}">
                <a16:creationId xmlns:a16="http://schemas.microsoft.com/office/drawing/2014/main" id="{4DDB5FF7-4882-47EB-8FE2-C37FE4B48FAC}"/>
              </a:ext>
            </a:extLst>
          </p:cNvPr>
          <p:cNvSpPr>
            <a:spLocks noGrp="1"/>
          </p:cNvSpPr>
          <p:nvPr>
            <p:ph idx="1"/>
          </p:nvPr>
        </p:nvSpPr>
        <p:spPr>
          <a:xfrm>
            <a:off x="5232401" y="1721579"/>
            <a:ext cx="6140449" cy="3952648"/>
          </a:xfrm>
        </p:spPr>
        <p:txBody>
          <a:bodyPr>
            <a:normAutofit/>
          </a:bodyPr>
          <a:lstStyle/>
          <a:p>
            <a:r>
              <a:rPr lang="el-GR" sz="1900">
                <a:solidFill>
                  <a:schemeClr val="tx1">
                    <a:alpha val="80000"/>
                  </a:schemeClr>
                </a:solidFill>
              </a:rPr>
              <a:t>Όπως είδαμε , οι τεχνολογίες που χρησιμοποιεί ο ανταγωνιστής μας , είναι κινητήριος δύναμη για τούς ίδιους οπότε είναι αναγκαίο να δημιουργήσουμε παρόμοιες για την δική μας. Οπότε το πρώτο βήμα είναι αυτό.</a:t>
            </a:r>
          </a:p>
          <a:p>
            <a:r>
              <a:rPr lang="el-GR" sz="1900">
                <a:solidFill>
                  <a:schemeClr val="tx1">
                    <a:alpha val="80000"/>
                  </a:schemeClr>
                </a:solidFill>
              </a:rPr>
              <a:t>Πρώτα δημιουργούμε ένα ιστότοπο , αν δεν υπάρχει ήδη.</a:t>
            </a:r>
          </a:p>
          <a:p>
            <a:r>
              <a:rPr lang="el-GR" sz="1900">
                <a:solidFill>
                  <a:schemeClr val="tx1">
                    <a:alpha val="80000"/>
                  </a:schemeClr>
                </a:solidFill>
              </a:rPr>
              <a:t>Έπειτα εξατομικεύουμε τον ιστότοπο έτσι ώστε να είναι κατάλληλο για ανάγνωση από κινητή συσκευή.</a:t>
            </a:r>
          </a:p>
          <a:p>
            <a:r>
              <a:rPr lang="el-GR" sz="1900">
                <a:solidFill>
                  <a:schemeClr val="tx1">
                    <a:alpha val="80000"/>
                  </a:schemeClr>
                </a:solidFill>
              </a:rPr>
              <a:t>Προσθέτουμε στο κείμενο του </a:t>
            </a:r>
            <a:r>
              <a:rPr lang="en-US" sz="1900">
                <a:solidFill>
                  <a:schemeClr val="tx1">
                    <a:alpha val="80000"/>
                  </a:schemeClr>
                </a:solidFill>
              </a:rPr>
              <a:t>site</a:t>
            </a:r>
            <a:r>
              <a:rPr lang="el-GR" sz="1900">
                <a:solidFill>
                  <a:schemeClr val="tx1">
                    <a:alpha val="80000"/>
                  </a:schemeClr>
                </a:solidFill>
              </a:rPr>
              <a:t> και στις φωτογραφίες</a:t>
            </a:r>
            <a:r>
              <a:rPr lang="en-US" sz="1900">
                <a:solidFill>
                  <a:schemeClr val="tx1">
                    <a:alpha val="80000"/>
                  </a:schemeClr>
                </a:solidFill>
              </a:rPr>
              <a:t> </a:t>
            </a:r>
            <a:r>
              <a:rPr lang="el-GR" sz="1900">
                <a:solidFill>
                  <a:schemeClr val="tx1">
                    <a:alpha val="80000"/>
                  </a:schemeClr>
                </a:solidFill>
              </a:rPr>
              <a:t>τον όρο κατασκήνωση και παρόμοιων αυτών των όρων έτσι ώστε να δημιουργήσουμε καλό </a:t>
            </a:r>
            <a:r>
              <a:rPr lang="en-US" sz="1900">
                <a:solidFill>
                  <a:schemeClr val="tx1">
                    <a:alpha val="80000"/>
                  </a:schemeClr>
                </a:solidFill>
              </a:rPr>
              <a:t>rank </a:t>
            </a:r>
            <a:r>
              <a:rPr lang="el-GR" sz="1900">
                <a:solidFill>
                  <a:schemeClr val="tx1">
                    <a:alpha val="80000"/>
                  </a:schemeClr>
                </a:solidFill>
              </a:rPr>
              <a:t>στο </a:t>
            </a:r>
            <a:r>
              <a:rPr lang="en-US" sz="1900">
                <a:solidFill>
                  <a:schemeClr val="tx1">
                    <a:alpha val="80000"/>
                  </a:schemeClr>
                </a:solidFill>
              </a:rPr>
              <a:t>google search </a:t>
            </a:r>
            <a:r>
              <a:rPr lang="el-GR" sz="1900">
                <a:solidFill>
                  <a:schemeClr val="tx1">
                    <a:alpha val="80000"/>
                  </a:schemeClr>
                </a:solidFill>
              </a:rPr>
              <a:t>της </a:t>
            </a:r>
            <a:r>
              <a:rPr lang="en-US" sz="1900">
                <a:solidFill>
                  <a:schemeClr val="tx1">
                    <a:alpha val="80000"/>
                  </a:schemeClr>
                </a:solidFill>
              </a:rPr>
              <a:t>google. (Google trends</a:t>
            </a:r>
            <a:r>
              <a:rPr lang="el-GR" sz="1900">
                <a:solidFill>
                  <a:schemeClr val="tx1">
                    <a:alpha val="80000"/>
                  </a:schemeClr>
                </a:solidFill>
              </a:rPr>
              <a:t>,</a:t>
            </a:r>
            <a:r>
              <a:rPr lang="en-US" sz="1900">
                <a:solidFill>
                  <a:schemeClr val="tx1">
                    <a:alpha val="80000"/>
                  </a:schemeClr>
                </a:solidFill>
              </a:rPr>
              <a:t> meta tags)</a:t>
            </a:r>
          </a:p>
        </p:txBody>
      </p:sp>
    </p:spTree>
    <p:extLst>
      <p:ext uri="{BB962C8B-B14F-4D97-AF65-F5344CB8AC3E}">
        <p14:creationId xmlns:p14="http://schemas.microsoft.com/office/powerpoint/2010/main" val="222710938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33" name="Freeform: Shape 32">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34" name="Freeform: Shape 33">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0C1933BA-0E0B-4C0F-A036-20EFF10B473B}"/>
              </a:ext>
            </a:extLst>
          </p:cNvPr>
          <p:cNvSpPr>
            <a:spLocks noGrp="1"/>
          </p:cNvSpPr>
          <p:nvPr>
            <p:ph type="title"/>
          </p:nvPr>
        </p:nvSpPr>
        <p:spPr>
          <a:xfrm>
            <a:off x="1268127" y="2023558"/>
            <a:ext cx="3521265" cy="2491292"/>
          </a:xfrm>
        </p:spPr>
        <p:txBody>
          <a:bodyPr anchor="t">
            <a:normAutofit/>
          </a:bodyPr>
          <a:lstStyle/>
          <a:p>
            <a:r>
              <a:rPr lang="el-GR" sz="4000"/>
              <a:t>Περιγραφή Στρατηγικής </a:t>
            </a:r>
            <a:endParaRPr lang="en-US" sz="4000"/>
          </a:p>
        </p:txBody>
      </p:sp>
      <p:sp>
        <p:nvSpPr>
          <p:cNvPr id="36" name="Freeform: Shape 35">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7E36B56-0C1F-47D7-873B-DC803376BD14}"/>
              </a:ext>
            </a:extLst>
          </p:cNvPr>
          <p:cNvSpPr>
            <a:spLocks noGrp="1"/>
          </p:cNvSpPr>
          <p:nvPr>
            <p:ph idx="1"/>
          </p:nvPr>
        </p:nvSpPr>
        <p:spPr>
          <a:xfrm>
            <a:off x="6099174" y="1311088"/>
            <a:ext cx="5411507" cy="4327261"/>
          </a:xfrm>
        </p:spPr>
        <p:txBody>
          <a:bodyPr>
            <a:normAutofit fontScale="92500" lnSpcReduction="10000"/>
          </a:bodyPr>
          <a:lstStyle/>
          <a:p>
            <a:r>
              <a:rPr lang="el-GR" sz="2400" dirty="0">
                <a:solidFill>
                  <a:schemeClr val="tx1">
                    <a:alpha val="80000"/>
                  </a:schemeClr>
                </a:solidFill>
              </a:rPr>
              <a:t>Εφόσον έχουμε φτάσει το </a:t>
            </a:r>
            <a:r>
              <a:rPr lang="en-US" sz="2400" dirty="0">
                <a:solidFill>
                  <a:schemeClr val="tx1">
                    <a:alpha val="80000"/>
                  </a:schemeClr>
                </a:solidFill>
              </a:rPr>
              <a:t>site </a:t>
            </a:r>
            <a:r>
              <a:rPr lang="el-GR" sz="2400" dirty="0">
                <a:solidFill>
                  <a:schemeClr val="tx1">
                    <a:alpha val="80000"/>
                  </a:schemeClr>
                </a:solidFill>
              </a:rPr>
              <a:t>σε καλό επίπεδο </a:t>
            </a:r>
            <a:r>
              <a:rPr lang="en-US" sz="2400" dirty="0">
                <a:solidFill>
                  <a:schemeClr val="tx1">
                    <a:alpha val="80000"/>
                  </a:schemeClr>
                </a:solidFill>
              </a:rPr>
              <a:t>, rank , viewability , mobile friendly , etc. </a:t>
            </a:r>
            <a:r>
              <a:rPr lang="el-GR" sz="2400" dirty="0">
                <a:solidFill>
                  <a:schemeClr val="tx1">
                    <a:alpha val="80000"/>
                  </a:schemeClr>
                </a:solidFill>
              </a:rPr>
              <a:t>Ξεκινάμε με την δημιουργία </a:t>
            </a:r>
            <a:r>
              <a:rPr lang="en-US" sz="2400" dirty="0">
                <a:solidFill>
                  <a:schemeClr val="tx1">
                    <a:alpha val="80000"/>
                  </a:schemeClr>
                </a:solidFill>
              </a:rPr>
              <a:t>Social Pages ( Facebook, Instagram )</a:t>
            </a:r>
            <a:r>
              <a:rPr lang="el-GR" sz="2400" dirty="0">
                <a:solidFill>
                  <a:schemeClr val="tx1">
                    <a:alpha val="80000"/>
                  </a:schemeClr>
                </a:solidFill>
              </a:rPr>
              <a:t>. Το υλικό που θα ανέβει θα είναι από μικρά βιντεάκια με προσφορές ιδικά σχεδιασμένα για την περσόνα μας , ώστε να προσελκύσουμε ενδιαφέρον, μέχρι και εικόνες του χώρου. (</a:t>
            </a:r>
            <a:r>
              <a:rPr lang="en-US" sz="2400" dirty="0">
                <a:solidFill>
                  <a:schemeClr val="tx1">
                    <a:alpha val="80000"/>
                  </a:schemeClr>
                </a:solidFill>
              </a:rPr>
              <a:t> </a:t>
            </a:r>
            <a:r>
              <a:rPr lang="el-GR" sz="2400" dirty="0">
                <a:solidFill>
                  <a:schemeClr val="tx1">
                    <a:alpha val="80000"/>
                  </a:schemeClr>
                </a:solidFill>
              </a:rPr>
              <a:t>Χρήση της </a:t>
            </a:r>
            <a:r>
              <a:rPr lang="en-US" sz="2400" dirty="0">
                <a:solidFill>
                  <a:schemeClr val="tx1">
                    <a:alpha val="80000"/>
                  </a:schemeClr>
                </a:solidFill>
              </a:rPr>
              <a:t>Gaming Brotherhood )</a:t>
            </a:r>
          </a:p>
          <a:p>
            <a:r>
              <a:rPr lang="el-GR" sz="2400" dirty="0">
                <a:solidFill>
                  <a:schemeClr val="tx1">
                    <a:alpha val="80000"/>
                  </a:schemeClr>
                </a:solidFill>
              </a:rPr>
              <a:t>Με αυτόν τον τρόπο έχουμε χτίσει γερά θεμέλια για να ξεκινήσουμε την διαφήμιση, όπου θα προσθέτουμε συχνά τις λέξεις κλειδιά</a:t>
            </a:r>
            <a:r>
              <a:rPr lang="en-US" sz="2400" dirty="0">
                <a:solidFill>
                  <a:schemeClr val="tx1">
                    <a:alpha val="80000"/>
                  </a:schemeClr>
                </a:solidFill>
              </a:rPr>
              <a:t> </a:t>
            </a:r>
            <a:r>
              <a:rPr lang="el-GR" sz="2400" dirty="0">
                <a:solidFill>
                  <a:schemeClr val="tx1">
                    <a:alpha val="80000"/>
                  </a:schemeClr>
                </a:solidFill>
              </a:rPr>
              <a:t>με το εργαλείο της </a:t>
            </a:r>
            <a:r>
              <a:rPr lang="en-US" sz="2400" dirty="0">
                <a:solidFill>
                  <a:schemeClr val="tx1">
                    <a:alpha val="80000"/>
                  </a:schemeClr>
                </a:solidFill>
              </a:rPr>
              <a:t>google AdWords (</a:t>
            </a:r>
            <a:r>
              <a:rPr lang="el-GR" sz="2400" dirty="0">
                <a:solidFill>
                  <a:schemeClr val="tx1">
                    <a:alpha val="80000"/>
                  </a:schemeClr>
                </a:solidFill>
              </a:rPr>
              <a:t>Εργαλείο Λέξεων</a:t>
            </a:r>
            <a:r>
              <a:rPr lang="en-US" sz="2400" dirty="0">
                <a:solidFill>
                  <a:schemeClr val="tx1">
                    <a:alpha val="80000"/>
                  </a:schemeClr>
                </a:solidFill>
              </a:rPr>
              <a:t>-</a:t>
            </a:r>
            <a:r>
              <a:rPr lang="el-GR" sz="2400" dirty="0">
                <a:solidFill>
                  <a:schemeClr val="tx1">
                    <a:alpha val="80000"/>
                  </a:schemeClr>
                </a:solidFill>
              </a:rPr>
              <a:t>Κλειδιών) </a:t>
            </a:r>
            <a:endParaRPr lang="en-US" sz="2400" dirty="0">
              <a:solidFill>
                <a:schemeClr val="tx1">
                  <a:alpha val="80000"/>
                </a:schemeClr>
              </a:solidFill>
            </a:endParaRPr>
          </a:p>
        </p:txBody>
      </p:sp>
    </p:spTree>
    <p:extLst>
      <p:ext uri="{BB962C8B-B14F-4D97-AF65-F5344CB8AC3E}">
        <p14:creationId xmlns:p14="http://schemas.microsoft.com/office/powerpoint/2010/main" val="373724767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C09AFE8-9934-40C0-A058-4008A3B197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160" y="1498600"/>
            <a:ext cx="5260976" cy="4707593"/>
            <a:chOff x="6096000" y="841376"/>
            <a:chExt cx="5260976" cy="4707593"/>
          </a:xfrm>
          <a:effectLst>
            <a:outerShdw blurRad="381000" dist="152400" dir="5400000" algn="ctr" rotWithShape="0">
              <a:srgbClr val="000000">
                <a:alpha val="10000"/>
              </a:srgbClr>
            </a:outerShdw>
          </a:effectLst>
        </p:grpSpPr>
        <p:grpSp>
          <p:nvGrpSpPr>
            <p:cNvPr id="41" name="Group 40">
              <a:extLst>
                <a:ext uri="{FF2B5EF4-FFF2-40B4-BE49-F238E27FC236}">
                  <a16:creationId xmlns:a16="http://schemas.microsoft.com/office/drawing/2014/main" id="{23588ED6-49C5-4EAF-BBCE-DB6B4184D3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45" name="Freeform: Shape 44">
                <a:extLst>
                  <a:ext uri="{FF2B5EF4-FFF2-40B4-BE49-F238E27FC236}">
                    <a16:creationId xmlns:a16="http://schemas.microsoft.com/office/drawing/2014/main" id="{0149B80A-4A62-4495-AE87-F32755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438C3DC5-5887-49A9-AABB-A9772488F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42" name="Group 41">
              <a:extLst>
                <a:ext uri="{FF2B5EF4-FFF2-40B4-BE49-F238E27FC236}">
                  <a16:creationId xmlns:a16="http://schemas.microsoft.com/office/drawing/2014/main" id="{5BD695E1-00AC-49AE-93BF-22000734A8F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43" name="Freeform: Shape 42">
                <a:extLst>
                  <a:ext uri="{FF2B5EF4-FFF2-40B4-BE49-F238E27FC236}">
                    <a16:creationId xmlns:a16="http://schemas.microsoft.com/office/drawing/2014/main" id="{F721D808-B8BC-4568-A927-12BC276F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7B2886F6-DE07-47C7-840F-22CD86C0D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33" name="Picture 32">
            <a:extLst>
              <a:ext uri="{FF2B5EF4-FFF2-40B4-BE49-F238E27FC236}">
                <a16:creationId xmlns:a16="http://schemas.microsoft.com/office/drawing/2014/main" id="{771C1A7D-3C84-44E7-9B98-05BF745E1C13}"/>
              </a:ext>
            </a:extLst>
          </p:cNvPr>
          <p:cNvPicPr>
            <a:picLocks noChangeAspect="1"/>
          </p:cNvPicPr>
          <p:nvPr/>
        </p:nvPicPr>
        <p:blipFill>
          <a:blip r:embed="rId3"/>
          <a:stretch>
            <a:fillRect/>
          </a:stretch>
        </p:blipFill>
        <p:spPr>
          <a:xfrm>
            <a:off x="1273091" y="1740090"/>
            <a:ext cx="4369112" cy="3282286"/>
          </a:xfrm>
          <a:prstGeom prst="rect">
            <a:avLst/>
          </a:prstGeom>
        </p:spPr>
      </p:pic>
      <p:sp>
        <p:nvSpPr>
          <p:cNvPr id="31" name="Content Placeholder 2">
            <a:extLst>
              <a:ext uri="{FF2B5EF4-FFF2-40B4-BE49-F238E27FC236}">
                <a16:creationId xmlns:a16="http://schemas.microsoft.com/office/drawing/2014/main" id="{6E9AA8B2-D1C0-4B0A-A7F5-F41F291E65FD}"/>
              </a:ext>
            </a:extLst>
          </p:cNvPr>
          <p:cNvSpPr>
            <a:spLocks noGrp="1"/>
          </p:cNvSpPr>
          <p:nvPr>
            <p:ph idx="1"/>
          </p:nvPr>
        </p:nvSpPr>
        <p:spPr>
          <a:xfrm>
            <a:off x="6831701" y="2154083"/>
            <a:ext cx="4391024" cy="2454300"/>
          </a:xfrm>
        </p:spPr>
        <p:txBody>
          <a:bodyPr>
            <a:normAutofit fontScale="92500" lnSpcReduction="20000"/>
          </a:bodyPr>
          <a:lstStyle/>
          <a:p>
            <a:r>
              <a:rPr lang="el-GR" sz="2400" dirty="0">
                <a:solidFill>
                  <a:schemeClr val="bg1">
                    <a:alpha val="80000"/>
                  </a:schemeClr>
                </a:solidFill>
              </a:rPr>
              <a:t>Κάνοντας μία έρευνα στο </a:t>
            </a:r>
            <a:r>
              <a:rPr lang="en-US" sz="2400" dirty="0">
                <a:solidFill>
                  <a:schemeClr val="bg1">
                    <a:alpha val="80000"/>
                  </a:schemeClr>
                </a:solidFill>
              </a:rPr>
              <a:t>google Trends, </a:t>
            </a:r>
            <a:r>
              <a:rPr lang="el-GR" sz="2400" dirty="0">
                <a:solidFill>
                  <a:schemeClr val="bg1">
                    <a:alpha val="80000"/>
                  </a:schemeClr>
                </a:solidFill>
              </a:rPr>
              <a:t>βλέπουμε πως οι κατάλληλες μέρες και ώρες για διαφημίσεις είναι κοντά τέλος Ιουλίου και τα μεσημέρια μέχρι και αργά το βράδυ.</a:t>
            </a:r>
          </a:p>
          <a:p>
            <a:r>
              <a:rPr lang="el-GR" sz="2400" dirty="0">
                <a:solidFill>
                  <a:schemeClr val="bg1">
                    <a:alpha val="80000"/>
                  </a:schemeClr>
                </a:solidFill>
              </a:rPr>
              <a:t>Αυτό μας είναι αρκετά χρήσιμο όταν θα χτίσουμε την καμπάνια μας στο </a:t>
            </a:r>
            <a:r>
              <a:rPr lang="en-US" sz="2400" dirty="0">
                <a:solidFill>
                  <a:schemeClr val="bg1">
                    <a:alpha val="80000"/>
                  </a:schemeClr>
                </a:solidFill>
              </a:rPr>
              <a:t>Google AdWords</a:t>
            </a:r>
          </a:p>
        </p:txBody>
      </p:sp>
    </p:spTree>
    <p:extLst>
      <p:ext uri="{BB962C8B-B14F-4D97-AF65-F5344CB8AC3E}">
        <p14:creationId xmlns:p14="http://schemas.microsoft.com/office/powerpoint/2010/main" val="411578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727</TotalTime>
  <Words>775</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Εργασία στο Digital Marketing</vt:lpstr>
      <vt:lpstr>Ιδέα</vt:lpstr>
      <vt:lpstr>Ανάλυση Αγοράς ( Όρων Αναζήτησης )</vt:lpstr>
      <vt:lpstr>Ανάλυση Αγοράς</vt:lpstr>
      <vt:lpstr>PowerPoint Presentation</vt:lpstr>
      <vt:lpstr>Με την χρήση του similar tech για τον ανταγωνιστή μας </vt:lpstr>
      <vt:lpstr>Περιγραφή Στρατηγικής</vt:lpstr>
      <vt:lpstr>Περιγραφή Στρατηγικής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Facebook</vt:lpstr>
      <vt:lpstr>Εξατομίκευση Κοινού </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Εργασία στο Digital Marketing</dc:title>
  <dc:creator>ΠΑΥΛΟΣ ΠΟΥΛΟΣ</dc:creator>
  <cp:lastModifiedBy>ΠΑΥΛΟΣ ΠΟΥΛΟΣ</cp:lastModifiedBy>
  <cp:revision>27</cp:revision>
  <dcterms:created xsi:type="dcterms:W3CDTF">2021-07-28T08:08:27Z</dcterms:created>
  <dcterms:modified xsi:type="dcterms:W3CDTF">2021-07-30T13:11:19Z</dcterms:modified>
</cp:coreProperties>
</file>