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81" r:id="rId4"/>
    <p:sldId id="261" r:id="rId5"/>
    <p:sldId id="260" r:id="rId6"/>
    <p:sldId id="263" r:id="rId7"/>
    <p:sldId id="275" r:id="rId8"/>
    <p:sldId id="262" r:id="rId9"/>
    <p:sldId id="279" r:id="rId10"/>
    <p:sldId id="264" r:id="rId11"/>
    <p:sldId id="271" r:id="rId12"/>
    <p:sldId id="266" r:id="rId13"/>
    <p:sldId id="272" r:id="rId14"/>
    <p:sldId id="273" r:id="rId15"/>
    <p:sldId id="280" r:id="rId16"/>
    <p:sldId id="269" r:id="rId17"/>
    <p:sldId id="274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8D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3923-9A6B-441B-B834-43DB004A400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BCFC-3637-40B9-AD7D-75C38E52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8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BCFC-3637-40B9-AD7D-75C38E52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BCFC-3637-40B9-AD7D-75C38E529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4FE2-492F-4A7B-A833-1BD1587C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77181"/>
            <a:ext cx="12191999" cy="185181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l-GR" sz="3600" b="1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Αυτόματη Παραγωγή Σεναρίων Ελέγχου</a:t>
            </a:r>
            <a:br>
              <a:rPr lang="el-GR" sz="36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</a:br>
            <a:r>
              <a:rPr lang="el-GR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για Προγραμματιστικές Διεπαφές</a:t>
            </a:r>
            <a:br>
              <a:rPr lang="en-US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</a:br>
            <a:r>
              <a:rPr lang="el-GR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τύπου </a:t>
            </a:r>
            <a:r>
              <a:rPr lang="en-US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REST (RESTful APIs)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D8361-58C4-4065-AE1F-08509984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46835" y="445772"/>
            <a:ext cx="777225" cy="77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83B2D-485A-462D-B32B-C0FFCA740F89}"/>
              </a:ext>
            </a:extLst>
          </p:cNvPr>
          <p:cNvSpPr txBox="1"/>
          <p:nvPr/>
        </p:nvSpPr>
        <p:spPr>
          <a:xfrm>
            <a:off x="0" y="388109"/>
            <a:ext cx="105468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b="0" i="0" u="none" strike="noStrike" baseline="0" dirty="0">
                <a:latin typeface="GFS Heraklit" panose="02040502050505030304" pitchFamily="18" charset="0"/>
              </a:rPr>
              <a:t>Εθνικό Μετσόβιο Πολυτεχνείο</a:t>
            </a:r>
          </a:p>
          <a:p>
            <a:pPr algn="r"/>
            <a:r>
              <a:rPr lang="el-GR" sz="1600" dirty="0">
                <a:latin typeface="GFS Heraklit" panose="02040502050505030304" pitchFamily="18" charset="0"/>
              </a:rPr>
              <a:t>Σχολή Ηλεκτρολόγων Μηχανικών και Μηχανικών Υπολογιστών</a:t>
            </a:r>
            <a:endParaRPr lang="en-US" sz="1600" b="0" i="0" u="none" strike="noStrike" baseline="0" dirty="0">
              <a:latin typeface="GFS Heraklit" panose="02040502050505030304" pitchFamily="18" charset="0"/>
            </a:endParaRPr>
          </a:p>
          <a:p>
            <a:pPr algn="r"/>
            <a:r>
              <a:rPr lang="el-GR" sz="1600" b="0" i="0" u="none" strike="noStrike" baseline="0" dirty="0">
                <a:latin typeface="GFS Heraklit" panose="02040502050505030304" pitchFamily="18" charset="0"/>
              </a:rPr>
              <a:t>Τομέας Τεχνολογίας Πληροφορικής και Υπολογιστών</a:t>
            </a:r>
            <a:endParaRPr lang="en-US" sz="1600" b="0" i="0" u="none" strike="noStrike" baseline="0" dirty="0">
              <a:latin typeface="GFS Heraklit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712F6-6624-43C9-9D41-583B923EEC94}"/>
              </a:ext>
            </a:extLst>
          </p:cNvPr>
          <p:cNvSpPr txBox="1"/>
          <p:nvPr/>
        </p:nvSpPr>
        <p:spPr>
          <a:xfrm>
            <a:off x="0" y="357081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Didot" panose="02000500000000020003" pitchFamily="2" charset="-95"/>
              </a:rPr>
              <a:t>ΔΙΠΛΩΜΑΤΙΚΗ ΕΡΓΑΣΙΑ</a:t>
            </a:r>
          </a:p>
          <a:p>
            <a:pPr algn="ctr"/>
            <a:r>
              <a:rPr lang="el-G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Didot" panose="02000500000000020003" pitchFamily="2" charset="-95"/>
              </a:rPr>
              <a:t>Σταθόπουλος Παύλος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GFS Didot" panose="02000500000000020003" pitchFamily="2" charset="-95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7E67B-2EB5-473B-BA35-66E5496B5116}"/>
              </a:ext>
            </a:extLst>
          </p:cNvPr>
          <p:cNvSpPr txBox="1"/>
          <p:nvPr/>
        </p:nvSpPr>
        <p:spPr>
          <a:xfrm>
            <a:off x="2167356" y="4923096"/>
            <a:ext cx="78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Επίβλεψη: </a:t>
            </a:r>
          </a:p>
          <a:p>
            <a:endParaRPr lang="el-GR" dirty="0">
              <a:solidFill>
                <a:schemeClr val="tx1">
                  <a:lumMod val="85000"/>
                </a:schemeClr>
              </a:solidFill>
              <a:latin typeface="GFS Didot" panose="02000500000000020003" pitchFamily="2" charset="-95"/>
            </a:endParaRPr>
          </a:p>
          <a:p>
            <a:r>
              <a:rPr lang="el-GR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Κώστας Σαΐδης, </a:t>
            </a:r>
          </a:p>
          <a:p>
            <a:r>
              <a:rPr lang="el-GR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Ακαδημαϊκός Υπότροφος Τμ. Πληροφορικής και Τηλεπικοινωνιών, ΕΚΠΑ</a:t>
            </a:r>
            <a:endParaRPr lang="en-US" dirty="0">
              <a:solidFill>
                <a:schemeClr val="tx1">
                  <a:lumMod val="85000"/>
                </a:schemeClr>
              </a:solidFill>
              <a:latin typeface="GFS Didot" panose="02000500000000020003" pitchFamily="2" charset="-95"/>
            </a:endParaRPr>
          </a:p>
        </p:txBody>
      </p:sp>
    </p:spTree>
    <p:extLst>
      <p:ext uri="{BB962C8B-B14F-4D97-AF65-F5344CB8AC3E}">
        <p14:creationId xmlns:p14="http://schemas.microsoft.com/office/powerpoint/2010/main" val="335305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ADC3-3ABB-48FB-9733-2C765E3F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2200345"/>
            <a:ext cx="9906001" cy="1323836"/>
          </a:xfrm>
        </p:spPr>
        <p:txBody>
          <a:bodyPr>
            <a:normAutofit/>
          </a:bodyPr>
          <a:lstStyle/>
          <a:p>
            <a:pPr algn="ctr"/>
            <a:r>
              <a:rPr lang="el-G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Επαληθευση ορθησ λειτουργιασ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F2142E-603C-4D95-8117-9EF9AB4C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868" y="3625809"/>
            <a:ext cx="9904505" cy="1140644"/>
          </a:xfrm>
        </p:spPr>
        <p:txBody>
          <a:bodyPr>
            <a:normAutofit/>
          </a:bodyPr>
          <a:lstStyle/>
          <a:p>
            <a:pPr algn="ctr"/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Εφαρμογές σε διαδικτυακά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APIs</a:t>
            </a:r>
          </a:p>
        </p:txBody>
      </p:sp>
    </p:spTree>
    <p:extLst>
      <p:ext uri="{BB962C8B-B14F-4D97-AF65-F5344CB8AC3E}">
        <p14:creationId xmlns:p14="http://schemas.microsoft.com/office/powerpoint/2010/main" val="285072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E04D-77B2-4ECD-8B41-6DAA9656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4405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Didot" panose="02000500000000020003" pitchFamily="2" charset="-95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Didot" panose="02000500000000020003" pitchFamily="2" charset="-95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F9A6-0B82-42D1-9E29-F401A97B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524" y="2071761"/>
            <a:ext cx="8143773" cy="16597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Base URL: ‘https://localhost:8765/observatory/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api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’</a:t>
            </a: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Τελικά σημεία της μορφής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{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}/{path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to-resource}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πχ. Προϊόν με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id 12: {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}/products/12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D2F65-7666-490E-B512-9D387489BFE3}"/>
              </a:ext>
            </a:extLst>
          </p:cNvPr>
          <p:cNvSpPr txBox="1"/>
          <p:nvPr/>
        </p:nvSpPr>
        <p:spPr>
          <a:xfrm>
            <a:off x="4258874" y="4080330"/>
            <a:ext cx="3671072" cy="1200329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 {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 err="1">
                <a:latin typeface="Ubuntu Mono" panose="020B0509030602030204" pitchFamily="49" charset="0"/>
              </a:rPr>
              <a:t>baseUrl</a:t>
            </a:r>
            <a:r>
              <a:rPr lang="en-US" sz="1800" b="1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n-US" sz="1800" b="0" i="0" u="none" strike="noStrike" baseline="0" dirty="0">
                <a:latin typeface="Ubuntu Mono" panose="020B0509030602030204" pitchFamily="49" charset="0"/>
              </a:rPr>
              <a:t>‘/observatory/</a:t>
            </a:r>
            <a:r>
              <a:rPr lang="en-US" sz="1800" b="0" i="0" u="none" strike="noStrike" baseline="0" dirty="0" err="1">
                <a:latin typeface="Ubuntu Mono" panose="020B0509030602030204" pitchFamily="49" charset="0"/>
              </a:rPr>
              <a:t>api</a:t>
            </a:r>
            <a:r>
              <a:rPr lang="en-US" sz="1800" b="0" i="0" u="none" strike="noStrike" baseline="0" dirty="0">
                <a:latin typeface="Ubuntu Mono" panose="020B0509030602030204" pitchFamily="49" charset="0"/>
              </a:rPr>
              <a:t>’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 err="1">
                <a:latin typeface="Ubuntu Mono" panose="020B0509030602030204" pitchFamily="49" charset="0"/>
              </a:rPr>
              <a:t>serverPort</a:t>
            </a:r>
            <a:r>
              <a:rPr lang="en-US" sz="1800" b="1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n-US" sz="1800" b="0" i="0" u="none" strike="noStrike" baseline="0" dirty="0">
                <a:latin typeface="Ubuntu Mono" panose="020B0509030602030204" pitchFamily="49" charset="0"/>
              </a:rPr>
              <a:t>= 8765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}</a:t>
            </a:r>
            <a:endParaRPr lang="el-GR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9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0A21-EA9D-423D-973C-E380194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AD0B-F70E-4DEF-921F-C0EAF0A2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9" y="1878393"/>
            <a:ext cx="3846032" cy="4099637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Login Endpoint: 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}/login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Υποστηριζόμενη μέθοδος: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POST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username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και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 password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ως 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body parameters</a:t>
            </a: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4F6EF-3E23-4D04-8ABE-D1B1EE933C77}"/>
              </a:ext>
            </a:extLst>
          </p:cNvPr>
          <p:cNvSpPr txBox="1"/>
          <p:nvPr/>
        </p:nvSpPr>
        <p:spPr>
          <a:xfrm>
            <a:off x="4944421" y="1730713"/>
            <a:ext cx="6102990" cy="4247317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endpoint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(‘/login’)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	label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‘login endpoint’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	description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‘the endpoint for user login’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method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(‘POST’) {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request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(‘URL’)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(‘username’, ‘String’)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(‘password’, ‘String’)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response</a:t>
            </a:r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(‘JSON’)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withStatus</a:t>
            </a:r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(201)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		body </a:t>
            </a:r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‘Created’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	}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0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chemeClr val="accent6"/>
                </a:solidFill>
                <a:latin typeface="Ubuntu Mono" panose="020B0509030602030204" pitchFamily="49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86F82-269A-4CB1-81B9-BBF54AD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31BD25-BBB1-411E-9102-449EF20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91" y="1730713"/>
            <a:ext cx="3846030" cy="3889911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Logout Endpoint: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 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}/logout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Υποστηριζόμενη μέθοδος: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POST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header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με όνομα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X-OBSERVATORY-AUTH.</a:t>
            </a:r>
            <a:endParaRPr lang="el-GR" sz="2200" dirty="0">
              <a:solidFill>
                <a:srgbClr val="FFFFCC"/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  <a:p>
            <a:endParaRPr lang="en-US" sz="2200" dirty="0">
              <a:solidFill>
                <a:srgbClr val="FFFF00"/>
              </a:solidFill>
              <a:latin typeface="GFS Heraklit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5EAD-0B45-434A-A0E4-D4001BA02DF4}"/>
              </a:ext>
            </a:extLst>
          </p:cNvPr>
          <p:cNvSpPr txBox="1"/>
          <p:nvPr/>
        </p:nvSpPr>
        <p:spPr>
          <a:xfrm>
            <a:off x="4944421" y="1730713"/>
            <a:ext cx="6102990" cy="3970318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endpoint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(‘/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logout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’) {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label 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logout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endpoint’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description 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‘the endpoint for user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logout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’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(‘POST’) {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request</a:t>
            </a:r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(‘URL’)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withHeader</a:t>
            </a:r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</a:t>
            </a:r>
            <a:r>
              <a:rPr lang="en-US" sz="18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</a:t>
            </a:r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’)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response</a:t>
            </a:r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(‘JSON’) {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withStatus</a:t>
            </a:r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(201) {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	body </a:t>
            </a:r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‘Created’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}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0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1A9DA-ECDB-455F-9DD6-5FB734BAF245}"/>
              </a:ext>
            </a:extLst>
          </p:cNvPr>
          <p:cNvSpPr/>
          <p:nvPr/>
        </p:nvSpPr>
        <p:spPr>
          <a:xfrm>
            <a:off x="5838825" y="2914650"/>
            <a:ext cx="4800600" cy="8286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86F82-269A-4CB1-81B9-BBF54AD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31BD25-BBB1-411E-9102-449EF20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91" y="1730713"/>
            <a:ext cx="3724732" cy="4324869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Endpoint </a:t>
            </a:r>
            <a:r>
              <a:rPr lang="el-GR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Προϊόντων</a:t>
            </a:r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: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 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}/products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Υποστηριζόμενες μέθοδοι: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GET, POST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GET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query parameters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POST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header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με όνομα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X-OBSERVATORY-AUTH.</a:t>
            </a: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5EAD-0B45-434A-A0E4-D4001BA02DF4}"/>
              </a:ext>
            </a:extLst>
          </p:cNvPr>
          <p:cNvSpPr txBox="1"/>
          <p:nvPr/>
        </p:nvSpPr>
        <p:spPr>
          <a:xfrm>
            <a:off x="4823123" y="1730713"/>
            <a:ext cx="6550893" cy="4278094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endpoint</a:t>
            </a:r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(‘/products’) {</a:t>
            </a:r>
          </a:p>
          <a:p>
            <a:pPr lvl="1"/>
            <a:r>
              <a:rPr lang="en-US" sz="16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label </a:t>
            </a:r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‘products endpoint’</a:t>
            </a:r>
          </a:p>
          <a:p>
            <a:pPr lvl="1"/>
            <a:r>
              <a:rPr lang="en-US" sz="16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</a:t>
            </a:r>
            <a:r>
              <a:rPr lang="en-US" sz="160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(‘GET’) {</a:t>
            </a:r>
          </a:p>
          <a:p>
            <a:pPr lvl="1"/>
            <a:r>
              <a:rPr lang="en-US" sz="16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request(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‘URL’) {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(‘start’, ‘Integer’, 0)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(‘count’, ‘Integer’, 20)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</a:t>
            </a:r>
            <a:r>
              <a:rPr lang="en-US" sz="1600" b="1" dirty="0">
                <a:solidFill>
                  <a:srgbClr val="FFFFCC"/>
                </a:solidFill>
                <a:latin typeface="Ubuntu Mono" panose="020B0509030602030204" pitchFamily="49" charset="0"/>
              </a:rPr>
              <a:t>‘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status’, ‘String’, ‘ACTIVE’)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(‘sort’, ‘String’, ‘</a:t>
            </a:r>
            <a:r>
              <a:rPr lang="en-US" sz="1600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id|DESC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’)</a:t>
            </a:r>
          </a:p>
          <a:p>
            <a:pPr lvl="2"/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}</a:t>
            </a: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6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response</a:t>
            </a:r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(‘JSON’) {</a:t>
            </a:r>
          </a:p>
          <a:p>
            <a:pPr lvl="3"/>
            <a:r>
              <a:rPr lang="en-US" sz="1600" b="1" i="0" u="none" strike="noStrike" baseline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withStatus</a:t>
            </a:r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(200) {</a:t>
            </a:r>
          </a:p>
          <a:p>
            <a:pPr lvl="3"/>
            <a:r>
              <a:rPr lang="en-US" sz="16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body ‘</a:t>
            </a:r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OK’</a:t>
            </a:r>
          </a:p>
          <a:p>
            <a:pPr lvl="2"/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</a:p>
          <a:p>
            <a:pPr lvl="1"/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</a:p>
          <a:p>
            <a:pPr algn="l"/>
            <a:r>
              <a:rPr lang="en-US" sz="1600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60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pitchFamily="49" charset="0"/>
              </a:rPr>
              <a:t>…</a:t>
            </a:r>
            <a:endParaRPr lang="en-US" sz="1600" i="0" u="none" strike="noStrike" baseline="0" dirty="0">
              <a:solidFill>
                <a:schemeClr val="tx1"/>
              </a:solidFill>
              <a:latin typeface="Ubuntu Mono" panose="020B0509030602030204" pitchFamily="49" charset="0"/>
            </a:endParaRPr>
          </a:p>
          <a:p>
            <a:pPr algn="l"/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18C4C-AA5B-4BEE-A15F-6A4263E37B43}"/>
              </a:ext>
            </a:extLst>
          </p:cNvPr>
          <p:cNvSpPr/>
          <p:nvPr/>
        </p:nvSpPr>
        <p:spPr>
          <a:xfrm>
            <a:off x="5753100" y="2514600"/>
            <a:ext cx="5534025" cy="1485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86F82-269A-4CB1-81B9-BBF54AD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31BD25-BBB1-411E-9102-449EF20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1435438"/>
            <a:ext cx="4143374" cy="4881833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Endpoint </a:t>
            </a:r>
            <a:r>
              <a:rPr lang="el-GR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Προϊόντων με </a:t>
            </a:r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id: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 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}/products/{id}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Υποστηριζόμενες μέθοδοι: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GET, PUT, PATCH, DELETE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GET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query parameters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PUT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header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με όνομα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και 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body parameters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…</a:t>
            </a:r>
            <a:endParaRPr lang="en-US" sz="2200" dirty="0">
              <a:solidFill>
                <a:srgbClr val="FFFFCC"/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5EAD-0B45-434A-A0E4-D4001BA02DF4}"/>
              </a:ext>
            </a:extLst>
          </p:cNvPr>
          <p:cNvSpPr txBox="1"/>
          <p:nvPr/>
        </p:nvSpPr>
        <p:spPr>
          <a:xfrm>
            <a:off x="5048250" y="1342878"/>
            <a:ext cx="6524626" cy="5262979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endpoint(‘/products’, ‘id’) {</a:t>
            </a:r>
          </a:p>
          <a:p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label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</a:t>
            </a:r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products endpoint by id’</a:t>
            </a:r>
          </a:p>
          <a:p>
            <a:pPr lvl="1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method(‘GET’) {</a:t>
            </a:r>
          </a:p>
          <a:p>
            <a:pPr lvl="1"/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rgbClr val="FFFFCC"/>
                </a:solidFill>
                <a:latin typeface="Ubuntu Mono" panose="020B0509030602030204" pitchFamily="49" charset="0"/>
              </a:rPr>
              <a:t>request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(‘URL’) {}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response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(‘JSON’) {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withStatus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(200) {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body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 ‘OK’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}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i="0" u="none" strike="noStrike" baseline="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  <a:p>
            <a:r>
              <a:rPr lang="el-G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method(</a:t>
            </a:r>
            <a:r>
              <a:rPr lang="el-G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‘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PUT’)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{</a:t>
            </a:r>
          </a:p>
          <a:p>
            <a:r>
              <a:rPr lang="el-GR" sz="1600" dirty="0">
                <a:solidFill>
                  <a:srgbClr val="00B050"/>
                </a:solidFill>
                <a:latin typeface="Ubuntu Mono" panose="020B0509030602030204" pitchFamily="49" charset="0"/>
              </a:rPr>
              <a:t>	</a:t>
            </a:r>
            <a:r>
              <a:rPr lang="el-GR" sz="1600" dirty="0">
                <a:solidFill>
                  <a:srgbClr val="FFFFCC"/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rgbClr val="FFFFCC"/>
                </a:solidFill>
                <a:latin typeface="Ubuntu Mono" panose="020B0509030602030204" pitchFamily="49" charset="0"/>
              </a:rPr>
              <a:t>request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(‘URL’) {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withHeader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(‘X-OBSERVATORY-AUTH’)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(‘name’, ‘String’)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(‘description’, ‘String’)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(‘category’, ‘String’)</a:t>
            </a:r>
          </a:p>
          <a:p>
            <a:pPr lvl="3"/>
            <a:r>
              <a:rPr lang="en-US" sz="160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('withdrawn’, ‘Boolean’)</a:t>
            </a:r>
          </a:p>
          <a:p>
            <a:r>
              <a:rPr lang="el-GR" sz="1600" dirty="0">
                <a:solidFill>
                  <a:srgbClr val="FFFFCC"/>
                </a:solidFill>
                <a:latin typeface="Ubuntu Mono" panose="020B0509030602030204" pitchFamily="49" charset="0"/>
              </a:rPr>
              <a:t>		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}</a:t>
            </a:r>
            <a:endParaRPr lang="el-GR" sz="1600" dirty="0">
              <a:solidFill>
                <a:srgbClr val="FFFFCC"/>
              </a:solidFill>
              <a:latin typeface="Ubuntu Mono" panose="020B0509030602030204" pitchFamily="49" charset="0"/>
            </a:endParaRPr>
          </a:p>
          <a:p>
            <a:r>
              <a:rPr lang="el-GR" sz="1600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		…</a:t>
            </a:r>
          </a:p>
          <a:p>
            <a:r>
              <a:rPr lang="el-G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  <a:endParaRPr lang="en-US" sz="1600" i="0" u="none" strike="noStrike" baseline="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  <a:p>
            <a:pPr algn="l"/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18C4C-AA5B-4BEE-A15F-6A4263E37B43}"/>
              </a:ext>
            </a:extLst>
          </p:cNvPr>
          <p:cNvSpPr/>
          <p:nvPr/>
        </p:nvSpPr>
        <p:spPr>
          <a:xfrm>
            <a:off x="5048251" y="1349567"/>
            <a:ext cx="2876550" cy="30778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C12DD-8AFE-4253-BEBA-55971DE04FDE}"/>
              </a:ext>
            </a:extLst>
          </p:cNvPr>
          <p:cNvSpPr/>
          <p:nvPr/>
        </p:nvSpPr>
        <p:spPr>
          <a:xfrm>
            <a:off x="5972175" y="4092766"/>
            <a:ext cx="4838699" cy="17555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039FD-BB6D-4C4E-942C-F0CC8479A9F5}"/>
              </a:ext>
            </a:extLst>
          </p:cNvPr>
          <p:cNvSpPr txBox="1"/>
          <p:nvPr/>
        </p:nvSpPr>
        <p:spPr>
          <a:xfrm>
            <a:off x="177979" y="2088699"/>
            <a:ext cx="11832863" cy="4278094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def 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  <a:r>
              <a:rPr lang="en-US" sz="1600" b="0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POST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to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with headers and 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"() {</a:t>
            </a: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given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String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"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username=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bodyParamValue&amp;password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bodyParamValue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String,String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String,List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&lt;Object&gt;&gt;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endParaRPr lang="en-US" sz="1600" b="0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when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String,Object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result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caller.</a:t>
            </a:r>
            <a:r>
              <a:rPr lang="en-US" sz="1600" b="0" i="0" u="none" strike="noStrike" baseline="0" dirty="0" err="1">
                <a:solidFill>
                  <a:srgbClr val="00B050"/>
                </a:solidFill>
                <a:latin typeface="Ubuntu Mono" panose="020B0509030602030204" pitchFamily="49" charset="0"/>
              </a:rPr>
              <a:t>post_to_</a:t>
            </a:r>
            <a:r>
              <a:rPr lang="en-US" sz="1600" b="0" i="0" u="none" strike="noStrike" baseline="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_with_headers_and_queryParams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requestBody,headers,queryParams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String,Object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result.get</a:t>
            </a:r>
            <a:r>
              <a:rPr lang="en-US" sz="16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("headers") 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as Map&lt;String, Object&gt;</a:t>
            </a:r>
          </a:p>
          <a:p>
            <a:pPr lvl="1"/>
            <a:endParaRPr lang="en-US" sz="1600" b="0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then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("Body:")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result.get</a:t>
            </a:r>
            <a:r>
              <a:rPr lang="en-US" sz="16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("body")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  <a:r>
              <a:rPr lang="el-GR" sz="1600" b="0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l-GR" sz="1600" b="0" i="0" u="none" strike="noStrike" baseline="0" dirty="0">
                <a:latin typeface="Ubuntu Mono" panose="020B0509030602030204" pitchFamily="49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[token:$2a$10$hwOh6PJZeV1Nl9HKmOwsdO7RLWPxwEgojuYINKvDWwAYOkWvK11Uu]</a:t>
            </a:r>
            <a:endParaRPr lang="en-US" sz="1600" b="0" i="0" u="none" strike="noStrike" baseline="0" dirty="0">
              <a:solidFill>
                <a:schemeClr val="bg2">
                  <a:lumMod val="10000"/>
                  <a:lumOff val="90000"/>
                </a:schemeClr>
              </a:solidFill>
              <a:latin typeface="Ubuntu Mono" panose="020B0509030602030204" pitchFamily="49" charset="0"/>
            </a:endParaRP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("Headers:")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  <a:r>
              <a:rPr lang="el-GR" sz="1600" b="0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l-GR" sz="1600" b="0" i="0" u="none" strike="noStrike" baseline="0" dirty="0">
                <a:latin typeface="Ubuntu Mono" panose="020B0509030602030204" pitchFamily="49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[content-length:[75], content-type:[application/json], date:[Mon, 11 Jan 2021</a:t>
            </a:r>
            <a:r>
              <a:rPr lang="el-GR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 …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]]</a:t>
            </a:r>
            <a:endParaRPr lang="en-US" sz="1600" b="0" i="0" u="none" strike="noStrike" baseline="0" dirty="0">
              <a:solidFill>
                <a:schemeClr val="bg2">
                  <a:lumMod val="10000"/>
                  <a:lumOff val="90000"/>
                </a:schemeClr>
              </a:solidFill>
              <a:latin typeface="Ubuntu Mono" panose="020B0509030602030204" pitchFamily="49" charset="0"/>
            </a:endParaRPr>
          </a:p>
          <a:p>
            <a:pPr lvl="1"/>
            <a:r>
              <a:rPr lang="en-US" sz="1600" b="1" i="0" strike="noStrike" baseline="0" dirty="0" err="1">
                <a:solidFill>
                  <a:srgbClr val="00B0F0"/>
                </a:solidFill>
                <a:latin typeface="Ubuntu Mono" panose="020B0509030602030204" pitchFamily="49" charset="0"/>
              </a:rPr>
              <a:t>result.toString</a:t>
            </a:r>
            <a:r>
              <a:rPr lang="en-US" sz="1600" b="1" i="0" strike="noStrike" baseline="0" dirty="0">
                <a:solidFill>
                  <a:srgbClr val="00B0F0"/>
                </a:solidFill>
                <a:latin typeface="Ubuntu Mono" panose="020B0509030602030204" pitchFamily="49" charset="0"/>
              </a:rPr>
              <a:t>().matches("[\\{\\[].*[\\}\\]]")</a:t>
            </a:r>
          </a:p>
          <a:p>
            <a:pPr algn="l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}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531E0-C080-4D26-8895-E513B1F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236597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9C3-AD79-4DD0-98B4-4B92CA28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32" y="1275364"/>
            <a:ext cx="5318555" cy="560825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>
                <a:latin typeface="GFS Heraklit" panose="02040502050505030304" pitchFamily="18" charset="0"/>
              </a:rPr>
              <a:t>Σενάρια ελέγχου για το </a:t>
            </a:r>
            <a:r>
              <a:rPr lang="en-US" dirty="0">
                <a:latin typeface="GFS Heraklit" panose="02040502050505030304" pitchFamily="18" charset="0"/>
              </a:rPr>
              <a:t>RESTful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682D7-2A86-444B-B391-82644B20F405}"/>
              </a:ext>
            </a:extLst>
          </p:cNvPr>
          <p:cNvSpPr txBox="1"/>
          <p:nvPr/>
        </p:nvSpPr>
        <p:spPr>
          <a:xfrm>
            <a:off x="658704" y="1121330"/>
            <a:ext cx="203170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endpoint(/login)</a:t>
            </a:r>
            <a:endParaRPr lang="el-GR" b="1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9C644-0C04-4661-A252-B2959980F625}"/>
              </a:ext>
            </a:extLst>
          </p:cNvPr>
          <p:cNvSpPr txBox="1"/>
          <p:nvPr/>
        </p:nvSpPr>
        <p:spPr>
          <a:xfrm>
            <a:off x="741843" y="1593754"/>
            <a:ext cx="186542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Ubuntu Mono" panose="020B0509030602030204" pitchFamily="49" charset="0"/>
              </a:rPr>
              <a:t>method(‘POST’)</a:t>
            </a:r>
            <a:endParaRPr lang="el-GR" b="1" dirty="0">
              <a:solidFill>
                <a:srgbClr val="00B050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51AE-EB9E-46AA-B3F8-096334368DCD}"/>
              </a:ext>
            </a:extLst>
          </p:cNvPr>
          <p:cNvSpPr txBox="1"/>
          <p:nvPr/>
        </p:nvSpPr>
        <p:spPr>
          <a:xfrm>
            <a:off x="8067676" y="1890452"/>
            <a:ext cx="3790950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request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(‘URL’) {</a:t>
            </a:r>
          </a:p>
          <a:p>
            <a:pPr algn="l"/>
            <a:r>
              <a:rPr lang="en-US" b="1" dirty="0">
                <a:solidFill>
                  <a:srgbClr val="FFFF00"/>
                </a:solidFill>
                <a:latin typeface="Ubuntu Mono" panose="020B0509030602030204" pitchFamily="49" charset="0"/>
              </a:rPr>
              <a:t>  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(‘username’, 				 	‘String’)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  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(‘password’, 					‘String’)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91626-1BEA-46AA-8605-1C5E13589475}"/>
              </a:ext>
            </a:extLst>
          </p:cNvPr>
          <p:cNvSpPr txBox="1"/>
          <p:nvPr/>
        </p:nvSpPr>
        <p:spPr>
          <a:xfrm>
            <a:off x="2502421" y="4591631"/>
            <a:ext cx="2060054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Ubuntu Mono" panose="020B0509030602030204" pitchFamily="49" charset="0"/>
              </a:rPr>
              <a:t>response(‘JSON’)</a:t>
            </a:r>
            <a:endParaRPr lang="el-GR" b="1" dirty="0">
              <a:solidFill>
                <a:srgbClr val="FFC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039FD-BB6D-4C4E-942C-F0CC8479A9F5}"/>
              </a:ext>
            </a:extLst>
          </p:cNvPr>
          <p:cNvSpPr txBox="1"/>
          <p:nvPr/>
        </p:nvSpPr>
        <p:spPr>
          <a:xfrm>
            <a:off x="1603011" y="2376258"/>
            <a:ext cx="8982799" cy="3046988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def 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  <a:r>
              <a:rPr lang="en-US" sz="1600" b="1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POST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to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without mandatory </a:t>
            </a:r>
            <a:r>
              <a:rPr lang="en-US" sz="16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</a:t>
            </a:r>
            <a:r>
              <a:rPr lang="en-US" sz="16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: username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"() {</a:t>
            </a: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given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String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"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password=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bodyParamValue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String,String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String,List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&lt;Object&gt;&gt;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endParaRPr lang="en-US" sz="1600" b="0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when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caller.</a:t>
            </a:r>
            <a:r>
              <a:rPr lang="en-US" sz="1600" b="1" i="0" u="none" strike="noStrike" baseline="0" dirty="0" err="1">
                <a:solidFill>
                  <a:srgbClr val="00B050"/>
                </a:solidFill>
                <a:latin typeface="Ubuntu Mono" panose="020B0509030602030204" pitchFamily="49" charset="0"/>
              </a:rPr>
              <a:t>post_to_</a:t>
            </a:r>
            <a:r>
              <a:rPr lang="en-US" sz="1600" b="1" i="0" u="none" strike="noStrike" baseline="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_with_headers_and_queryParams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requestBody,headers,queryParams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</a:p>
          <a:p>
            <a:pPr lvl="1"/>
            <a:endParaRPr lang="en-US" sz="1600" b="1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dirty="0">
                <a:latin typeface="Ubuntu Mono" panose="020B0509030602030204" pitchFamily="49" charset="0"/>
              </a:rPr>
              <a:t>t</a:t>
            </a:r>
            <a:r>
              <a:rPr lang="en-US" sz="1600" b="1" i="0" u="none" strike="noStrike" baseline="0" dirty="0">
                <a:latin typeface="Ubuntu Mono" panose="020B0509030602030204" pitchFamily="49" charset="0"/>
              </a:rPr>
              <a:t>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1" i="0" u="none" strike="noStrike" baseline="0" dirty="0">
                <a:solidFill>
                  <a:srgbClr val="00B0F0"/>
                </a:solidFill>
                <a:latin typeface="Ubuntu Mono" panose="020B0509030602030204" pitchFamily="49" charset="0"/>
              </a:rPr>
              <a:t>thrown </a:t>
            </a:r>
            <a:r>
              <a:rPr lang="en-US" sz="1600" b="1" i="0" u="none" strike="noStrike" baseline="0" dirty="0" err="1">
                <a:solidFill>
                  <a:srgbClr val="00B0F0"/>
                </a:solidFill>
                <a:latin typeface="Ubuntu Mono" panose="020B0509030602030204" pitchFamily="49" charset="0"/>
              </a:rPr>
              <a:t>RuntimeException</a:t>
            </a:r>
            <a:endParaRPr lang="en-US" sz="1600" b="1" i="0" u="none" strike="noStrike" baseline="0" dirty="0">
              <a:solidFill>
                <a:srgbClr val="00B0F0"/>
              </a:solidFill>
              <a:latin typeface="Ubuntu Mono" panose="020B0509030602030204" pitchFamily="49" charset="0"/>
            </a:endParaRPr>
          </a:p>
          <a:p>
            <a:pPr algn="l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}</a:t>
            </a:r>
            <a:endParaRPr lang="en-US" sz="1200" dirty="0">
              <a:latin typeface="Ubuntu Mono" panose="020B0509030602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531E0-C080-4D26-8895-E513B1F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236597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9C3-AD79-4DD0-98B4-4B92CA28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504" y="1253640"/>
            <a:ext cx="5599811" cy="92305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l-GR" dirty="0">
                <a:latin typeface="GFS Heraklit" panose="02040502050505030304" pitchFamily="18" charset="0"/>
              </a:rPr>
              <a:t>Σενάρια ελέγχου για το </a:t>
            </a:r>
            <a:r>
              <a:rPr lang="en-US" dirty="0">
                <a:latin typeface="GFS Heraklit" panose="02040502050505030304" pitchFamily="18" charset="0"/>
              </a:rPr>
              <a:t>RESTful API</a:t>
            </a:r>
            <a:br>
              <a:rPr lang="en-US" dirty="0">
                <a:latin typeface="GFS Heraklit" panose="02040502050505030304" pitchFamily="18" charset="0"/>
              </a:rPr>
            </a:br>
            <a:r>
              <a:rPr lang="en-US" dirty="0">
                <a:latin typeface="GFS Heraklit" panose="02040502050505030304" pitchFamily="18" charset="0"/>
              </a:rPr>
              <a:t>(request </a:t>
            </a:r>
            <a:r>
              <a:rPr lang="el-GR" dirty="0">
                <a:latin typeface="GFS Heraklit" panose="02040502050505030304" pitchFamily="18" charset="0"/>
              </a:rPr>
              <a:t>χωρίς υποχρεωτική παράμετρο)</a:t>
            </a:r>
            <a:endParaRPr lang="en-US" dirty="0">
              <a:latin typeface="GFS Heraklit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F5B30-8417-4989-B479-CB034565A55D}"/>
              </a:ext>
            </a:extLst>
          </p:cNvPr>
          <p:cNvSpPr/>
          <p:nvPr/>
        </p:nvSpPr>
        <p:spPr>
          <a:xfrm>
            <a:off x="2028825" y="4581525"/>
            <a:ext cx="2571750" cy="6477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31E0-C080-4D26-8895-E513B1F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325117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Συμπερασματα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9C3-AD79-4DD0-98B4-4B92CA28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90" y="1317072"/>
            <a:ext cx="10141844" cy="4877856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Με τα εργαλεία που αναπτύχθηκαν στο πλαίσιο της εργασίας, οι έλεγχοι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: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παράγονται αυτόματα από τη δηλωτική περιγραφή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είναι παραμετροποιήσιμοι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επικυρώνουν την ορθή λειτουργία ενός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endParaRPr lang="el-GR" sz="1000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Μελλοντικές επεκτάσεις: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Υποστήριξη περισσότερων τύπων δεδομένων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Εξειδίκευση σε τελικά σημεία </a:t>
            </a:r>
            <a:b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</a:b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(πχ. Ομάδες σεναρίων ελέγχου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login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 post product  logout)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Παροχή περισσότερων ειδών ελέγχου, πχ. απόδοσης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7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E54-B314-4BFC-92CF-716F5D1E6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613171"/>
            <a:ext cx="8791575" cy="815829"/>
          </a:xfrm>
        </p:spPr>
        <p:txBody>
          <a:bodyPr>
            <a:normAutofit fontScale="90000"/>
          </a:bodyPr>
          <a:lstStyle/>
          <a:p>
            <a:pPr algn="ctr"/>
            <a:r>
              <a:rPr lang="el-GR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Ευχαριστω πολυ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213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90CF-5EFE-41AC-894E-80E14ADA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Στοχοσ διπλωματικησ εργασιασ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7DE1-5936-4F81-B3B7-E9691F2A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868" y="1658143"/>
            <a:ext cx="8837088" cy="3541714"/>
          </a:xfrm>
        </p:spPr>
        <p:txBody>
          <a:bodyPr/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Η αυτόματη παραγωγή σεναρίων ελέγχου για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APIs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με βέλτιστο για τον προγραμματιστή τρόπο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Δηλωτικός ορισμός του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Πλήρως αυτόματη παραγωγή σεναρίων ελέγχου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Ολοκλήρωση με εργαλείο κτισίματος κώδικα</a:t>
            </a:r>
          </a:p>
        </p:txBody>
      </p:sp>
    </p:spTree>
    <p:extLst>
      <p:ext uri="{BB962C8B-B14F-4D97-AF65-F5344CB8AC3E}">
        <p14:creationId xmlns:p14="http://schemas.microsoft.com/office/powerpoint/2010/main" val="250722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90CF-5EFE-41AC-894E-80E14ADA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Σχεδιαστικη προσεγγιση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6CF1E-DEA8-4220-913B-236A51E6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4" y="2119312"/>
            <a:ext cx="9401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06B8-CC28-4D69-854E-D71770D4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540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Μοντελοποιηση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restful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17CDCA-FAE5-47AF-856D-1E0A6A997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6000"/>
              </p:ext>
            </p:extLst>
          </p:nvPr>
        </p:nvGraphicFramePr>
        <p:xfrm>
          <a:off x="1702679" y="1625110"/>
          <a:ext cx="924242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53100" imgH="2343150" progId="Visio.Drawing.15">
                  <p:embed/>
                </p:oleObj>
              </mc:Choice>
              <mc:Fallback>
                <p:oleObj name="Visio" r:id="rId2" imgW="5753100" imgH="23431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2679" y="1625110"/>
                        <a:ext cx="9242425" cy="410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PI">
            <a:extLst>
              <a:ext uri="{FF2B5EF4-FFF2-40B4-BE49-F238E27FC236}">
                <a16:creationId xmlns:a16="http://schemas.microsoft.com/office/drawing/2014/main" id="{41979735-A882-4481-A04F-21595F097CEF}"/>
              </a:ext>
            </a:extLst>
          </p:cNvPr>
          <p:cNvSpPr txBox="1"/>
          <p:nvPr/>
        </p:nvSpPr>
        <p:spPr>
          <a:xfrm>
            <a:off x="1141413" y="293584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API</a:t>
            </a:r>
          </a:p>
        </p:txBody>
      </p:sp>
      <p:sp>
        <p:nvSpPr>
          <p:cNvPr id="4" name="API_info">
            <a:extLst>
              <a:ext uri="{FF2B5EF4-FFF2-40B4-BE49-F238E27FC236}">
                <a16:creationId xmlns:a16="http://schemas.microsoft.com/office/drawing/2014/main" id="{046FDADD-2E33-4270-92A8-FDB01D4839FA}"/>
              </a:ext>
            </a:extLst>
          </p:cNvPr>
          <p:cNvSpPr txBox="1"/>
          <p:nvPr/>
        </p:nvSpPr>
        <p:spPr>
          <a:xfrm>
            <a:off x="1139826" y="3305175"/>
            <a:ext cx="2883877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</a:p>
        </p:txBody>
      </p:sp>
      <p:sp>
        <p:nvSpPr>
          <p:cNvPr id="6" name="Endpoint">
            <a:extLst>
              <a:ext uri="{FF2B5EF4-FFF2-40B4-BE49-F238E27FC236}">
                <a16:creationId xmlns:a16="http://schemas.microsoft.com/office/drawing/2014/main" id="{69E9BE9A-59C3-45E0-9EAE-2421D24E5B8C}"/>
              </a:ext>
            </a:extLst>
          </p:cNvPr>
          <p:cNvSpPr txBox="1"/>
          <p:nvPr/>
        </p:nvSpPr>
        <p:spPr>
          <a:xfrm>
            <a:off x="1141413" y="293584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Endpoint</a:t>
            </a:r>
          </a:p>
        </p:txBody>
      </p:sp>
      <p:sp>
        <p:nvSpPr>
          <p:cNvPr id="7" name="Endpoint_info">
            <a:extLst>
              <a:ext uri="{FF2B5EF4-FFF2-40B4-BE49-F238E27FC236}">
                <a16:creationId xmlns:a16="http://schemas.microsoft.com/office/drawing/2014/main" id="{281A75EF-8317-4F99-8EA7-6D7D9F866EB9}"/>
              </a:ext>
            </a:extLst>
          </p:cNvPr>
          <p:cNvSpPr txBox="1"/>
          <p:nvPr/>
        </p:nvSpPr>
        <p:spPr>
          <a:xfrm>
            <a:off x="1139826" y="3305175"/>
            <a:ext cx="2883877" cy="12003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</p:txBody>
      </p:sp>
      <p:sp>
        <p:nvSpPr>
          <p:cNvPr id="9" name="Request_info">
            <a:extLst>
              <a:ext uri="{FF2B5EF4-FFF2-40B4-BE49-F238E27FC236}">
                <a16:creationId xmlns:a16="http://schemas.microsoft.com/office/drawing/2014/main" id="{1C2B3EE6-C4FE-4945-9C38-6D019797F3CF}"/>
              </a:ext>
            </a:extLst>
          </p:cNvPr>
          <p:cNvSpPr txBox="1"/>
          <p:nvPr/>
        </p:nvSpPr>
        <p:spPr>
          <a:xfrm>
            <a:off x="1139826" y="3305175"/>
            <a:ext cx="2883877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Content-type</a:t>
            </a:r>
          </a:p>
        </p:txBody>
      </p:sp>
      <p:sp>
        <p:nvSpPr>
          <p:cNvPr id="10" name="Request">
            <a:extLst>
              <a:ext uri="{FF2B5EF4-FFF2-40B4-BE49-F238E27FC236}">
                <a16:creationId xmlns:a16="http://schemas.microsoft.com/office/drawing/2014/main" id="{53EEA795-37F3-4E96-B634-98D5BC1B51C8}"/>
              </a:ext>
            </a:extLst>
          </p:cNvPr>
          <p:cNvSpPr txBox="1"/>
          <p:nvPr/>
        </p:nvSpPr>
        <p:spPr>
          <a:xfrm>
            <a:off x="1141413" y="293584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Request</a:t>
            </a:r>
          </a:p>
        </p:txBody>
      </p:sp>
      <p:sp>
        <p:nvSpPr>
          <p:cNvPr id="14" name="Response_info">
            <a:extLst>
              <a:ext uri="{FF2B5EF4-FFF2-40B4-BE49-F238E27FC236}">
                <a16:creationId xmlns:a16="http://schemas.microsoft.com/office/drawing/2014/main" id="{B0798D2D-376D-4F82-9195-48A3C7A8941C}"/>
              </a:ext>
            </a:extLst>
          </p:cNvPr>
          <p:cNvSpPr txBox="1"/>
          <p:nvPr/>
        </p:nvSpPr>
        <p:spPr>
          <a:xfrm>
            <a:off x="1138239" y="5404783"/>
            <a:ext cx="2883877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</a:t>
            </a: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D250F1D5-EC80-4A35-A173-B11D2A9C906F}"/>
              </a:ext>
            </a:extLst>
          </p:cNvPr>
          <p:cNvSpPr txBox="1"/>
          <p:nvPr/>
        </p:nvSpPr>
        <p:spPr>
          <a:xfrm>
            <a:off x="682626" y="4347424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Header</a:t>
            </a:r>
          </a:p>
        </p:txBody>
      </p:sp>
      <p:sp>
        <p:nvSpPr>
          <p:cNvPr id="16" name="Header_info">
            <a:extLst>
              <a:ext uri="{FF2B5EF4-FFF2-40B4-BE49-F238E27FC236}">
                <a16:creationId xmlns:a16="http://schemas.microsoft.com/office/drawing/2014/main" id="{06BF87F3-6B01-46C8-95D6-4490320A451D}"/>
              </a:ext>
            </a:extLst>
          </p:cNvPr>
          <p:cNvSpPr txBox="1"/>
          <p:nvPr/>
        </p:nvSpPr>
        <p:spPr>
          <a:xfrm>
            <a:off x="681039" y="4716756"/>
            <a:ext cx="2883877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Value</a:t>
            </a:r>
          </a:p>
        </p:txBody>
      </p:sp>
      <p:sp>
        <p:nvSpPr>
          <p:cNvPr id="17" name="Parameter">
            <a:extLst>
              <a:ext uri="{FF2B5EF4-FFF2-40B4-BE49-F238E27FC236}">
                <a16:creationId xmlns:a16="http://schemas.microsoft.com/office/drawing/2014/main" id="{521D3BA4-4083-45E9-B6F3-B45AA0A44610}"/>
              </a:ext>
            </a:extLst>
          </p:cNvPr>
          <p:cNvSpPr txBox="1"/>
          <p:nvPr/>
        </p:nvSpPr>
        <p:spPr>
          <a:xfrm>
            <a:off x="682626" y="2947522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Parameter</a:t>
            </a:r>
          </a:p>
        </p:txBody>
      </p:sp>
      <p:sp>
        <p:nvSpPr>
          <p:cNvPr id="18" name="Parameter_info">
            <a:extLst>
              <a:ext uri="{FF2B5EF4-FFF2-40B4-BE49-F238E27FC236}">
                <a16:creationId xmlns:a16="http://schemas.microsoft.com/office/drawing/2014/main" id="{AFBBD8C1-5AE4-48C6-9D0A-5DB8E31872B3}"/>
              </a:ext>
            </a:extLst>
          </p:cNvPr>
          <p:cNvSpPr txBox="1"/>
          <p:nvPr/>
        </p:nvSpPr>
        <p:spPr>
          <a:xfrm>
            <a:off x="681039" y="3316854"/>
            <a:ext cx="2883877" cy="9233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Value </a:t>
            </a:r>
          </a:p>
        </p:txBody>
      </p:sp>
      <p:sp>
        <p:nvSpPr>
          <p:cNvPr id="19" name="Status">
            <a:extLst>
              <a:ext uri="{FF2B5EF4-FFF2-40B4-BE49-F238E27FC236}">
                <a16:creationId xmlns:a16="http://schemas.microsoft.com/office/drawing/2014/main" id="{74DBFECC-A766-4AA1-824B-58E00694F65F}"/>
              </a:ext>
            </a:extLst>
          </p:cNvPr>
          <p:cNvSpPr txBox="1"/>
          <p:nvPr/>
        </p:nvSpPr>
        <p:spPr>
          <a:xfrm>
            <a:off x="681039" y="549283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Status</a:t>
            </a:r>
          </a:p>
        </p:txBody>
      </p:sp>
      <p:sp>
        <p:nvSpPr>
          <p:cNvPr id="20" name="Status_info">
            <a:extLst>
              <a:ext uri="{FF2B5EF4-FFF2-40B4-BE49-F238E27FC236}">
                <a16:creationId xmlns:a16="http://schemas.microsoft.com/office/drawing/2014/main" id="{FACF6FE5-D196-4085-9D60-EC892B553A7C}"/>
              </a:ext>
            </a:extLst>
          </p:cNvPr>
          <p:cNvSpPr txBox="1"/>
          <p:nvPr/>
        </p:nvSpPr>
        <p:spPr>
          <a:xfrm>
            <a:off x="679452" y="5862165"/>
            <a:ext cx="2883877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</a:t>
            </a:r>
          </a:p>
        </p:txBody>
      </p:sp>
      <p:sp>
        <p:nvSpPr>
          <p:cNvPr id="5" name="Method_supported">
            <a:extLst>
              <a:ext uri="{FF2B5EF4-FFF2-40B4-BE49-F238E27FC236}">
                <a16:creationId xmlns:a16="http://schemas.microsoft.com/office/drawing/2014/main" id="{3643C4DE-66B2-4250-B6B2-CCB3151086D5}"/>
              </a:ext>
            </a:extLst>
          </p:cNvPr>
          <p:cNvSpPr txBox="1"/>
          <p:nvPr/>
        </p:nvSpPr>
        <p:spPr>
          <a:xfrm>
            <a:off x="1137877" y="3838466"/>
            <a:ext cx="2882652" cy="102155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l-GR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Υποστηριζόμενοι τύποι: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GET, POST, PUT, PATCH, DELETE</a:t>
            </a:r>
          </a:p>
        </p:txBody>
      </p:sp>
      <p:sp>
        <p:nvSpPr>
          <p:cNvPr id="21" name="Request_supported">
            <a:extLst>
              <a:ext uri="{FF2B5EF4-FFF2-40B4-BE49-F238E27FC236}">
                <a16:creationId xmlns:a16="http://schemas.microsoft.com/office/drawing/2014/main" id="{592EB226-85EB-4D64-8334-8E759D4C28F3}"/>
              </a:ext>
            </a:extLst>
          </p:cNvPr>
          <p:cNvSpPr txBox="1"/>
          <p:nvPr/>
        </p:nvSpPr>
        <p:spPr>
          <a:xfrm>
            <a:off x="645015" y="3859285"/>
            <a:ext cx="3867150" cy="95345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REQUEST Content-types</a:t>
            </a:r>
            <a:r>
              <a:rPr lang="el-GR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:</a:t>
            </a:r>
          </a:p>
          <a:p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application/json</a:t>
            </a:r>
          </a:p>
          <a:p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application/x-www-form-</a:t>
            </a:r>
            <a:r>
              <a:rPr lang="en-US" sz="1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urlencoded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22" name="Response_supported">
            <a:extLst>
              <a:ext uri="{FF2B5EF4-FFF2-40B4-BE49-F238E27FC236}">
                <a16:creationId xmlns:a16="http://schemas.microsoft.com/office/drawing/2014/main" id="{A5A86F92-7071-4B91-9E23-FEE381DD592A}"/>
              </a:ext>
            </a:extLst>
          </p:cNvPr>
          <p:cNvSpPr txBox="1"/>
          <p:nvPr/>
        </p:nvSpPr>
        <p:spPr>
          <a:xfrm>
            <a:off x="994878" y="5942271"/>
            <a:ext cx="3167423" cy="715089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RESPONSE Body Schemas:</a:t>
            </a:r>
            <a:endParaRPr lang="el-GR" b="1" u="sng" dirty="0">
              <a:solidFill>
                <a:schemeClr val="accent2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JSON, String, Integer</a:t>
            </a:r>
          </a:p>
        </p:txBody>
      </p:sp>
      <p:sp>
        <p:nvSpPr>
          <p:cNvPr id="12" name="Response">
            <a:extLst>
              <a:ext uri="{FF2B5EF4-FFF2-40B4-BE49-F238E27FC236}">
                <a16:creationId xmlns:a16="http://schemas.microsoft.com/office/drawing/2014/main" id="{E3448406-2F3A-4492-A352-85FB97527C7D}"/>
              </a:ext>
            </a:extLst>
          </p:cNvPr>
          <p:cNvSpPr txBox="1"/>
          <p:nvPr/>
        </p:nvSpPr>
        <p:spPr>
          <a:xfrm>
            <a:off x="1139826" y="5046881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Response</a:t>
            </a:r>
          </a:p>
        </p:txBody>
      </p:sp>
      <p:sp>
        <p:nvSpPr>
          <p:cNvPr id="23" name="Method">
            <a:extLst>
              <a:ext uri="{FF2B5EF4-FFF2-40B4-BE49-F238E27FC236}">
                <a16:creationId xmlns:a16="http://schemas.microsoft.com/office/drawing/2014/main" id="{7F719708-2674-4D73-81B6-F28D8F01C6BC}"/>
              </a:ext>
            </a:extLst>
          </p:cNvPr>
          <p:cNvSpPr txBox="1"/>
          <p:nvPr/>
        </p:nvSpPr>
        <p:spPr>
          <a:xfrm>
            <a:off x="1138239" y="293632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Method</a:t>
            </a:r>
          </a:p>
        </p:txBody>
      </p:sp>
      <p:sp>
        <p:nvSpPr>
          <p:cNvPr id="24" name="Method_info">
            <a:extLst>
              <a:ext uri="{FF2B5EF4-FFF2-40B4-BE49-F238E27FC236}">
                <a16:creationId xmlns:a16="http://schemas.microsoft.com/office/drawing/2014/main" id="{7BAB2D5D-4A3F-4759-BE28-66B48567F1AC}"/>
              </a:ext>
            </a:extLst>
          </p:cNvPr>
          <p:cNvSpPr txBox="1"/>
          <p:nvPr/>
        </p:nvSpPr>
        <p:spPr>
          <a:xfrm>
            <a:off x="1136652" y="3305655"/>
            <a:ext cx="2883877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7C2B7-4A75-4402-AEF1-83F7D51AE943}"/>
              </a:ext>
            </a:extLst>
          </p:cNvPr>
          <p:cNvSpPr txBox="1"/>
          <p:nvPr/>
        </p:nvSpPr>
        <p:spPr>
          <a:xfrm>
            <a:off x="3673257" y="2852105"/>
            <a:ext cx="1511639" cy="149828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Boolean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40A95-C975-47E9-AF37-80BC16C89029}"/>
              </a:ext>
            </a:extLst>
          </p:cNvPr>
          <p:cNvSpPr txBox="1"/>
          <p:nvPr/>
        </p:nvSpPr>
        <p:spPr>
          <a:xfrm>
            <a:off x="3673257" y="5486940"/>
            <a:ext cx="1660230" cy="102155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latin typeface="GFS Heraklit" panose="020405020505050303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Status:</a:t>
            </a:r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u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 codes (200-299)</a:t>
            </a:r>
          </a:p>
        </p:txBody>
      </p:sp>
    </p:spTree>
    <p:extLst>
      <p:ext uri="{BB962C8B-B14F-4D97-AF65-F5344CB8AC3E}">
        <p14:creationId xmlns:p14="http://schemas.microsoft.com/office/powerpoint/2010/main" val="8360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9B7F-EAC2-4F09-942D-78CCB120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529624"/>
          </a:xfrm>
        </p:spPr>
        <p:txBody>
          <a:bodyPr>
            <a:normAutofit/>
          </a:bodyPr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Δηλωτικη γλωσσα</a:t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</a:br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ορισμου μοντελων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752A-2D06-4AF6-AABB-7135AB92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343" y="1857138"/>
            <a:ext cx="7102136" cy="435723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api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label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‘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api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example’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Ubuntu" panose="020B0504030602030204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endpoint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(/users) {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label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‘user endpoint’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method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(GET)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request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(URL)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withBodyParameter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(name, String)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withBodyParameter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(count, Integer, 10)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}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response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(JSON)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withHeader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(User-Token)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withStatus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(200)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‘OK’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}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}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}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1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9E0-0932-4279-8DA0-90EF0A36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146" y="449854"/>
            <a:ext cx="5327707" cy="9846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Groovy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B43CD-CE86-4394-B284-3D153BB82A76}"/>
              </a:ext>
            </a:extLst>
          </p:cNvPr>
          <p:cNvSpPr txBox="1"/>
          <p:nvPr/>
        </p:nvSpPr>
        <p:spPr>
          <a:xfrm>
            <a:off x="1918979" y="1400961"/>
            <a:ext cx="8354037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Υλοποιεί τη δηλωτική γλώσσα ορισμού μοντέλων διεπαφών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Δέχεται την περιγραφή από τον χρήστη και παράγει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runtime </a:t>
            </a: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μοντέλο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EB90F5C-BC74-452B-BE20-603EB1CAF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10802"/>
              </p:ext>
            </p:extLst>
          </p:nvPr>
        </p:nvGraphicFramePr>
        <p:xfrm>
          <a:off x="1602563" y="3754842"/>
          <a:ext cx="8986868" cy="170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76775" imgH="885825" progId="Visio.Drawing.15">
                  <p:embed/>
                </p:oleObj>
              </mc:Choice>
              <mc:Fallback>
                <p:oleObj name="Visio" r:id="rId2" imgW="4676775" imgH="8858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2563" y="3754842"/>
                        <a:ext cx="8986868" cy="170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8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CBD-7A64-4173-A555-FF8258AE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423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8E55-482A-4245-9419-FDF1F1FC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7281"/>
            <a:ext cx="9905999" cy="172619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Freemarker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template engine</a:t>
            </a: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Εργαλείο που συνδυάζει πρότυπα κώδικα με δομές δεδομένων</a:t>
            </a: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Στην περίπτωσή μας συνδυάζονται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Java instances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του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API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με έτοιμα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templates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και παράγονται αρχεία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Java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και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Groovy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36A3CE7-51AC-4A22-ACE5-E812FEB1D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59546"/>
              </p:ext>
            </p:extLst>
          </p:nvPr>
        </p:nvGraphicFramePr>
        <p:xfrm>
          <a:off x="1738937" y="2973475"/>
          <a:ext cx="8714125" cy="354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838950" imgH="2781300" progId="Visio.Drawing.15">
                  <p:embed/>
                </p:oleObj>
              </mc:Choice>
              <mc:Fallback>
                <p:oleObj name="Visio" r:id="rId2" imgW="6838950" imgH="2781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8937" y="2973475"/>
                        <a:ext cx="8714125" cy="354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75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D744-54EC-4DB5-9F9D-B20C89F3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1345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Σεναρια ελεγχου για το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restful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9014-D347-4C86-B783-0FC56E66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414" y="1626339"/>
            <a:ext cx="9351993" cy="3309645"/>
          </a:xfrm>
        </p:spPr>
        <p:txBody>
          <a:bodyPr/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Ελέγχουν τους κυριότερους τομείς λειτουργικότητας του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Ομαλή λειτουργία </a:t>
            </a:r>
            <a:r>
              <a:rPr lang="en-US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Αποστολή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αίτησης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με τις υποστηριζόμενες παραμέτρους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Λήψη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απάντησης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με την κατάλληλη μορφή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Έλεγχος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αποτυχίας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μιας αίτησης σε περίπτωση που λείπουν υποχρεωτικές παράμετροι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Spock Framework</a:t>
            </a:r>
            <a:endParaRPr lang="el-GR" b="1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792B-CDC7-414C-9E68-F300F9BD50C2}"/>
              </a:ext>
            </a:extLst>
          </p:cNvPr>
          <p:cNvSpPr txBox="1"/>
          <p:nvPr/>
        </p:nvSpPr>
        <p:spPr>
          <a:xfrm>
            <a:off x="2067678" y="5024760"/>
            <a:ext cx="1199305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1.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69B86-9328-4072-A492-C1B6920B2C5E}"/>
              </a:ext>
            </a:extLst>
          </p:cNvPr>
          <p:cNvSpPr txBox="1"/>
          <p:nvPr/>
        </p:nvSpPr>
        <p:spPr>
          <a:xfrm>
            <a:off x="4138201" y="5024759"/>
            <a:ext cx="1580225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2. Stimulus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EF923-727F-4D37-9BA1-28160E33529F}"/>
              </a:ext>
            </a:extLst>
          </p:cNvPr>
          <p:cNvSpPr txBox="1"/>
          <p:nvPr/>
        </p:nvSpPr>
        <p:spPr>
          <a:xfrm>
            <a:off x="6473574" y="5024760"/>
            <a:ext cx="1658372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defRPr>
            </a:lvl1pPr>
          </a:lstStyle>
          <a:p>
            <a:pPr algn="ctr"/>
            <a:r>
              <a:rPr lang="en-US" dirty="0"/>
              <a:t>3.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7D24-62F0-434B-AC9A-302AD84F75D3}"/>
              </a:ext>
            </a:extLst>
          </p:cNvPr>
          <p:cNvSpPr txBox="1"/>
          <p:nvPr/>
        </p:nvSpPr>
        <p:spPr>
          <a:xfrm>
            <a:off x="8887094" y="5024759"/>
            <a:ext cx="1580224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defRPr>
            </a:lvl1pPr>
          </a:lstStyle>
          <a:p>
            <a:pPr algn="ctr"/>
            <a:r>
              <a:rPr lang="en-US" dirty="0"/>
              <a:t>4. Cleanup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4495B-3394-452A-A56D-B3564C6496F7}"/>
              </a:ext>
            </a:extLst>
          </p:cNvPr>
          <p:cNvCxnSpPr>
            <a:cxnSpLocks/>
          </p:cNvCxnSpPr>
          <p:nvPr/>
        </p:nvCxnSpPr>
        <p:spPr>
          <a:xfrm flipV="1">
            <a:off x="3266983" y="5246096"/>
            <a:ext cx="87121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88AC5-D274-4624-816A-41030261EB8C}"/>
              </a:ext>
            </a:extLst>
          </p:cNvPr>
          <p:cNvCxnSpPr>
            <a:cxnSpLocks/>
          </p:cNvCxnSpPr>
          <p:nvPr/>
        </p:nvCxnSpPr>
        <p:spPr>
          <a:xfrm>
            <a:off x="5718426" y="5246097"/>
            <a:ext cx="7551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28F3D-2845-41A6-AC85-69F13E6D0EA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131946" y="5246096"/>
            <a:ext cx="75514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0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11FF-19FC-4761-ACF4-C35FBBAA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423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Gradle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1A2B-FEA5-4CCA-8957-4254C2B1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721" y="1290522"/>
            <a:ext cx="8053373" cy="1812007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Κύριος γνώμονας η βέλτιστη εμπειρία προγραμματισμού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Ενσωμάτωση ως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Gradle Plugin</a:t>
            </a: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, ένα από τα πιο διαδεδομένα εργαλεία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build automation</a:t>
            </a: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.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34DB6-5849-4062-AB8C-6AD2E5094794}"/>
              </a:ext>
            </a:extLst>
          </p:cNvPr>
          <p:cNvSpPr txBox="1"/>
          <p:nvPr/>
        </p:nvSpPr>
        <p:spPr>
          <a:xfrm>
            <a:off x="3991598" y="3399355"/>
            <a:ext cx="4205620" cy="2308324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latin typeface="Ubuntu Mono" panose="020B0509030602030204" pitchFamily="49" charset="0"/>
              </a:rPr>
              <a:t>apply plugin</a:t>
            </a:r>
            <a:r>
              <a:rPr lang="en-US" dirty="0">
                <a:latin typeface="Ubuntu Mono" panose="020B0509030602030204" pitchFamily="49" charset="0"/>
              </a:rPr>
              <a:t>: </a:t>
            </a:r>
            <a:r>
              <a:rPr lang="en-US" dirty="0" err="1">
                <a:latin typeface="Ubuntu Mono" panose="020B0509030602030204" pitchFamily="49" charset="0"/>
              </a:rPr>
              <a:t>ApiSpecBuilder</a:t>
            </a:r>
            <a:endParaRPr lang="en-US" dirty="0">
              <a:latin typeface="Ubuntu Mono" panose="020B0509030602030204" pitchFamily="49" charset="0"/>
            </a:endParaRPr>
          </a:p>
          <a:p>
            <a:pPr algn="l"/>
            <a:endParaRPr lang="en-US" dirty="0">
              <a:latin typeface="Ubuntu Mono" panose="020B0509030602030204" pitchFamily="49" charset="0"/>
            </a:endParaRPr>
          </a:p>
          <a:p>
            <a:pPr algn="l"/>
            <a:r>
              <a:rPr lang="en-US" b="1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 {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	</a:t>
            </a:r>
            <a:r>
              <a:rPr lang="en-US" b="1" dirty="0" err="1">
                <a:latin typeface="Ubuntu Mono" panose="020B0509030602030204" pitchFamily="49" charset="0"/>
              </a:rPr>
              <a:t>baseUrl</a:t>
            </a:r>
            <a:r>
              <a:rPr lang="en-US" dirty="0">
                <a:latin typeface="Ubuntu Mono" panose="020B0509030602030204" pitchFamily="49" charset="0"/>
              </a:rPr>
              <a:t> '/</a:t>
            </a:r>
            <a:r>
              <a:rPr lang="en-US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'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    </a:t>
            </a:r>
            <a:r>
              <a:rPr lang="en-US" b="1" dirty="0">
                <a:latin typeface="Ubuntu Mono" panose="020B0509030602030204" pitchFamily="49" charset="0"/>
              </a:rPr>
              <a:t>label</a:t>
            </a:r>
            <a:r>
              <a:rPr lang="en-US" dirty="0">
                <a:latin typeface="Ubuntu Mono" panose="020B0509030602030204" pitchFamily="49" charset="0"/>
              </a:rPr>
              <a:t> 'my test </a:t>
            </a:r>
            <a:r>
              <a:rPr lang="en-US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'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    </a:t>
            </a:r>
            <a:r>
              <a:rPr lang="en-US" b="1" dirty="0">
                <a:latin typeface="Ubuntu Mono" panose="020B0509030602030204" pitchFamily="49" charset="0"/>
              </a:rPr>
              <a:t>endpoint</a:t>
            </a:r>
            <a:r>
              <a:rPr lang="en-US" dirty="0">
                <a:latin typeface="Ubuntu Mono" panose="020B0509030602030204" pitchFamily="49" charset="0"/>
              </a:rPr>
              <a:t>(‘/products’)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 	…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}</a:t>
            </a:r>
            <a:endParaRPr lang="el-GR" dirty="0">
              <a:latin typeface="Ubuntu Mono" panose="020B0509030602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99E3D-F185-45BF-8D25-D136057DE39C}"/>
              </a:ext>
            </a:extLst>
          </p:cNvPr>
          <p:cNvSpPr txBox="1"/>
          <p:nvPr/>
        </p:nvSpPr>
        <p:spPr>
          <a:xfrm>
            <a:off x="3991599" y="2931079"/>
            <a:ext cx="4205619" cy="369332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latin typeface="Ubuntu Mono" panose="020B0509030602030204" pitchFamily="49" charset="0"/>
              </a:rPr>
              <a:t>file: </a:t>
            </a:r>
            <a:r>
              <a:rPr lang="en-US" b="1" dirty="0" err="1">
                <a:latin typeface="Ubuntu Mono" panose="020B0509030602030204" pitchFamily="49" charset="0"/>
              </a:rPr>
              <a:t>build.gradle</a:t>
            </a:r>
            <a:endParaRPr lang="el-GR" b="1" dirty="0"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B5427-D550-4CAA-BCF5-C838D0FE95A1}"/>
              </a:ext>
            </a:extLst>
          </p:cNvPr>
          <p:cNvSpPr txBox="1"/>
          <p:nvPr/>
        </p:nvSpPr>
        <p:spPr>
          <a:xfrm>
            <a:off x="3991597" y="5836268"/>
            <a:ext cx="4205619" cy="369332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latin typeface="Ubuntu Mono" panose="020B0509030602030204" pitchFamily="49" charset="0"/>
              </a:rPr>
              <a:t>$ </a:t>
            </a:r>
            <a:r>
              <a:rPr lang="en-US" b="1" dirty="0" err="1">
                <a:latin typeface="Ubuntu Mono" panose="020B0509030602030204" pitchFamily="49" charset="0"/>
              </a:rPr>
              <a:t>gradle</a:t>
            </a:r>
            <a:r>
              <a:rPr lang="en-US" b="1" dirty="0">
                <a:latin typeface="Ubuntu Mono" panose="020B0509030602030204" pitchFamily="49" charset="0"/>
              </a:rPr>
              <a:t> </a:t>
            </a:r>
            <a:r>
              <a:rPr lang="en-US" dirty="0" err="1">
                <a:latin typeface="Ubuntu Mono" panose="020B0509030602030204" pitchFamily="49" charset="0"/>
              </a:rPr>
              <a:t>testProject</a:t>
            </a:r>
            <a:r>
              <a:rPr lang="en-US" b="1" dirty="0" err="1">
                <a:latin typeface="Ubuntu Mono" panose="020B0509030602030204" pitchFamily="49" charset="0"/>
              </a:rPr>
              <a:t>:generate</a:t>
            </a:r>
            <a:endParaRPr lang="en-US" b="1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2075</TotalTime>
  <Words>1346</Words>
  <Application>Microsoft Office PowerPoint</Application>
  <PresentationFormat>Widescreen</PresentationFormat>
  <Paragraphs>254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GFS Didot</vt:lpstr>
      <vt:lpstr>GFS Heraklit</vt:lpstr>
      <vt:lpstr>Tw Cen MT</vt:lpstr>
      <vt:lpstr>Ubuntu</vt:lpstr>
      <vt:lpstr>Ubuntu Mono</vt:lpstr>
      <vt:lpstr>Wingdings</vt:lpstr>
      <vt:lpstr>Circuit</vt:lpstr>
      <vt:lpstr>Visio</vt:lpstr>
      <vt:lpstr>Αυτόματη Παραγωγή Σεναρίων Ελέγχου για Προγραμματιστικές Διεπαφές τύπου REST (RESTful APIs)</vt:lpstr>
      <vt:lpstr>Στοχοσ διπλωματικησ εργασιασ</vt:lpstr>
      <vt:lpstr>Σχεδιαστικη προσεγγιση</vt:lpstr>
      <vt:lpstr>Μοντελοποιηση restful api</vt:lpstr>
      <vt:lpstr>Δηλωτικη γλωσσα ορισμου μοντελων api</vt:lpstr>
      <vt:lpstr>Groovy builder</vt:lpstr>
      <vt:lpstr>Code generation</vt:lpstr>
      <vt:lpstr>Σεναρια ελεγχου για το restful api</vt:lpstr>
      <vt:lpstr>Gradle integration</vt:lpstr>
      <vt:lpstr>Επαληθευση ορθησ λειτουργιασ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Συμπερασματα</vt:lpstr>
      <vt:lpstr>Ευχαριστω πολυ!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Aytomath paragvgho scenario elegxo rest api</dc:title>
  <dc:creator>Pavlos Sta</dc:creator>
  <cp:lastModifiedBy>Pavlos Sta</cp:lastModifiedBy>
  <cp:revision>317</cp:revision>
  <dcterms:created xsi:type="dcterms:W3CDTF">2021-01-20T10:05:13Z</dcterms:created>
  <dcterms:modified xsi:type="dcterms:W3CDTF">2021-02-15T22:04:36Z</dcterms:modified>
</cp:coreProperties>
</file>