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73" r:id="rId5"/>
    <p:sldId id="275" r:id="rId6"/>
    <p:sldId id="277" r:id="rId7"/>
    <p:sldId id="280" r:id="rId8"/>
    <p:sldId id="292" r:id="rId9"/>
    <p:sldId id="293" r:id="rId10"/>
    <p:sldId id="294" r:id="rId11"/>
    <p:sldId id="297" r:id="rId12"/>
    <p:sldId id="286" r:id="rId13"/>
    <p:sldId id="290" r:id="rId14"/>
    <p:sldId id="281" r:id="rId15"/>
    <p:sldId id="289" r:id="rId16"/>
    <p:sldId id="283" r:id="rId17"/>
    <p:sldId id="295" r:id="rId18"/>
    <p:sldId id="278" r:id="rId19"/>
    <p:sldId id="296" r:id="rId20"/>
    <p:sldId id="274" r:id="rId21"/>
    <p:sldId id="288" r:id="rId22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986F"/>
    <a:srgbClr val="E7E6E6"/>
    <a:srgbClr val="D8BEB2"/>
    <a:srgbClr val="753F2D"/>
    <a:srgbClr val="5E3324"/>
    <a:srgbClr val="8A4C34"/>
    <a:srgbClr val="815550"/>
    <a:srgbClr val="A3573E"/>
    <a:srgbClr val="C28D6D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8DE698-2A54-47DD-BB2D-95476986B807}" v="1230" dt="2024-01-11T17:06:05.441"/>
    <p1510:client id="{E8778B43-E014-7E9E-1762-19C6FDDF1418}" v="2310" dt="2024-01-10T14:23:37.802"/>
    <p1510:client id="{EB217D3F-BF61-4BFC-9A93-7335CE1163E2}" v="1494" dt="2024-01-11T23:48:40.400"/>
    <p1510:client id="{EE97846E-82A3-4F3E-BE72-4C49745A4C27}" v="280" dt="2024-01-13T18:22:00.1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2"/>
    <p:restoredTop sz="96327"/>
  </p:normalViewPr>
  <p:slideViewPr>
    <p:cSldViewPr snapToGrid="0">
      <p:cViewPr>
        <p:scale>
          <a:sx n="100" d="100"/>
          <a:sy n="100" d="100"/>
        </p:scale>
        <p:origin x="-845" y="58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uth-my.sharepoint.com/personal/pavltzit_duth_gr/Documents/esd-help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uth-my.sharepoint.com/personal/pavltzit_duth_gr/Documents/esd-help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 Memory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'[esd-helper.xlsx]Tables of Results'!$X$3</c:f>
              <c:strCache>
                <c:ptCount val="1"/>
                <c:pt idx="0">
                  <c:v>Instuctions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'[esd-helper.xlsx]Tables of Results'!$W$4:$W$7</c:f>
              <c:strCache>
                <c:ptCount val="4"/>
                <c:pt idx="0">
                  <c:v>initial</c:v>
                </c:pt>
                <c:pt idx="1">
                  <c:v>optimized-1</c:v>
                </c:pt>
                <c:pt idx="2">
                  <c:v>optimized-2-v3</c:v>
                </c:pt>
                <c:pt idx="3">
                  <c:v>optimized-3-v1</c:v>
                </c:pt>
              </c:strCache>
            </c:strRef>
          </c:cat>
          <c:val>
            <c:numRef>
              <c:f>'[esd-helper.xlsx]Tables of Results'!$X$4:$X$7</c:f>
              <c:numCache>
                <c:formatCode>#,##0</c:formatCode>
                <c:ptCount val="4"/>
                <c:pt idx="0">
                  <c:v>620226123</c:v>
                </c:pt>
                <c:pt idx="1">
                  <c:v>844442376</c:v>
                </c:pt>
                <c:pt idx="2">
                  <c:v>470994406</c:v>
                </c:pt>
                <c:pt idx="3">
                  <c:v>377499895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17-45AB-AA17-FD70F3306BEC}"/>
            </c:ext>
          </c:extLst>
        </c:ser>
        <c:ser>
          <c:idx val="1"/>
          <c:order val="1"/>
          <c:tx>
            <c:strRef>
              <c:f>'[esd-helper.xlsx]Tables of Results'!$Y$3</c:f>
              <c:strCache>
                <c:ptCount val="1"/>
                <c:pt idx="0">
                  <c:v>Core Cycles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'[esd-helper.xlsx]Tables of Results'!$W$4:$W$7</c:f>
              <c:strCache>
                <c:ptCount val="4"/>
                <c:pt idx="0">
                  <c:v>initial</c:v>
                </c:pt>
                <c:pt idx="1">
                  <c:v>optimized-1</c:v>
                </c:pt>
                <c:pt idx="2">
                  <c:v>optimized-2-v3</c:v>
                </c:pt>
                <c:pt idx="3">
                  <c:v>optimized-3-v1</c:v>
                </c:pt>
              </c:strCache>
            </c:strRef>
          </c:cat>
          <c:val>
            <c:numRef>
              <c:f>'[esd-helper.xlsx]Tables of Results'!$Y$4:$Y$7</c:f>
              <c:numCache>
                <c:formatCode>#,##0</c:formatCode>
                <c:ptCount val="4"/>
                <c:pt idx="0">
                  <c:v>102298801</c:v>
                </c:pt>
                <c:pt idx="1">
                  <c:v>1287663527</c:v>
                </c:pt>
                <c:pt idx="2">
                  <c:v>694339163</c:v>
                </c:pt>
                <c:pt idx="3">
                  <c:v>555538749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17-45AB-AA17-FD70F3306BEC}"/>
            </c:ext>
          </c:extLst>
        </c:ser>
        <c:ser>
          <c:idx val="2"/>
          <c:order val="2"/>
          <c:tx>
            <c:strRef>
              <c:f>'[esd-helper.xlsx]Tables of Results'!$Z$3</c:f>
              <c:strCache>
                <c:ptCount val="1"/>
                <c:pt idx="0">
                  <c:v>S Cycles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'[esd-helper.xlsx]Tables of Results'!$W$4:$W$7</c:f>
              <c:strCache>
                <c:ptCount val="4"/>
                <c:pt idx="0">
                  <c:v>initial</c:v>
                </c:pt>
                <c:pt idx="1">
                  <c:v>optimized-1</c:v>
                </c:pt>
                <c:pt idx="2">
                  <c:v>optimized-2-v3</c:v>
                </c:pt>
                <c:pt idx="3">
                  <c:v>optimized-3-v1</c:v>
                </c:pt>
              </c:strCache>
            </c:strRef>
          </c:cat>
          <c:val>
            <c:numRef>
              <c:f>'[esd-helper.xlsx]Tables of Results'!$Z$4:$Z$7</c:f>
              <c:numCache>
                <c:formatCode>#,##0</c:formatCode>
                <c:ptCount val="4"/>
                <c:pt idx="0">
                  <c:v>728855498</c:v>
                </c:pt>
                <c:pt idx="1">
                  <c:v>974504597</c:v>
                </c:pt>
                <c:pt idx="2">
                  <c:v>534629122</c:v>
                </c:pt>
                <c:pt idx="3">
                  <c:v>434852992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17-45AB-AA17-FD70F3306BEC}"/>
            </c:ext>
          </c:extLst>
        </c:ser>
        <c:ser>
          <c:idx val="3"/>
          <c:order val="3"/>
          <c:tx>
            <c:strRef>
              <c:f>'[esd-helper.xlsx]Tables of Results'!$AA$3</c:f>
              <c:strCache>
                <c:ptCount val="1"/>
                <c:pt idx="0">
                  <c:v>N Cycles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'[esd-helper.xlsx]Tables of Results'!$W$4:$W$7</c:f>
              <c:strCache>
                <c:ptCount val="4"/>
                <c:pt idx="0">
                  <c:v>initial</c:v>
                </c:pt>
                <c:pt idx="1">
                  <c:v>optimized-1</c:v>
                </c:pt>
                <c:pt idx="2">
                  <c:v>optimized-2-v3</c:v>
                </c:pt>
                <c:pt idx="3">
                  <c:v>optimized-3-v1</c:v>
                </c:pt>
              </c:strCache>
            </c:strRef>
          </c:cat>
          <c:val>
            <c:numRef>
              <c:f>'[esd-helper.xlsx]Tables of Results'!$AA$4:$AA$7</c:f>
              <c:numCache>
                <c:formatCode>#,##0</c:formatCode>
                <c:ptCount val="4"/>
                <c:pt idx="0">
                  <c:v>232897531</c:v>
                </c:pt>
                <c:pt idx="1">
                  <c:v>243573763</c:v>
                </c:pt>
                <c:pt idx="2">
                  <c:v>123891439</c:v>
                </c:pt>
                <c:pt idx="3">
                  <c:v>95472978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917-45AB-AA17-FD70F3306BEC}"/>
            </c:ext>
          </c:extLst>
        </c:ser>
        <c:ser>
          <c:idx val="4"/>
          <c:order val="4"/>
          <c:tx>
            <c:strRef>
              <c:f>'[esd-helper.xlsx]Tables of Results'!$AB$3</c:f>
              <c:strCache>
                <c:ptCount val="1"/>
                <c:pt idx="0">
                  <c:v>I Cycles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'[esd-helper.xlsx]Tables of Results'!$W$4:$W$7</c:f>
              <c:strCache>
                <c:ptCount val="4"/>
                <c:pt idx="0">
                  <c:v>initial</c:v>
                </c:pt>
                <c:pt idx="1">
                  <c:v>optimized-1</c:v>
                </c:pt>
                <c:pt idx="2">
                  <c:v>optimized-2-v3</c:v>
                </c:pt>
                <c:pt idx="3">
                  <c:v>optimized-3-v1</c:v>
                </c:pt>
              </c:strCache>
            </c:strRef>
          </c:cat>
          <c:val>
            <c:numRef>
              <c:f>'[esd-helper.xlsx]Tables of Results'!$AB$4:$AB$7</c:f>
              <c:numCache>
                <c:formatCode>#,##0</c:formatCode>
                <c:ptCount val="4"/>
                <c:pt idx="0">
                  <c:v>120254198</c:v>
                </c:pt>
                <c:pt idx="1">
                  <c:v>167334313</c:v>
                </c:pt>
                <c:pt idx="2">
                  <c:v>84076059</c:v>
                </c:pt>
                <c:pt idx="3">
                  <c:v>61677728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917-45AB-AA17-FD70F3306BEC}"/>
            </c:ext>
          </c:extLst>
        </c:ser>
        <c:ser>
          <c:idx val="7"/>
          <c:order val="5"/>
          <c:tx>
            <c:strRef>
              <c:f>'[esd-helper.xlsx]Tables of Results'!$AE$3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'[esd-helper.xlsx]Tables of Results'!$W$4:$W$7</c:f>
              <c:strCache>
                <c:ptCount val="4"/>
                <c:pt idx="0">
                  <c:v>initial</c:v>
                </c:pt>
                <c:pt idx="1">
                  <c:v>optimized-1</c:v>
                </c:pt>
                <c:pt idx="2">
                  <c:v>optimized-2-v3</c:v>
                </c:pt>
                <c:pt idx="3">
                  <c:v>optimized-3-v1</c:v>
                </c:pt>
              </c:strCache>
            </c:strRef>
          </c:cat>
          <c:val>
            <c:numRef>
              <c:f>'[esd-helper.xlsx]Tables of Results'!$AE$4:$AE$7</c:f>
              <c:numCache>
                <c:formatCode>#,##0</c:formatCode>
                <c:ptCount val="4"/>
                <c:pt idx="0">
                  <c:v>1082007227</c:v>
                </c:pt>
                <c:pt idx="1">
                  <c:v>1385412673</c:v>
                </c:pt>
                <c:pt idx="2">
                  <c:v>1357023856</c:v>
                </c:pt>
                <c:pt idx="3">
                  <c:v>592003698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917-45AB-AA17-FD70F3306B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0"/>
        <c:overlap val="-30"/>
        <c:axId val="1694501383"/>
        <c:axId val="1694515719"/>
      </c:barChart>
      <c:catAx>
        <c:axId val="1694501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 MEMORY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4515719"/>
        <c:crosses val="autoZero"/>
        <c:auto val="1"/>
        <c:lblAlgn val="ctr"/>
        <c:lblOffset val="100"/>
        <c:noMultiLvlLbl val="0"/>
      </c:catAx>
      <c:valAx>
        <c:axId val="1694515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4501383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With Memory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'[esd-helper.xlsx]Tables of Results'!$X$10</c:f>
              <c:strCache>
                <c:ptCount val="1"/>
                <c:pt idx="0">
                  <c:v>Instuctions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'[esd-helper.xlsx]Tables of Results'!$W$11:$W$19</c:f>
              <c:strCache>
                <c:ptCount val="9"/>
                <c:pt idx="0">
                  <c:v>initial</c:v>
                </c:pt>
                <c:pt idx="1">
                  <c:v>optimized-1</c:v>
                </c:pt>
                <c:pt idx="2">
                  <c:v>optimized-2-v1</c:v>
                </c:pt>
                <c:pt idx="3">
                  <c:v>optimized-2-v2</c:v>
                </c:pt>
                <c:pt idx="4">
                  <c:v>optimized-2-v3</c:v>
                </c:pt>
                <c:pt idx="5">
                  <c:v>optimized-2-v3-sc2</c:v>
                </c:pt>
                <c:pt idx="6">
                  <c:v>optimized-3-v1</c:v>
                </c:pt>
                <c:pt idx="7">
                  <c:v>optimized-3-v2</c:v>
                </c:pt>
                <c:pt idx="8">
                  <c:v>optimized-3-v3</c:v>
                </c:pt>
              </c:strCache>
            </c:strRef>
          </c:cat>
          <c:val>
            <c:numRef>
              <c:f>'[esd-helper.xlsx]Tables of Results'!$X$11:$X$19</c:f>
              <c:numCache>
                <c:formatCode>#,##0</c:formatCode>
                <c:ptCount val="9"/>
                <c:pt idx="0">
                  <c:v>620226214</c:v>
                </c:pt>
                <c:pt idx="1">
                  <c:v>844024822</c:v>
                </c:pt>
                <c:pt idx="2">
                  <c:v>560637052</c:v>
                </c:pt>
                <c:pt idx="3">
                  <c:v>560637052</c:v>
                </c:pt>
                <c:pt idx="4">
                  <c:v>470994406</c:v>
                </c:pt>
                <c:pt idx="5">
                  <c:v>470994406</c:v>
                </c:pt>
                <c:pt idx="6">
                  <c:v>381483784</c:v>
                </c:pt>
                <c:pt idx="7">
                  <c:v>653306711</c:v>
                </c:pt>
                <c:pt idx="8">
                  <c:v>223667396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23-4C90-B952-7EAAD323D36D}"/>
            </c:ext>
          </c:extLst>
        </c:ser>
        <c:ser>
          <c:idx val="1"/>
          <c:order val="1"/>
          <c:tx>
            <c:strRef>
              <c:f>'[esd-helper.xlsx]Tables of Results'!$Y$10</c:f>
              <c:strCache>
                <c:ptCount val="1"/>
                <c:pt idx="0">
                  <c:v>Core Cycles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'[esd-helper.xlsx]Tables of Results'!$W$11:$W$19</c:f>
              <c:strCache>
                <c:ptCount val="9"/>
                <c:pt idx="0">
                  <c:v>initial</c:v>
                </c:pt>
                <c:pt idx="1">
                  <c:v>optimized-1</c:v>
                </c:pt>
                <c:pt idx="2">
                  <c:v>optimized-2-v1</c:v>
                </c:pt>
                <c:pt idx="3">
                  <c:v>optimized-2-v2</c:v>
                </c:pt>
                <c:pt idx="4">
                  <c:v>optimized-2-v3</c:v>
                </c:pt>
                <c:pt idx="5">
                  <c:v>optimized-2-v3-sc2</c:v>
                </c:pt>
                <c:pt idx="6">
                  <c:v>optimized-3-v1</c:v>
                </c:pt>
                <c:pt idx="7">
                  <c:v>optimized-3-v2</c:v>
                </c:pt>
                <c:pt idx="8">
                  <c:v>optimized-3-v3</c:v>
                </c:pt>
              </c:strCache>
            </c:strRef>
          </c:cat>
          <c:val>
            <c:numRef>
              <c:f>'[esd-helper.xlsx]Tables of Results'!$Y$11:$Y$19</c:f>
              <c:numCache>
                <c:formatCode>#,##0</c:formatCode>
                <c:ptCount val="9"/>
                <c:pt idx="0">
                  <c:v>1022989014</c:v>
                </c:pt>
                <c:pt idx="1">
                  <c:v>1286099875</c:v>
                </c:pt>
                <c:pt idx="2">
                  <c:v>857471806</c:v>
                </c:pt>
                <c:pt idx="3">
                  <c:v>857471806</c:v>
                </c:pt>
                <c:pt idx="4">
                  <c:v>694339163</c:v>
                </c:pt>
                <c:pt idx="5">
                  <c:v>694339163</c:v>
                </c:pt>
                <c:pt idx="6">
                  <c:v>563899854</c:v>
                </c:pt>
                <c:pt idx="7">
                  <c:v>930738307</c:v>
                </c:pt>
                <c:pt idx="8">
                  <c:v>404578018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23-4C90-B952-7EAAD323D36D}"/>
            </c:ext>
          </c:extLst>
        </c:ser>
        <c:ser>
          <c:idx val="2"/>
          <c:order val="2"/>
          <c:tx>
            <c:strRef>
              <c:f>'[esd-helper.xlsx]Tables of Results'!$Z$10</c:f>
              <c:strCache>
                <c:ptCount val="1"/>
                <c:pt idx="0">
                  <c:v>S Cycles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'[esd-helper.xlsx]Tables of Results'!$W$11:$W$19</c:f>
              <c:strCache>
                <c:ptCount val="9"/>
                <c:pt idx="0">
                  <c:v>initial</c:v>
                </c:pt>
                <c:pt idx="1">
                  <c:v>optimized-1</c:v>
                </c:pt>
                <c:pt idx="2">
                  <c:v>optimized-2-v1</c:v>
                </c:pt>
                <c:pt idx="3">
                  <c:v>optimized-2-v2</c:v>
                </c:pt>
                <c:pt idx="4">
                  <c:v>optimized-2-v3</c:v>
                </c:pt>
                <c:pt idx="5">
                  <c:v>optimized-2-v3-sc2</c:v>
                </c:pt>
                <c:pt idx="6">
                  <c:v>optimized-3-v1</c:v>
                </c:pt>
                <c:pt idx="7">
                  <c:v>optimized-3-v2</c:v>
                </c:pt>
                <c:pt idx="8">
                  <c:v>optimized-3-v3</c:v>
                </c:pt>
              </c:strCache>
            </c:strRef>
          </c:cat>
          <c:val>
            <c:numRef>
              <c:f>'[esd-helper.xlsx]Tables of Results'!$Z$11:$Z$19</c:f>
              <c:numCache>
                <c:formatCode>#,##0</c:formatCode>
                <c:ptCount val="9"/>
                <c:pt idx="0">
                  <c:v>728855589</c:v>
                </c:pt>
                <c:pt idx="1">
                  <c:v>973524658</c:v>
                </c:pt>
                <c:pt idx="2">
                  <c:v>649000191</c:v>
                </c:pt>
                <c:pt idx="3">
                  <c:v>649000191</c:v>
                </c:pt>
                <c:pt idx="4">
                  <c:v>534629122</c:v>
                </c:pt>
                <c:pt idx="5">
                  <c:v>534629122</c:v>
                </c:pt>
                <c:pt idx="6">
                  <c:v>438704966</c:v>
                </c:pt>
                <c:pt idx="7">
                  <c:v>736021782</c:v>
                </c:pt>
                <c:pt idx="8">
                  <c:v>266387788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923-4C90-B952-7EAAD323D36D}"/>
            </c:ext>
          </c:extLst>
        </c:ser>
        <c:ser>
          <c:idx val="3"/>
          <c:order val="3"/>
          <c:tx>
            <c:strRef>
              <c:f>'[esd-helper.xlsx]Tables of Results'!$AA$10</c:f>
              <c:strCache>
                <c:ptCount val="1"/>
                <c:pt idx="0">
                  <c:v>N Cycles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'[esd-helper.xlsx]Tables of Results'!$W$11:$W$19</c:f>
              <c:strCache>
                <c:ptCount val="9"/>
                <c:pt idx="0">
                  <c:v>initial</c:v>
                </c:pt>
                <c:pt idx="1">
                  <c:v>optimized-1</c:v>
                </c:pt>
                <c:pt idx="2">
                  <c:v>optimized-2-v1</c:v>
                </c:pt>
                <c:pt idx="3">
                  <c:v>optimized-2-v2</c:v>
                </c:pt>
                <c:pt idx="4">
                  <c:v>optimized-2-v3</c:v>
                </c:pt>
                <c:pt idx="5">
                  <c:v>optimized-2-v3-sc2</c:v>
                </c:pt>
                <c:pt idx="6">
                  <c:v>optimized-3-v1</c:v>
                </c:pt>
                <c:pt idx="7">
                  <c:v>optimized-3-v2</c:v>
                </c:pt>
                <c:pt idx="8">
                  <c:v>optimized-3-v3</c:v>
                </c:pt>
              </c:strCache>
            </c:strRef>
          </c:cat>
          <c:val>
            <c:numRef>
              <c:f>'[esd-helper.xlsx]Tables of Results'!$AA$11:$AA$19</c:f>
              <c:numCache>
                <c:formatCode>#,##0</c:formatCode>
                <c:ptCount val="9"/>
                <c:pt idx="0">
                  <c:v>232897632</c:v>
                </c:pt>
                <c:pt idx="1">
                  <c:v>243016796</c:v>
                </c:pt>
                <c:pt idx="2">
                  <c:v>163202201</c:v>
                </c:pt>
                <c:pt idx="3">
                  <c:v>163202201</c:v>
                </c:pt>
                <c:pt idx="4">
                  <c:v>123891439</c:v>
                </c:pt>
                <c:pt idx="5">
                  <c:v>123891439</c:v>
                </c:pt>
                <c:pt idx="6">
                  <c:v>99609423</c:v>
                </c:pt>
                <c:pt idx="7">
                  <c:v>147543646</c:v>
                </c:pt>
                <c:pt idx="8">
                  <c:v>102916528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923-4C90-B952-7EAAD323D36D}"/>
            </c:ext>
          </c:extLst>
        </c:ser>
        <c:ser>
          <c:idx val="4"/>
          <c:order val="4"/>
          <c:tx>
            <c:strRef>
              <c:f>'[esd-helper.xlsx]Tables of Results'!$AB$10</c:f>
              <c:strCache>
                <c:ptCount val="1"/>
                <c:pt idx="0">
                  <c:v>I Cycles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'[esd-helper.xlsx]Tables of Results'!$W$11:$W$19</c:f>
              <c:strCache>
                <c:ptCount val="9"/>
                <c:pt idx="0">
                  <c:v>initial</c:v>
                </c:pt>
                <c:pt idx="1">
                  <c:v>optimized-1</c:v>
                </c:pt>
                <c:pt idx="2">
                  <c:v>optimized-2-v1</c:v>
                </c:pt>
                <c:pt idx="3">
                  <c:v>optimized-2-v2</c:v>
                </c:pt>
                <c:pt idx="4">
                  <c:v>optimized-2-v3</c:v>
                </c:pt>
                <c:pt idx="5">
                  <c:v>optimized-2-v3-sc2</c:v>
                </c:pt>
                <c:pt idx="6">
                  <c:v>optimized-3-v1</c:v>
                </c:pt>
                <c:pt idx="7">
                  <c:v>optimized-3-v2</c:v>
                </c:pt>
                <c:pt idx="8">
                  <c:v>optimized-3-v3</c:v>
                </c:pt>
              </c:strCache>
            </c:strRef>
          </c:cat>
          <c:val>
            <c:numRef>
              <c:f>'[esd-helper.xlsx]Tables of Results'!$AB$11:$AB$19</c:f>
              <c:numCache>
                <c:formatCode>#,##0</c:formatCode>
                <c:ptCount val="9"/>
                <c:pt idx="0">
                  <c:v>120254219</c:v>
                </c:pt>
                <c:pt idx="1">
                  <c:v>168038328</c:v>
                </c:pt>
                <c:pt idx="2">
                  <c:v>94488489</c:v>
                </c:pt>
                <c:pt idx="3">
                  <c:v>94488489</c:v>
                </c:pt>
                <c:pt idx="4">
                  <c:v>84076059</c:v>
                </c:pt>
                <c:pt idx="5">
                  <c:v>84076059</c:v>
                </c:pt>
                <c:pt idx="6">
                  <c:v>61993414</c:v>
                </c:pt>
                <c:pt idx="7">
                  <c:v>158215971</c:v>
                </c:pt>
                <c:pt idx="8">
                  <c:v>44871430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923-4C90-B952-7EAAD323D36D}"/>
            </c:ext>
          </c:extLst>
        </c:ser>
        <c:ser>
          <c:idx val="6"/>
          <c:order val="5"/>
          <c:tx>
            <c:strRef>
              <c:f>'[esd-helper.xlsx]Tables of Results'!$AD$10</c:f>
              <c:strCache>
                <c:ptCount val="1"/>
                <c:pt idx="0">
                  <c:v>Wait Cycles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'[esd-helper.xlsx]Tables of Results'!$W$11:$W$19</c:f>
              <c:strCache>
                <c:ptCount val="9"/>
                <c:pt idx="0">
                  <c:v>initial</c:v>
                </c:pt>
                <c:pt idx="1">
                  <c:v>optimized-1</c:v>
                </c:pt>
                <c:pt idx="2">
                  <c:v>optimized-2-v1</c:v>
                </c:pt>
                <c:pt idx="3">
                  <c:v>optimized-2-v2</c:v>
                </c:pt>
                <c:pt idx="4">
                  <c:v>optimized-2-v3</c:v>
                </c:pt>
                <c:pt idx="5">
                  <c:v>optimized-2-v3-sc2</c:v>
                </c:pt>
                <c:pt idx="6">
                  <c:v>optimized-3-v1</c:v>
                </c:pt>
                <c:pt idx="7">
                  <c:v>optimized-3-v2</c:v>
                </c:pt>
                <c:pt idx="8">
                  <c:v>optimized-3-v3</c:v>
                </c:pt>
              </c:strCache>
            </c:strRef>
          </c:cat>
          <c:val>
            <c:numRef>
              <c:f>'[esd-helper.xlsx]Tables of Results'!$AD$11:$AD$19</c:f>
              <c:numCache>
                <c:formatCode>#,##0</c:formatCode>
                <c:ptCount val="9"/>
                <c:pt idx="0">
                  <c:v>1240908894</c:v>
                </c:pt>
                <c:pt idx="1">
                  <c:v>1291521998</c:v>
                </c:pt>
                <c:pt idx="2">
                  <c:v>814989422</c:v>
                </c:pt>
                <c:pt idx="3">
                  <c:v>814989422</c:v>
                </c:pt>
                <c:pt idx="4">
                  <c:v>614427236</c:v>
                </c:pt>
                <c:pt idx="5">
                  <c:v>0</c:v>
                </c:pt>
                <c:pt idx="6">
                  <c:v>228281693</c:v>
                </c:pt>
                <c:pt idx="7">
                  <c:v>84017789</c:v>
                </c:pt>
                <c:pt idx="8">
                  <c:v>33280800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923-4C90-B952-7EAAD323D36D}"/>
            </c:ext>
          </c:extLst>
        </c:ser>
        <c:ser>
          <c:idx val="7"/>
          <c:order val="6"/>
          <c:tx>
            <c:strRef>
              <c:f>'[esd-helper.xlsx]Tables of Results'!$AE$10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'[esd-helper.xlsx]Tables of Results'!$W$11:$W$19</c:f>
              <c:strCache>
                <c:ptCount val="9"/>
                <c:pt idx="0">
                  <c:v>initial</c:v>
                </c:pt>
                <c:pt idx="1">
                  <c:v>optimized-1</c:v>
                </c:pt>
                <c:pt idx="2">
                  <c:v>optimized-2-v1</c:v>
                </c:pt>
                <c:pt idx="3">
                  <c:v>optimized-2-v2</c:v>
                </c:pt>
                <c:pt idx="4">
                  <c:v>optimized-2-v3</c:v>
                </c:pt>
                <c:pt idx="5">
                  <c:v>optimized-2-v3-sc2</c:v>
                </c:pt>
                <c:pt idx="6">
                  <c:v>optimized-3-v1</c:v>
                </c:pt>
                <c:pt idx="7">
                  <c:v>optimized-3-v2</c:v>
                </c:pt>
                <c:pt idx="8">
                  <c:v>optimized-3-v3</c:v>
                </c:pt>
              </c:strCache>
            </c:strRef>
          </c:cat>
          <c:val>
            <c:numRef>
              <c:f>'[esd-helper.xlsx]Tables of Results'!$AE$11:$AE$19</c:f>
              <c:numCache>
                <c:formatCode>#,##0</c:formatCode>
                <c:ptCount val="9"/>
                <c:pt idx="0">
                  <c:v>2322916334</c:v>
                </c:pt>
                <c:pt idx="1">
                  <c:v>2676101780</c:v>
                </c:pt>
                <c:pt idx="2">
                  <c:v>1721680303</c:v>
                </c:pt>
                <c:pt idx="3">
                  <c:v>1721680303</c:v>
                </c:pt>
                <c:pt idx="4">
                  <c:v>1357023856</c:v>
                </c:pt>
                <c:pt idx="5">
                  <c:v>1357023856</c:v>
                </c:pt>
                <c:pt idx="6">
                  <c:v>828589496</c:v>
                </c:pt>
                <c:pt idx="7">
                  <c:v>1125799188</c:v>
                </c:pt>
                <c:pt idx="8">
                  <c:v>447456546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923-4C90-B952-7EAAD323D36D}"/>
            </c:ext>
          </c:extLst>
        </c:ser>
        <c:ser>
          <c:idx val="8"/>
          <c:order val="7"/>
          <c:tx>
            <c:strRef>
              <c:f>'[esd-helper.xlsx]Tables of Results'!$AF$10</c:f>
              <c:strCache>
                <c:ptCount val="1"/>
                <c:pt idx="0">
                  <c:v>True Idle Cycles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'[esd-helper.xlsx]Tables of Results'!$W$11:$W$19</c:f>
              <c:strCache>
                <c:ptCount val="9"/>
                <c:pt idx="0">
                  <c:v>initial</c:v>
                </c:pt>
                <c:pt idx="1">
                  <c:v>optimized-1</c:v>
                </c:pt>
                <c:pt idx="2">
                  <c:v>optimized-2-v1</c:v>
                </c:pt>
                <c:pt idx="3">
                  <c:v>optimized-2-v2</c:v>
                </c:pt>
                <c:pt idx="4">
                  <c:v>optimized-2-v3</c:v>
                </c:pt>
                <c:pt idx="5">
                  <c:v>optimized-2-v3-sc2</c:v>
                </c:pt>
                <c:pt idx="6">
                  <c:v>optimized-3-v1</c:v>
                </c:pt>
                <c:pt idx="7">
                  <c:v>optimized-3-v2</c:v>
                </c:pt>
                <c:pt idx="8">
                  <c:v>optimized-3-v3</c:v>
                </c:pt>
              </c:strCache>
            </c:strRef>
          </c:cat>
          <c:val>
            <c:numRef>
              <c:f>'[esd-helper.xlsx]Tables of Results'!$AF$11:$AF$19</c:f>
              <c:numCache>
                <c:formatCode>#,##0</c:formatCode>
                <c:ptCount val="9"/>
                <c:pt idx="0">
                  <c:v>35284909</c:v>
                </c:pt>
                <c:pt idx="1">
                  <c:v>51433781</c:v>
                </c:pt>
                <c:pt idx="2">
                  <c:v>27328414</c:v>
                </c:pt>
                <c:pt idx="3">
                  <c:v>27328414</c:v>
                </c:pt>
                <c:pt idx="4">
                  <c:v>25006719</c:v>
                </c:pt>
                <c:pt idx="5">
                  <c:v>25006719</c:v>
                </c:pt>
                <c:pt idx="6">
                  <c:v>19633046</c:v>
                </c:pt>
                <c:pt idx="7">
                  <c:v>58705205</c:v>
                </c:pt>
                <c:pt idx="8">
                  <c:v>5548129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923-4C90-B952-7EAAD323D3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overlap val="-30"/>
        <c:axId val="85840392"/>
        <c:axId val="85842440"/>
      </c:barChart>
      <c:catAx>
        <c:axId val="85840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WITH MEMORY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842440"/>
        <c:crosses val="autoZero"/>
        <c:auto val="1"/>
        <c:lblAlgn val="ctr"/>
        <c:lblOffset val="100"/>
        <c:noMultiLvlLbl val="0"/>
      </c:catAx>
      <c:valAx>
        <c:axId val="85842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840392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B53534-F5EB-4B2D-BBC8-0A9AEDC1B279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EA1529-0997-464A-ABC5-40C5BA959857}">
      <dgm:prSet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 err="1"/>
            <a:t>Αλγόριθμος</a:t>
          </a:r>
          <a:endParaRPr lang="en-US" dirty="0"/>
        </a:p>
      </dgm:t>
    </dgm:pt>
    <dgm:pt modelId="{8E38E604-367E-4C4B-B7CC-CC9685A284F4}" type="parTrans" cxnId="{518A5FD2-EE67-4934-AC08-69CACE386C11}">
      <dgm:prSet/>
      <dgm:spPr/>
      <dgm:t>
        <a:bodyPr/>
        <a:lstStyle/>
        <a:p>
          <a:endParaRPr lang="en-US"/>
        </a:p>
      </dgm:t>
    </dgm:pt>
    <dgm:pt modelId="{A14EF2F5-BBB0-48B2-94D3-3AC96CE6D19D}" type="sibTrans" cxnId="{518A5FD2-EE67-4934-AC08-69CACE386C11}">
      <dgm:prSet/>
      <dgm:spPr/>
      <dgm:t>
        <a:bodyPr/>
        <a:lstStyle/>
        <a:p>
          <a:endParaRPr lang="en-US"/>
        </a:p>
      </dgm:t>
    </dgm:pt>
    <dgm:pt modelId="{822478D1-2F5F-49C5-8790-8E530541A14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Βελτιστοποιήσεις</a:t>
          </a:r>
        </a:p>
      </dgm:t>
    </dgm:pt>
    <dgm:pt modelId="{8A02BDB7-60DF-45F1-848C-FF44156B8185}" type="parTrans" cxnId="{24B437A1-8627-4C03-B92D-C5CF5150E21C}">
      <dgm:prSet/>
      <dgm:spPr/>
      <dgm:t>
        <a:bodyPr/>
        <a:lstStyle/>
        <a:p>
          <a:endParaRPr lang="en-US"/>
        </a:p>
      </dgm:t>
    </dgm:pt>
    <dgm:pt modelId="{F9B66891-8E88-47AD-B3FE-1CC7DE4EBDA4}" type="sibTrans" cxnId="{24B437A1-8627-4C03-B92D-C5CF5150E21C}">
      <dgm:prSet/>
      <dgm:spPr/>
      <dgm:t>
        <a:bodyPr/>
        <a:lstStyle/>
        <a:p>
          <a:endParaRPr lang="en-US"/>
        </a:p>
      </dgm:t>
    </dgm:pt>
    <dgm:pt modelId="{94B6934E-9DAA-4F19-B8AD-0BC6662A3B8C}">
      <dgm:prSet/>
      <dgm:spPr/>
      <dgm:t>
        <a:bodyPr/>
        <a:lstStyle/>
        <a:p>
          <a:pPr rtl="0">
            <a:lnSpc>
              <a:spcPct val="100000"/>
            </a:lnSpc>
            <a:defRPr b="1"/>
          </a:pPr>
          <a:r>
            <a:rPr lang="en-US" dirty="0">
              <a:latin typeface="Arial"/>
            </a:rPr>
            <a:t>Χρήση buffers</a:t>
          </a:r>
          <a:endParaRPr lang="en-US" dirty="0"/>
        </a:p>
      </dgm:t>
    </dgm:pt>
    <dgm:pt modelId="{15A679B6-6890-4430-B3D7-E99B07E9B067}" type="parTrans" cxnId="{2D3C5D3D-B705-4152-8610-B2010B65B2C8}">
      <dgm:prSet/>
      <dgm:spPr/>
      <dgm:t>
        <a:bodyPr/>
        <a:lstStyle/>
        <a:p>
          <a:endParaRPr lang="en-US"/>
        </a:p>
      </dgm:t>
    </dgm:pt>
    <dgm:pt modelId="{BFDD3604-98BD-4949-80C8-C118CA698522}" type="sibTrans" cxnId="{2D3C5D3D-B705-4152-8610-B2010B65B2C8}">
      <dgm:prSet/>
      <dgm:spPr/>
      <dgm:t>
        <a:bodyPr/>
        <a:lstStyle/>
        <a:p>
          <a:endParaRPr lang="en-US"/>
        </a:p>
      </dgm:t>
    </dgm:pt>
    <dgm:pt modelId="{82552567-0AF3-4E49-8DCF-78E5ED29F42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Αποτελέσματα</a:t>
          </a:r>
        </a:p>
      </dgm:t>
    </dgm:pt>
    <dgm:pt modelId="{99096797-5CE7-496B-B22E-9ECB19DB9BA6}" type="parTrans" cxnId="{E57AD76D-7106-44D5-82D5-61893B4F7ACA}">
      <dgm:prSet/>
      <dgm:spPr/>
      <dgm:t>
        <a:bodyPr/>
        <a:lstStyle/>
        <a:p>
          <a:endParaRPr lang="en-US"/>
        </a:p>
      </dgm:t>
    </dgm:pt>
    <dgm:pt modelId="{3F632C38-4115-400D-809F-B06766D4FCFC}" type="sibTrans" cxnId="{E57AD76D-7106-44D5-82D5-61893B4F7ACA}">
      <dgm:prSet/>
      <dgm:spPr/>
      <dgm:t>
        <a:bodyPr/>
        <a:lstStyle/>
        <a:p>
          <a:endParaRPr lang="en-US"/>
        </a:p>
      </dgm:t>
    </dgm:pt>
    <dgm:pt modelId="{C3B3BB96-E7B2-44F2-A6E3-CBE3001D243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Στόχοι</a:t>
          </a:r>
        </a:p>
      </dgm:t>
    </dgm:pt>
    <dgm:pt modelId="{606E640F-9CB7-4131-AFCB-8A9499DB3ACF}" type="parTrans" cxnId="{39F2C373-5891-4022-8E70-69DC968B3640}">
      <dgm:prSet/>
      <dgm:spPr/>
      <dgm:t>
        <a:bodyPr/>
        <a:lstStyle/>
        <a:p>
          <a:endParaRPr lang="en-US"/>
        </a:p>
      </dgm:t>
    </dgm:pt>
    <dgm:pt modelId="{F667119F-7783-4036-B294-8E9FEA7BCBA1}" type="sibTrans" cxnId="{39F2C373-5891-4022-8E70-69DC968B3640}">
      <dgm:prSet/>
      <dgm:spPr/>
      <dgm:t>
        <a:bodyPr/>
        <a:lstStyle/>
        <a:p>
          <a:endParaRPr lang="en-US"/>
        </a:p>
      </dgm:t>
    </dgm:pt>
    <dgm:pt modelId="{662FC79E-5E7A-4958-9633-D4F93B9981A4}">
      <dgm:prSet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Προκλήσεις</a:t>
          </a:r>
        </a:p>
      </dgm:t>
    </dgm:pt>
    <dgm:pt modelId="{1A68866E-CC3E-473B-9C85-9CC80148B01F}" type="parTrans" cxnId="{E84D9197-938C-40EB-B450-36526EBA6A34}">
      <dgm:prSet/>
      <dgm:spPr/>
      <dgm:t>
        <a:bodyPr/>
        <a:lstStyle/>
        <a:p>
          <a:endParaRPr lang="en-GB"/>
        </a:p>
      </dgm:t>
    </dgm:pt>
    <dgm:pt modelId="{4B139069-4D4B-4549-B4A1-861A9C64DA89}" type="sibTrans" cxnId="{E84D9197-938C-40EB-B450-36526EBA6A34}">
      <dgm:prSet/>
      <dgm:spPr/>
      <dgm:t>
        <a:bodyPr/>
        <a:lstStyle/>
        <a:p>
          <a:endParaRPr lang="en-GB"/>
        </a:p>
      </dgm:t>
    </dgm:pt>
    <dgm:pt modelId="{BB6339F3-521F-4199-B3EA-174CD85D9581}" type="pres">
      <dgm:prSet presAssocID="{6CB53534-F5EB-4B2D-BBC8-0A9AEDC1B279}" presName="root" presStyleCnt="0">
        <dgm:presLayoutVars>
          <dgm:dir/>
          <dgm:resizeHandles val="exact"/>
        </dgm:presLayoutVars>
      </dgm:prSet>
      <dgm:spPr/>
    </dgm:pt>
    <dgm:pt modelId="{34F69F98-2912-4EC1-BFFE-E2D1721B533E}" type="pres">
      <dgm:prSet presAssocID="{6DEA1529-0997-464A-ABC5-40C5BA959857}" presName="compNode" presStyleCnt="0"/>
      <dgm:spPr/>
    </dgm:pt>
    <dgm:pt modelId="{27DED2B5-EB27-4692-ABEA-E9C723604C80}" type="pres">
      <dgm:prSet presAssocID="{6DEA1529-0997-464A-ABC5-40C5BA95985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sion chart outline"/>
        </a:ext>
      </dgm:extLst>
    </dgm:pt>
    <dgm:pt modelId="{E2769A1B-9E04-4B88-A5A1-06876AD0FA58}" type="pres">
      <dgm:prSet presAssocID="{6DEA1529-0997-464A-ABC5-40C5BA959857}" presName="iconSpace" presStyleCnt="0"/>
      <dgm:spPr/>
    </dgm:pt>
    <dgm:pt modelId="{FEA10696-50FD-49D0-9D9A-DA9C6851FF4F}" type="pres">
      <dgm:prSet presAssocID="{6DEA1529-0997-464A-ABC5-40C5BA959857}" presName="parTx" presStyleLbl="revTx" presStyleIdx="0" presStyleCnt="12">
        <dgm:presLayoutVars>
          <dgm:chMax val="0"/>
          <dgm:chPref val="0"/>
        </dgm:presLayoutVars>
      </dgm:prSet>
      <dgm:spPr/>
    </dgm:pt>
    <dgm:pt modelId="{83140813-D08C-478E-97EA-8089524462E2}" type="pres">
      <dgm:prSet presAssocID="{6DEA1529-0997-464A-ABC5-40C5BA959857}" presName="txSpace" presStyleCnt="0"/>
      <dgm:spPr/>
    </dgm:pt>
    <dgm:pt modelId="{9EB37B1A-3201-45ED-92AF-24AD26F4473F}" type="pres">
      <dgm:prSet presAssocID="{6DEA1529-0997-464A-ABC5-40C5BA959857}" presName="desTx" presStyleLbl="revTx" presStyleIdx="1" presStyleCnt="12">
        <dgm:presLayoutVars/>
      </dgm:prSet>
      <dgm:spPr/>
    </dgm:pt>
    <dgm:pt modelId="{AE05EA7C-B8BA-4A88-A68F-42E097520713}" type="pres">
      <dgm:prSet presAssocID="{A14EF2F5-BBB0-48B2-94D3-3AC96CE6D19D}" presName="sibTrans" presStyleCnt="0"/>
      <dgm:spPr/>
    </dgm:pt>
    <dgm:pt modelId="{C4CEB39E-D5A0-4AD7-A74E-200F3F45E4FA}" type="pres">
      <dgm:prSet presAssocID="{822478D1-2F5F-49C5-8790-8E530541A14C}" presName="compNode" presStyleCnt="0"/>
      <dgm:spPr/>
    </dgm:pt>
    <dgm:pt modelId="{3EC6A124-5B01-4553-AB54-AEA38DF62AA8}" type="pres">
      <dgm:prSet presAssocID="{822478D1-2F5F-49C5-8790-8E530541A14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downward trend outline"/>
        </a:ext>
      </dgm:extLst>
    </dgm:pt>
    <dgm:pt modelId="{88E11D99-1F3A-4F1F-ADA5-4D8DABF3EFC4}" type="pres">
      <dgm:prSet presAssocID="{822478D1-2F5F-49C5-8790-8E530541A14C}" presName="iconSpace" presStyleCnt="0"/>
      <dgm:spPr/>
    </dgm:pt>
    <dgm:pt modelId="{7E11B07F-943A-4638-9336-9ADF1DBA8B38}" type="pres">
      <dgm:prSet presAssocID="{822478D1-2F5F-49C5-8790-8E530541A14C}" presName="parTx" presStyleLbl="revTx" presStyleIdx="2" presStyleCnt="12">
        <dgm:presLayoutVars>
          <dgm:chMax val="0"/>
          <dgm:chPref val="0"/>
        </dgm:presLayoutVars>
      </dgm:prSet>
      <dgm:spPr/>
    </dgm:pt>
    <dgm:pt modelId="{A636C20B-2588-48F7-9F3E-A867B2993E8A}" type="pres">
      <dgm:prSet presAssocID="{822478D1-2F5F-49C5-8790-8E530541A14C}" presName="txSpace" presStyleCnt="0"/>
      <dgm:spPr/>
    </dgm:pt>
    <dgm:pt modelId="{5626CC03-0A32-4574-B486-055E8A8ED02F}" type="pres">
      <dgm:prSet presAssocID="{822478D1-2F5F-49C5-8790-8E530541A14C}" presName="desTx" presStyleLbl="revTx" presStyleIdx="3" presStyleCnt="12">
        <dgm:presLayoutVars/>
      </dgm:prSet>
      <dgm:spPr/>
    </dgm:pt>
    <dgm:pt modelId="{DEF7A6B6-A70B-4867-8329-812B079A22A6}" type="pres">
      <dgm:prSet presAssocID="{F9B66891-8E88-47AD-B3FE-1CC7DE4EBDA4}" presName="sibTrans" presStyleCnt="0"/>
      <dgm:spPr/>
    </dgm:pt>
    <dgm:pt modelId="{191847C7-46EF-4185-A17B-60768DE64A15}" type="pres">
      <dgm:prSet presAssocID="{94B6934E-9DAA-4F19-B8AD-0BC6662A3B8C}" presName="compNode" presStyleCnt="0"/>
      <dgm:spPr/>
    </dgm:pt>
    <dgm:pt modelId="{20B282B7-427B-4409-A4F2-E53A2ACFC7FC}" type="pres">
      <dgm:prSet presAssocID="{94B6934E-9DAA-4F19-B8AD-0BC6662A3B8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 outline"/>
        </a:ext>
      </dgm:extLst>
    </dgm:pt>
    <dgm:pt modelId="{3C543A06-2903-4BD1-93C9-A2650775A2A4}" type="pres">
      <dgm:prSet presAssocID="{94B6934E-9DAA-4F19-B8AD-0BC6662A3B8C}" presName="iconSpace" presStyleCnt="0"/>
      <dgm:spPr/>
    </dgm:pt>
    <dgm:pt modelId="{81FB9332-0B7D-4718-972D-B6E78425BABF}" type="pres">
      <dgm:prSet presAssocID="{94B6934E-9DAA-4F19-B8AD-0BC6662A3B8C}" presName="parTx" presStyleLbl="revTx" presStyleIdx="4" presStyleCnt="12">
        <dgm:presLayoutVars>
          <dgm:chMax val="0"/>
          <dgm:chPref val="0"/>
        </dgm:presLayoutVars>
      </dgm:prSet>
      <dgm:spPr/>
    </dgm:pt>
    <dgm:pt modelId="{E83719CD-6FC6-42A7-9DD5-9B50B063EFE9}" type="pres">
      <dgm:prSet presAssocID="{94B6934E-9DAA-4F19-B8AD-0BC6662A3B8C}" presName="txSpace" presStyleCnt="0"/>
      <dgm:spPr/>
    </dgm:pt>
    <dgm:pt modelId="{86C61830-30CB-4A9A-9A7E-C3A5CCA93D75}" type="pres">
      <dgm:prSet presAssocID="{94B6934E-9DAA-4F19-B8AD-0BC6662A3B8C}" presName="desTx" presStyleLbl="revTx" presStyleIdx="5" presStyleCnt="12">
        <dgm:presLayoutVars/>
      </dgm:prSet>
      <dgm:spPr/>
    </dgm:pt>
    <dgm:pt modelId="{DE685F63-1088-4252-89CF-B7C6CA5537B2}" type="pres">
      <dgm:prSet presAssocID="{BFDD3604-98BD-4949-80C8-C118CA698522}" presName="sibTrans" presStyleCnt="0"/>
      <dgm:spPr/>
    </dgm:pt>
    <dgm:pt modelId="{D398E851-1546-4AC2-AAAB-67B53C7AD38C}" type="pres">
      <dgm:prSet presAssocID="{82552567-0AF3-4E49-8DCF-78E5ED29F42F}" presName="compNode" presStyleCnt="0"/>
      <dgm:spPr/>
    </dgm:pt>
    <dgm:pt modelId="{1C635B9B-F948-456C-A648-CB6E569619F7}" type="pres">
      <dgm:prSet presAssocID="{82552567-0AF3-4E49-8DCF-78E5ED29F42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 outline"/>
        </a:ext>
      </dgm:extLst>
    </dgm:pt>
    <dgm:pt modelId="{C1EB372B-B12B-47AD-9D7B-CF800EC1E65F}" type="pres">
      <dgm:prSet presAssocID="{82552567-0AF3-4E49-8DCF-78E5ED29F42F}" presName="iconSpace" presStyleCnt="0"/>
      <dgm:spPr/>
    </dgm:pt>
    <dgm:pt modelId="{68366C6C-DDD0-4F15-ACEC-8B56D0CA5F83}" type="pres">
      <dgm:prSet presAssocID="{82552567-0AF3-4E49-8DCF-78E5ED29F42F}" presName="parTx" presStyleLbl="revTx" presStyleIdx="6" presStyleCnt="12">
        <dgm:presLayoutVars>
          <dgm:chMax val="0"/>
          <dgm:chPref val="0"/>
        </dgm:presLayoutVars>
      </dgm:prSet>
      <dgm:spPr/>
    </dgm:pt>
    <dgm:pt modelId="{0697E76A-C06B-428B-B5F5-8385FFAD68D9}" type="pres">
      <dgm:prSet presAssocID="{82552567-0AF3-4E49-8DCF-78E5ED29F42F}" presName="txSpace" presStyleCnt="0"/>
      <dgm:spPr/>
    </dgm:pt>
    <dgm:pt modelId="{475ABA46-B559-406D-BA1B-5B11D4EF9CFB}" type="pres">
      <dgm:prSet presAssocID="{82552567-0AF3-4E49-8DCF-78E5ED29F42F}" presName="desTx" presStyleLbl="revTx" presStyleIdx="7" presStyleCnt="12">
        <dgm:presLayoutVars/>
      </dgm:prSet>
      <dgm:spPr/>
    </dgm:pt>
    <dgm:pt modelId="{DCBC44ED-1488-400F-ABC5-EF13296E114F}" type="pres">
      <dgm:prSet presAssocID="{3F632C38-4115-400D-809F-B06766D4FCFC}" presName="sibTrans" presStyleCnt="0"/>
      <dgm:spPr/>
    </dgm:pt>
    <dgm:pt modelId="{FD13CA43-A62E-4E3A-8D58-D6ADD4E018C7}" type="pres">
      <dgm:prSet presAssocID="{662FC79E-5E7A-4958-9633-D4F93B9981A4}" presName="compNode" presStyleCnt="0"/>
      <dgm:spPr/>
    </dgm:pt>
    <dgm:pt modelId="{272AB71D-E190-4DB5-B41B-57D62D06D85B}" type="pres">
      <dgm:prSet presAssocID="{662FC79E-5E7A-4958-9633-D4F93B9981A4}" presName="iconRect" presStyleLbl="node1" presStyleIdx="4" presStyleCnt="6"/>
      <dgm:spPr>
        <a:solidFill>
          <a:srgbClr val="E7E6E6"/>
        </a:solidFill>
      </dgm:spPr>
    </dgm:pt>
    <dgm:pt modelId="{FF364482-8C9E-49DC-AC3E-27D5F01E30AC}" type="pres">
      <dgm:prSet presAssocID="{662FC79E-5E7A-4958-9633-D4F93B9981A4}" presName="iconSpace" presStyleCnt="0"/>
      <dgm:spPr/>
    </dgm:pt>
    <dgm:pt modelId="{7FA43C9B-F7FA-4905-BC64-9845477ABA2A}" type="pres">
      <dgm:prSet presAssocID="{662FC79E-5E7A-4958-9633-D4F93B9981A4}" presName="parTx" presStyleLbl="revTx" presStyleIdx="8" presStyleCnt="12">
        <dgm:presLayoutVars>
          <dgm:chMax val="0"/>
          <dgm:chPref val="0"/>
        </dgm:presLayoutVars>
      </dgm:prSet>
      <dgm:spPr/>
    </dgm:pt>
    <dgm:pt modelId="{D22AF1EB-AC4D-4DE5-9550-1608DAFAC6BC}" type="pres">
      <dgm:prSet presAssocID="{662FC79E-5E7A-4958-9633-D4F93B9981A4}" presName="txSpace" presStyleCnt="0"/>
      <dgm:spPr/>
    </dgm:pt>
    <dgm:pt modelId="{DD277A78-3864-49C2-BB94-67600603B26B}" type="pres">
      <dgm:prSet presAssocID="{662FC79E-5E7A-4958-9633-D4F93B9981A4}" presName="desTx" presStyleLbl="revTx" presStyleIdx="9" presStyleCnt="12">
        <dgm:presLayoutVars/>
      </dgm:prSet>
      <dgm:spPr/>
    </dgm:pt>
    <dgm:pt modelId="{789A3B8D-CCDA-4052-9C3F-9D650D648412}" type="pres">
      <dgm:prSet presAssocID="{4B139069-4D4B-4549-B4A1-861A9C64DA89}" presName="sibTrans" presStyleCnt="0"/>
      <dgm:spPr/>
    </dgm:pt>
    <dgm:pt modelId="{6340284E-4853-4785-B0F4-C87D88AACAD1}" type="pres">
      <dgm:prSet presAssocID="{C3B3BB96-E7B2-44F2-A6E3-CBE3001D243E}" presName="compNode" presStyleCnt="0"/>
      <dgm:spPr/>
    </dgm:pt>
    <dgm:pt modelId="{252813F0-83A3-4FC0-B16D-DD3DB271947F}" type="pres">
      <dgm:prSet presAssocID="{C3B3BB96-E7B2-44F2-A6E3-CBE3001D243E}" presName="iconRect" presStyleLbl="node1" presStyleIdx="5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 outline"/>
        </a:ext>
      </dgm:extLst>
    </dgm:pt>
    <dgm:pt modelId="{9B5C240E-22F3-4A5A-BDF0-6120AD9AF029}" type="pres">
      <dgm:prSet presAssocID="{C3B3BB96-E7B2-44F2-A6E3-CBE3001D243E}" presName="iconSpace" presStyleCnt="0"/>
      <dgm:spPr/>
    </dgm:pt>
    <dgm:pt modelId="{133B43FF-0149-43A2-9210-3D3EBDED764C}" type="pres">
      <dgm:prSet presAssocID="{C3B3BB96-E7B2-44F2-A6E3-CBE3001D243E}" presName="parTx" presStyleLbl="revTx" presStyleIdx="10" presStyleCnt="12">
        <dgm:presLayoutVars>
          <dgm:chMax val="0"/>
          <dgm:chPref val="0"/>
        </dgm:presLayoutVars>
      </dgm:prSet>
      <dgm:spPr/>
    </dgm:pt>
    <dgm:pt modelId="{D98AB431-6282-4A69-927E-F8858C3B27C8}" type="pres">
      <dgm:prSet presAssocID="{C3B3BB96-E7B2-44F2-A6E3-CBE3001D243E}" presName="txSpace" presStyleCnt="0"/>
      <dgm:spPr/>
    </dgm:pt>
    <dgm:pt modelId="{7C9DA781-5A5D-49F9-AF3B-2E7908A7611C}" type="pres">
      <dgm:prSet presAssocID="{C3B3BB96-E7B2-44F2-A6E3-CBE3001D243E}" presName="desTx" presStyleLbl="revTx" presStyleIdx="11" presStyleCnt="12">
        <dgm:presLayoutVars/>
      </dgm:prSet>
      <dgm:spPr/>
    </dgm:pt>
  </dgm:ptLst>
  <dgm:cxnLst>
    <dgm:cxn modelId="{424E9C13-7096-4B71-AEE5-27D5C68A1FA1}" type="presOf" srcId="{6CB53534-F5EB-4B2D-BBC8-0A9AEDC1B279}" destId="{BB6339F3-521F-4199-B3EA-174CD85D9581}" srcOrd="0" destOrd="0" presId="urn:microsoft.com/office/officeart/2018/5/layout/CenteredIconLabelDescriptionList"/>
    <dgm:cxn modelId="{F2CE1725-F0DB-4775-A40C-D9AE9728445F}" type="presOf" srcId="{94B6934E-9DAA-4F19-B8AD-0BC6662A3B8C}" destId="{81FB9332-0B7D-4718-972D-B6E78425BABF}" srcOrd="0" destOrd="0" presId="urn:microsoft.com/office/officeart/2018/5/layout/CenteredIconLabelDescriptionList"/>
    <dgm:cxn modelId="{2D3C5D3D-B705-4152-8610-B2010B65B2C8}" srcId="{6CB53534-F5EB-4B2D-BBC8-0A9AEDC1B279}" destId="{94B6934E-9DAA-4F19-B8AD-0BC6662A3B8C}" srcOrd="2" destOrd="0" parTransId="{15A679B6-6890-4430-B3D7-E99B07E9B067}" sibTransId="{BFDD3604-98BD-4949-80C8-C118CA698522}"/>
    <dgm:cxn modelId="{E57AD76D-7106-44D5-82D5-61893B4F7ACA}" srcId="{6CB53534-F5EB-4B2D-BBC8-0A9AEDC1B279}" destId="{82552567-0AF3-4E49-8DCF-78E5ED29F42F}" srcOrd="3" destOrd="0" parTransId="{99096797-5CE7-496B-B22E-9ECB19DB9BA6}" sibTransId="{3F632C38-4115-400D-809F-B06766D4FCFC}"/>
    <dgm:cxn modelId="{39F2C373-5891-4022-8E70-69DC968B3640}" srcId="{6CB53534-F5EB-4B2D-BBC8-0A9AEDC1B279}" destId="{C3B3BB96-E7B2-44F2-A6E3-CBE3001D243E}" srcOrd="5" destOrd="0" parTransId="{606E640F-9CB7-4131-AFCB-8A9499DB3ACF}" sibTransId="{F667119F-7783-4036-B294-8E9FEA7BCBA1}"/>
    <dgm:cxn modelId="{E84D9197-938C-40EB-B450-36526EBA6A34}" srcId="{6CB53534-F5EB-4B2D-BBC8-0A9AEDC1B279}" destId="{662FC79E-5E7A-4958-9633-D4F93B9981A4}" srcOrd="4" destOrd="0" parTransId="{1A68866E-CC3E-473B-9C85-9CC80148B01F}" sibTransId="{4B139069-4D4B-4549-B4A1-861A9C64DA89}"/>
    <dgm:cxn modelId="{24B437A1-8627-4C03-B92D-C5CF5150E21C}" srcId="{6CB53534-F5EB-4B2D-BBC8-0A9AEDC1B279}" destId="{822478D1-2F5F-49C5-8790-8E530541A14C}" srcOrd="1" destOrd="0" parTransId="{8A02BDB7-60DF-45F1-848C-FF44156B8185}" sibTransId="{F9B66891-8E88-47AD-B3FE-1CC7DE4EBDA4}"/>
    <dgm:cxn modelId="{2F9E8CA3-9469-4327-8F18-EDBA3FC35898}" type="presOf" srcId="{822478D1-2F5F-49C5-8790-8E530541A14C}" destId="{7E11B07F-943A-4638-9336-9ADF1DBA8B38}" srcOrd="0" destOrd="0" presId="urn:microsoft.com/office/officeart/2018/5/layout/CenteredIconLabelDescriptionList"/>
    <dgm:cxn modelId="{81D717A4-AC8D-457D-B9F9-50531B98F49B}" type="presOf" srcId="{82552567-0AF3-4E49-8DCF-78E5ED29F42F}" destId="{68366C6C-DDD0-4F15-ACEC-8B56D0CA5F83}" srcOrd="0" destOrd="0" presId="urn:microsoft.com/office/officeart/2018/5/layout/CenteredIconLabelDescriptionList"/>
    <dgm:cxn modelId="{911F1CB1-3FB4-4D7D-A694-B3BB5E88F3AE}" type="presOf" srcId="{662FC79E-5E7A-4958-9633-D4F93B9981A4}" destId="{7FA43C9B-F7FA-4905-BC64-9845477ABA2A}" srcOrd="0" destOrd="0" presId="urn:microsoft.com/office/officeart/2018/5/layout/CenteredIconLabelDescriptionList"/>
    <dgm:cxn modelId="{518A5FD2-EE67-4934-AC08-69CACE386C11}" srcId="{6CB53534-F5EB-4B2D-BBC8-0A9AEDC1B279}" destId="{6DEA1529-0997-464A-ABC5-40C5BA959857}" srcOrd="0" destOrd="0" parTransId="{8E38E604-367E-4C4B-B7CC-CC9685A284F4}" sibTransId="{A14EF2F5-BBB0-48B2-94D3-3AC96CE6D19D}"/>
    <dgm:cxn modelId="{515918D5-9AD6-483A-9E43-A2E6FE71C10D}" type="presOf" srcId="{C3B3BB96-E7B2-44F2-A6E3-CBE3001D243E}" destId="{133B43FF-0149-43A2-9210-3D3EBDED764C}" srcOrd="0" destOrd="0" presId="urn:microsoft.com/office/officeart/2018/5/layout/CenteredIconLabelDescriptionList"/>
    <dgm:cxn modelId="{DD1A84DA-4BA4-4D26-ABD3-3740706DA8E1}" type="presOf" srcId="{6DEA1529-0997-464A-ABC5-40C5BA959857}" destId="{FEA10696-50FD-49D0-9D9A-DA9C6851FF4F}" srcOrd="0" destOrd="0" presId="urn:microsoft.com/office/officeart/2018/5/layout/CenteredIconLabelDescriptionList"/>
    <dgm:cxn modelId="{1FCCD931-BF1D-4EE6-B601-AB3979EEF166}" type="presParOf" srcId="{BB6339F3-521F-4199-B3EA-174CD85D9581}" destId="{34F69F98-2912-4EC1-BFFE-E2D1721B533E}" srcOrd="0" destOrd="0" presId="urn:microsoft.com/office/officeart/2018/5/layout/CenteredIconLabelDescriptionList"/>
    <dgm:cxn modelId="{567D4532-4302-423B-89FA-D701C8194ECB}" type="presParOf" srcId="{34F69F98-2912-4EC1-BFFE-E2D1721B533E}" destId="{27DED2B5-EB27-4692-ABEA-E9C723604C80}" srcOrd="0" destOrd="0" presId="urn:microsoft.com/office/officeart/2018/5/layout/CenteredIconLabelDescriptionList"/>
    <dgm:cxn modelId="{D8E75C88-98A3-4784-9D1C-99B339662F57}" type="presParOf" srcId="{34F69F98-2912-4EC1-BFFE-E2D1721B533E}" destId="{E2769A1B-9E04-4B88-A5A1-06876AD0FA58}" srcOrd="1" destOrd="0" presId="urn:microsoft.com/office/officeart/2018/5/layout/CenteredIconLabelDescriptionList"/>
    <dgm:cxn modelId="{9C9347EA-6B96-436A-BAE2-5C6A1EA9C152}" type="presParOf" srcId="{34F69F98-2912-4EC1-BFFE-E2D1721B533E}" destId="{FEA10696-50FD-49D0-9D9A-DA9C6851FF4F}" srcOrd="2" destOrd="0" presId="urn:microsoft.com/office/officeart/2018/5/layout/CenteredIconLabelDescriptionList"/>
    <dgm:cxn modelId="{DBBCFAA7-535E-40AE-A3A6-C8DC9D189DD7}" type="presParOf" srcId="{34F69F98-2912-4EC1-BFFE-E2D1721B533E}" destId="{83140813-D08C-478E-97EA-8089524462E2}" srcOrd="3" destOrd="0" presId="urn:microsoft.com/office/officeart/2018/5/layout/CenteredIconLabelDescriptionList"/>
    <dgm:cxn modelId="{544C4F0D-770F-4AFA-BF54-C7C2CB4BA8AB}" type="presParOf" srcId="{34F69F98-2912-4EC1-BFFE-E2D1721B533E}" destId="{9EB37B1A-3201-45ED-92AF-24AD26F4473F}" srcOrd="4" destOrd="0" presId="urn:microsoft.com/office/officeart/2018/5/layout/CenteredIconLabelDescriptionList"/>
    <dgm:cxn modelId="{49D2C5BB-B41B-4A0B-88EE-C376E351941F}" type="presParOf" srcId="{BB6339F3-521F-4199-B3EA-174CD85D9581}" destId="{AE05EA7C-B8BA-4A88-A68F-42E097520713}" srcOrd="1" destOrd="0" presId="urn:microsoft.com/office/officeart/2018/5/layout/CenteredIconLabelDescriptionList"/>
    <dgm:cxn modelId="{537D03B2-7A9F-458C-B59B-C096A9BF6BCC}" type="presParOf" srcId="{BB6339F3-521F-4199-B3EA-174CD85D9581}" destId="{C4CEB39E-D5A0-4AD7-A74E-200F3F45E4FA}" srcOrd="2" destOrd="0" presId="urn:microsoft.com/office/officeart/2018/5/layout/CenteredIconLabelDescriptionList"/>
    <dgm:cxn modelId="{6A18CF94-5E31-4CF8-9B7E-BB187287895E}" type="presParOf" srcId="{C4CEB39E-D5A0-4AD7-A74E-200F3F45E4FA}" destId="{3EC6A124-5B01-4553-AB54-AEA38DF62AA8}" srcOrd="0" destOrd="0" presId="urn:microsoft.com/office/officeart/2018/5/layout/CenteredIconLabelDescriptionList"/>
    <dgm:cxn modelId="{062046BC-D407-4807-8F46-FDBE5A7FF9D7}" type="presParOf" srcId="{C4CEB39E-D5A0-4AD7-A74E-200F3F45E4FA}" destId="{88E11D99-1F3A-4F1F-ADA5-4D8DABF3EFC4}" srcOrd="1" destOrd="0" presId="urn:microsoft.com/office/officeart/2018/5/layout/CenteredIconLabelDescriptionList"/>
    <dgm:cxn modelId="{776873FB-4D8B-4630-B4CD-1847B25EC7AD}" type="presParOf" srcId="{C4CEB39E-D5A0-4AD7-A74E-200F3F45E4FA}" destId="{7E11B07F-943A-4638-9336-9ADF1DBA8B38}" srcOrd="2" destOrd="0" presId="urn:microsoft.com/office/officeart/2018/5/layout/CenteredIconLabelDescriptionList"/>
    <dgm:cxn modelId="{0F0D2F0A-20D8-440B-A0C3-A37A9F270F38}" type="presParOf" srcId="{C4CEB39E-D5A0-4AD7-A74E-200F3F45E4FA}" destId="{A636C20B-2588-48F7-9F3E-A867B2993E8A}" srcOrd="3" destOrd="0" presId="urn:microsoft.com/office/officeart/2018/5/layout/CenteredIconLabelDescriptionList"/>
    <dgm:cxn modelId="{B555941F-4A0E-45F3-9E3C-E1303E6CA7B5}" type="presParOf" srcId="{C4CEB39E-D5A0-4AD7-A74E-200F3F45E4FA}" destId="{5626CC03-0A32-4574-B486-055E8A8ED02F}" srcOrd="4" destOrd="0" presId="urn:microsoft.com/office/officeart/2018/5/layout/CenteredIconLabelDescriptionList"/>
    <dgm:cxn modelId="{897224D9-C929-4A9A-B671-CDCD5B547E23}" type="presParOf" srcId="{BB6339F3-521F-4199-B3EA-174CD85D9581}" destId="{DEF7A6B6-A70B-4867-8329-812B079A22A6}" srcOrd="3" destOrd="0" presId="urn:microsoft.com/office/officeart/2018/5/layout/CenteredIconLabelDescriptionList"/>
    <dgm:cxn modelId="{F458F966-48DF-4CB2-9ED0-CCF41D78E93C}" type="presParOf" srcId="{BB6339F3-521F-4199-B3EA-174CD85D9581}" destId="{191847C7-46EF-4185-A17B-60768DE64A15}" srcOrd="4" destOrd="0" presId="urn:microsoft.com/office/officeart/2018/5/layout/CenteredIconLabelDescriptionList"/>
    <dgm:cxn modelId="{C36506BC-6737-4C12-9E22-C37CE1341A4F}" type="presParOf" srcId="{191847C7-46EF-4185-A17B-60768DE64A15}" destId="{20B282B7-427B-4409-A4F2-E53A2ACFC7FC}" srcOrd="0" destOrd="0" presId="urn:microsoft.com/office/officeart/2018/5/layout/CenteredIconLabelDescriptionList"/>
    <dgm:cxn modelId="{C0A5B7A8-B5D3-4F18-BF97-D0D372AE9A1E}" type="presParOf" srcId="{191847C7-46EF-4185-A17B-60768DE64A15}" destId="{3C543A06-2903-4BD1-93C9-A2650775A2A4}" srcOrd="1" destOrd="0" presId="urn:microsoft.com/office/officeart/2018/5/layout/CenteredIconLabelDescriptionList"/>
    <dgm:cxn modelId="{68F9DEF6-7B15-461A-9759-B6DCAA902D56}" type="presParOf" srcId="{191847C7-46EF-4185-A17B-60768DE64A15}" destId="{81FB9332-0B7D-4718-972D-B6E78425BABF}" srcOrd="2" destOrd="0" presId="urn:microsoft.com/office/officeart/2018/5/layout/CenteredIconLabelDescriptionList"/>
    <dgm:cxn modelId="{3C464BCD-BB59-405B-A2E3-CA3DA91156B4}" type="presParOf" srcId="{191847C7-46EF-4185-A17B-60768DE64A15}" destId="{E83719CD-6FC6-42A7-9DD5-9B50B063EFE9}" srcOrd="3" destOrd="0" presId="urn:microsoft.com/office/officeart/2018/5/layout/CenteredIconLabelDescriptionList"/>
    <dgm:cxn modelId="{7B716C87-371D-4523-B6DC-FCF3CAE08776}" type="presParOf" srcId="{191847C7-46EF-4185-A17B-60768DE64A15}" destId="{86C61830-30CB-4A9A-9A7E-C3A5CCA93D75}" srcOrd="4" destOrd="0" presId="urn:microsoft.com/office/officeart/2018/5/layout/CenteredIconLabelDescriptionList"/>
    <dgm:cxn modelId="{B4997474-E2D3-47F8-B399-4393C0D94828}" type="presParOf" srcId="{BB6339F3-521F-4199-B3EA-174CD85D9581}" destId="{DE685F63-1088-4252-89CF-B7C6CA5537B2}" srcOrd="5" destOrd="0" presId="urn:microsoft.com/office/officeart/2018/5/layout/CenteredIconLabelDescriptionList"/>
    <dgm:cxn modelId="{9F1FAC22-E725-4920-A53E-4C132141F447}" type="presParOf" srcId="{BB6339F3-521F-4199-B3EA-174CD85D9581}" destId="{D398E851-1546-4AC2-AAAB-67B53C7AD38C}" srcOrd="6" destOrd="0" presId="urn:microsoft.com/office/officeart/2018/5/layout/CenteredIconLabelDescriptionList"/>
    <dgm:cxn modelId="{A270F8E3-48D6-4350-8454-EC47251C7B23}" type="presParOf" srcId="{D398E851-1546-4AC2-AAAB-67B53C7AD38C}" destId="{1C635B9B-F948-456C-A648-CB6E569619F7}" srcOrd="0" destOrd="0" presId="urn:microsoft.com/office/officeart/2018/5/layout/CenteredIconLabelDescriptionList"/>
    <dgm:cxn modelId="{9F6EE48B-35A9-49A5-85CC-0640113B43D7}" type="presParOf" srcId="{D398E851-1546-4AC2-AAAB-67B53C7AD38C}" destId="{C1EB372B-B12B-47AD-9D7B-CF800EC1E65F}" srcOrd="1" destOrd="0" presId="urn:microsoft.com/office/officeart/2018/5/layout/CenteredIconLabelDescriptionList"/>
    <dgm:cxn modelId="{893A4A64-D5BC-45E3-AE3F-D0862A9D408C}" type="presParOf" srcId="{D398E851-1546-4AC2-AAAB-67B53C7AD38C}" destId="{68366C6C-DDD0-4F15-ACEC-8B56D0CA5F83}" srcOrd="2" destOrd="0" presId="urn:microsoft.com/office/officeart/2018/5/layout/CenteredIconLabelDescriptionList"/>
    <dgm:cxn modelId="{6EEFA4AB-9F4B-4F7D-AD4A-B066BA9843EC}" type="presParOf" srcId="{D398E851-1546-4AC2-AAAB-67B53C7AD38C}" destId="{0697E76A-C06B-428B-B5F5-8385FFAD68D9}" srcOrd="3" destOrd="0" presId="urn:microsoft.com/office/officeart/2018/5/layout/CenteredIconLabelDescriptionList"/>
    <dgm:cxn modelId="{20034324-4FD8-4D6F-8F5B-9D36B91767A7}" type="presParOf" srcId="{D398E851-1546-4AC2-AAAB-67B53C7AD38C}" destId="{475ABA46-B559-406D-BA1B-5B11D4EF9CFB}" srcOrd="4" destOrd="0" presId="urn:microsoft.com/office/officeart/2018/5/layout/CenteredIconLabelDescriptionList"/>
    <dgm:cxn modelId="{A609C05B-4B09-4640-A189-360F870CB8CC}" type="presParOf" srcId="{BB6339F3-521F-4199-B3EA-174CD85D9581}" destId="{DCBC44ED-1488-400F-ABC5-EF13296E114F}" srcOrd="7" destOrd="0" presId="urn:microsoft.com/office/officeart/2018/5/layout/CenteredIconLabelDescriptionList"/>
    <dgm:cxn modelId="{1D386935-B543-41EC-A4CB-C70ACC217676}" type="presParOf" srcId="{BB6339F3-521F-4199-B3EA-174CD85D9581}" destId="{FD13CA43-A62E-4E3A-8D58-D6ADD4E018C7}" srcOrd="8" destOrd="0" presId="urn:microsoft.com/office/officeart/2018/5/layout/CenteredIconLabelDescriptionList"/>
    <dgm:cxn modelId="{E0112E71-2A49-4E62-AB00-E151573507AB}" type="presParOf" srcId="{FD13CA43-A62E-4E3A-8D58-D6ADD4E018C7}" destId="{272AB71D-E190-4DB5-B41B-57D62D06D85B}" srcOrd="0" destOrd="0" presId="urn:microsoft.com/office/officeart/2018/5/layout/CenteredIconLabelDescriptionList"/>
    <dgm:cxn modelId="{77ED789A-1B5D-457A-8D90-64CBC70B7CA2}" type="presParOf" srcId="{FD13CA43-A62E-4E3A-8D58-D6ADD4E018C7}" destId="{FF364482-8C9E-49DC-AC3E-27D5F01E30AC}" srcOrd="1" destOrd="0" presId="urn:microsoft.com/office/officeart/2018/5/layout/CenteredIconLabelDescriptionList"/>
    <dgm:cxn modelId="{BD31F708-FBD7-44F4-8202-3534EFAC09C6}" type="presParOf" srcId="{FD13CA43-A62E-4E3A-8D58-D6ADD4E018C7}" destId="{7FA43C9B-F7FA-4905-BC64-9845477ABA2A}" srcOrd="2" destOrd="0" presId="urn:microsoft.com/office/officeart/2018/5/layout/CenteredIconLabelDescriptionList"/>
    <dgm:cxn modelId="{9D28E997-D916-48D7-B83B-0AAEC3DFF2E7}" type="presParOf" srcId="{FD13CA43-A62E-4E3A-8D58-D6ADD4E018C7}" destId="{D22AF1EB-AC4D-4DE5-9550-1608DAFAC6BC}" srcOrd="3" destOrd="0" presId="urn:microsoft.com/office/officeart/2018/5/layout/CenteredIconLabelDescriptionList"/>
    <dgm:cxn modelId="{8A171CF4-6609-4030-A8EB-C0E71FDEB22D}" type="presParOf" srcId="{FD13CA43-A62E-4E3A-8D58-D6ADD4E018C7}" destId="{DD277A78-3864-49C2-BB94-67600603B26B}" srcOrd="4" destOrd="0" presId="urn:microsoft.com/office/officeart/2018/5/layout/CenteredIconLabelDescriptionList"/>
    <dgm:cxn modelId="{2A4AFD00-2A11-4E98-9DDE-BC94600B15F6}" type="presParOf" srcId="{BB6339F3-521F-4199-B3EA-174CD85D9581}" destId="{789A3B8D-CCDA-4052-9C3F-9D650D648412}" srcOrd="9" destOrd="0" presId="urn:microsoft.com/office/officeart/2018/5/layout/CenteredIconLabelDescriptionList"/>
    <dgm:cxn modelId="{666ECA52-AA53-42C3-9D1B-8B82701D14A7}" type="presParOf" srcId="{BB6339F3-521F-4199-B3EA-174CD85D9581}" destId="{6340284E-4853-4785-B0F4-C87D88AACAD1}" srcOrd="10" destOrd="0" presId="urn:microsoft.com/office/officeart/2018/5/layout/CenteredIconLabelDescriptionList"/>
    <dgm:cxn modelId="{CD29A4F9-D075-4331-BC67-DF29004D0863}" type="presParOf" srcId="{6340284E-4853-4785-B0F4-C87D88AACAD1}" destId="{252813F0-83A3-4FC0-B16D-DD3DB271947F}" srcOrd="0" destOrd="0" presId="urn:microsoft.com/office/officeart/2018/5/layout/CenteredIconLabelDescriptionList"/>
    <dgm:cxn modelId="{C47538F3-8AF0-40B0-A297-9611E024982E}" type="presParOf" srcId="{6340284E-4853-4785-B0F4-C87D88AACAD1}" destId="{9B5C240E-22F3-4A5A-BDF0-6120AD9AF029}" srcOrd="1" destOrd="0" presId="urn:microsoft.com/office/officeart/2018/5/layout/CenteredIconLabelDescriptionList"/>
    <dgm:cxn modelId="{A1925C39-F78E-46E1-9ADD-99BE66CAC815}" type="presParOf" srcId="{6340284E-4853-4785-B0F4-C87D88AACAD1}" destId="{133B43FF-0149-43A2-9210-3D3EBDED764C}" srcOrd="2" destOrd="0" presId="urn:microsoft.com/office/officeart/2018/5/layout/CenteredIconLabelDescriptionList"/>
    <dgm:cxn modelId="{A59CEA5A-41D8-492C-AEFF-0D5783CF6111}" type="presParOf" srcId="{6340284E-4853-4785-B0F4-C87D88AACAD1}" destId="{D98AB431-6282-4A69-927E-F8858C3B27C8}" srcOrd="3" destOrd="0" presId="urn:microsoft.com/office/officeart/2018/5/layout/CenteredIconLabelDescriptionList"/>
    <dgm:cxn modelId="{528D84EF-22B2-48C8-85C8-F025AA45387E}" type="presParOf" srcId="{6340284E-4853-4785-B0F4-C87D88AACAD1}" destId="{7C9DA781-5A5D-49F9-AF3B-2E7908A7611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ED2B5-EB27-4692-ABEA-E9C723604C80}">
      <dsp:nvSpPr>
        <dsp:cNvPr id="0" name=""/>
        <dsp:cNvSpPr/>
      </dsp:nvSpPr>
      <dsp:spPr>
        <a:xfrm>
          <a:off x="580646" y="906740"/>
          <a:ext cx="620156" cy="6201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10696-50FD-49D0-9D9A-DA9C6851FF4F}">
      <dsp:nvSpPr>
        <dsp:cNvPr id="0" name=""/>
        <dsp:cNvSpPr/>
      </dsp:nvSpPr>
      <dsp:spPr>
        <a:xfrm>
          <a:off x="4786" y="1590698"/>
          <a:ext cx="1771875" cy="265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 err="1"/>
            <a:t>Αλγόριθμος</a:t>
          </a:r>
          <a:endParaRPr lang="en-US" sz="1600" kern="1200" dirty="0"/>
        </a:p>
      </dsp:txBody>
      <dsp:txXfrm>
        <a:off x="4786" y="1590698"/>
        <a:ext cx="1771875" cy="265781"/>
      </dsp:txXfrm>
    </dsp:sp>
    <dsp:sp modelId="{9EB37B1A-3201-45ED-92AF-24AD26F4473F}">
      <dsp:nvSpPr>
        <dsp:cNvPr id="0" name=""/>
        <dsp:cNvSpPr/>
      </dsp:nvSpPr>
      <dsp:spPr>
        <a:xfrm>
          <a:off x="4786" y="1886154"/>
          <a:ext cx="1771875" cy="504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C6A124-5B01-4553-AB54-AEA38DF62AA8}">
      <dsp:nvSpPr>
        <dsp:cNvPr id="0" name=""/>
        <dsp:cNvSpPr/>
      </dsp:nvSpPr>
      <dsp:spPr>
        <a:xfrm>
          <a:off x="2662599" y="906740"/>
          <a:ext cx="620156" cy="6201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1B07F-943A-4638-9336-9ADF1DBA8B38}">
      <dsp:nvSpPr>
        <dsp:cNvPr id="0" name=""/>
        <dsp:cNvSpPr/>
      </dsp:nvSpPr>
      <dsp:spPr>
        <a:xfrm>
          <a:off x="2086739" y="1590698"/>
          <a:ext cx="1771875" cy="265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Βελτιστοποιήσεις</a:t>
          </a:r>
        </a:p>
      </dsp:txBody>
      <dsp:txXfrm>
        <a:off x="2086739" y="1590698"/>
        <a:ext cx="1771875" cy="265781"/>
      </dsp:txXfrm>
    </dsp:sp>
    <dsp:sp modelId="{5626CC03-0A32-4574-B486-055E8A8ED02F}">
      <dsp:nvSpPr>
        <dsp:cNvPr id="0" name=""/>
        <dsp:cNvSpPr/>
      </dsp:nvSpPr>
      <dsp:spPr>
        <a:xfrm>
          <a:off x="2086739" y="1886154"/>
          <a:ext cx="1771875" cy="504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B282B7-427B-4409-A4F2-E53A2ACFC7FC}">
      <dsp:nvSpPr>
        <dsp:cNvPr id="0" name=""/>
        <dsp:cNvSpPr/>
      </dsp:nvSpPr>
      <dsp:spPr>
        <a:xfrm>
          <a:off x="4744552" y="906740"/>
          <a:ext cx="620156" cy="6201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FB9332-0B7D-4718-972D-B6E78425BABF}">
      <dsp:nvSpPr>
        <dsp:cNvPr id="0" name=""/>
        <dsp:cNvSpPr/>
      </dsp:nvSpPr>
      <dsp:spPr>
        <a:xfrm>
          <a:off x="4168692" y="1590698"/>
          <a:ext cx="1771875" cy="265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>
              <a:latin typeface="Arial"/>
            </a:rPr>
            <a:t>Χρήση buffers</a:t>
          </a:r>
          <a:endParaRPr lang="en-US" sz="1600" kern="1200" dirty="0"/>
        </a:p>
      </dsp:txBody>
      <dsp:txXfrm>
        <a:off x="4168692" y="1590698"/>
        <a:ext cx="1771875" cy="265781"/>
      </dsp:txXfrm>
    </dsp:sp>
    <dsp:sp modelId="{86C61830-30CB-4A9A-9A7E-C3A5CCA93D75}">
      <dsp:nvSpPr>
        <dsp:cNvPr id="0" name=""/>
        <dsp:cNvSpPr/>
      </dsp:nvSpPr>
      <dsp:spPr>
        <a:xfrm>
          <a:off x="4168692" y="1886154"/>
          <a:ext cx="1771875" cy="504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635B9B-F948-456C-A648-CB6E569619F7}">
      <dsp:nvSpPr>
        <dsp:cNvPr id="0" name=""/>
        <dsp:cNvSpPr/>
      </dsp:nvSpPr>
      <dsp:spPr>
        <a:xfrm>
          <a:off x="6826505" y="906740"/>
          <a:ext cx="620156" cy="6201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366C6C-DDD0-4F15-ACEC-8B56D0CA5F83}">
      <dsp:nvSpPr>
        <dsp:cNvPr id="0" name=""/>
        <dsp:cNvSpPr/>
      </dsp:nvSpPr>
      <dsp:spPr>
        <a:xfrm>
          <a:off x="6250646" y="1590698"/>
          <a:ext cx="1771875" cy="265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Αποτελέσματα</a:t>
          </a:r>
        </a:p>
      </dsp:txBody>
      <dsp:txXfrm>
        <a:off x="6250646" y="1590698"/>
        <a:ext cx="1771875" cy="265781"/>
      </dsp:txXfrm>
    </dsp:sp>
    <dsp:sp modelId="{475ABA46-B559-406D-BA1B-5B11D4EF9CFB}">
      <dsp:nvSpPr>
        <dsp:cNvPr id="0" name=""/>
        <dsp:cNvSpPr/>
      </dsp:nvSpPr>
      <dsp:spPr>
        <a:xfrm>
          <a:off x="6250646" y="1886154"/>
          <a:ext cx="1771875" cy="504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2AB71D-E190-4DB5-B41B-57D62D06D85B}">
      <dsp:nvSpPr>
        <dsp:cNvPr id="0" name=""/>
        <dsp:cNvSpPr/>
      </dsp:nvSpPr>
      <dsp:spPr>
        <a:xfrm>
          <a:off x="8908458" y="906740"/>
          <a:ext cx="620156" cy="620156"/>
        </a:xfrm>
        <a:prstGeom prst="rect">
          <a:avLst/>
        </a:prstGeom>
        <a:solidFill>
          <a:srgbClr val="E7E6E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A43C9B-F7FA-4905-BC64-9845477ABA2A}">
      <dsp:nvSpPr>
        <dsp:cNvPr id="0" name=""/>
        <dsp:cNvSpPr/>
      </dsp:nvSpPr>
      <dsp:spPr>
        <a:xfrm>
          <a:off x="8332599" y="1590698"/>
          <a:ext cx="1771875" cy="265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Προκλήσεις</a:t>
          </a:r>
        </a:p>
      </dsp:txBody>
      <dsp:txXfrm>
        <a:off x="8332599" y="1590698"/>
        <a:ext cx="1771875" cy="265781"/>
      </dsp:txXfrm>
    </dsp:sp>
    <dsp:sp modelId="{DD277A78-3864-49C2-BB94-67600603B26B}">
      <dsp:nvSpPr>
        <dsp:cNvPr id="0" name=""/>
        <dsp:cNvSpPr/>
      </dsp:nvSpPr>
      <dsp:spPr>
        <a:xfrm>
          <a:off x="8332599" y="1886154"/>
          <a:ext cx="1771875" cy="504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2813F0-83A3-4FC0-B16D-DD3DB271947F}">
      <dsp:nvSpPr>
        <dsp:cNvPr id="0" name=""/>
        <dsp:cNvSpPr/>
      </dsp:nvSpPr>
      <dsp:spPr>
        <a:xfrm>
          <a:off x="10990411" y="906740"/>
          <a:ext cx="620156" cy="6201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B43FF-0149-43A2-9210-3D3EBDED764C}">
      <dsp:nvSpPr>
        <dsp:cNvPr id="0" name=""/>
        <dsp:cNvSpPr/>
      </dsp:nvSpPr>
      <dsp:spPr>
        <a:xfrm>
          <a:off x="10414552" y="1590698"/>
          <a:ext cx="1771875" cy="265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Στόχοι</a:t>
          </a:r>
        </a:p>
      </dsp:txBody>
      <dsp:txXfrm>
        <a:off x="10414552" y="1590698"/>
        <a:ext cx="1771875" cy="265781"/>
      </dsp:txXfrm>
    </dsp:sp>
    <dsp:sp modelId="{7C9DA781-5A5D-49F9-AF3B-2E7908A7611C}">
      <dsp:nvSpPr>
        <dsp:cNvPr id="0" name=""/>
        <dsp:cNvSpPr/>
      </dsp:nvSpPr>
      <dsp:spPr>
        <a:xfrm>
          <a:off x="10414552" y="1886154"/>
          <a:ext cx="1771875" cy="504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B30D67-EB7C-4323-A6AB-20071C4FC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6DD94-0E47-FE33-5C0F-9E497B99BE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33F7E-3633-4FA3-974D-CA21FB24834F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36FF0-1B83-FCD7-197D-6F6CBEA8F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88305-7C09-5A95-A84B-C7CEA8D00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82836-E43C-41FF-A11B-3D8AB6E6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81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1/13/2024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isme.co/blog/memory-lapse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reply.com/en/blog/how-to-describe-graphs-in-english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reply.com/en/blog/how-to-describe-graphs-in-english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u.mouser.com/datasheet/2/268/doc6175-1369084.pdf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Θ: Κα</a:t>
            </a:r>
            <a:r>
              <a:rPr lang="en-US" dirty="0" err="1">
                <a:ea typeface="Calibri"/>
                <a:cs typeface="Calibri"/>
              </a:rPr>
              <a:t>λησ</a:t>
            </a:r>
            <a:r>
              <a:rPr lang="en-US" dirty="0">
                <a:ea typeface="Calibri"/>
                <a:cs typeface="Calibri"/>
              </a:rPr>
              <a:t>π</a:t>
            </a:r>
            <a:r>
              <a:rPr lang="en-US" dirty="0" err="1">
                <a:ea typeface="Calibri"/>
                <a:cs typeface="Calibri"/>
              </a:rPr>
              <a:t>έρ</a:t>
            </a:r>
            <a:r>
              <a:rPr lang="en-US" dirty="0">
                <a:ea typeface="Calibri"/>
                <a:cs typeface="Calibri"/>
              </a:rPr>
              <a:t>α σας, </a:t>
            </a:r>
            <a:r>
              <a:rPr lang="en-US" dirty="0" err="1">
                <a:ea typeface="Calibri"/>
                <a:cs typeface="Calibri"/>
              </a:rPr>
              <a:t>είμ</a:t>
            </a:r>
            <a:r>
              <a:rPr lang="en-US" dirty="0">
                <a:ea typeface="Calibri"/>
                <a:cs typeface="Calibri"/>
              </a:rPr>
              <a:t>αι ο </a:t>
            </a:r>
            <a:r>
              <a:rPr lang="en-US" dirty="0" err="1">
                <a:ea typeface="Calibri"/>
                <a:cs typeface="Calibri"/>
              </a:rPr>
              <a:t>Θάνος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Κούμ</a:t>
            </a:r>
            <a:r>
              <a:rPr lang="en-US" dirty="0">
                <a:ea typeface="Calibri"/>
                <a:cs typeface="Calibri"/>
              </a:rPr>
              <a:t>πα</a:t>
            </a:r>
            <a:r>
              <a:rPr lang="en-US" dirty="0" err="1">
                <a:ea typeface="Calibri"/>
                <a:cs typeface="Calibri"/>
              </a:rPr>
              <a:t>νης</a:t>
            </a:r>
            <a:r>
              <a:rPr lang="en-US" dirty="0">
                <a:ea typeface="Calibri"/>
                <a:cs typeface="Calibri"/>
              </a:rPr>
              <a:t> και  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ea typeface="Calibri" panose="020F0502020204030204"/>
                <a:cs typeface="Calibri" panose="020F0502020204030204"/>
              </a:rPr>
              <a:t>Π: Κα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λησ</a:t>
            </a:r>
            <a:r>
              <a:rPr lang="en-US" dirty="0">
                <a:ea typeface="Calibri" panose="020F0502020204030204"/>
                <a:cs typeface="Calibri" panose="020F0502020204030204"/>
              </a:rPr>
              <a:t>π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έρ</a:t>
            </a:r>
            <a:r>
              <a:rPr lang="en-US" dirty="0">
                <a:ea typeface="Calibri" panose="020F0502020204030204"/>
                <a:cs typeface="Calibri" panose="020F0502020204030204"/>
              </a:rPr>
              <a:t>α σας,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είμ</a:t>
            </a:r>
            <a:r>
              <a:rPr lang="en-US" dirty="0">
                <a:ea typeface="Calibri" panose="020F0502020204030204"/>
                <a:cs typeface="Calibri" panose="020F0502020204030204"/>
              </a:rPr>
              <a:t>αι ο Πα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ύλος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Τζίτζος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ea typeface="Calibri" panose="020F0502020204030204"/>
                <a:cs typeface="Calibri" panose="020F0502020204030204"/>
              </a:rPr>
              <a:t>Θ: Η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εργ</a:t>
            </a:r>
            <a:r>
              <a:rPr lang="en-US" dirty="0">
                <a:ea typeface="Calibri" panose="020F0502020204030204"/>
                <a:cs typeface="Calibri" panose="020F0502020204030204"/>
              </a:rPr>
              <a:t>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σί</a:t>
            </a:r>
            <a:r>
              <a:rPr lang="en-US" dirty="0">
                <a:ea typeface="Calibri" panose="020F0502020204030204"/>
                <a:cs typeface="Calibri" panose="020F0502020204030204"/>
              </a:rPr>
              <a:t>α μας 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φορά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την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δημιουργί</a:t>
            </a:r>
            <a:r>
              <a:rPr lang="en-US" dirty="0">
                <a:ea typeface="Calibri" panose="020F0502020204030204"/>
                <a:cs typeface="Calibri" panose="020F0502020204030204"/>
              </a:rPr>
              <a:t>α 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κμών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σε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εικόν</a:t>
            </a:r>
            <a:r>
              <a:rPr lang="en-US" dirty="0">
                <a:ea typeface="Calibri" panose="020F0502020204030204"/>
                <a:cs typeface="Calibri" panose="020F0502020204030204"/>
              </a:rPr>
              <a:t>α και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εφέ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στο</a:t>
            </a:r>
            <a:r>
              <a:rPr lang="en-US" dirty="0">
                <a:ea typeface="Calibri" panose="020F0502020204030204"/>
                <a:cs typeface="Calibri" panose="020F0502020204030204"/>
              </a:rPr>
              <a:t> π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ερίγρ</a:t>
            </a:r>
            <a:r>
              <a:rPr lang="en-US" dirty="0">
                <a:ea typeface="Calibri" panose="020F0502020204030204"/>
                <a:cs typeface="Calibri" panose="020F0502020204030204"/>
              </a:rPr>
              <a:t>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μμ</a:t>
            </a:r>
            <a:r>
              <a:rPr lang="en-US" dirty="0">
                <a:ea typeface="Calibri" panose="020F0502020204030204"/>
                <a:cs typeface="Calibri" panose="020F0502020204030204"/>
              </a:rPr>
              <a:t>α.</a:t>
            </a: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ea typeface="Calibri" panose="020F0502020204030204"/>
                <a:cs typeface="Calibri" panose="020F0502020204030204"/>
              </a:rPr>
              <a:t>Κα</a:t>
            </a:r>
            <a:r>
              <a:rPr lang="en-US" err="1">
                <a:ea typeface="Calibri" panose="020F0502020204030204"/>
                <a:cs typeface="Calibri" panose="020F0502020204030204"/>
              </a:rPr>
              <a:t>θώς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ea typeface="Calibri" panose="020F0502020204030204"/>
                <a:cs typeface="Calibri" panose="020F0502020204030204"/>
              </a:rPr>
              <a:t>δι</a:t>
            </a:r>
            <a:r>
              <a:rPr lang="en-US" dirty="0">
                <a:ea typeface="Calibri" panose="020F0502020204030204"/>
                <a:cs typeface="Calibri" panose="020F0502020204030204"/>
              </a:rPr>
              <a:t>αβ</a:t>
            </a:r>
            <a:r>
              <a:rPr lang="en-US" err="1">
                <a:ea typeface="Calibri" panose="020F0502020204030204"/>
                <a:cs typeface="Calibri" panose="020F0502020204030204"/>
              </a:rPr>
              <a:t>άζεις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ea typeface="Calibri" panose="020F0502020204030204"/>
                <a:cs typeface="Calibri" panose="020F0502020204030204"/>
              </a:rPr>
              <a:t>τις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ea typeface="Calibri" panose="020F0502020204030204"/>
                <a:cs typeface="Calibri" panose="020F0502020204030204"/>
              </a:rPr>
              <a:t>σημειώσεις</a:t>
            </a:r>
            <a:r>
              <a:rPr lang="en-US" dirty="0">
                <a:ea typeface="Calibri" panose="020F0502020204030204"/>
                <a:cs typeface="Calibri" panose="020F0502020204030204"/>
              </a:rPr>
              <a:t> α</a:t>
            </a:r>
            <a:r>
              <a:rPr lang="en-US" err="1">
                <a:ea typeface="Calibri" panose="020F0502020204030204"/>
                <a:cs typeface="Calibri" panose="020F0502020204030204"/>
              </a:rPr>
              <a:t>υτές</a:t>
            </a:r>
            <a:r>
              <a:rPr lang="en-US" dirty="0">
                <a:ea typeface="Calibri" panose="020F0502020204030204"/>
                <a:cs typeface="Calibri" panose="020F0502020204030204"/>
              </a:rPr>
              <a:t> π</a:t>
            </a:r>
            <a:r>
              <a:rPr lang="en-US" err="1">
                <a:ea typeface="Calibri" panose="020F0502020204030204"/>
                <a:cs typeface="Calibri" panose="020F0502020204030204"/>
              </a:rPr>
              <a:t>ρέ</a:t>
            </a:r>
            <a:r>
              <a:rPr lang="en-US" dirty="0">
                <a:ea typeface="Calibri" panose="020F0502020204030204"/>
                <a:cs typeface="Calibri" panose="020F0502020204030204"/>
              </a:rPr>
              <a:t>π</a:t>
            </a:r>
            <a:r>
              <a:rPr lang="en-US" err="1">
                <a:ea typeface="Calibri" panose="020F0502020204030204"/>
                <a:cs typeface="Calibri" panose="020F0502020204030204"/>
              </a:rPr>
              <a:t>ει</a:t>
            </a:r>
            <a:r>
              <a:rPr lang="en-US" dirty="0">
                <a:ea typeface="Calibri" panose="020F0502020204030204"/>
                <a:cs typeface="Calibri" panose="020F0502020204030204"/>
              </a:rPr>
              <a:t> να </a:t>
            </a:r>
            <a:r>
              <a:rPr lang="en-US" err="1">
                <a:ea typeface="Calibri" panose="020F0502020204030204"/>
                <a:cs typeface="Calibri" panose="020F0502020204030204"/>
              </a:rPr>
              <a:t>θυμάσ</a:t>
            </a:r>
            <a:r>
              <a:rPr lang="en-US" dirty="0">
                <a:ea typeface="Calibri" panose="020F0502020204030204"/>
                <a:cs typeface="Calibri" panose="020F0502020204030204"/>
              </a:rPr>
              <a:t>αι </a:t>
            </a:r>
            <a:r>
              <a:rPr lang="en-US" err="1">
                <a:ea typeface="Calibri" panose="020F0502020204030204"/>
                <a:cs typeface="Calibri" panose="020F0502020204030204"/>
              </a:rPr>
              <a:t>ότι</a:t>
            </a:r>
            <a:r>
              <a:rPr lang="en-US">
                <a:ea typeface="Calibri" panose="020F0502020204030204"/>
                <a:cs typeface="Calibri" panose="020F0502020204030204"/>
              </a:rPr>
              <a:t> :</a:t>
            </a:r>
          </a:p>
          <a:p>
            <a:pPr marL="228600" indent="-228600">
              <a:buAutoNum type="arabicPeriod"/>
            </a:pPr>
            <a:r>
              <a:rPr lang="en-US" dirty="0" err="1">
                <a:ea typeface="Calibri" panose="020F0502020204030204"/>
                <a:cs typeface="Calibri" panose="020F0502020204030204"/>
              </a:rPr>
              <a:t>Στόχος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είν</a:t>
            </a:r>
            <a:r>
              <a:rPr lang="en-US" dirty="0">
                <a:ea typeface="Calibri" panose="020F0502020204030204"/>
                <a:cs typeface="Calibri" panose="020F0502020204030204"/>
              </a:rPr>
              <a:t>αι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το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κοινό</a:t>
            </a:r>
            <a:r>
              <a:rPr lang="en-US" dirty="0">
                <a:ea typeface="Calibri" panose="020F0502020204030204"/>
                <a:cs typeface="Calibri" panose="020F0502020204030204"/>
              </a:rPr>
              <a:t> να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κοιτάζει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τις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δι</a:t>
            </a:r>
            <a:r>
              <a:rPr lang="en-US" dirty="0">
                <a:ea typeface="Calibri" panose="020F0502020204030204"/>
                <a:cs typeface="Calibri" panose="020F0502020204030204"/>
              </a:rPr>
              <a:t>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φάνειες</a:t>
            </a:r>
            <a:r>
              <a:rPr lang="en-US" dirty="0">
                <a:ea typeface="Calibri" panose="020F0502020204030204"/>
                <a:cs typeface="Calibri" panose="020F0502020204030204"/>
              </a:rPr>
              <a:t> (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όχι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εσέν</a:t>
            </a:r>
            <a:r>
              <a:rPr lang="en-US" dirty="0">
                <a:ea typeface="Calibri" panose="020F0502020204030204"/>
                <a:cs typeface="Calibri" panose="020F0502020204030204"/>
              </a:rPr>
              <a:t>α) 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λλά</a:t>
            </a:r>
            <a:r>
              <a:rPr lang="en-US" dirty="0">
                <a:ea typeface="Calibri" panose="020F0502020204030204"/>
                <a:cs typeface="Calibri" panose="020F0502020204030204"/>
              </a:rPr>
              <a:t> να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σε</a:t>
            </a:r>
            <a:r>
              <a:rPr lang="en-US" dirty="0">
                <a:ea typeface="Calibri" panose="020F0502020204030204"/>
                <a:cs typeface="Calibri" panose="020F0502020204030204"/>
              </a:rPr>
              <a:t> 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κούει</a:t>
            </a:r>
            <a:r>
              <a:rPr lang="en-US" dirty="0">
                <a:ea typeface="Calibri" panose="020F0502020204030204"/>
                <a:cs typeface="Calibri" panose="020F0502020204030204"/>
              </a:rPr>
              <a:t> να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μιλάς</a:t>
            </a:r>
            <a:r>
              <a:rPr lang="en-US" dirty="0">
                <a:ea typeface="Calibri" panose="020F0502020204030204"/>
                <a:cs typeface="Calibri" panose="020F0502020204030204"/>
              </a:rPr>
              <a:t>.</a:t>
            </a:r>
          </a:p>
          <a:p>
            <a:pPr marL="228600" indent="-228600">
              <a:buAutoNum type="arabicPeriod"/>
            </a:pPr>
            <a:r>
              <a:rPr lang="en-US" dirty="0" err="1">
                <a:ea typeface="Calibri" panose="020F0502020204030204"/>
                <a:cs typeface="Calibri" panose="020F0502020204030204"/>
              </a:rPr>
              <a:t>Πρέ</a:t>
            </a:r>
            <a:r>
              <a:rPr lang="en-US" dirty="0">
                <a:ea typeface="Calibri" panose="020F0502020204030204"/>
                <a:cs typeface="Calibri" panose="020F0502020204030204"/>
              </a:rPr>
              <a:t>π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ει</a:t>
            </a:r>
            <a:r>
              <a:rPr lang="en-US" dirty="0">
                <a:ea typeface="Calibri" panose="020F0502020204030204"/>
                <a:cs typeface="Calibri" panose="020F0502020204030204"/>
              </a:rPr>
              <a:t> να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το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εξηγείς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με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όσο</a:t>
            </a:r>
            <a:r>
              <a:rPr lang="en-US" dirty="0">
                <a:ea typeface="Calibri" panose="020F0502020204030204"/>
                <a:cs typeface="Calibri" panose="020F0502020204030204"/>
              </a:rPr>
              <a:t> π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ιο</a:t>
            </a:r>
            <a:r>
              <a:rPr lang="en-US" dirty="0">
                <a:ea typeface="Calibri" panose="020F0502020204030204"/>
                <a:cs typeface="Calibri" panose="020F0502020204030204"/>
              </a:rPr>
              <a:t> απ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λά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λόγι</a:t>
            </a:r>
            <a:r>
              <a:rPr lang="en-US" dirty="0">
                <a:ea typeface="Calibri" panose="020F0502020204030204"/>
                <a:cs typeface="Calibri" panose="020F0502020204030204"/>
              </a:rPr>
              <a:t>α και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όσο</a:t>
            </a:r>
            <a:r>
              <a:rPr lang="en-US" dirty="0">
                <a:ea typeface="Calibri" panose="020F0502020204030204"/>
                <a:cs typeface="Calibri" panose="020F0502020204030204"/>
              </a:rPr>
              <a:t> π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ιο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συνο</a:t>
            </a:r>
            <a:r>
              <a:rPr lang="en-US" dirty="0">
                <a:ea typeface="Calibri" panose="020F0502020204030204"/>
                <a:cs typeface="Calibri" panose="020F0502020204030204"/>
              </a:rPr>
              <a:t>π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τικά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γίνετ</a:t>
            </a:r>
            <a:r>
              <a:rPr lang="en-US" dirty="0">
                <a:ea typeface="Calibri" panose="020F0502020204030204"/>
                <a:cs typeface="Calibri" panose="020F0502020204030204"/>
              </a:rPr>
              <a:t>αι,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με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δι</a:t>
            </a:r>
            <a:r>
              <a:rPr lang="en-US" dirty="0">
                <a:ea typeface="Calibri" panose="020F0502020204030204"/>
                <a:cs typeface="Calibri" panose="020F0502020204030204"/>
              </a:rPr>
              <a:t>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λλείμ</a:t>
            </a:r>
            <a:r>
              <a:rPr lang="en-US" dirty="0">
                <a:ea typeface="Calibri" panose="020F0502020204030204"/>
                <a:cs typeface="Calibri" panose="020F0502020204030204"/>
              </a:rPr>
              <a:t>ατα κα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θώς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μιλάς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γι</a:t>
            </a:r>
            <a:r>
              <a:rPr lang="en-US" dirty="0">
                <a:ea typeface="Calibri" panose="020F0502020204030204"/>
                <a:cs typeface="Calibri" panose="020F0502020204030204"/>
              </a:rPr>
              <a:t>α να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μην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κουράζετ</a:t>
            </a:r>
            <a:r>
              <a:rPr lang="en-US" dirty="0">
                <a:ea typeface="Calibri" panose="020F0502020204030204"/>
                <a:cs typeface="Calibri" panose="020F0502020204030204"/>
              </a:rPr>
              <a:t>αι, να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μην</a:t>
            </a:r>
            <a:r>
              <a:rPr lang="en-US" dirty="0">
                <a:ea typeface="Calibri" panose="020F0502020204030204"/>
                <a:cs typeface="Calibri" panose="020F0502020204030204"/>
              </a:rPr>
              <a:t> 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κούει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μι</a:t>
            </a:r>
            <a:r>
              <a:rPr lang="en-US" dirty="0">
                <a:ea typeface="Calibri" panose="020F0502020204030204"/>
                <a:cs typeface="Calibri" panose="020F0502020204030204"/>
              </a:rPr>
              <a:t>α βαβ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ούρ</a:t>
            </a:r>
            <a:r>
              <a:rPr lang="en-US" dirty="0">
                <a:ea typeface="Calibri" panose="020F0502020204030204"/>
                <a:cs typeface="Calibri" panose="020F0502020204030204"/>
              </a:rPr>
              <a:t>α ο 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κρο</a:t>
            </a:r>
            <a:r>
              <a:rPr lang="en-US" dirty="0">
                <a:ea typeface="Calibri" panose="020F0502020204030204"/>
                <a:cs typeface="Calibri" panose="020F0502020204030204"/>
              </a:rPr>
              <a:t>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τής</a:t>
            </a:r>
          </a:p>
          <a:p>
            <a:pPr marL="228600" indent="-228600">
              <a:buAutoNum type="arabicPeriod"/>
            </a:pPr>
            <a:r>
              <a:rPr lang="en-US" err="1">
                <a:ea typeface="Calibri" panose="020F0502020204030204"/>
                <a:cs typeface="Calibri" panose="020F0502020204030204"/>
              </a:rPr>
              <a:t>Μην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ea typeface="Calibri" panose="020F0502020204030204"/>
                <a:cs typeface="Calibri" panose="020F0502020204030204"/>
              </a:rPr>
              <a:t>κοιτάς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ea typeface="Calibri" panose="020F0502020204030204"/>
                <a:cs typeface="Calibri" panose="020F0502020204030204"/>
              </a:rPr>
              <a:t>τις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ea typeface="Calibri" panose="020F0502020204030204"/>
                <a:cs typeface="Calibri" panose="020F0502020204030204"/>
              </a:rPr>
              <a:t>δι</a:t>
            </a:r>
            <a:r>
              <a:rPr lang="en-US" dirty="0">
                <a:ea typeface="Calibri" panose="020F0502020204030204"/>
                <a:cs typeface="Calibri" panose="020F0502020204030204"/>
              </a:rPr>
              <a:t>α</a:t>
            </a:r>
            <a:r>
              <a:rPr lang="en-US" err="1">
                <a:ea typeface="Calibri" panose="020F0502020204030204"/>
                <a:cs typeface="Calibri" panose="020F0502020204030204"/>
              </a:rPr>
              <a:t>φάνειες</a:t>
            </a:r>
            <a:r>
              <a:rPr lang="en-US" dirty="0">
                <a:ea typeface="Calibri" panose="020F0502020204030204"/>
                <a:cs typeface="Calibri" panose="020F0502020204030204"/>
              </a:rPr>
              <a:t>, α</a:t>
            </a:r>
            <a:r>
              <a:rPr lang="en-US" err="1">
                <a:ea typeface="Calibri" panose="020F0502020204030204"/>
                <a:cs typeface="Calibri" panose="020F0502020204030204"/>
              </a:rPr>
              <a:t>υτό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ea typeface="Calibri" panose="020F0502020204030204"/>
                <a:cs typeface="Calibri" panose="020F0502020204030204"/>
              </a:rPr>
              <a:t>δείχνει</a:t>
            </a:r>
            <a:r>
              <a:rPr lang="en-US" dirty="0">
                <a:ea typeface="Calibri" panose="020F0502020204030204"/>
                <a:cs typeface="Calibri" panose="020F0502020204030204"/>
              </a:rPr>
              <a:t> </a:t>
            </a:r>
            <a:r>
              <a:rPr lang="en-US" err="1">
                <a:ea typeface="Calibri" panose="020F0502020204030204"/>
                <a:cs typeface="Calibri" panose="020F0502020204030204"/>
              </a:rPr>
              <a:t>ότι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ea typeface="Calibri" panose="020F0502020204030204"/>
                <a:cs typeface="Calibri" panose="020F0502020204030204"/>
              </a:rPr>
              <a:t>είσ</a:t>
            </a:r>
            <a:r>
              <a:rPr lang="en-US" dirty="0">
                <a:ea typeface="Calibri" panose="020F0502020204030204"/>
                <a:cs typeface="Calibri" panose="020F0502020204030204"/>
              </a:rPr>
              <a:t>αι μπ</a:t>
            </a:r>
            <a:r>
              <a:rPr lang="en-US" err="1">
                <a:ea typeface="Calibri" panose="020F0502020204030204"/>
                <a:cs typeface="Calibri" panose="020F0502020204030204"/>
              </a:rPr>
              <a:t>ερδεμένος</a:t>
            </a:r>
            <a:r>
              <a:rPr lang="en-US" dirty="0">
                <a:ea typeface="Calibri" panose="020F0502020204030204"/>
                <a:cs typeface="Calibri" panose="020F0502020204030204"/>
              </a:rPr>
              <a:t> ή </a:t>
            </a:r>
            <a:r>
              <a:rPr lang="en-US" err="1">
                <a:ea typeface="Calibri" panose="020F0502020204030204"/>
                <a:cs typeface="Calibri" panose="020F0502020204030204"/>
              </a:rPr>
              <a:t>ότι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ea typeface="Calibri" panose="020F0502020204030204"/>
                <a:cs typeface="Calibri" panose="020F0502020204030204"/>
              </a:rPr>
              <a:t>ψάχνεις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ea typeface="Calibri" panose="020F0502020204030204"/>
                <a:cs typeface="Calibri" panose="020F0502020204030204"/>
              </a:rPr>
              <a:t>τι</a:t>
            </a:r>
            <a:r>
              <a:rPr lang="en-US" dirty="0">
                <a:ea typeface="Calibri" panose="020F0502020204030204"/>
                <a:cs typeface="Calibri" panose="020F0502020204030204"/>
              </a:rPr>
              <a:t> θα π</a:t>
            </a:r>
            <a:r>
              <a:rPr lang="en-US" err="1">
                <a:ea typeface="Calibri" panose="020F0502020204030204"/>
                <a:cs typeface="Calibri" panose="020F0502020204030204"/>
              </a:rPr>
              <a:t>εις</a:t>
            </a:r>
            <a:r>
              <a:rPr lang="en-US" dirty="0">
                <a:ea typeface="Calibri" panose="020F0502020204030204"/>
                <a:cs typeface="Calibri" panose="020F0502020204030204"/>
              </a:rPr>
              <a:t> ή </a:t>
            </a:r>
            <a:r>
              <a:rPr lang="en-US" err="1">
                <a:ea typeface="Calibri" panose="020F0502020204030204"/>
                <a:cs typeface="Calibri" panose="020F0502020204030204"/>
              </a:rPr>
              <a:t>δεν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ea typeface="Calibri" panose="020F0502020204030204"/>
                <a:cs typeface="Calibri" panose="020F0502020204030204"/>
              </a:rPr>
              <a:t>ξερεις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ea typeface="Calibri" panose="020F0502020204030204"/>
                <a:cs typeface="Calibri" panose="020F0502020204030204"/>
              </a:rPr>
              <a:t>το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ea typeface="Calibri" panose="020F0502020204030204"/>
                <a:cs typeface="Calibri" panose="020F0502020204030204"/>
              </a:rPr>
              <a:t>υλικό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ea typeface="Calibri" panose="020F0502020204030204"/>
                <a:cs typeface="Calibri" panose="020F0502020204030204"/>
              </a:rPr>
              <a:t>σου</a:t>
            </a:r>
            <a:r>
              <a:rPr lang="en-US">
                <a:ea typeface="Calibri" panose="020F0502020204030204"/>
                <a:cs typeface="Calibri" panose="020F0502020204030204"/>
              </a:rPr>
              <a:t>.</a:t>
            </a:r>
          </a:p>
          <a:p>
            <a:pPr marL="228600" indent="-228600">
              <a:buAutoNum type="arabicPeriod"/>
            </a:pPr>
            <a:r>
              <a:rPr lang="en-US" err="1">
                <a:ea typeface="Calibri" panose="020F0502020204030204"/>
                <a:cs typeface="Calibri" panose="020F0502020204030204"/>
              </a:rPr>
              <a:t>Μην</a:t>
            </a:r>
            <a:r>
              <a:rPr lang="en-US" dirty="0">
                <a:ea typeface="Calibri" panose="020F0502020204030204"/>
                <a:cs typeface="Calibri" panose="020F0502020204030204"/>
              </a:rPr>
              <a:t> π</a:t>
            </a:r>
            <a:r>
              <a:rPr lang="en-US" err="1">
                <a:ea typeface="Calibri" panose="020F0502020204030204"/>
                <a:cs typeface="Calibri" panose="020F0502020204030204"/>
              </a:rPr>
              <a:t>ροσ</a:t>
            </a:r>
            <a:r>
              <a:rPr lang="en-US" dirty="0">
                <a:ea typeface="Calibri" panose="020F0502020204030204"/>
                <a:cs typeface="Calibri" panose="020F0502020204030204"/>
              </a:rPr>
              <a:t>π</a:t>
            </a:r>
            <a:r>
              <a:rPr lang="en-US" err="1">
                <a:ea typeface="Calibri" panose="020F0502020204030204"/>
                <a:cs typeface="Calibri" panose="020F0502020204030204"/>
              </a:rPr>
              <a:t>ερνάς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ea typeface="Calibri" panose="020F0502020204030204"/>
                <a:cs typeface="Calibri" panose="020F0502020204030204"/>
              </a:rPr>
              <a:t>δι</a:t>
            </a:r>
            <a:r>
              <a:rPr lang="en-US" dirty="0">
                <a:ea typeface="Calibri" panose="020F0502020204030204"/>
                <a:cs typeface="Calibri" panose="020F0502020204030204"/>
              </a:rPr>
              <a:t>α</a:t>
            </a:r>
            <a:r>
              <a:rPr lang="en-US" err="1">
                <a:ea typeface="Calibri" panose="020F0502020204030204"/>
                <a:cs typeface="Calibri" panose="020F0502020204030204"/>
              </a:rPr>
              <a:t>φάνειες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ea typeface="Calibri" panose="020F0502020204030204"/>
                <a:cs typeface="Calibri" panose="020F0502020204030204"/>
              </a:rPr>
              <a:t>χωρίς</a:t>
            </a:r>
            <a:r>
              <a:rPr lang="en-US" dirty="0">
                <a:ea typeface="Calibri" panose="020F0502020204030204"/>
                <a:cs typeface="Calibri" panose="020F0502020204030204"/>
              </a:rPr>
              <a:t> να π</a:t>
            </a:r>
            <a:r>
              <a:rPr lang="en-US" err="1">
                <a:ea typeface="Calibri" panose="020F0502020204030204"/>
                <a:cs typeface="Calibri" panose="020F0502020204030204"/>
              </a:rPr>
              <a:t>εις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ea typeface="Calibri" panose="020F0502020204030204"/>
                <a:cs typeface="Calibri" panose="020F0502020204030204"/>
              </a:rPr>
              <a:t>κάτι</a:t>
            </a:r>
            <a:r>
              <a:rPr lang="en-US" dirty="0">
                <a:ea typeface="Calibri" panose="020F0502020204030204"/>
                <a:cs typeface="Calibri" panose="020F0502020204030204"/>
              </a:rPr>
              <a:t>. </a:t>
            </a:r>
            <a:r>
              <a:rPr lang="en-US" err="1">
                <a:ea typeface="Calibri" panose="020F0502020204030204"/>
                <a:cs typeface="Calibri" panose="020F0502020204030204"/>
              </a:rPr>
              <a:t>Αλλιως</a:t>
            </a:r>
            <a:r>
              <a:rPr lang="en-US" dirty="0">
                <a:ea typeface="Calibri" panose="020F0502020204030204"/>
                <a:cs typeface="Calibri" panose="020F0502020204030204"/>
              </a:rPr>
              <a:t> </a:t>
            </a:r>
            <a:r>
              <a:rPr lang="en-US" err="1">
                <a:ea typeface="Calibri" panose="020F0502020204030204"/>
                <a:cs typeface="Calibri" panose="020F0502020204030204"/>
              </a:rPr>
              <a:t>γι</a:t>
            </a:r>
            <a:r>
              <a:rPr lang="en-US" dirty="0">
                <a:ea typeface="Calibri" panose="020F0502020204030204"/>
                <a:cs typeface="Calibri" panose="020F0502020204030204"/>
              </a:rPr>
              <a:t>α</a:t>
            </a:r>
            <a:r>
              <a:rPr lang="en-US" err="1">
                <a:ea typeface="Calibri" panose="020F0502020204030204"/>
                <a:cs typeface="Calibri" panose="020F0502020204030204"/>
              </a:rPr>
              <a:t>τι</a:t>
            </a:r>
            <a:r>
              <a:rPr lang="en-US" dirty="0">
                <a:ea typeface="Calibri" panose="020F0502020204030204"/>
                <a:cs typeface="Calibri" panose="020F0502020204030204"/>
              </a:rPr>
              <a:t> υπ</a:t>
            </a:r>
            <a:r>
              <a:rPr lang="en-US" err="1">
                <a:ea typeface="Calibri" panose="020F0502020204030204"/>
                <a:cs typeface="Calibri" panose="020F0502020204030204"/>
              </a:rPr>
              <a:t>άρχει</a:t>
            </a:r>
            <a:r>
              <a:rPr lang="en-US" dirty="0">
                <a:ea typeface="Calibri" panose="020F0502020204030204"/>
                <a:cs typeface="Calibri" panose="020F0502020204030204"/>
              </a:rPr>
              <a:t> α</a:t>
            </a:r>
            <a:r>
              <a:rPr lang="en-US" err="1">
                <a:ea typeface="Calibri" panose="020F0502020204030204"/>
                <a:cs typeface="Calibri" panose="020F0502020204030204"/>
              </a:rPr>
              <a:t>υτή</a:t>
            </a:r>
            <a:r>
              <a:rPr lang="en-US" dirty="0">
                <a:ea typeface="Calibri" panose="020F0502020204030204"/>
                <a:cs typeface="Calibri" panose="020F0502020204030204"/>
              </a:rPr>
              <a:t> η </a:t>
            </a:r>
            <a:r>
              <a:rPr lang="en-US" err="1">
                <a:ea typeface="Calibri" panose="020F0502020204030204"/>
                <a:cs typeface="Calibri" panose="020F0502020204030204"/>
              </a:rPr>
              <a:t>δι</a:t>
            </a:r>
            <a:r>
              <a:rPr lang="en-US" dirty="0">
                <a:ea typeface="Calibri" panose="020F0502020204030204"/>
                <a:cs typeface="Calibri" panose="020F0502020204030204"/>
              </a:rPr>
              <a:t>α</a:t>
            </a:r>
            <a:r>
              <a:rPr lang="en-US" err="1">
                <a:ea typeface="Calibri" panose="020F0502020204030204"/>
                <a:cs typeface="Calibri" panose="020F0502020204030204"/>
              </a:rPr>
              <a:t>φάνει</a:t>
            </a:r>
            <a:r>
              <a:rPr lang="en-US" dirty="0">
                <a:ea typeface="Calibri" panose="020F0502020204030204"/>
                <a:cs typeface="Calibri" panose="020F0502020204030204"/>
              </a:rPr>
              <a:t>α ? - </a:t>
            </a:r>
            <a:r>
              <a:rPr lang="en-US" err="1">
                <a:ea typeface="Calibri" panose="020F0502020204030204"/>
                <a:cs typeface="Calibri" panose="020F0502020204030204"/>
              </a:rPr>
              <a:t>Κάθε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ea typeface="Calibri" panose="020F0502020204030204"/>
                <a:cs typeface="Calibri" panose="020F0502020204030204"/>
              </a:rPr>
              <a:t>δι</a:t>
            </a:r>
            <a:r>
              <a:rPr lang="en-US" dirty="0">
                <a:ea typeface="Calibri" panose="020F0502020204030204"/>
                <a:cs typeface="Calibri" panose="020F0502020204030204"/>
              </a:rPr>
              <a:t>α</a:t>
            </a:r>
            <a:r>
              <a:rPr lang="en-US" err="1">
                <a:ea typeface="Calibri" panose="020F0502020204030204"/>
                <a:cs typeface="Calibri" panose="020F0502020204030204"/>
              </a:rPr>
              <a:t>φάνει</a:t>
            </a:r>
            <a:r>
              <a:rPr lang="en-US">
                <a:ea typeface="Calibri" panose="020F0502020204030204"/>
                <a:cs typeface="Calibri" panose="020F0502020204030204"/>
              </a:rPr>
              <a:t>α </a:t>
            </a:r>
            <a:r>
              <a:rPr lang="en-US" err="1">
                <a:ea typeface="Calibri" panose="020F0502020204030204"/>
                <a:cs typeface="Calibri" panose="020F0502020204030204"/>
              </a:rPr>
              <a:t>έχει</a:t>
            </a:r>
            <a:r>
              <a:rPr lang="en-US"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ea typeface="Calibri" panose="020F0502020204030204"/>
                <a:cs typeface="Calibri" panose="020F0502020204030204"/>
              </a:rPr>
              <a:t>έν</a:t>
            </a:r>
            <a:r>
              <a:rPr lang="en-US">
                <a:ea typeface="Calibri" panose="020F0502020204030204"/>
                <a:cs typeface="Calibri" panose="020F0502020204030204"/>
              </a:rPr>
              <a:t>α </a:t>
            </a:r>
            <a:r>
              <a:rPr lang="en-US" err="1">
                <a:ea typeface="Calibri" panose="020F0502020204030204"/>
                <a:cs typeface="Calibri" panose="020F0502020204030204"/>
              </a:rPr>
              <a:t>μήνυμ</a:t>
            </a:r>
            <a:r>
              <a:rPr lang="en-US">
                <a:ea typeface="Calibri" panose="020F0502020204030204"/>
                <a:cs typeface="Calibri" panose="020F0502020204030204"/>
              </a:rPr>
              <a:t>α.</a:t>
            </a:r>
          </a:p>
          <a:p>
            <a:pPr marL="228600" indent="-228600">
              <a:buAutoNum type="arabicPeriod"/>
            </a:pPr>
            <a:r>
              <a:rPr lang="en-US" err="1">
                <a:ea typeface="Calibri" panose="020F0502020204030204"/>
                <a:cs typeface="Calibri" panose="020F0502020204030204"/>
              </a:rPr>
              <a:t>Έν</a:t>
            </a:r>
            <a:r>
              <a:rPr lang="en-US" dirty="0">
                <a:ea typeface="Calibri" panose="020F0502020204030204"/>
                <a:cs typeface="Calibri" panose="020F0502020204030204"/>
              </a:rPr>
              <a:t>α </a:t>
            </a:r>
            <a:r>
              <a:rPr lang="en-US" err="1">
                <a:ea typeface="Calibri" panose="020F0502020204030204"/>
                <a:cs typeface="Calibri" panose="020F0502020204030204"/>
              </a:rPr>
              <a:t>κόλ</a:t>
            </a:r>
            <a:r>
              <a:rPr lang="en-US" dirty="0">
                <a:ea typeface="Calibri" panose="020F0502020204030204"/>
                <a:cs typeface="Calibri" panose="020F0502020204030204"/>
              </a:rPr>
              <a:t>πο </a:t>
            </a:r>
            <a:r>
              <a:rPr lang="en-US" err="1">
                <a:ea typeface="Calibri" panose="020F0502020204030204"/>
                <a:cs typeface="Calibri" panose="020F0502020204030204"/>
              </a:rPr>
              <a:t>γι</a:t>
            </a:r>
            <a:r>
              <a:rPr lang="en-US" dirty="0">
                <a:ea typeface="Calibri" panose="020F0502020204030204"/>
                <a:cs typeface="Calibri" panose="020F0502020204030204"/>
              </a:rPr>
              <a:t>α να </a:t>
            </a:r>
            <a:r>
              <a:rPr lang="en-US" err="1">
                <a:ea typeface="Calibri" panose="020F0502020204030204"/>
                <a:cs typeface="Calibri" panose="020F0502020204030204"/>
              </a:rPr>
              <a:t>μην</a:t>
            </a:r>
            <a:r>
              <a:rPr lang="en-US" dirty="0">
                <a:ea typeface="Calibri" panose="020F0502020204030204"/>
                <a:cs typeface="Calibri" panose="020F0502020204030204"/>
              </a:rPr>
              <a:t> φα</a:t>
            </a:r>
            <a:r>
              <a:rPr lang="en-US" err="1">
                <a:ea typeface="Calibri" panose="020F0502020204030204"/>
                <a:cs typeface="Calibri" panose="020F0502020204030204"/>
              </a:rPr>
              <a:t>ίνεσ</a:t>
            </a:r>
            <a:r>
              <a:rPr lang="en-US" dirty="0">
                <a:ea typeface="Calibri" panose="020F0502020204030204"/>
                <a:cs typeface="Calibri" panose="020F0502020204030204"/>
              </a:rPr>
              <a:t>αι α</a:t>
            </a:r>
            <a:r>
              <a:rPr lang="en-US" err="1">
                <a:ea typeface="Calibri" panose="020F0502020204030204"/>
                <a:cs typeface="Calibri" panose="020F0502020204030204"/>
              </a:rPr>
              <a:t>γχωμένος</a:t>
            </a:r>
            <a:r>
              <a:rPr lang="en-US" dirty="0">
                <a:ea typeface="Calibri" panose="020F0502020204030204"/>
                <a:cs typeface="Calibri" panose="020F0502020204030204"/>
              </a:rPr>
              <a:t> : </a:t>
            </a:r>
            <a:r>
              <a:rPr lang="en-US" err="1">
                <a:ea typeface="Calibri" panose="020F0502020204030204"/>
                <a:cs typeface="Calibri" panose="020F0502020204030204"/>
              </a:rPr>
              <a:t>Σκέψου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ea typeface="Calibri" panose="020F0502020204030204"/>
                <a:cs typeface="Calibri" panose="020F0502020204030204"/>
              </a:rPr>
              <a:t>ότι</a:t>
            </a:r>
            <a:r>
              <a:rPr lang="en-US" dirty="0">
                <a:ea typeface="Calibri" panose="020F0502020204030204"/>
                <a:cs typeface="Calibri" panose="020F0502020204030204"/>
              </a:rPr>
              <a:t> πα</a:t>
            </a:r>
            <a:r>
              <a:rPr lang="en-US" err="1">
                <a:ea typeface="Calibri" panose="020F0502020204030204"/>
                <a:cs typeface="Calibri" panose="020F0502020204030204"/>
              </a:rPr>
              <a:t>ρουσιάζεις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ea typeface="Calibri" panose="020F0502020204030204"/>
                <a:cs typeface="Calibri" panose="020F0502020204030204"/>
              </a:rPr>
              <a:t>σε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ea typeface="Calibri" panose="020F0502020204030204"/>
                <a:cs typeface="Calibri" panose="020F0502020204030204"/>
              </a:rPr>
              <a:t>φίλους</a:t>
            </a:r>
            <a:r>
              <a:rPr lang="en-US" dirty="0">
                <a:ea typeface="Calibri" panose="020F0502020204030204"/>
                <a:cs typeface="Calibri" panose="020F0502020204030204"/>
              </a:rPr>
              <a:t> π</a:t>
            </a:r>
            <a:r>
              <a:rPr lang="en-US" err="1">
                <a:ea typeface="Calibri" panose="020F0502020204030204"/>
                <a:cs typeface="Calibri" panose="020F0502020204030204"/>
              </a:rPr>
              <a:t>ου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ea typeface="Calibri" panose="020F0502020204030204"/>
                <a:cs typeface="Calibri" panose="020F0502020204030204"/>
              </a:rPr>
              <a:t>δεν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ea typeface="Calibri" panose="020F0502020204030204"/>
                <a:cs typeface="Calibri" panose="020F0502020204030204"/>
              </a:rPr>
              <a:t>γνωρίζουν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ea typeface="Calibri" panose="020F0502020204030204"/>
                <a:cs typeface="Calibri" panose="020F0502020204030204"/>
              </a:rPr>
              <a:t>τι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ea typeface="Calibri" panose="020F0502020204030204"/>
                <a:cs typeface="Calibri" panose="020F0502020204030204"/>
              </a:rPr>
              <a:t>έχεις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ea typeface="Calibri" panose="020F0502020204030204"/>
                <a:cs typeface="Calibri" panose="020F0502020204030204"/>
              </a:rPr>
              <a:t>κάνει</a:t>
            </a:r>
            <a:r>
              <a:rPr lang="en-US">
                <a:ea typeface="Calibri" panose="020F0502020204030204"/>
                <a:cs typeface="Calibri" panose="020F0502020204030204"/>
              </a:rPr>
              <a:t>.</a:t>
            </a:r>
          </a:p>
          <a:p>
            <a:pPr marL="228600" indent="-228600">
              <a:buAutoNum type="arabicPeriod"/>
            </a:pPr>
            <a:r>
              <a:rPr lang="en-US" dirty="0" err="1">
                <a:ea typeface="Calibri" panose="020F0502020204030204"/>
                <a:cs typeface="Calibri" panose="020F0502020204030204"/>
              </a:rPr>
              <a:t>Αν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κολλήσεις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σε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κά</a:t>
            </a:r>
            <a:r>
              <a:rPr lang="en-US" dirty="0">
                <a:ea typeface="Calibri" panose="020F0502020204030204"/>
                <a:cs typeface="Calibri" panose="020F0502020204030204"/>
              </a:rPr>
              <a:t>π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οι</a:t>
            </a:r>
            <a:r>
              <a:rPr lang="en-US" dirty="0">
                <a:ea typeface="Calibri" panose="020F0502020204030204"/>
                <a:cs typeface="Calibri" panose="020F0502020204030204"/>
              </a:rPr>
              <a:t>α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δι</a:t>
            </a:r>
            <a:r>
              <a:rPr lang="en-US" dirty="0">
                <a:ea typeface="Calibri" panose="020F0502020204030204"/>
                <a:cs typeface="Calibri" panose="020F0502020204030204"/>
              </a:rPr>
              <a:t>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φάνει</a:t>
            </a:r>
            <a:r>
              <a:rPr lang="en-US" dirty="0">
                <a:ea typeface="Calibri" panose="020F0502020204030204"/>
                <a:cs typeface="Calibri" panose="020F0502020204030204"/>
              </a:rPr>
              <a:t>α π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ροσ</a:t>
            </a:r>
            <a:r>
              <a:rPr lang="en-US" dirty="0">
                <a:ea typeface="Calibri" panose="020F0502020204030204"/>
                <a:cs typeface="Calibri" panose="020F0502020204030204"/>
              </a:rPr>
              <a:t>π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άθησε</a:t>
            </a:r>
            <a:r>
              <a:rPr lang="en-US" dirty="0">
                <a:ea typeface="Calibri" panose="020F0502020204030204"/>
                <a:cs typeface="Calibri" panose="020F0502020204030204"/>
              </a:rPr>
              <a:t> να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κάνεις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μι</a:t>
            </a:r>
            <a:r>
              <a:rPr lang="en-US" dirty="0">
                <a:ea typeface="Calibri" panose="020F0502020204030204"/>
                <a:cs typeface="Calibri" panose="020F0502020204030204"/>
              </a:rPr>
              <a:t>α π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ερίληψη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του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τι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εί</a:t>
            </a:r>
            <a:r>
              <a:rPr lang="en-US" dirty="0">
                <a:ea typeface="Calibri" panose="020F0502020204030204"/>
                <a:cs typeface="Calibri" panose="020F0502020204030204"/>
              </a:rPr>
              <a:t>π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ες</a:t>
            </a:r>
            <a:r>
              <a:rPr lang="en-US" dirty="0">
                <a:ea typeface="Calibri" panose="020F0502020204030204"/>
                <a:cs typeface="Calibri" panose="020F0502020204030204"/>
              </a:rPr>
              <a:t>. </a:t>
            </a:r>
          </a:p>
          <a:p>
            <a:pPr marL="228600" indent="-228600">
              <a:buAutoNum type="arabicPeriod"/>
            </a:pPr>
            <a:r>
              <a:rPr lang="en-US" dirty="0" err="1">
                <a:ea typeface="Calibri" panose="020F0502020204030204"/>
                <a:cs typeface="Calibri" panose="020F0502020204030204"/>
              </a:rPr>
              <a:t>Αν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δεν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θυμάσ</a:t>
            </a:r>
            <a:r>
              <a:rPr lang="en-US" dirty="0">
                <a:ea typeface="Calibri" panose="020F0502020204030204"/>
                <a:cs typeface="Calibri" panose="020F0502020204030204"/>
              </a:rPr>
              <a:t>αι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τι</a:t>
            </a:r>
            <a:r>
              <a:rPr lang="en-US" dirty="0">
                <a:ea typeface="Calibri" panose="020F0502020204030204"/>
                <a:cs typeface="Calibri" panose="020F0502020204030204"/>
              </a:rPr>
              <a:t> π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ρέ</a:t>
            </a:r>
            <a:r>
              <a:rPr lang="en-US" dirty="0">
                <a:ea typeface="Calibri" panose="020F0502020204030204"/>
                <a:cs typeface="Calibri" panose="020F0502020204030204"/>
              </a:rPr>
              <a:t>π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ει</a:t>
            </a:r>
            <a:r>
              <a:rPr lang="en-US" dirty="0">
                <a:ea typeface="Calibri" panose="020F0502020204030204"/>
                <a:cs typeface="Calibri" panose="020F0502020204030204"/>
              </a:rPr>
              <a:t> να π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εις</a:t>
            </a:r>
            <a:r>
              <a:rPr lang="en-US" dirty="0">
                <a:ea typeface="Calibri" panose="020F0502020204030204"/>
                <a:cs typeface="Calibri" panose="020F0502020204030204"/>
              </a:rPr>
              <a:t> επα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νέλ</a:t>
            </a:r>
            <a:r>
              <a:rPr lang="en-US" dirty="0">
                <a:ea typeface="Calibri" panose="020F0502020204030204"/>
                <a:cs typeface="Calibri" panose="020F0502020204030204"/>
              </a:rPr>
              <a:t>αβε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τι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έχουμε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δει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μέχρι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εκείνη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την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στιγμή</a:t>
            </a:r>
            <a:r>
              <a:rPr lang="en-US" dirty="0">
                <a:ea typeface="Calibri" panose="020F0502020204030204"/>
                <a:cs typeface="Calibri" panose="020F0502020204030204"/>
              </a:rPr>
              <a:t> (τα π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εριεχόμεν</a:t>
            </a:r>
            <a:r>
              <a:rPr lang="en-US" dirty="0">
                <a:ea typeface="Calibri" panose="020F0502020204030204"/>
                <a:cs typeface="Calibri" panose="020F0502020204030204"/>
              </a:rPr>
              <a:t>α).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Άλλες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συμ</a:t>
            </a:r>
            <a:r>
              <a:rPr lang="en-US" dirty="0">
                <a:ea typeface="Calibri" panose="020F0502020204030204"/>
                <a:cs typeface="Calibri" panose="020F0502020204030204"/>
              </a:rPr>
              <a:t>β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ουλές</a:t>
            </a:r>
            <a:r>
              <a:rPr lang="en-US" dirty="0">
                <a:ea typeface="Calibri" panose="020F0502020204030204"/>
                <a:cs typeface="Calibri" panose="020F0502020204030204"/>
              </a:rPr>
              <a:t>: </a:t>
            </a:r>
            <a:r>
              <a:rPr lang="en-US" dirty="0">
                <a:hlinkClick r:id="rId3"/>
              </a:rPr>
              <a:t>8 Ways to Recover from a Memory Lapse During Your Presentation (visme.co)</a:t>
            </a:r>
          </a:p>
          <a:p>
            <a:pPr marL="228600" indent="-2286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ΔΕΝ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χρειάζετ</a:t>
            </a:r>
            <a:r>
              <a:rPr lang="en-US" dirty="0">
                <a:ea typeface="Calibri" panose="020F0502020204030204"/>
                <a:cs typeface="Calibri" panose="020F0502020204030204"/>
              </a:rPr>
              <a:t>αι να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μάθεις</a:t>
            </a:r>
            <a:r>
              <a:rPr lang="en-US" dirty="0">
                <a:ea typeface="Calibri" panose="020F0502020204030204"/>
                <a:cs typeface="Calibri" panose="020F0502020204030204"/>
              </a:rPr>
              <a:t> απ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έξω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το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σενάριο</a:t>
            </a:r>
            <a:r>
              <a:rPr lang="en-US" dirty="0">
                <a:ea typeface="Calibri" panose="020F0502020204030204"/>
                <a:cs typeface="Calibri" panose="020F0502020204030204"/>
              </a:rPr>
              <a:t> π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ου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είν</a:t>
            </a:r>
            <a:r>
              <a:rPr lang="en-US" dirty="0">
                <a:ea typeface="Calibri" panose="020F0502020204030204"/>
                <a:cs typeface="Calibri" panose="020F0502020204030204"/>
              </a:rPr>
              <a:t>αι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γρ</a:t>
            </a:r>
            <a:r>
              <a:rPr lang="en-US" dirty="0">
                <a:ea typeface="Calibri" panose="020F0502020204030204"/>
                <a:cs typeface="Calibri" panose="020F0502020204030204"/>
              </a:rPr>
              <a:t>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μμένο</a:t>
            </a:r>
            <a:r>
              <a:rPr lang="en-US" dirty="0">
                <a:ea typeface="Calibri" panose="020F0502020204030204"/>
                <a:cs typeface="Calibri" panose="020F0502020204030204"/>
              </a:rPr>
              <a:t>, 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λλά</a:t>
            </a:r>
            <a:r>
              <a:rPr lang="en-US" dirty="0">
                <a:ea typeface="Calibri" panose="020F0502020204030204"/>
                <a:cs typeface="Calibri" panose="020F0502020204030204"/>
              </a:rPr>
              <a:t> 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το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νόημ</a:t>
            </a:r>
            <a:r>
              <a:rPr lang="en-US" dirty="0">
                <a:ea typeface="Calibri" panose="020F0502020204030204"/>
                <a:cs typeface="Calibri" panose="020F0502020204030204"/>
              </a:rPr>
              <a:t>α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κάθε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δι</a:t>
            </a:r>
            <a:r>
              <a:rPr lang="en-US" dirty="0">
                <a:ea typeface="Calibri" panose="020F0502020204030204"/>
                <a:cs typeface="Calibri" panose="020F0502020204030204"/>
              </a:rPr>
              <a:t>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φάνει</a:t>
            </a:r>
            <a:r>
              <a:rPr lang="en-US" dirty="0">
                <a:ea typeface="Calibri" panose="020F0502020204030204"/>
                <a:cs typeface="Calibri" panose="020F0502020204030204"/>
              </a:rPr>
              <a:t>ας.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92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Θ:</a:t>
            </a: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 err="1">
                <a:ea typeface="Calibri"/>
                <a:cs typeface="Calibri"/>
              </a:rPr>
              <a:t>Κύρι</a:t>
            </a:r>
            <a:r>
              <a:rPr lang="en-US" dirty="0">
                <a:ea typeface="Calibri"/>
                <a:cs typeface="Calibri"/>
              </a:rPr>
              <a:t>α </a:t>
            </a:r>
            <a:r>
              <a:rPr lang="en-US" dirty="0" err="1">
                <a:ea typeface="Calibri"/>
                <a:cs typeface="Calibri"/>
              </a:rPr>
              <a:t>Σημεί</a:t>
            </a:r>
            <a:r>
              <a:rPr lang="en-US" dirty="0">
                <a:ea typeface="Calibri"/>
                <a:cs typeface="Calibri"/>
              </a:rPr>
              <a:t>α:</a:t>
            </a:r>
          </a:p>
          <a:p>
            <a:pPr marL="228600" indent="-228600">
              <a:buAutoNum type="arabicPeriod"/>
            </a:pPr>
            <a:r>
              <a:rPr lang="en-US" err="1">
                <a:ea typeface="Calibri"/>
                <a:cs typeface="Calibri"/>
              </a:rPr>
              <a:t>Μείωση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του</a:t>
            </a:r>
            <a:r>
              <a:rPr lang="en-US" dirty="0">
                <a:ea typeface="Calibri"/>
                <a:cs typeface="Calibri"/>
              </a:rPr>
              <a:t> π</a:t>
            </a:r>
            <a:r>
              <a:rPr lang="en-US" err="1">
                <a:ea typeface="Calibri"/>
                <a:cs typeface="Calibri"/>
              </a:rPr>
              <a:t>λήθους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Πινάκων</a:t>
            </a:r>
            <a:r>
              <a:rPr lang="en-US" dirty="0">
                <a:ea typeface="Calibri"/>
                <a:cs typeface="Calibri"/>
              </a:rPr>
              <a:t> και </a:t>
            </a:r>
            <a:r>
              <a:rPr lang="en-US" err="1">
                <a:ea typeface="Calibri"/>
                <a:cs typeface="Calibri"/>
              </a:rPr>
              <a:t>οι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τεχνικές</a:t>
            </a:r>
            <a:r>
              <a:rPr lang="en-US" dirty="0">
                <a:ea typeface="Calibri"/>
                <a:cs typeface="Calibri"/>
              </a:rPr>
              <a:t> β</a:t>
            </a:r>
            <a:r>
              <a:rPr lang="en-US" err="1">
                <a:ea typeface="Calibri"/>
                <a:cs typeface="Calibri"/>
              </a:rPr>
              <a:t>ελτιστο</a:t>
            </a:r>
            <a:r>
              <a:rPr lang="en-US" dirty="0">
                <a:ea typeface="Calibri"/>
                <a:cs typeface="Calibri"/>
              </a:rPr>
              <a:t>π</a:t>
            </a:r>
            <a:r>
              <a:rPr lang="en-US" err="1">
                <a:ea typeface="Calibri"/>
                <a:cs typeface="Calibri"/>
              </a:rPr>
              <a:t>οίησης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εντολών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έδωσ</a:t>
            </a:r>
            <a:r>
              <a:rPr lang="en-US" dirty="0">
                <a:ea typeface="Calibri"/>
                <a:cs typeface="Calibri"/>
              </a:rPr>
              <a:t>αν </a:t>
            </a:r>
            <a:r>
              <a:rPr lang="en-US" err="1">
                <a:ea typeface="Calibri"/>
                <a:cs typeface="Calibri"/>
              </a:rPr>
              <a:t>το</a:t>
            </a:r>
            <a:r>
              <a:rPr lang="en-US" dirty="0">
                <a:ea typeface="Calibri"/>
                <a:cs typeface="Calibri"/>
              </a:rPr>
              <a:t> optimized-2-v3</a:t>
            </a:r>
          </a:p>
          <a:p>
            <a:pPr marL="228600" indent="-228600">
              <a:buAutoNum type="arabicPeriod"/>
            </a:pPr>
            <a:r>
              <a:rPr lang="en-US" dirty="0">
                <a:ea typeface="Calibri"/>
                <a:cs typeface="Calibri"/>
              </a:rPr>
              <a:t>Η </a:t>
            </a:r>
            <a:r>
              <a:rPr lang="en-US" dirty="0" err="1">
                <a:ea typeface="Calibri"/>
                <a:cs typeface="Calibri"/>
              </a:rPr>
              <a:t>χρήση</a:t>
            </a:r>
            <a:r>
              <a:rPr lang="en-US" dirty="0">
                <a:ea typeface="Calibri"/>
                <a:cs typeface="Calibri"/>
              </a:rPr>
              <a:t> buffers </a:t>
            </a:r>
            <a:r>
              <a:rPr lang="en-US" dirty="0" err="1">
                <a:ea typeface="Calibri"/>
                <a:cs typeface="Calibri"/>
              </a:rPr>
              <a:t>μείωσε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τους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κύκλους</a:t>
            </a:r>
            <a:r>
              <a:rPr lang="en-US" dirty="0">
                <a:ea typeface="Calibri"/>
                <a:cs typeface="Calibri"/>
              </a:rPr>
              <a:t> π</a:t>
            </a:r>
            <a:r>
              <a:rPr lang="en-US" dirty="0" err="1">
                <a:ea typeface="Calibri"/>
                <a:cs typeface="Calibri"/>
              </a:rPr>
              <a:t>άρ</a:t>
            </a:r>
            <a:r>
              <a:rPr lang="en-US" dirty="0">
                <a:ea typeface="Calibri"/>
                <a:cs typeface="Calibri"/>
              </a:rPr>
              <a:t>α π</a:t>
            </a:r>
            <a:r>
              <a:rPr lang="en-US" dirty="0" err="1">
                <a:ea typeface="Calibri"/>
                <a:cs typeface="Calibri"/>
              </a:rPr>
              <a:t>ολύ</a:t>
            </a:r>
          </a:p>
          <a:p>
            <a:pPr marL="228600" indent="-228600">
              <a:buAutoNum type="arabicPeriod"/>
            </a:pPr>
            <a:r>
              <a:rPr lang="en-US" dirty="0" err="1">
                <a:ea typeface="Calibri"/>
                <a:cs typeface="Calibri"/>
              </a:rPr>
              <a:t>Οι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τεχνικές</a:t>
            </a:r>
            <a:r>
              <a:rPr lang="en-US" dirty="0">
                <a:ea typeface="Calibri"/>
                <a:cs typeface="Calibri"/>
              </a:rPr>
              <a:t> β</a:t>
            </a:r>
            <a:r>
              <a:rPr lang="en-US" dirty="0" err="1">
                <a:ea typeface="Calibri"/>
                <a:cs typeface="Calibri"/>
              </a:rPr>
              <a:t>ελτιστο</a:t>
            </a:r>
            <a:r>
              <a:rPr lang="en-US" dirty="0">
                <a:ea typeface="Calibri"/>
                <a:cs typeface="Calibri"/>
              </a:rPr>
              <a:t>π</a:t>
            </a:r>
            <a:r>
              <a:rPr lang="en-US" dirty="0" err="1">
                <a:ea typeface="Calibri"/>
                <a:cs typeface="Calibri"/>
              </a:rPr>
              <a:t>οίησης</a:t>
            </a:r>
            <a:r>
              <a:rPr lang="en-US" dirty="0">
                <a:ea typeface="Calibri"/>
                <a:cs typeface="Calibri"/>
              </a:rPr>
              <a:t> α</a:t>
            </a:r>
            <a:r>
              <a:rPr lang="en-US" dirty="0" err="1">
                <a:ea typeface="Calibri"/>
                <a:cs typeface="Calibri"/>
              </a:rPr>
              <a:t>ύξησ</a:t>
            </a:r>
            <a:r>
              <a:rPr lang="en-US" dirty="0">
                <a:ea typeface="Calibri"/>
                <a:cs typeface="Calibri"/>
              </a:rPr>
              <a:t>αν τα core cycles </a:t>
            </a: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err="1">
                <a:ea typeface="Calibri"/>
                <a:cs typeface="Calibri"/>
              </a:rPr>
              <a:t>Δες</a:t>
            </a:r>
            <a:r>
              <a:rPr lang="en-US" dirty="0">
                <a:ea typeface="Calibri"/>
                <a:cs typeface="Calibri"/>
              </a:rPr>
              <a:t>:</a:t>
            </a:r>
            <a:r>
              <a:rPr lang="en-US" dirty="0"/>
              <a:t> </a:t>
            </a:r>
            <a:r>
              <a:rPr lang="en-US" dirty="0">
                <a:hlinkClick r:id="rId3"/>
              </a:rPr>
              <a:t>How to Describe Graphs, Charts, and Diagrams in a Presentation (preply.com)</a:t>
            </a: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2982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Π: …</a:t>
            </a: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 err="1">
                <a:ea typeface="Calibri" panose="020F0502020204030204"/>
                <a:cs typeface="Calibri" panose="020F0502020204030204"/>
              </a:rPr>
              <a:t>Έμφ</a:t>
            </a:r>
            <a:r>
              <a:rPr lang="en-US" dirty="0">
                <a:ea typeface="Calibri" panose="020F0502020204030204"/>
                <a:cs typeface="Calibri" panose="020F0502020204030204"/>
              </a:rPr>
              <a:t>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ση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στην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μνήμη</a:t>
            </a:r>
            <a:r>
              <a:rPr lang="en-US" dirty="0">
                <a:ea typeface="Calibri" panose="020F0502020204030204"/>
                <a:cs typeface="Calibri" panose="020F0502020204030204"/>
              </a:rPr>
              <a:t> (Wait Cycles, True Idle Cycles)</a:t>
            </a: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err="1">
                <a:ea typeface="Calibri" panose="020F0502020204030204"/>
                <a:cs typeface="Calibri" panose="020F0502020204030204"/>
              </a:rPr>
              <a:t>Γι</a:t>
            </a:r>
            <a:r>
              <a:rPr lang="en-US" dirty="0">
                <a:ea typeface="Calibri" panose="020F0502020204030204"/>
                <a:cs typeface="Calibri" panose="020F0502020204030204"/>
              </a:rPr>
              <a:t>α</a:t>
            </a:r>
            <a:r>
              <a:rPr lang="en-US" err="1">
                <a:ea typeface="Calibri" panose="020F0502020204030204"/>
                <a:cs typeface="Calibri" panose="020F0502020204030204"/>
              </a:rPr>
              <a:t>τί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ea typeface="Calibri" panose="020F0502020204030204"/>
                <a:cs typeface="Calibri" panose="020F0502020204030204"/>
              </a:rPr>
              <a:t>είν</a:t>
            </a:r>
            <a:r>
              <a:rPr lang="en-US" dirty="0">
                <a:ea typeface="Calibri" panose="020F0502020204030204"/>
                <a:cs typeface="Calibri" panose="020F0502020204030204"/>
              </a:rPr>
              <a:t>αι 0 τα wait cycles </a:t>
            </a:r>
            <a:r>
              <a:rPr lang="en-US" err="1">
                <a:ea typeface="Calibri" panose="020F0502020204030204"/>
                <a:cs typeface="Calibri" panose="020F0502020204030204"/>
              </a:rPr>
              <a:t>στο</a:t>
            </a:r>
            <a:r>
              <a:rPr lang="en-US" dirty="0">
                <a:ea typeface="Calibri" panose="020F0502020204030204"/>
                <a:cs typeface="Calibri" panose="020F0502020204030204"/>
              </a:rPr>
              <a:t> optimized-2-v3-sc2 ? </a:t>
            </a:r>
          </a:p>
          <a:p>
            <a:r>
              <a:rPr lang="en-US" dirty="0">
                <a:ea typeface="Calibri" panose="020F0502020204030204"/>
                <a:cs typeface="Calibri" panose="020F0502020204030204"/>
              </a:rPr>
              <a:t>*Απ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άντηση</a:t>
            </a:r>
            <a:r>
              <a:rPr lang="en-US" dirty="0">
                <a:ea typeface="Calibri" panose="020F0502020204030204"/>
                <a:cs typeface="Calibri" panose="020F0502020204030204"/>
              </a:rPr>
              <a:t>: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λόγω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γρήγορης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μνήμης</a:t>
            </a:r>
            <a:r>
              <a:rPr lang="en-US" dirty="0">
                <a:ea typeface="Calibri" panose="020F0502020204030204"/>
                <a:cs typeface="Calibri" panose="020F0502020204030204"/>
              </a:rPr>
              <a:t> (1ns)</a:t>
            </a:r>
            <a:endParaRPr lang="en-US" dirty="0"/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 err="1">
                <a:ea typeface="Calibri" panose="020F0502020204030204"/>
                <a:cs typeface="Calibri" panose="020F0502020204030204"/>
              </a:rPr>
              <a:t>Σύκρινε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την</a:t>
            </a:r>
            <a:r>
              <a:rPr lang="en-US" dirty="0">
                <a:ea typeface="Calibri" panose="020F0502020204030204"/>
                <a:cs typeface="Calibri" panose="020F0502020204030204"/>
              </a:rPr>
              <a:t> π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ρώτη</a:t>
            </a:r>
            <a:r>
              <a:rPr lang="en-US" dirty="0">
                <a:ea typeface="Calibri" panose="020F0502020204030204"/>
                <a:cs typeface="Calibri" panose="020F0502020204030204"/>
              </a:rPr>
              <a:t> και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την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τελευτ</a:t>
            </a:r>
            <a:r>
              <a:rPr lang="en-US" dirty="0">
                <a:ea typeface="Calibri" panose="020F0502020204030204"/>
                <a:cs typeface="Calibri" panose="020F0502020204030204"/>
              </a:rPr>
              <a:t>αία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γρ</a:t>
            </a:r>
            <a:r>
              <a:rPr lang="en-US" dirty="0">
                <a:ea typeface="Calibri" panose="020F0502020204030204"/>
                <a:cs typeface="Calibri" panose="020F0502020204030204"/>
              </a:rPr>
              <a:t>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μμή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2663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 panose="020F0502020204030204"/>
                <a:cs typeface="Calibri" panose="020F0502020204030204"/>
              </a:rPr>
              <a:t>Π:</a:t>
            </a: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err="1"/>
              <a:t>Κύρι</a:t>
            </a:r>
            <a:r>
              <a:rPr lang="en-US"/>
              <a:t>α </a:t>
            </a:r>
            <a:r>
              <a:rPr lang="en-US" err="1"/>
              <a:t>Σημεί</a:t>
            </a:r>
            <a:r>
              <a:rPr lang="en-US"/>
              <a:t>α: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>
                <a:ea typeface="Calibri"/>
                <a:cs typeface="Calibri"/>
              </a:rPr>
              <a:t>Τα loop </a:t>
            </a:r>
            <a:r>
              <a:rPr lang="en-US" dirty="0" err="1">
                <a:ea typeface="Calibri"/>
                <a:cs typeface="Calibri"/>
              </a:rPr>
              <a:t>fussion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μείωσ</a:t>
            </a:r>
            <a:r>
              <a:rPr lang="en-US" dirty="0">
                <a:ea typeface="Calibri"/>
                <a:cs typeface="Calibri"/>
              </a:rPr>
              <a:t>αν </a:t>
            </a:r>
            <a:r>
              <a:rPr lang="en-US" dirty="0" err="1">
                <a:ea typeface="Calibri"/>
                <a:cs typeface="Calibri"/>
              </a:rPr>
              <a:t>τις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εντολές</a:t>
            </a:r>
            <a:r>
              <a:rPr lang="en-US" dirty="0">
                <a:ea typeface="Calibri"/>
                <a:cs typeface="Calibri"/>
              </a:rPr>
              <a:t> από </a:t>
            </a:r>
            <a:r>
              <a:rPr lang="en-US" dirty="0" err="1">
                <a:ea typeface="Calibri"/>
                <a:cs typeface="Calibri"/>
              </a:rPr>
              <a:t>το</a:t>
            </a:r>
            <a:r>
              <a:rPr lang="en-US" dirty="0">
                <a:ea typeface="Calibri"/>
                <a:cs typeface="Calibri"/>
              </a:rPr>
              <a:t> optimized-1 </a:t>
            </a:r>
            <a:r>
              <a:rPr lang="en-US" dirty="0" err="1">
                <a:ea typeface="Calibri"/>
                <a:cs typeface="Calibri"/>
              </a:rPr>
              <a:t>σε</a:t>
            </a:r>
            <a:r>
              <a:rPr lang="en-US" dirty="0">
                <a:ea typeface="Calibri"/>
                <a:cs typeface="Calibri"/>
              </a:rPr>
              <a:t> optimized-2-v1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Η </a:t>
            </a:r>
            <a:r>
              <a:rPr lang="en-US" err="1"/>
              <a:t>χρήση</a:t>
            </a:r>
            <a:r>
              <a:rPr lang="en-US" dirty="0"/>
              <a:t> buffers </a:t>
            </a:r>
            <a:r>
              <a:rPr lang="en-US" err="1"/>
              <a:t>μείωσε</a:t>
            </a:r>
            <a:r>
              <a:rPr lang="en-US" dirty="0"/>
              <a:t> </a:t>
            </a:r>
            <a:r>
              <a:rPr lang="en-US" err="1"/>
              <a:t>τους</a:t>
            </a:r>
            <a:r>
              <a:rPr lang="en-US" dirty="0"/>
              <a:t> </a:t>
            </a:r>
            <a:r>
              <a:rPr lang="en-US" err="1"/>
              <a:t>κύκλους</a:t>
            </a:r>
            <a:r>
              <a:rPr lang="en-US"/>
              <a:t> ανα</a:t>
            </a:r>
            <a:r>
              <a:rPr lang="en-US" err="1"/>
              <a:t>μονής</a:t>
            </a:r>
            <a:r>
              <a:rPr lang="en-US"/>
              <a:t> π</a:t>
            </a:r>
            <a:r>
              <a:rPr lang="en-US" err="1"/>
              <a:t>άρ</a:t>
            </a:r>
            <a:r>
              <a:rPr lang="en-US"/>
              <a:t>α π</a:t>
            </a:r>
            <a:r>
              <a:rPr lang="en-US" dirty="0"/>
              <a:t>ολύ</a:t>
            </a:r>
            <a:endParaRPr lang="en-US" dirty="0">
              <a:ea typeface="Calibri"/>
              <a:cs typeface="Calibri"/>
            </a:endParaRPr>
          </a:p>
          <a:p>
            <a:pPr marL="228600" indent="-228600">
              <a:buAutoNum type="arabicPeriod"/>
            </a:pPr>
            <a:r>
              <a:rPr lang="en-US" dirty="0">
                <a:ea typeface="Calibri"/>
                <a:cs typeface="Calibri"/>
              </a:rPr>
              <a:t>Η </a:t>
            </a:r>
            <a:r>
              <a:rPr lang="en-US" dirty="0" err="1">
                <a:ea typeface="Calibri"/>
                <a:cs typeface="Calibri"/>
              </a:rPr>
              <a:t>χρήση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δεικτών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έριξε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όλες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τις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μετρικές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κάτω</a:t>
            </a:r>
            <a:r>
              <a:rPr lang="en-US" dirty="0">
                <a:ea typeface="Calibri"/>
                <a:cs typeface="Calibri"/>
              </a:rPr>
              <a:t> από 500 </a:t>
            </a:r>
            <a:r>
              <a:rPr lang="en-US" dirty="0" err="1">
                <a:ea typeface="Calibri"/>
                <a:cs typeface="Calibri"/>
              </a:rPr>
              <a:t>εκ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dirty="0" err="1">
                <a:ea typeface="Calibri"/>
                <a:cs typeface="Calibri"/>
              </a:rPr>
              <a:t>ττομύρι</a:t>
            </a:r>
            <a:r>
              <a:rPr lang="en-US" dirty="0">
                <a:ea typeface="Calibri"/>
                <a:cs typeface="Calibri"/>
              </a:rPr>
              <a:t>α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Δες</a:t>
            </a:r>
            <a:r>
              <a:rPr lang="en-US" dirty="0"/>
              <a:t>: </a:t>
            </a:r>
            <a:r>
              <a:rPr lang="en-US" dirty="0">
                <a:hlinkClick r:id="rId3"/>
              </a:rPr>
              <a:t>How to Describe Graphs, Charts, and Diagrams in a Presentation (preply.com)</a:t>
            </a:r>
            <a:endParaRPr lang="en-US" dirty="0"/>
          </a:p>
          <a:p>
            <a:endParaRPr lang="en-US" dirty="0"/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8965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 panose="020F0502020204030204"/>
                <a:cs typeface="Calibri" panose="020F0502020204030204"/>
              </a:rPr>
              <a:t>Θ: </a:t>
            </a: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 err="1">
                <a:ea typeface="Calibri" panose="020F0502020204030204"/>
                <a:cs typeface="Calibri" panose="020F0502020204030204"/>
              </a:rPr>
              <a:t>Δείξε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την</a:t>
            </a:r>
            <a:r>
              <a:rPr lang="en-US" dirty="0">
                <a:ea typeface="Calibri" panose="020F0502020204030204"/>
                <a:cs typeface="Calibri" panose="020F0502020204030204"/>
              </a:rPr>
              <a:t> 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δι</a:t>
            </a:r>
            <a:r>
              <a:rPr lang="en-US" dirty="0">
                <a:ea typeface="Calibri" panose="020F0502020204030204"/>
                <a:cs typeface="Calibri" panose="020F0502020204030204"/>
              </a:rPr>
              <a:t>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φορά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χρόνων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του</a:t>
            </a:r>
            <a:r>
              <a:rPr lang="en-US" dirty="0">
                <a:ea typeface="Calibri" panose="020F0502020204030204"/>
                <a:cs typeface="Calibri" panose="020F0502020204030204"/>
              </a:rPr>
              <a:t> π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ρώτου</a:t>
            </a:r>
            <a:r>
              <a:rPr lang="en-US" dirty="0">
                <a:ea typeface="Calibri" panose="020F0502020204030204"/>
                <a:cs typeface="Calibri" panose="020F0502020204030204"/>
              </a:rPr>
              <a:t> και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τελευτ</a:t>
            </a:r>
            <a:r>
              <a:rPr lang="en-US" dirty="0">
                <a:ea typeface="Calibri" panose="020F0502020204030204"/>
                <a:cs typeface="Calibri" panose="020F0502020204030204"/>
              </a:rPr>
              <a:t>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ίου</a:t>
            </a:r>
            <a:r>
              <a:rPr lang="en-US" dirty="0">
                <a:ea typeface="Calibri" panose="020F0502020204030204"/>
                <a:cs typeface="Calibri" panose="020F0502020204030204"/>
              </a:rPr>
              <a:t> (clock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σε</a:t>
            </a:r>
            <a:r>
              <a:rPr lang="en-US" dirty="0">
                <a:ea typeface="Calibri" panose="020F0502020204030204"/>
                <a:cs typeface="Calibri" panose="020F0502020204030204"/>
              </a:rPr>
              <a:t> 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μs</a:t>
            </a:r>
            <a:r>
              <a:rPr lang="en-US" dirty="0">
                <a:ea typeface="Calibri" panose="020F0502020204030204"/>
                <a:cs typeface="Calibri" panose="020F0502020204030204"/>
              </a:rPr>
              <a:t>)</a:t>
            </a: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ea typeface="Calibri" panose="020F0502020204030204"/>
                <a:cs typeface="Calibri" panose="020F0502020204030204"/>
              </a:rPr>
              <a:t>clock: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χρόνος</a:t>
            </a:r>
            <a:r>
              <a:rPr lang="en-US" dirty="0">
                <a:ea typeface="Calibri" panose="020F0502020204030204"/>
                <a:cs typeface="Calibri" panose="020F0502020204030204"/>
              </a:rPr>
              <a:t> από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την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έν</a:t>
            </a:r>
            <a:r>
              <a:rPr lang="en-US" dirty="0">
                <a:ea typeface="Calibri" panose="020F0502020204030204"/>
                <a:cs typeface="Calibri" panose="020F0502020204030204"/>
              </a:rPr>
              <a:t>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ρξη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του</a:t>
            </a:r>
            <a:r>
              <a:rPr lang="en-US" dirty="0">
                <a:ea typeface="Calibri" panose="020F0502020204030204"/>
                <a:cs typeface="Calibri" panose="020F0502020204030204"/>
              </a:rPr>
              <a:t> π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ρογράμμ</a:t>
            </a:r>
            <a:r>
              <a:rPr lang="en-US" dirty="0">
                <a:ea typeface="Calibri" panose="020F0502020204030204"/>
                <a:cs typeface="Calibri" panose="020F0502020204030204"/>
              </a:rPr>
              <a:t>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τος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σε</a:t>
            </a:r>
            <a:r>
              <a:rPr lang="en-US" dirty="0">
                <a:ea typeface="Calibri" panose="020F0502020204030204"/>
                <a:cs typeface="Calibri" panose="020F0502020204030204"/>
              </a:rPr>
              <a:t> us</a:t>
            </a:r>
          </a:p>
          <a:p>
            <a:r>
              <a:rPr lang="en-US" dirty="0" err="1">
                <a:ea typeface="Calibri" panose="020F0502020204030204"/>
                <a:cs typeface="Calibri" panose="020F0502020204030204"/>
              </a:rPr>
              <a:t>cputime</a:t>
            </a:r>
            <a:r>
              <a:rPr lang="en-US" dirty="0">
                <a:ea typeface="Calibri" panose="020F0502020204030204"/>
                <a:cs typeface="Calibri" panose="020F0502020204030204"/>
              </a:rPr>
              <a:t>: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χρόνος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του</a:t>
            </a:r>
            <a:r>
              <a:rPr lang="en-US" dirty="0">
                <a:ea typeface="Calibri" panose="020F0502020204030204"/>
                <a:cs typeface="Calibri" panose="020F0502020204030204"/>
              </a:rPr>
              <a:t> επ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εξεργ</a:t>
            </a:r>
            <a:r>
              <a:rPr lang="en-US" dirty="0">
                <a:ea typeface="Calibri" panose="020F0502020204030204"/>
                <a:cs typeface="Calibri" panose="020F0502020204030204"/>
              </a:rPr>
              <a:t>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στή</a:t>
            </a:r>
            <a:r>
              <a:rPr lang="en-US" dirty="0">
                <a:ea typeface="Calibri" panose="020F0502020204030204"/>
                <a:cs typeface="Calibri" panose="020F0502020204030204"/>
              </a:rPr>
              <a:t> , π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όσ</a:t>
            </a:r>
            <a:r>
              <a:rPr lang="en-US" dirty="0">
                <a:ea typeface="Calibri" panose="020F0502020204030204"/>
                <a:cs typeface="Calibri" panose="020F0502020204030204"/>
              </a:rPr>
              <a:t>α (1/50MHz)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έχει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κάνει</a:t>
            </a:r>
            <a:r>
              <a:rPr lang="en-US" dirty="0">
                <a:ea typeface="Calibri" panose="020F0502020204030204"/>
                <a:cs typeface="Calibri" panose="020F0502020204030204"/>
              </a:rPr>
              <a:t> όπ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ου</a:t>
            </a:r>
            <a:r>
              <a:rPr lang="en-US" dirty="0">
                <a:ea typeface="Calibri" panose="020F0502020204030204"/>
                <a:cs typeface="Calibri" panose="020F0502020204030204"/>
              </a:rPr>
              <a:t> 50MHz η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συχνότητ</a:t>
            </a:r>
            <a:r>
              <a:rPr lang="en-US" dirty="0">
                <a:ea typeface="Calibri" panose="020F0502020204030204"/>
                <a:cs typeface="Calibri" panose="020F0502020204030204"/>
              </a:rPr>
              <a:t>α π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ου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δώσ</a:t>
            </a:r>
            <a:r>
              <a:rPr lang="en-US" dirty="0">
                <a:ea typeface="Calibri" panose="020F0502020204030204"/>
                <a:cs typeface="Calibri" panose="020F0502020204030204"/>
              </a:rPr>
              <a:t>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με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εμείς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στον</a:t>
            </a:r>
            <a:r>
              <a:rPr lang="en-US" dirty="0">
                <a:ea typeface="Calibri" panose="020F0502020204030204"/>
                <a:cs typeface="Calibri" panose="020F0502020204030204"/>
              </a:rPr>
              <a:t> AXD </a:t>
            </a:r>
          </a:p>
          <a:p>
            <a:r>
              <a:rPr lang="en-US" dirty="0" err="1">
                <a:ea typeface="Calibri" panose="020F0502020204030204"/>
                <a:cs typeface="Calibri" panose="020F0502020204030204"/>
              </a:rPr>
              <a:t>sys_clock</a:t>
            </a:r>
            <a:r>
              <a:rPr lang="en-US" dirty="0">
                <a:ea typeface="Calibri" panose="020F0502020204030204"/>
                <a:cs typeface="Calibri" panose="020F0502020204030204"/>
              </a:rPr>
              <a:t>: 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φορά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το</a:t>
            </a:r>
            <a:r>
              <a:rPr lang="en-US" dirty="0">
                <a:ea typeface="Calibri" panose="020F0502020204030204"/>
                <a:cs typeface="Calibri" panose="020F0502020204030204"/>
              </a:rPr>
              <a:t> semi-hosting,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δεν</a:t>
            </a:r>
            <a:r>
              <a:rPr lang="en-US" dirty="0">
                <a:ea typeface="Calibri" panose="020F0502020204030204"/>
                <a:cs typeface="Calibri" panose="020F0502020204030204"/>
              </a:rPr>
              <a:t> μας 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φορά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στην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εργ</a:t>
            </a:r>
            <a:r>
              <a:rPr lang="en-US" dirty="0">
                <a:ea typeface="Calibri" panose="020F0502020204030204"/>
                <a:cs typeface="Calibri" panose="020F0502020204030204"/>
              </a:rPr>
              <a:t>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σί</a:t>
            </a:r>
            <a:r>
              <a:rPr lang="en-US" dirty="0">
                <a:ea typeface="Calibri" panose="020F0502020204030204"/>
                <a:cs typeface="Calibri" panose="020F0502020204030204"/>
              </a:rPr>
              <a:t>α</a:t>
            </a: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 err="1">
                <a:ea typeface="Calibri" panose="020F0502020204030204"/>
                <a:cs typeface="Calibri" panose="020F0502020204030204"/>
              </a:rPr>
              <a:t>Κύριο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Σημείο</a:t>
            </a:r>
            <a:r>
              <a:rPr lang="en-US" dirty="0">
                <a:ea typeface="Calibri" panose="020F0502020204030204"/>
                <a:cs typeface="Calibri" panose="020F0502020204030204"/>
              </a:rPr>
              <a:t>:</a:t>
            </a:r>
          </a:p>
          <a:p>
            <a:pPr marL="228600" indent="-2286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Trade-off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μετ</a:t>
            </a:r>
            <a:r>
              <a:rPr lang="en-US" dirty="0">
                <a:ea typeface="Calibri" panose="020F0502020204030204"/>
                <a:cs typeface="Calibri" panose="020F0502020204030204"/>
              </a:rPr>
              <a:t>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ξύ</a:t>
            </a:r>
            <a:r>
              <a:rPr lang="en-US" dirty="0">
                <a:ea typeface="Calibri" panose="020F0502020204030204"/>
                <a:cs typeface="Calibri" panose="020F0502020204030204"/>
              </a:rPr>
              <a:t> τα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χύτητ</a:t>
            </a:r>
            <a:r>
              <a:rPr lang="en-US" dirty="0">
                <a:ea typeface="Calibri" panose="020F0502020204030204"/>
                <a:cs typeface="Calibri" panose="020F0502020204030204"/>
              </a:rPr>
              <a:t>ας και π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λήθος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εντολών</a:t>
            </a: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33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Π: </a:t>
            </a:r>
            <a:r>
              <a:rPr lang="en-US" err="1">
                <a:ea typeface="Calibri"/>
                <a:cs typeface="Calibri"/>
              </a:rPr>
              <a:t>Κλείνοντ</a:t>
            </a:r>
            <a:r>
              <a:rPr lang="en-US" dirty="0">
                <a:ea typeface="Calibri"/>
                <a:cs typeface="Calibri"/>
              </a:rPr>
              <a:t>ας, </a:t>
            </a:r>
            <a:r>
              <a:rPr lang="en-US" err="1">
                <a:ea typeface="Calibri"/>
                <a:cs typeface="Calibri"/>
              </a:rPr>
              <a:t>οι</a:t>
            </a:r>
            <a:r>
              <a:rPr lang="en-US" dirty="0">
                <a:ea typeface="Calibri"/>
                <a:cs typeface="Calibri"/>
              </a:rPr>
              <a:t> π</a:t>
            </a:r>
            <a:r>
              <a:rPr lang="en-US" err="1">
                <a:ea typeface="Calibri"/>
                <a:cs typeface="Calibri"/>
              </a:rPr>
              <a:t>ιο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σημ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err="1">
                <a:ea typeface="Calibri"/>
                <a:cs typeface="Calibri"/>
              </a:rPr>
              <a:t>ντικές</a:t>
            </a:r>
            <a:r>
              <a:rPr lang="en-US" dirty="0">
                <a:ea typeface="Calibri"/>
                <a:cs typeface="Calibri"/>
              </a:rPr>
              <a:t> π</a:t>
            </a:r>
            <a:r>
              <a:rPr lang="en-US" err="1">
                <a:ea typeface="Calibri"/>
                <a:cs typeface="Calibri"/>
              </a:rPr>
              <a:t>ροκλήσεις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με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τις</a:t>
            </a:r>
            <a:r>
              <a:rPr lang="en-US" dirty="0">
                <a:ea typeface="Calibri"/>
                <a:cs typeface="Calibri"/>
              </a:rPr>
              <a:t> οπ</a:t>
            </a:r>
            <a:r>
              <a:rPr lang="en-US" err="1">
                <a:ea typeface="Calibri"/>
                <a:cs typeface="Calibri"/>
              </a:rPr>
              <a:t>οίες</a:t>
            </a:r>
            <a:r>
              <a:rPr lang="en-US" dirty="0">
                <a:ea typeface="Calibri"/>
                <a:cs typeface="Calibri"/>
              </a:rPr>
              <a:t> β</a:t>
            </a:r>
            <a:r>
              <a:rPr lang="en-US" err="1">
                <a:ea typeface="Calibri"/>
                <a:cs typeface="Calibri"/>
              </a:rPr>
              <a:t>ρεθήκ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err="1">
                <a:ea typeface="Calibri"/>
                <a:cs typeface="Calibri"/>
              </a:rPr>
              <a:t>με</a:t>
            </a:r>
            <a:r>
              <a:rPr lang="en-US" dirty="0">
                <a:ea typeface="Calibri"/>
                <a:cs typeface="Calibri"/>
              </a:rPr>
              <a:t> α</a:t>
            </a:r>
            <a:r>
              <a:rPr lang="en-US" err="1">
                <a:ea typeface="Calibri"/>
                <a:cs typeface="Calibri"/>
              </a:rPr>
              <a:t>ντιμέτω</a:t>
            </a:r>
            <a:r>
              <a:rPr lang="en-US" dirty="0">
                <a:ea typeface="Calibri"/>
                <a:cs typeface="Calibri"/>
              </a:rPr>
              <a:t>π</a:t>
            </a:r>
            <a:r>
              <a:rPr lang="en-US" err="1">
                <a:ea typeface="Calibri"/>
                <a:cs typeface="Calibri"/>
              </a:rPr>
              <a:t>οι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ήτ</a:t>
            </a:r>
            <a:r>
              <a:rPr lang="en-US" dirty="0">
                <a:ea typeface="Calibri"/>
                <a:cs typeface="Calibri"/>
              </a:rPr>
              <a:t>αν </a:t>
            </a:r>
            <a:r>
              <a:rPr lang="en-US" err="1">
                <a:ea typeface="Calibri"/>
                <a:cs typeface="Calibri"/>
              </a:rPr>
              <a:t>το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μεγάλο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μέγεθος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του</a:t>
            </a:r>
            <a:r>
              <a:rPr lang="en-US" dirty="0">
                <a:ea typeface="Calibri"/>
                <a:cs typeface="Calibri"/>
              </a:rPr>
              <a:t> α</a:t>
            </a:r>
            <a:r>
              <a:rPr lang="en-US" err="1">
                <a:ea typeface="Calibri"/>
                <a:cs typeface="Calibri"/>
              </a:rPr>
              <a:t>ρχικού</a:t>
            </a:r>
            <a:r>
              <a:rPr lang="en-US" dirty="0">
                <a:ea typeface="Calibri"/>
                <a:cs typeface="Calibri"/>
              </a:rPr>
              <a:t> π</a:t>
            </a:r>
            <a:r>
              <a:rPr lang="en-US" err="1">
                <a:ea typeface="Calibri"/>
                <a:cs typeface="Calibri"/>
              </a:rPr>
              <a:t>ρογράμμ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err="1">
                <a:ea typeface="Calibri"/>
                <a:cs typeface="Calibri"/>
              </a:rPr>
              <a:t>τος</a:t>
            </a:r>
            <a:r>
              <a:rPr lang="en-US" dirty="0">
                <a:ea typeface="Calibri"/>
                <a:cs typeface="Calibri"/>
              </a:rPr>
              <a:t> κα</a:t>
            </a:r>
            <a:r>
              <a:rPr lang="en-US" err="1">
                <a:ea typeface="Calibri"/>
                <a:cs typeface="Calibri"/>
              </a:rPr>
              <a:t>θώς</a:t>
            </a:r>
            <a:r>
              <a:rPr lang="en-US" dirty="0">
                <a:ea typeface="Calibri"/>
                <a:cs typeface="Calibri"/>
              </a:rPr>
              <a:t> και </a:t>
            </a:r>
            <a:r>
              <a:rPr lang="en-US" err="1">
                <a:ea typeface="Calibri"/>
                <a:cs typeface="Calibri"/>
              </a:rPr>
              <a:t>το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μεγάλο</a:t>
            </a:r>
            <a:r>
              <a:rPr lang="en-US" dirty="0">
                <a:ea typeface="Calibri"/>
                <a:cs typeface="Calibri"/>
              </a:rPr>
              <a:t> π</a:t>
            </a:r>
            <a:r>
              <a:rPr lang="en-US" err="1">
                <a:ea typeface="Calibri"/>
                <a:cs typeface="Calibri"/>
              </a:rPr>
              <a:t>λήθος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εντολών</a:t>
            </a:r>
            <a:r>
              <a:rPr lang="en-US" dirty="0">
                <a:ea typeface="Calibri"/>
                <a:cs typeface="Calibri"/>
              </a:rPr>
              <a:t> τα οπ</a:t>
            </a:r>
            <a:r>
              <a:rPr lang="en-US" err="1">
                <a:ea typeface="Calibri"/>
                <a:cs typeface="Calibri"/>
              </a:rPr>
              <a:t>οί</a:t>
            </a:r>
            <a:r>
              <a:rPr lang="en-US" dirty="0">
                <a:ea typeface="Calibri"/>
                <a:cs typeface="Calibri"/>
              </a:rPr>
              <a:t>α </a:t>
            </a:r>
            <a:r>
              <a:rPr lang="en-US" err="1">
                <a:ea typeface="Calibri"/>
                <a:cs typeface="Calibri"/>
              </a:rPr>
              <a:t>τελικά</a:t>
            </a:r>
            <a:r>
              <a:rPr lang="en-US" dirty="0">
                <a:ea typeface="Calibri"/>
                <a:cs typeface="Calibri"/>
              </a:rPr>
              <a:t> επ</a:t>
            </a:r>
            <a:r>
              <a:rPr lang="en-US" err="1">
                <a:ea typeface="Calibri"/>
                <a:cs typeface="Calibri"/>
              </a:rPr>
              <a:t>ιλύσ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err="1">
                <a:ea typeface="Calibri"/>
                <a:cs typeface="Calibri"/>
              </a:rPr>
              <a:t>με</a:t>
            </a:r>
            <a:r>
              <a:rPr lang="en-US" dirty="0">
                <a:ea typeface="Calibri"/>
                <a:cs typeface="Calibri"/>
              </a:rPr>
              <a:t>. </a:t>
            </a:r>
            <a:r>
              <a:rPr lang="en-US" err="1">
                <a:ea typeface="Calibri"/>
                <a:cs typeface="Calibri"/>
              </a:rPr>
              <a:t>Δύο</a:t>
            </a:r>
            <a:r>
              <a:rPr lang="en-US" dirty="0">
                <a:ea typeface="Calibri"/>
                <a:cs typeface="Calibri"/>
              </a:rPr>
              <a:t> π</a:t>
            </a:r>
            <a:r>
              <a:rPr lang="en-US" err="1">
                <a:ea typeface="Calibri"/>
                <a:cs typeface="Calibri"/>
              </a:rPr>
              <a:t>ρο</a:t>
            </a:r>
            <a:r>
              <a:rPr lang="en-US" dirty="0">
                <a:ea typeface="Calibri"/>
                <a:cs typeface="Calibri"/>
              </a:rPr>
              <a:t>β</a:t>
            </a:r>
            <a:r>
              <a:rPr lang="en-US" err="1">
                <a:ea typeface="Calibri"/>
                <a:cs typeface="Calibri"/>
              </a:rPr>
              <a:t>λήμ</a:t>
            </a:r>
            <a:r>
              <a:rPr lang="en-US" dirty="0">
                <a:ea typeface="Calibri"/>
                <a:cs typeface="Calibri"/>
              </a:rPr>
              <a:t>ατα π</a:t>
            </a:r>
            <a:r>
              <a:rPr lang="en-US" err="1">
                <a:ea typeface="Calibri"/>
                <a:cs typeface="Calibri"/>
              </a:rPr>
              <a:t>ου</a:t>
            </a:r>
            <a:r>
              <a:rPr lang="en-US" dirty="0">
                <a:ea typeface="Calibri"/>
                <a:cs typeface="Calibri"/>
              </a:rPr>
              <a:t> πα</a:t>
            </a:r>
            <a:r>
              <a:rPr lang="en-US" err="1">
                <a:ea typeface="Calibri"/>
                <a:cs typeface="Calibri"/>
              </a:rPr>
              <a:t>ρέμειν</a:t>
            </a:r>
            <a:r>
              <a:rPr lang="en-US" dirty="0">
                <a:ea typeface="Calibri"/>
                <a:cs typeface="Calibri"/>
              </a:rPr>
              <a:t>αν </a:t>
            </a:r>
            <a:r>
              <a:rPr lang="en-US" err="1">
                <a:ea typeface="Calibri"/>
                <a:cs typeface="Calibri"/>
              </a:rPr>
              <a:t>είν</a:t>
            </a:r>
            <a:r>
              <a:rPr lang="en-US" dirty="0">
                <a:ea typeface="Calibri"/>
                <a:cs typeface="Calibri"/>
              </a:rPr>
              <a:t>αι ο </a:t>
            </a:r>
            <a:r>
              <a:rPr lang="en-US" err="1">
                <a:ea typeface="Calibri"/>
                <a:cs typeface="Calibri"/>
              </a:rPr>
              <a:t>σωστός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χρωμ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err="1">
                <a:ea typeface="Calibri"/>
                <a:cs typeface="Calibri"/>
              </a:rPr>
              <a:t>τισμός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της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τελικής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εικόν</a:t>
            </a:r>
            <a:r>
              <a:rPr lang="en-US" dirty="0">
                <a:ea typeface="Calibri"/>
                <a:cs typeface="Calibri"/>
              </a:rPr>
              <a:t>ας και η </a:t>
            </a:r>
            <a:r>
              <a:rPr lang="en-US" err="1">
                <a:ea typeface="Calibri"/>
                <a:cs typeface="Calibri"/>
              </a:rPr>
              <a:t>υλο</a:t>
            </a:r>
            <a:r>
              <a:rPr lang="en-US" dirty="0">
                <a:ea typeface="Calibri"/>
                <a:cs typeface="Calibri"/>
              </a:rPr>
              <a:t>π</a:t>
            </a:r>
            <a:r>
              <a:rPr lang="en-US" err="1">
                <a:ea typeface="Calibri"/>
                <a:cs typeface="Calibri"/>
              </a:rPr>
              <a:t>οίηση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του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κώδικ</a:t>
            </a:r>
            <a:r>
              <a:rPr lang="en-US" dirty="0">
                <a:ea typeface="Calibri"/>
                <a:cs typeface="Calibri"/>
              </a:rPr>
              <a:t>α </a:t>
            </a:r>
            <a:r>
              <a:rPr lang="en-US" err="1">
                <a:ea typeface="Calibri"/>
                <a:cs typeface="Calibri"/>
              </a:rPr>
              <a:t>γι</a:t>
            </a:r>
            <a:r>
              <a:rPr lang="en-US" dirty="0">
                <a:ea typeface="Calibri"/>
                <a:cs typeface="Calibri"/>
              </a:rPr>
              <a:t>α </a:t>
            </a:r>
            <a:r>
              <a:rPr lang="en-US" err="1">
                <a:ea typeface="Calibri"/>
                <a:cs typeface="Calibri"/>
              </a:rPr>
              <a:t>άγνωστο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μέγεθος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εικόν</a:t>
            </a:r>
            <a:r>
              <a:rPr lang="en-US" dirty="0">
                <a:ea typeface="Calibri"/>
                <a:cs typeface="Calibri"/>
              </a:rPr>
              <a:t>ας. </a:t>
            </a:r>
            <a:r>
              <a:rPr lang="en-US" err="1">
                <a:ea typeface="Calibri"/>
                <a:cs typeface="Calibri"/>
              </a:rPr>
              <a:t>Άγνωστο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εννούμε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ότι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έχω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έν</a:t>
            </a:r>
            <a:r>
              <a:rPr lang="en-US" dirty="0">
                <a:ea typeface="Calibri"/>
                <a:cs typeface="Calibri"/>
              </a:rPr>
              <a:t>α α</a:t>
            </a:r>
            <a:r>
              <a:rPr lang="en-US" err="1">
                <a:ea typeface="Calibri"/>
                <a:cs typeface="Calibri"/>
              </a:rPr>
              <a:t>ρχείο</a:t>
            </a:r>
            <a:r>
              <a:rPr lang="en-US" dirty="0">
                <a:ea typeface="Calibri"/>
                <a:cs typeface="Calibri"/>
              </a:rPr>
              <a:t> και </a:t>
            </a:r>
            <a:r>
              <a:rPr lang="en-US" err="1">
                <a:ea typeface="Calibri"/>
                <a:cs typeface="Calibri"/>
              </a:rPr>
              <a:t>ούτε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εγώ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γνωρίζω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το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μέγεθος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της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εικόν</a:t>
            </a:r>
            <a:r>
              <a:rPr lang="en-US" dirty="0">
                <a:ea typeface="Calibri"/>
                <a:cs typeface="Calibri"/>
              </a:rPr>
              <a:t>ας. </a:t>
            </a:r>
            <a:r>
              <a:rPr lang="en-US" err="1">
                <a:ea typeface="Calibri"/>
                <a:cs typeface="Calibri"/>
              </a:rPr>
              <a:t>Ουσι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err="1">
                <a:ea typeface="Calibri"/>
                <a:cs typeface="Calibri"/>
              </a:rPr>
              <a:t>στικά</a:t>
            </a:r>
            <a:r>
              <a:rPr lang="en-US" dirty="0">
                <a:ea typeface="Calibri"/>
                <a:cs typeface="Calibri"/>
              </a:rPr>
              <a:t> θα π</a:t>
            </a:r>
            <a:r>
              <a:rPr lang="en-US" err="1">
                <a:ea typeface="Calibri"/>
                <a:cs typeface="Calibri"/>
              </a:rPr>
              <a:t>ρέ</a:t>
            </a:r>
            <a:r>
              <a:rPr lang="en-US" dirty="0">
                <a:ea typeface="Calibri"/>
                <a:cs typeface="Calibri"/>
              </a:rPr>
              <a:t>π</a:t>
            </a:r>
            <a:r>
              <a:rPr lang="en-US" err="1">
                <a:ea typeface="Calibri"/>
                <a:cs typeface="Calibri"/>
              </a:rPr>
              <a:t>ει</a:t>
            </a:r>
            <a:r>
              <a:rPr lang="en-US" dirty="0">
                <a:ea typeface="Calibri"/>
                <a:cs typeface="Calibri"/>
              </a:rPr>
              <a:t> να </a:t>
            </a:r>
            <a:r>
              <a:rPr lang="en-US" err="1">
                <a:ea typeface="Calibri"/>
                <a:cs typeface="Calibri"/>
              </a:rPr>
              <a:t>μετρήσω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έν</a:t>
            </a:r>
            <a:r>
              <a:rPr lang="en-US" dirty="0">
                <a:ea typeface="Calibri"/>
                <a:cs typeface="Calibri"/>
              </a:rPr>
              <a:t>α-</a:t>
            </a:r>
            <a:r>
              <a:rPr lang="en-US" err="1">
                <a:ea typeface="Calibri"/>
                <a:cs typeface="Calibri"/>
              </a:rPr>
              <a:t>έν</a:t>
            </a:r>
            <a:r>
              <a:rPr lang="en-US" dirty="0">
                <a:ea typeface="Calibri"/>
                <a:cs typeface="Calibri"/>
              </a:rPr>
              <a:t>α τα </a:t>
            </a:r>
            <a:r>
              <a:rPr lang="en-US" err="1">
                <a:ea typeface="Calibri"/>
                <a:cs typeface="Calibri"/>
              </a:rPr>
              <a:t>στοιχεί</a:t>
            </a:r>
            <a:r>
              <a:rPr lang="en-US" dirty="0">
                <a:ea typeface="Calibri"/>
                <a:cs typeface="Calibri"/>
              </a:rPr>
              <a:t>α </a:t>
            </a:r>
            <a:r>
              <a:rPr lang="en-US" err="1">
                <a:ea typeface="Calibri"/>
                <a:cs typeface="Calibri"/>
              </a:rPr>
              <a:t>γι</a:t>
            </a:r>
            <a:r>
              <a:rPr lang="en-US" dirty="0">
                <a:ea typeface="Calibri"/>
                <a:cs typeface="Calibri"/>
              </a:rPr>
              <a:t>α να </a:t>
            </a:r>
            <a:r>
              <a:rPr lang="en-US" err="1">
                <a:ea typeface="Calibri"/>
                <a:cs typeface="Calibri"/>
              </a:rPr>
              <a:t>το</a:t>
            </a:r>
            <a:r>
              <a:rPr lang="en-US" dirty="0">
                <a:ea typeface="Calibri"/>
                <a:cs typeface="Calibri"/>
              </a:rPr>
              <a:t> β</a:t>
            </a:r>
            <a:r>
              <a:rPr lang="en-US" err="1">
                <a:ea typeface="Calibri"/>
                <a:cs typeface="Calibri"/>
              </a:rPr>
              <a:t>ρω</a:t>
            </a:r>
            <a:r>
              <a:rPr lang="en-US" dirty="0">
                <a:ea typeface="Calibri"/>
                <a:cs typeface="Calibri"/>
              </a:rPr>
              <a:t>.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err="1">
                <a:ea typeface="Calibri"/>
                <a:cs typeface="Calibri"/>
              </a:rPr>
              <a:t>Κύριο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σημείο</a:t>
            </a:r>
            <a:r>
              <a:rPr lang="en-US">
                <a:ea typeface="Calibri"/>
                <a:cs typeface="Calibri"/>
              </a:rPr>
              <a:t>:</a:t>
            </a:r>
          </a:p>
          <a:p>
            <a:pPr marL="228600" indent="-228600">
              <a:buAutoNum type="arabicPeriod"/>
            </a:pPr>
            <a:r>
              <a:rPr lang="en-US" dirty="0" err="1">
                <a:ea typeface="Calibri"/>
                <a:cs typeface="Calibri"/>
              </a:rPr>
              <a:t>Αν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dirty="0" err="1">
                <a:ea typeface="Calibri"/>
                <a:cs typeface="Calibri"/>
              </a:rPr>
              <a:t>φορά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των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δυσκολιών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4800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Θ: </a:t>
            </a:r>
            <a:r>
              <a:rPr lang="en-US" err="1">
                <a:ea typeface="Calibri"/>
                <a:cs typeface="Calibri"/>
              </a:rPr>
              <a:t>Έτσι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στο</a:t>
            </a:r>
            <a:r>
              <a:rPr lang="en-US" dirty="0">
                <a:ea typeface="Calibri"/>
                <a:cs typeface="Calibri"/>
              </a:rPr>
              <a:t> π</a:t>
            </a:r>
            <a:r>
              <a:rPr lang="en-US" err="1">
                <a:ea typeface="Calibri"/>
                <a:cs typeface="Calibri"/>
              </a:rPr>
              <a:t>ρώτο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μέρος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της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εργ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err="1">
                <a:ea typeface="Calibri"/>
                <a:cs typeface="Calibri"/>
              </a:rPr>
              <a:t>σί</a:t>
            </a:r>
            <a:r>
              <a:rPr lang="en-US" dirty="0">
                <a:ea typeface="Calibri"/>
                <a:cs typeface="Calibri"/>
              </a:rPr>
              <a:t>ας </a:t>
            </a:r>
            <a:r>
              <a:rPr lang="en-US" err="1">
                <a:ea typeface="Calibri"/>
                <a:cs typeface="Calibri"/>
              </a:rPr>
              <a:t>υλο</a:t>
            </a:r>
            <a:r>
              <a:rPr lang="en-US" dirty="0">
                <a:ea typeface="Calibri"/>
                <a:cs typeface="Calibri"/>
              </a:rPr>
              <a:t>π</a:t>
            </a:r>
            <a:r>
              <a:rPr lang="en-US" err="1">
                <a:ea typeface="Calibri"/>
                <a:cs typeface="Calibri"/>
              </a:rPr>
              <a:t>οιήσ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err="1">
                <a:ea typeface="Calibri"/>
                <a:cs typeface="Calibri"/>
              </a:rPr>
              <a:t>με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τον</a:t>
            </a:r>
            <a:r>
              <a:rPr lang="en-US" dirty="0">
                <a:ea typeface="Calibri"/>
                <a:cs typeface="Calibri"/>
              </a:rPr>
              <a:t> α</a:t>
            </a:r>
            <a:r>
              <a:rPr lang="en-US" err="1">
                <a:ea typeface="Calibri"/>
                <a:cs typeface="Calibri"/>
              </a:rPr>
              <a:t>λγόριθμο</a:t>
            </a:r>
            <a:r>
              <a:rPr lang="en-US" dirty="0">
                <a:ea typeface="Calibri"/>
                <a:cs typeface="Calibri"/>
              </a:rPr>
              <a:t> και </a:t>
            </a:r>
            <a:r>
              <a:rPr lang="en-US" err="1">
                <a:ea typeface="Calibri"/>
                <a:cs typeface="Calibri"/>
              </a:rPr>
              <a:t>χρησιμο</a:t>
            </a:r>
            <a:r>
              <a:rPr lang="en-US" dirty="0">
                <a:ea typeface="Calibri"/>
                <a:cs typeface="Calibri"/>
              </a:rPr>
              <a:t>π</a:t>
            </a:r>
            <a:r>
              <a:rPr lang="en-US" err="1">
                <a:ea typeface="Calibri"/>
                <a:cs typeface="Calibri"/>
              </a:rPr>
              <a:t>οιήσ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err="1">
                <a:ea typeface="Calibri"/>
                <a:cs typeface="Calibri"/>
              </a:rPr>
              <a:t>με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μνήμη</a:t>
            </a:r>
            <a:r>
              <a:rPr lang="en-US" dirty="0">
                <a:ea typeface="Calibri"/>
                <a:cs typeface="Calibri"/>
              </a:rPr>
              <a:t>. </a:t>
            </a:r>
            <a:r>
              <a:rPr lang="en-US" err="1">
                <a:ea typeface="Calibri"/>
                <a:cs typeface="Calibri"/>
              </a:rPr>
              <a:t>Στο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δεύτερο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μέρος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τον</a:t>
            </a:r>
            <a:r>
              <a:rPr lang="en-US" dirty="0">
                <a:ea typeface="Calibri"/>
                <a:cs typeface="Calibri"/>
              </a:rPr>
              <a:t> β</a:t>
            </a:r>
            <a:r>
              <a:rPr lang="en-US" err="1">
                <a:ea typeface="Calibri"/>
                <a:cs typeface="Calibri"/>
              </a:rPr>
              <a:t>ελτιστο</a:t>
            </a:r>
            <a:r>
              <a:rPr lang="en-US" dirty="0">
                <a:ea typeface="Calibri"/>
                <a:cs typeface="Calibri"/>
              </a:rPr>
              <a:t>π</a:t>
            </a:r>
            <a:r>
              <a:rPr lang="en-US" err="1">
                <a:ea typeface="Calibri"/>
                <a:cs typeface="Calibri"/>
              </a:rPr>
              <a:t>οιήσ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err="1">
                <a:ea typeface="Calibri"/>
                <a:cs typeface="Calibri"/>
              </a:rPr>
              <a:t>με</a:t>
            </a:r>
            <a:r>
              <a:rPr lang="en-US" dirty="0">
                <a:ea typeface="Calibri"/>
                <a:cs typeface="Calibri"/>
              </a:rPr>
              <a:t> και β</a:t>
            </a:r>
            <a:r>
              <a:rPr lang="en-US" err="1">
                <a:ea typeface="Calibri"/>
                <a:cs typeface="Calibri"/>
              </a:rPr>
              <a:t>ρήκ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err="1">
                <a:ea typeface="Calibri"/>
                <a:cs typeface="Calibri"/>
              </a:rPr>
              <a:t>με</a:t>
            </a:r>
            <a:r>
              <a:rPr lang="en-US" dirty="0">
                <a:ea typeface="Calibri"/>
                <a:cs typeface="Calibri"/>
              </a:rPr>
              <a:t> έπ</a:t>
            </a:r>
            <a:r>
              <a:rPr lang="en-US" err="1">
                <a:ea typeface="Calibri"/>
                <a:cs typeface="Calibri"/>
              </a:rPr>
              <a:t>ειτ</a:t>
            </a:r>
            <a:r>
              <a:rPr lang="en-US" dirty="0">
                <a:ea typeface="Calibri"/>
                <a:cs typeface="Calibri"/>
              </a:rPr>
              <a:t>α από </a:t>
            </a:r>
            <a:r>
              <a:rPr lang="en-US" err="1">
                <a:ea typeface="Calibri"/>
                <a:cs typeface="Calibri"/>
              </a:rPr>
              <a:t>δοκιμές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την</a:t>
            </a:r>
            <a:r>
              <a:rPr lang="en-US" dirty="0">
                <a:ea typeface="Calibri"/>
                <a:cs typeface="Calibri"/>
              </a:rPr>
              <a:t> κα</a:t>
            </a:r>
            <a:r>
              <a:rPr lang="en-US" err="1">
                <a:ea typeface="Calibri"/>
                <a:cs typeface="Calibri"/>
              </a:rPr>
              <a:t>λύτερη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μνήμη</a:t>
            </a:r>
            <a:r>
              <a:rPr lang="en-US" dirty="0">
                <a:ea typeface="Calibri"/>
                <a:cs typeface="Calibri"/>
              </a:rPr>
              <a:t> και </a:t>
            </a:r>
            <a:r>
              <a:rPr lang="en-US" err="1">
                <a:ea typeface="Calibri"/>
                <a:cs typeface="Calibri"/>
              </a:rPr>
              <a:t>στο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τελευτ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err="1">
                <a:ea typeface="Calibri"/>
                <a:cs typeface="Calibri"/>
              </a:rPr>
              <a:t>ίο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μέρος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τον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υλο</a:t>
            </a:r>
            <a:r>
              <a:rPr lang="en-US" dirty="0">
                <a:ea typeface="Calibri"/>
                <a:cs typeface="Calibri"/>
              </a:rPr>
              <a:t>π</a:t>
            </a:r>
            <a:r>
              <a:rPr lang="en-US" err="1">
                <a:ea typeface="Calibri"/>
                <a:cs typeface="Calibri"/>
              </a:rPr>
              <a:t>οιήσ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err="1">
                <a:ea typeface="Calibri"/>
                <a:cs typeface="Calibri"/>
              </a:rPr>
              <a:t>με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χρησιμο</a:t>
            </a:r>
            <a:r>
              <a:rPr lang="en-US" dirty="0">
                <a:ea typeface="Calibri"/>
                <a:cs typeface="Calibri"/>
              </a:rPr>
              <a:t>π</a:t>
            </a:r>
            <a:r>
              <a:rPr lang="en-US" err="1">
                <a:ea typeface="Calibri"/>
                <a:cs typeface="Calibri"/>
              </a:rPr>
              <a:t>οιώντ</a:t>
            </a:r>
            <a:r>
              <a:rPr lang="en-US" dirty="0">
                <a:ea typeface="Calibri"/>
                <a:cs typeface="Calibri"/>
              </a:rPr>
              <a:t>ας buffers - </a:t>
            </a:r>
            <a:r>
              <a:rPr lang="en-US" err="1">
                <a:ea typeface="Calibri"/>
                <a:cs typeface="Calibri"/>
              </a:rPr>
              <a:t>έκδοση</a:t>
            </a:r>
            <a:r>
              <a:rPr lang="en-US" dirty="0">
                <a:ea typeface="Calibri"/>
                <a:cs typeface="Calibri"/>
              </a:rPr>
              <a:t> 1, </a:t>
            </a:r>
            <a:r>
              <a:rPr lang="en-US" err="1">
                <a:ea typeface="Calibri"/>
                <a:cs typeface="Calibri"/>
              </a:rPr>
              <a:t>φτιάξ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err="1">
                <a:ea typeface="Calibri"/>
                <a:cs typeface="Calibri"/>
              </a:rPr>
              <a:t>με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μι</a:t>
            </a:r>
            <a:r>
              <a:rPr lang="en-US" dirty="0">
                <a:ea typeface="Calibri"/>
                <a:cs typeface="Calibri"/>
              </a:rPr>
              <a:t>α </a:t>
            </a:r>
            <a:r>
              <a:rPr lang="en-US" err="1">
                <a:ea typeface="Calibri"/>
                <a:cs typeface="Calibri"/>
              </a:rPr>
              <a:t>διε</a:t>
            </a:r>
            <a:r>
              <a:rPr lang="en-US" dirty="0">
                <a:ea typeface="Calibri"/>
                <a:cs typeface="Calibri"/>
              </a:rPr>
              <a:t>πα</a:t>
            </a:r>
            <a:r>
              <a:rPr lang="en-US" err="1">
                <a:ea typeface="Calibri"/>
                <a:cs typeface="Calibri"/>
              </a:rPr>
              <a:t>φή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με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τον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χρήστη</a:t>
            </a:r>
            <a:r>
              <a:rPr lang="en-US" dirty="0">
                <a:ea typeface="Calibri"/>
                <a:cs typeface="Calibri"/>
              </a:rPr>
              <a:t> και </a:t>
            </a:r>
            <a:r>
              <a:rPr lang="en-US" err="1">
                <a:ea typeface="Calibri"/>
                <a:cs typeface="Calibri"/>
              </a:rPr>
              <a:t>την</a:t>
            </a:r>
            <a:r>
              <a:rPr lang="en-US" dirty="0">
                <a:ea typeface="Calibri"/>
                <a:cs typeface="Calibri"/>
              </a:rPr>
              <a:t> π</a:t>
            </a:r>
            <a:r>
              <a:rPr lang="en-US" err="1">
                <a:ea typeface="Calibri"/>
                <a:cs typeface="Calibri"/>
              </a:rPr>
              <a:t>ροσθέσ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err="1">
                <a:ea typeface="Calibri"/>
                <a:cs typeface="Calibri"/>
              </a:rPr>
              <a:t>με</a:t>
            </a:r>
            <a:r>
              <a:rPr lang="en-US" dirty="0">
                <a:ea typeface="Calibri"/>
                <a:cs typeface="Calibri"/>
              </a:rPr>
              <a:t> μα</a:t>
            </a:r>
            <a:r>
              <a:rPr lang="en-US" err="1">
                <a:ea typeface="Calibri"/>
                <a:cs typeface="Calibri"/>
              </a:rPr>
              <a:t>ζί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με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τους</a:t>
            </a:r>
            <a:r>
              <a:rPr lang="en-US" dirty="0">
                <a:ea typeface="Calibri"/>
                <a:cs typeface="Calibri"/>
              </a:rPr>
              <a:t> buffers - </a:t>
            </a:r>
            <a:r>
              <a:rPr lang="en-US" err="1">
                <a:ea typeface="Calibri"/>
                <a:cs typeface="Calibri"/>
              </a:rPr>
              <a:t>έκδοση</a:t>
            </a:r>
            <a:r>
              <a:rPr lang="en-US" dirty="0">
                <a:ea typeface="Calibri"/>
                <a:cs typeface="Calibri"/>
              </a:rPr>
              <a:t> 2 και </a:t>
            </a:r>
            <a:r>
              <a:rPr lang="en-US" err="1">
                <a:ea typeface="Calibri"/>
                <a:cs typeface="Calibri"/>
              </a:rPr>
              <a:t>στην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τρίτη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έκδοση</a:t>
            </a:r>
            <a:r>
              <a:rPr lang="en-US" dirty="0">
                <a:ea typeface="Calibri"/>
                <a:cs typeface="Calibri"/>
              </a:rPr>
              <a:t> π</a:t>
            </a:r>
            <a:r>
              <a:rPr lang="en-US" err="1">
                <a:ea typeface="Calibri"/>
                <a:cs typeface="Calibri"/>
              </a:rPr>
              <a:t>ετάξ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err="1">
                <a:ea typeface="Calibri"/>
                <a:cs typeface="Calibri"/>
              </a:rPr>
              <a:t>με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τους</a:t>
            </a:r>
            <a:r>
              <a:rPr lang="en-US" dirty="0">
                <a:ea typeface="Calibri"/>
                <a:cs typeface="Calibri"/>
              </a:rPr>
              <a:t> buffers και </a:t>
            </a:r>
            <a:r>
              <a:rPr lang="en-US" err="1">
                <a:ea typeface="Calibri"/>
                <a:cs typeface="Calibri"/>
              </a:rPr>
              <a:t>χρησιμο</a:t>
            </a:r>
            <a:r>
              <a:rPr lang="en-US" dirty="0">
                <a:ea typeface="Calibri"/>
                <a:cs typeface="Calibri"/>
              </a:rPr>
              <a:t>π</a:t>
            </a:r>
            <a:r>
              <a:rPr lang="en-US" err="1">
                <a:ea typeface="Calibri"/>
                <a:cs typeface="Calibri"/>
              </a:rPr>
              <a:t>οιήσ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err="1">
                <a:ea typeface="Calibri"/>
                <a:cs typeface="Calibri"/>
              </a:rPr>
              <a:t>με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μόνο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δείκτες</a:t>
            </a:r>
            <a:r>
              <a:rPr lang="en-US" dirty="0">
                <a:ea typeface="Calibri"/>
                <a:cs typeface="Calibri"/>
              </a:rPr>
              <a:t>.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err="1">
                <a:ea typeface="Calibri"/>
                <a:cs typeface="Calibri"/>
              </a:rPr>
              <a:t>Κύριο</a:t>
            </a:r>
            <a:r>
              <a:rPr lang="en-US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Σημείο</a:t>
            </a:r>
            <a:r>
              <a:rPr lang="en-US">
                <a:ea typeface="Calibri"/>
                <a:cs typeface="Calibri"/>
              </a:rPr>
              <a:t>:</a:t>
            </a:r>
          </a:p>
          <a:p>
            <a:pPr marL="228600" indent="-228600">
              <a:buAutoNum type="arabicPeriod"/>
            </a:pPr>
            <a:r>
              <a:rPr lang="en-US" dirty="0" err="1">
                <a:ea typeface="Calibri"/>
                <a:cs typeface="Calibri"/>
              </a:rPr>
              <a:t>Μέρος</a:t>
            </a:r>
            <a:r>
              <a:rPr lang="en-US" dirty="0">
                <a:ea typeface="Calibri"/>
                <a:cs typeface="Calibri"/>
              </a:rPr>
              <a:t> 1,2,3 </a:t>
            </a:r>
            <a:r>
              <a:rPr lang="en-US" dirty="0" err="1">
                <a:ea typeface="Calibri"/>
                <a:cs typeface="Calibri"/>
              </a:rPr>
              <a:t>τι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κάν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dirty="0" err="1">
                <a:ea typeface="Calibri"/>
                <a:cs typeface="Calibri"/>
              </a:rPr>
              <a:t>με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1706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Π: </a:t>
            </a:r>
            <a:r>
              <a:rPr lang="en-US" dirty="0" err="1">
                <a:ea typeface="Calibri"/>
                <a:cs typeface="Calibri"/>
              </a:rPr>
              <a:t>Έτσι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συγκρίνοντ</a:t>
            </a:r>
            <a:r>
              <a:rPr lang="en-US" dirty="0">
                <a:ea typeface="Calibri"/>
                <a:cs typeface="Calibri"/>
              </a:rPr>
              <a:t>ας </a:t>
            </a:r>
            <a:r>
              <a:rPr lang="en-US" dirty="0" err="1">
                <a:ea typeface="Calibri"/>
                <a:cs typeface="Calibri"/>
              </a:rPr>
              <a:t>το</a:t>
            </a:r>
            <a:r>
              <a:rPr lang="en-US" dirty="0">
                <a:ea typeface="Calibri"/>
                <a:cs typeface="Calibri"/>
              </a:rPr>
              <a:t> α</a:t>
            </a:r>
            <a:r>
              <a:rPr lang="en-US" dirty="0" err="1">
                <a:ea typeface="Calibri"/>
                <a:cs typeface="Calibri"/>
              </a:rPr>
              <a:t>ρχικό</a:t>
            </a:r>
            <a:r>
              <a:rPr lang="en-US" dirty="0">
                <a:ea typeface="Calibri"/>
                <a:cs typeface="Calibri"/>
              </a:rPr>
              <a:t> π</a:t>
            </a:r>
            <a:r>
              <a:rPr lang="en-US" dirty="0" err="1">
                <a:ea typeface="Calibri"/>
                <a:cs typeface="Calibri"/>
              </a:rPr>
              <a:t>ρόγρ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dirty="0" err="1">
                <a:ea typeface="Calibri"/>
                <a:cs typeface="Calibri"/>
              </a:rPr>
              <a:t>μμ</a:t>
            </a:r>
            <a:r>
              <a:rPr lang="en-US" dirty="0">
                <a:ea typeface="Calibri"/>
                <a:cs typeface="Calibri"/>
              </a:rPr>
              <a:t>α </a:t>
            </a:r>
            <a:r>
              <a:rPr lang="en-US" dirty="0" err="1">
                <a:ea typeface="Calibri"/>
                <a:cs typeface="Calibri"/>
              </a:rPr>
              <a:t>με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το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τελευτ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dirty="0" err="1">
                <a:ea typeface="Calibri"/>
                <a:cs typeface="Calibri"/>
              </a:rPr>
              <a:t>ίο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με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τους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δείκτες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έχουμε</a:t>
            </a:r>
            <a:r>
              <a:rPr lang="en-US" dirty="0">
                <a:ea typeface="Calibri"/>
                <a:cs typeface="Calibri"/>
              </a:rPr>
              <a:t> π</a:t>
            </a:r>
            <a:r>
              <a:rPr lang="en-US" dirty="0" err="1">
                <a:ea typeface="Calibri"/>
                <a:cs typeface="Calibri"/>
              </a:rPr>
              <a:t>ετύχει</a:t>
            </a:r>
            <a:r>
              <a:rPr lang="en-US" dirty="0">
                <a:ea typeface="Calibri"/>
                <a:cs typeface="Calibri"/>
              </a:rPr>
              <a:t> 97% </a:t>
            </a:r>
            <a:r>
              <a:rPr lang="en-US" dirty="0" err="1">
                <a:ea typeface="Calibri"/>
                <a:cs typeface="Calibri"/>
              </a:rPr>
              <a:t>μείωση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του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μεγέθους</a:t>
            </a:r>
            <a:r>
              <a:rPr lang="en-US" dirty="0">
                <a:ea typeface="Calibri"/>
                <a:cs typeface="Calibri"/>
              </a:rPr>
              <a:t> απα</a:t>
            </a:r>
            <a:r>
              <a:rPr lang="en-US" dirty="0" err="1">
                <a:ea typeface="Calibri"/>
                <a:cs typeface="Calibri"/>
              </a:rPr>
              <a:t>ιτούμενης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μνήμης</a:t>
            </a:r>
            <a:r>
              <a:rPr lang="en-US" dirty="0">
                <a:ea typeface="Calibri"/>
                <a:cs typeface="Calibri"/>
              </a:rPr>
              <a:t> από 256 MB </a:t>
            </a:r>
            <a:r>
              <a:rPr lang="en-US" dirty="0" err="1">
                <a:ea typeface="Calibri"/>
                <a:cs typeface="Calibri"/>
              </a:rPr>
              <a:t>σε</a:t>
            </a:r>
            <a:r>
              <a:rPr lang="en-US" dirty="0">
                <a:ea typeface="Calibri"/>
                <a:cs typeface="Calibri"/>
              </a:rPr>
              <a:t> 5.5 MB. 64% </a:t>
            </a:r>
            <a:r>
              <a:rPr lang="en-US" dirty="0" err="1">
                <a:ea typeface="Calibri"/>
                <a:cs typeface="Calibri"/>
              </a:rPr>
              <a:t>μείωση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του</a:t>
            </a:r>
            <a:r>
              <a:rPr lang="en-US" dirty="0">
                <a:ea typeface="Calibri"/>
                <a:cs typeface="Calibri"/>
              </a:rPr>
              <a:t> π</a:t>
            </a:r>
            <a:r>
              <a:rPr lang="en-US" dirty="0" err="1">
                <a:ea typeface="Calibri"/>
                <a:cs typeface="Calibri"/>
              </a:rPr>
              <a:t>λήθους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των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εντολών</a:t>
            </a:r>
            <a:r>
              <a:rPr lang="en-US" dirty="0">
                <a:ea typeface="Calibri"/>
                <a:cs typeface="Calibri"/>
              </a:rPr>
              <a:t> από 620 </a:t>
            </a:r>
            <a:r>
              <a:rPr lang="en-US" dirty="0" err="1">
                <a:ea typeface="Calibri"/>
                <a:cs typeface="Calibri"/>
              </a:rPr>
              <a:t>εκ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dirty="0" err="1">
                <a:ea typeface="Calibri"/>
                <a:cs typeface="Calibri"/>
              </a:rPr>
              <a:t>τομμύρι</a:t>
            </a:r>
            <a:r>
              <a:rPr lang="en-US" dirty="0">
                <a:ea typeface="Calibri"/>
                <a:cs typeface="Calibri"/>
              </a:rPr>
              <a:t>α π</a:t>
            </a:r>
            <a:r>
              <a:rPr lang="en-US" dirty="0" err="1">
                <a:ea typeface="Calibri"/>
                <a:cs typeface="Calibri"/>
              </a:rPr>
              <a:t>ερί</a:t>
            </a:r>
            <a:r>
              <a:rPr lang="en-US" dirty="0">
                <a:ea typeface="Calibri"/>
                <a:cs typeface="Calibri"/>
              </a:rPr>
              <a:t>π</a:t>
            </a:r>
            <a:r>
              <a:rPr lang="en-US" dirty="0" err="1">
                <a:ea typeface="Calibri"/>
                <a:cs typeface="Calibri"/>
              </a:rPr>
              <a:t>ου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σε</a:t>
            </a:r>
            <a:r>
              <a:rPr lang="en-US" dirty="0">
                <a:ea typeface="Calibri"/>
                <a:cs typeface="Calibri"/>
              </a:rPr>
              <a:t> 223 </a:t>
            </a:r>
            <a:r>
              <a:rPr lang="en-US" dirty="0" err="1">
                <a:ea typeface="Calibri"/>
                <a:cs typeface="Calibri"/>
              </a:rPr>
              <a:t>εκ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dirty="0" err="1">
                <a:ea typeface="Calibri"/>
                <a:cs typeface="Calibri"/>
              </a:rPr>
              <a:t>τομμύρι</a:t>
            </a:r>
            <a:r>
              <a:rPr lang="en-US" dirty="0">
                <a:ea typeface="Calibri"/>
                <a:cs typeface="Calibri"/>
              </a:rPr>
              <a:t>α π</a:t>
            </a:r>
            <a:r>
              <a:rPr lang="en-US" dirty="0" err="1">
                <a:ea typeface="Calibri"/>
                <a:cs typeface="Calibri"/>
              </a:rPr>
              <a:t>ερί</a:t>
            </a:r>
            <a:r>
              <a:rPr lang="en-US" dirty="0">
                <a:ea typeface="Calibri"/>
                <a:cs typeface="Calibri"/>
              </a:rPr>
              <a:t>π</a:t>
            </a:r>
            <a:r>
              <a:rPr lang="en-US" dirty="0" err="1">
                <a:ea typeface="Calibri"/>
                <a:cs typeface="Calibri"/>
              </a:rPr>
              <a:t>ου</a:t>
            </a:r>
            <a:r>
              <a:rPr lang="en-US" dirty="0">
                <a:ea typeface="Calibri"/>
                <a:cs typeface="Calibri"/>
              </a:rPr>
              <a:t>. 97% </a:t>
            </a:r>
            <a:r>
              <a:rPr lang="en-US" dirty="0" err="1">
                <a:ea typeface="Calibri"/>
                <a:cs typeface="Calibri"/>
              </a:rPr>
              <a:t>μείωση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του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χρόνου</a:t>
            </a:r>
            <a:r>
              <a:rPr lang="en-US" dirty="0">
                <a:ea typeface="Calibri"/>
                <a:cs typeface="Calibri"/>
              </a:rPr>
              <a:t> ανα</a:t>
            </a:r>
            <a:r>
              <a:rPr lang="en-US" dirty="0" err="1">
                <a:ea typeface="Calibri"/>
                <a:cs typeface="Calibri"/>
              </a:rPr>
              <a:t>μονής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λόγω</a:t>
            </a:r>
            <a:r>
              <a:rPr lang="en-US" dirty="0">
                <a:ea typeface="Calibri"/>
                <a:cs typeface="Calibri"/>
              </a:rPr>
              <a:t> α</a:t>
            </a:r>
            <a:r>
              <a:rPr lang="en-US" dirty="0" err="1">
                <a:ea typeface="Calibri"/>
                <a:cs typeface="Calibri"/>
              </a:rPr>
              <a:t>ργής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μνήμης</a:t>
            </a:r>
            <a:r>
              <a:rPr lang="en-US" dirty="0">
                <a:ea typeface="Calibri"/>
                <a:cs typeface="Calibri"/>
              </a:rPr>
              <a:t> από 1.2 </a:t>
            </a:r>
            <a:r>
              <a:rPr lang="en-US" dirty="0" err="1">
                <a:ea typeface="Calibri"/>
                <a:cs typeface="Calibri"/>
              </a:rPr>
              <a:t>δισ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κύκλους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σε</a:t>
            </a:r>
            <a:r>
              <a:rPr lang="en-US" dirty="0">
                <a:ea typeface="Calibri"/>
                <a:cs typeface="Calibri"/>
              </a:rPr>
              <a:t> 33 </a:t>
            </a:r>
            <a:r>
              <a:rPr lang="en-US" dirty="0" err="1">
                <a:ea typeface="Calibri"/>
                <a:cs typeface="Calibri"/>
              </a:rPr>
              <a:t>εκ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dirty="0" err="1">
                <a:ea typeface="Calibri"/>
                <a:cs typeface="Calibri"/>
              </a:rPr>
              <a:t>τομμύρι</a:t>
            </a:r>
            <a:r>
              <a:rPr lang="en-US" dirty="0">
                <a:ea typeface="Calibri"/>
                <a:cs typeface="Calibri"/>
              </a:rPr>
              <a:t>α και </a:t>
            </a:r>
            <a:r>
              <a:rPr lang="en-US" dirty="0" err="1">
                <a:ea typeface="Calibri"/>
                <a:cs typeface="Calibri"/>
              </a:rPr>
              <a:t>τέλος</a:t>
            </a:r>
            <a:r>
              <a:rPr lang="en-US" dirty="0">
                <a:ea typeface="Calibri"/>
                <a:cs typeface="Calibri"/>
              </a:rPr>
              <a:t> 81% </a:t>
            </a:r>
            <a:r>
              <a:rPr lang="en-US" dirty="0" err="1">
                <a:ea typeface="Calibri"/>
                <a:cs typeface="Calibri"/>
              </a:rPr>
              <a:t>μείωση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του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χρόνου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εκτέλεσης</a:t>
            </a:r>
            <a:r>
              <a:rPr lang="en-US" dirty="0">
                <a:ea typeface="Calibri"/>
                <a:cs typeface="Calibri"/>
              </a:rPr>
              <a:t> από 47 us </a:t>
            </a:r>
            <a:r>
              <a:rPr lang="en-US" dirty="0" err="1">
                <a:ea typeface="Calibri"/>
                <a:cs typeface="Calibri"/>
              </a:rPr>
              <a:t>σε</a:t>
            </a:r>
            <a:r>
              <a:rPr lang="en-US" dirty="0">
                <a:ea typeface="Calibri"/>
                <a:cs typeface="Calibri"/>
              </a:rPr>
              <a:t> 9 us.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err="1">
                <a:ea typeface="Calibri"/>
                <a:cs typeface="Calibri"/>
              </a:rPr>
              <a:t>Κύριο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Σημείο</a:t>
            </a:r>
            <a:r>
              <a:rPr lang="en-US">
                <a:ea typeface="Calibri"/>
                <a:cs typeface="Calibri"/>
              </a:rPr>
              <a:t>:</a:t>
            </a:r>
          </a:p>
          <a:p>
            <a:pPr marL="228600" indent="-228600">
              <a:buAutoNum type="arabicPeriod"/>
            </a:pPr>
            <a:r>
              <a:rPr lang="en-US" dirty="0">
                <a:ea typeface="Calibri"/>
                <a:cs typeface="Calibri"/>
              </a:rPr>
              <a:t>Να π</a:t>
            </a:r>
            <a:r>
              <a:rPr lang="en-US" dirty="0" err="1">
                <a:ea typeface="Calibri"/>
                <a:cs typeface="Calibri"/>
              </a:rPr>
              <a:t>εις</a:t>
            </a:r>
            <a:r>
              <a:rPr lang="en-US" dirty="0">
                <a:ea typeface="Calibri"/>
                <a:cs typeface="Calibri"/>
              </a:rPr>
              <a:t> τα </a:t>
            </a:r>
            <a:r>
              <a:rPr lang="en-US" dirty="0" err="1">
                <a:ea typeface="Calibri"/>
                <a:cs typeface="Calibri"/>
              </a:rPr>
              <a:t>νουμερ</a:t>
            </a:r>
            <a:r>
              <a:rPr lang="en-US" dirty="0">
                <a:ea typeface="Calibri"/>
                <a:cs typeface="Calibri"/>
              </a:rPr>
              <a:t>α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62754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Θ: </a:t>
            </a:r>
            <a:r>
              <a:rPr lang="en-US" dirty="0" err="1">
                <a:ea typeface="Calibri"/>
                <a:cs typeface="Calibri"/>
              </a:rPr>
              <a:t>Ευχ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dirty="0" err="1">
                <a:ea typeface="Calibri"/>
                <a:cs typeface="Calibri"/>
              </a:rPr>
              <a:t>ριστούμε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γι</a:t>
            </a:r>
            <a:r>
              <a:rPr lang="en-US" dirty="0">
                <a:ea typeface="Calibri"/>
                <a:cs typeface="Calibri"/>
              </a:rPr>
              <a:t>α </a:t>
            </a:r>
            <a:r>
              <a:rPr lang="en-US" dirty="0" err="1">
                <a:ea typeface="Calibri"/>
                <a:cs typeface="Calibri"/>
              </a:rPr>
              <a:t>την</a:t>
            </a:r>
            <a:r>
              <a:rPr lang="en-US" dirty="0">
                <a:ea typeface="Calibri"/>
                <a:cs typeface="Calibri"/>
              </a:rPr>
              <a:t> π</a:t>
            </a:r>
            <a:r>
              <a:rPr lang="en-US" dirty="0" err="1">
                <a:ea typeface="Calibri"/>
                <a:cs typeface="Calibri"/>
              </a:rPr>
              <a:t>ροσοχή</a:t>
            </a:r>
            <a:r>
              <a:rPr lang="en-US" dirty="0">
                <a:ea typeface="Calibri"/>
                <a:cs typeface="Calibri"/>
              </a:rPr>
              <a:t> σας.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89228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Π: </a:t>
            </a:r>
            <a:r>
              <a:rPr lang="en-US" dirty="0" err="1">
                <a:ea typeface="Calibri"/>
                <a:cs typeface="Calibri"/>
              </a:rPr>
              <a:t>Ερωτήσεις</a:t>
            </a:r>
            <a:r>
              <a:rPr lang="en-US" dirty="0">
                <a:ea typeface="Calibri"/>
                <a:cs typeface="Calibri"/>
              </a:rPr>
              <a:t> Απ</a:t>
            </a:r>
            <a:r>
              <a:rPr lang="en-US" dirty="0" err="1">
                <a:ea typeface="Calibri"/>
                <a:cs typeface="Calibri"/>
              </a:rPr>
              <a:t>ορίες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Διευκρινήσεις</a:t>
            </a:r>
            <a:r>
              <a:rPr lang="en-US" dirty="0">
                <a:ea typeface="Calibri"/>
                <a:cs typeface="Calibri"/>
              </a:rPr>
              <a:t> ?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761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 panose="020F0502020204030204"/>
                <a:cs typeface="Calibri" panose="020F0502020204030204"/>
              </a:rPr>
              <a:t>Π: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Αρχικά</a:t>
            </a:r>
            <a:r>
              <a:rPr lang="en-US" dirty="0">
                <a:ea typeface="Calibri" panose="020F0502020204030204"/>
                <a:cs typeface="Calibri" panose="020F0502020204030204"/>
              </a:rPr>
              <a:t> θα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δούμε</a:t>
            </a:r>
            <a:r>
              <a:rPr lang="en-US" dirty="0">
                <a:ea typeface="Calibri" panose="020F0502020204030204"/>
                <a:cs typeface="Calibri" panose="020F0502020204030204"/>
              </a:rPr>
              <a:t> τα β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ήμ</a:t>
            </a:r>
            <a:r>
              <a:rPr lang="en-US" dirty="0">
                <a:ea typeface="Calibri" panose="020F0502020204030204"/>
                <a:cs typeface="Calibri" panose="020F0502020204030204"/>
              </a:rPr>
              <a:t>ατα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του</a:t>
            </a:r>
            <a:r>
              <a:rPr lang="en-US" dirty="0">
                <a:ea typeface="Calibri" panose="020F0502020204030204"/>
                <a:cs typeface="Calibri" panose="020F0502020204030204"/>
              </a:rPr>
              <a:t> 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λγορίθμου</a:t>
            </a:r>
            <a:r>
              <a:rPr lang="en-US" dirty="0">
                <a:ea typeface="Calibri" panose="020F0502020204030204"/>
                <a:cs typeface="Calibri" panose="020F0502020204030204"/>
              </a:rPr>
              <a:t>, έπ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ειτ</a:t>
            </a:r>
            <a:r>
              <a:rPr lang="en-US" dirty="0">
                <a:ea typeface="Calibri" panose="020F0502020204030204"/>
                <a:cs typeface="Calibri" panose="020F0502020204030204"/>
              </a:rPr>
              <a:t>α θα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δούμε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τεχνικές</a:t>
            </a:r>
            <a:r>
              <a:rPr lang="en-US" dirty="0">
                <a:ea typeface="Calibri" panose="020F0502020204030204"/>
                <a:cs typeface="Calibri" panose="020F0502020204030204"/>
              </a:rPr>
              <a:t> β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ελτιστο</a:t>
            </a:r>
            <a:r>
              <a:rPr lang="en-US" dirty="0">
                <a:ea typeface="Calibri" panose="020F0502020204030204"/>
                <a:cs typeface="Calibri" panose="020F0502020204030204"/>
              </a:rPr>
              <a:t>π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οίησης</a:t>
            </a:r>
            <a:r>
              <a:rPr lang="en-US" dirty="0">
                <a:ea typeface="Calibri" panose="020F0502020204030204"/>
                <a:cs typeface="Calibri" panose="020F0502020204030204"/>
              </a:rPr>
              <a:t> π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ου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εφ</a:t>
            </a:r>
            <a:r>
              <a:rPr lang="en-US" dirty="0">
                <a:ea typeface="Calibri" panose="020F0502020204030204"/>
                <a:cs typeface="Calibri" panose="020F0502020204030204"/>
              </a:rPr>
              <a:t>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ρμόσ</a:t>
            </a:r>
            <a:r>
              <a:rPr lang="en-US" dirty="0">
                <a:ea typeface="Calibri" panose="020F0502020204030204"/>
                <a:cs typeface="Calibri" panose="020F0502020204030204"/>
              </a:rPr>
              <a:t>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με</a:t>
            </a:r>
            <a:r>
              <a:rPr lang="en-US" dirty="0">
                <a:ea typeface="Calibri" panose="020F0502020204030204"/>
                <a:cs typeface="Calibri" panose="020F0502020204030204"/>
              </a:rPr>
              <a:t> μα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ζί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με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την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τεχνική</a:t>
            </a:r>
            <a:r>
              <a:rPr lang="en-US" dirty="0">
                <a:ea typeface="Calibri" panose="020F0502020204030204"/>
                <a:cs typeface="Calibri" panose="020F0502020204030204"/>
              </a:rPr>
              <a:t> επανα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χρησιμο</a:t>
            </a:r>
            <a:r>
              <a:rPr lang="en-US" dirty="0">
                <a:ea typeface="Calibri" panose="020F0502020204030204"/>
                <a:cs typeface="Calibri" panose="020F0502020204030204"/>
              </a:rPr>
              <a:t>π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οίησης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δεδομένων</a:t>
            </a:r>
            <a:r>
              <a:rPr lang="en-US" dirty="0">
                <a:ea typeface="Calibri" panose="020F0502020204030204"/>
                <a:cs typeface="Calibri" panose="020F0502020204030204"/>
              </a:rPr>
              <a:t>. 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Ακολουθούν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μετρήσεις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του</a:t>
            </a:r>
            <a:r>
              <a:rPr lang="en-US" dirty="0">
                <a:ea typeface="Calibri" panose="020F0502020204030204"/>
                <a:cs typeface="Calibri" panose="020F0502020204030204"/>
              </a:rPr>
              <a:t> π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ρόγρ</a:t>
            </a:r>
            <a:r>
              <a:rPr lang="en-US" dirty="0">
                <a:ea typeface="Calibri" panose="020F0502020204030204"/>
                <a:cs typeface="Calibri" panose="020F0502020204030204"/>
              </a:rPr>
              <a:t>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μμ</a:t>
            </a:r>
            <a:r>
              <a:rPr lang="en-US" dirty="0">
                <a:ea typeface="Calibri" panose="020F0502020204030204"/>
                <a:cs typeface="Calibri" panose="020F0502020204030204"/>
              </a:rPr>
              <a:t>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τος</a:t>
            </a:r>
            <a:r>
              <a:rPr lang="en-US" dirty="0">
                <a:ea typeface="Calibri" panose="020F0502020204030204"/>
                <a:cs typeface="Calibri" panose="020F0502020204030204"/>
              </a:rPr>
              <a:t> και θα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κλείσουμε</a:t>
            </a:r>
            <a:r>
              <a:rPr lang="en-US" dirty="0">
                <a:ea typeface="Calibri" panose="020F0502020204030204"/>
                <a:cs typeface="Calibri" panose="020F0502020204030204"/>
              </a:rPr>
              <a:t> πα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ρουσιάζοντ</a:t>
            </a:r>
            <a:r>
              <a:rPr lang="en-US" dirty="0">
                <a:ea typeface="Calibri" panose="020F0502020204030204"/>
                <a:cs typeface="Calibri" panose="020F0502020204030204"/>
              </a:rPr>
              <a:t>ας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τις</a:t>
            </a:r>
            <a:r>
              <a:rPr lang="en-US" dirty="0">
                <a:ea typeface="Calibri" panose="020F0502020204030204"/>
                <a:cs typeface="Calibri" panose="020F0502020204030204"/>
              </a:rPr>
              <a:t> π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ιο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σημ</a:t>
            </a:r>
            <a:r>
              <a:rPr lang="en-US" dirty="0">
                <a:ea typeface="Calibri" panose="020F0502020204030204"/>
                <a:cs typeface="Calibri" panose="020F0502020204030204"/>
              </a:rPr>
              <a:t>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ντικές</a:t>
            </a:r>
            <a:r>
              <a:rPr lang="en-US" dirty="0">
                <a:ea typeface="Calibri" panose="020F0502020204030204"/>
                <a:cs typeface="Calibri" panose="020F0502020204030204"/>
              </a:rPr>
              <a:t> π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ροκλήσεις</a:t>
            </a:r>
            <a:r>
              <a:rPr lang="en-US" dirty="0">
                <a:ea typeface="Calibri" panose="020F0502020204030204"/>
                <a:cs typeface="Calibri" panose="020F0502020204030204"/>
              </a:rPr>
              <a:t> π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ου</a:t>
            </a:r>
            <a:r>
              <a:rPr lang="en-US" dirty="0">
                <a:ea typeface="Calibri" panose="020F0502020204030204"/>
                <a:cs typeface="Calibri" panose="020F0502020204030204"/>
              </a:rPr>
              <a:t> 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ντιμετω</a:t>
            </a:r>
            <a:r>
              <a:rPr lang="en-US" dirty="0">
                <a:ea typeface="Calibri" panose="020F0502020204030204"/>
                <a:cs typeface="Calibri" panose="020F0502020204030204"/>
              </a:rPr>
              <a:t>π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ίσ</a:t>
            </a:r>
            <a:r>
              <a:rPr lang="en-US" dirty="0">
                <a:ea typeface="Calibri" panose="020F0502020204030204"/>
                <a:cs typeface="Calibri" panose="020F0502020204030204"/>
              </a:rPr>
              <a:t>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με</a:t>
            </a:r>
            <a:r>
              <a:rPr lang="en-US" dirty="0">
                <a:ea typeface="Calibri" panose="020F0502020204030204"/>
                <a:cs typeface="Calibri" panose="020F0502020204030204"/>
              </a:rPr>
              <a:t> 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λλά</a:t>
            </a:r>
            <a:r>
              <a:rPr lang="en-US" dirty="0">
                <a:ea typeface="Calibri" panose="020F0502020204030204"/>
                <a:cs typeface="Calibri" panose="020F0502020204030204"/>
              </a:rPr>
              <a:t> και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τους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στόχους</a:t>
            </a:r>
            <a:r>
              <a:rPr lang="en-US" dirty="0">
                <a:ea typeface="Calibri" panose="020F0502020204030204"/>
                <a:cs typeface="Calibri" panose="020F0502020204030204"/>
              </a:rPr>
              <a:t> π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ου</a:t>
            </a:r>
            <a:r>
              <a:rPr lang="en-US" dirty="0">
                <a:ea typeface="Calibri" panose="020F0502020204030204"/>
                <a:cs typeface="Calibri" panose="020F0502020204030204"/>
              </a:rPr>
              <a:t> π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ετύχ</a:t>
            </a:r>
            <a:r>
              <a:rPr lang="en-US" dirty="0">
                <a:ea typeface="Calibri" panose="020F0502020204030204"/>
                <a:cs typeface="Calibri" panose="020F0502020204030204"/>
              </a:rPr>
              <a:t>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με</a:t>
            </a:r>
            <a:r>
              <a:rPr lang="en-US" dirty="0">
                <a:ea typeface="Calibri" panose="020F0502020204030204"/>
                <a:cs typeface="Calibri" panose="020F0502020204030204"/>
              </a:rPr>
              <a:t>.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32439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 panose="020F0502020204030204"/>
                <a:cs typeface="Calibri" panose="020F0502020204030204"/>
              </a:rPr>
              <a:t>Θ: Ο 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λγόριθμος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ξεκινάει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με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την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φόρτωση</a:t>
            </a:r>
            <a:r>
              <a:rPr lang="en-US" dirty="0">
                <a:ea typeface="Calibri" panose="020F0502020204030204"/>
                <a:cs typeface="Calibri" panose="020F0502020204030204"/>
              </a:rPr>
              <a:t> από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την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μνήμη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της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εικόν</a:t>
            </a:r>
            <a:r>
              <a:rPr lang="en-US" dirty="0">
                <a:ea typeface="Calibri" panose="020F0502020204030204"/>
                <a:cs typeface="Calibri" panose="020F0502020204030204"/>
              </a:rPr>
              <a:t>ας και έπ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ειτ</a:t>
            </a:r>
            <a:r>
              <a:rPr lang="en-US" dirty="0">
                <a:ea typeface="Calibri" panose="020F0502020204030204"/>
                <a:cs typeface="Calibri" panose="020F0502020204030204"/>
              </a:rPr>
              <a:t>α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την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μετ</a:t>
            </a:r>
            <a:r>
              <a:rPr lang="en-US" dirty="0">
                <a:ea typeface="Calibri" panose="020F0502020204030204"/>
                <a:cs typeface="Calibri" panose="020F0502020204030204"/>
              </a:rPr>
              <a:t>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τρέ</a:t>
            </a:r>
            <a:r>
              <a:rPr lang="en-US" dirty="0">
                <a:ea typeface="Calibri" panose="020F0502020204030204"/>
                <a:cs typeface="Calibri" panose="020F0502020204030204"/>
              </a:rPr>
              <a:t>π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ουμε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σε</a:t>
            </a:r>
            <a:r>
              <a:rPr lang="en-US" dirty="0">
                <a:ea typeface="Calibri" panose="020F0502020204030204"/>
                <a:cs typeface="Calibri" panose="020F0502020204030204"/>
              </a:rPr>
              <a:t> RGB.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Στο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σημείο</a:t>
            </a:r>
            <a:r>
              <a:rPr lang="en-US" dirty="0">
                <a:ea typeface="Calibri" panose="020F0502020204030204"/>
                <a:cs typeface="Calibri" panose="020F0502020204030204"/>
              </a:rPr>
              <a:t> 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υτό</a:t>
            </a:r>
            <a:r>
              <a:rPr lang="en-US" dirty="0">
                <a:ea typeface="Calibri" panose="020F0502020204030204"/>
                <a:cs typeface="Calibri" panose="020F0502020204030204"/>
              </a:rPr>
              <a:t> κα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νονικο</a:t>
            </a:r>
            <a:r>
              <a:rPr lang="en-US" dirty="0">
                <a:ea typeface="Calibri" panose="020F0502020204030204"/>
                <a:cs typeface="Calibri" panose="020F0502020204030204"/>
              </a:rPr>
              <a:t>π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οιούμε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την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εικόν</a:t>
            </a:r>
            <a:r>
              <a:rPr lang="en-US" dirty="0">
                <a:ea typeface="Calibri" panose="020F0502020204030204"/>
                <a:cs typeface="Calibri" panose="020F0502020204030204"/>
              </a:rPr>
              <a:t>α RGB και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την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μετ</a:t>
            </a:r>
            <a:r>
              <a:rPr lang="en-US" dirty="0">
                <a:ea typeface="Calibri" panose="020F0502020204030204"/>
                <a:cs typeface="Calibri" panose="020F0502020204030204"/>
              </a:rPr>
              <a:t>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τρέ</a:t>
            </a:r>
            <a:r>
              <a:rPr lang="en-US" dirty="0">
                <a:ea typeface="Calibri" panose="020F0502020204030204"/>
                <a:cs typeface="Calibri" panose="020F0502020204030204"/>
              </a:rPr>
              <a:t>π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ουμε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σε</a:t>
            </a:r>
            <a:r>
              <a:rPr lang="en-US" dirty="0">
                <a:ea typeface="Calibri" panose="020F0502020204030204"/>
                <a:cs typeface="Calibri" panose="020F0502020204030204"/>
              </a:rPr>
              <a:t> ασπ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ρόμ</a:t>
            </a:r>
            <a:r>
              <a:rPr lang="en-US" dirty="0">
                <a:ea typeface="Calibri" panose="020F0502020204030204"/>
                <a:cs typeface="Calibri" panose="020F0502020204030204"/>
              </a:rPr>
              <a:t>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υρη</a:t>
            </a:r>
            <a:r>
              <a:rPr lang="en-US" dirty="0">
                <a:ea typeface="Calibri" panose="020F0502020204030204"/>
                <a:cs typeface="Calibri" panose="020F0502020204030204"/>
              </a:rPr>
              <a:t>. ?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Χρειάζετ</a:t>
            </a:r>
            <a:r>
              <a:rPr lang="en-US" dirty="0">
                <a:ea typeface="Calibri" panose="020F0502020204030204"/>
                <a:cs typeface="Calibri" panose="020F0502020204030204"/>
              </a:rPr>
              <a:t>αι ανα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φορά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στο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χρωμ</a:t>
            </a:r>
            <a:r>
              <a:rPr lang="en-US" dirty="0">
                <a:ea typeface="Calibri" panose="020F0502020204030204"/>
                <a:cs typeface="Calibri" panose="020F0502020204030204"/>
              </a:rPr>
              <a:t>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τικό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σύνολο</a:t>
            </a:r>
            <a:r>
              <a:rPr lang="en-US" dirty="0">
                <a:ea typeface="Calibri" panose="020F0502020204030204"/>
                <a:cs typeface="Calibri" panose="020F0502020204030204"/>
              </a:rPr>
              <a:t>?. 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Στο</a:t>
            </a:r>
            <a:r>
              <a:rPr lang="en-US" dirty="0">
                <a:ea typeface="Calibri" panose="020F0502020204030204"/>
                <a:cs typeface="Calibri" panose="020F0502020204030204"/>
              </a:rPr>
              <a:t> επ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όμενο</a:t>
            </a:r>
            <a:r>
              <a:rPr lang="en-US" dirty="0">
                <a:ea typeface="Calibri" panose="020F0502020204030204"/>
                <a:cs typeface="Calibri" panose="020F0502020204030204"/>
              </a:rPr>
              <a:t> β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ήμ</a:t>
            </a:r>
            <a:r>
              <a:rPr lang="en-US" dirty="0">
                <a:ea typeface="Calibri" panose="020F0502020204030204"/>
                <a:cs typeface="Calibri" panose="020F0502020204030204"/>
              </a:rPr>
              <a:t>α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εφ</a:t>
            </a:r>
            <a:r>
              <a:rPr lang="en-US" dirty="0">
                <a:ea typeface="Calibri" panose="020F0502020204030204"/>
                <a:cs typeface="Calibri" panose="020F0502020204030204"/>
              </a:rPr>
              <a:t>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ρμόζουμε</a:t>
            </a:r>
            <a:r>
              <a:rPr lang="en-US" dirty="0">
                <a:ea typeface="Calibri" panose="020F0502020204030204"/>
                <a:cs typeface="Calibri" panose="020F0502020204030204"/>
              </a:rPr>
              <a:t> 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δι</a:t>
            </a:r>
            <a:r>
              <a:rPr lang="en-US" dirty="0">
                <a:ea typeface="Calibri" panose="020F0502020204030204"/>
                <a:cs typeface="Calibri" panose="020F0502020204030204"/>
              </a:rPr>
              <a:t>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δοχικά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το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φίλτρο</a:t>
            </a:r>
            <a:r>
              <a:rPr lang="en-US" dirty="0">
                <a:ea typeface="Calibri" panose="020F0502020204030204"/>
                <a:cs typeface="Calibri" panose="020F0502020204030204"/>
              </a:rPr>
              <a:t> gauss και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μετά</a:t>
            </a:r>
            <a:r>
              <a:rPr lang="en-US" dirty="0">
                <a:ea typeface="Calibri" panose="020F0502020204030204"/>
                <a:cs typeface="Calibri" panose="020F0502020204030204"/>
              </a:rPr>
              <a:t> τα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φίλτρ</a:t>
            </a:r>
            <a:r>
              <a:rPr lang="en-US" dirty="0">
                <a:ea typeface="Calibri" panose="020F0502020204030204"/>
                <a:cs typeface="Calibri" panose="020F0502020204030204"/>
              </a:rPr>
              <a:t>α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sobel</a:t>
            </a:r>
            <a:r>
              <a:rPr lang="en-US" dirty="0">
                <a:ea typeface="Calibri" panose="020F0502020204030204"/>
                <a:cs typeface="Calibri" panose="020F0502020204030204"/>
              </a:rPr>
              <a:t>, π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ου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είν</a:t>
            </a:r>
            <a:r>
              <a:rPr lang="en-US" dirty="0">
                <a:ea typeface="Calibri" panose="020F0502020204030204"/>
                <a:cs typeface="Calibri" panose="020F0502020204030204"/>
              </a:rPr>
              <a:t>αι 2: 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το</a:t>
            </a:r>
            <a:r>
              <a:rPr lang="en-US" dirty="0">
                <a:ea typeface="Calibri" panose="020F0502020204030204"/>
                <a:cs typeface="Calibri" panose="020F0502020204030204"/>
              </a:rPr>
              <a:t> x και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το</a:t>
            </a:r>
            <a:r>
              <a:rPr lang="en-US" dirty="0">
                <a:ea typeface="Calibri" panose="020F0502020204030204"/>
                <a:cs typeface="Calibri" panose="020F0502020204030204"/>
              </a:rPr>
              <a:t> y.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Αυτά</a:t>
            </a:r>
            <a:r>
              <a:rPr lang="en-US" dirty="0">
                <a:ea typeface="Calibri" panose="020F0502020204030204"/>
                <a:cs typeface="Calibri" panose="020F0502020204030204"/>
              </a:rPr>
              <a:t> τα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χρησιμο</a:t>
            </a:r>
            <a:r>
              <a:rPr lang="en-US" dirty="0">
                <a:ea typeface="Calibri" panose="020F0502020204030204"/>
                <a:cs typeface="Calibri" panose="020F0502020204030204"/>
              </a:rPr>
              <a:t>π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οιούμε</a:t>
            </a:r>
            <a:r>
              <a:rPr lang="en-US" dirty="0">
                <a:ea typeface="Calibri" panose="020F0502020204030204"/>
                <a:cs typeface="Calibri" panose="020F0502020204030204"/>
              </a:rPr>
              <a:t> π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ροκειμένου</a:t>
            </a:r>
            <a:r>
              <a:rPr lang="en-US" dirty="0">
                <a:ea typeface="Calibri" panose="020F0502020204030204"/>
                <a:cs typeface="Calibri" panose="020F0502020204030204"/>
              </a:rPr>
              <a:t> να υπ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ολογίσουμε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την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Εικόν</a:t>
            </a:r>
            <a:r>
              <a:rPr lang="en-US" dirty="0">
                <a:ea typeface="Calibri" panose="020F0502020204030204"/>
                <a:cs typeface="Calibri" panose="020F0502020204030204"/>
              </a:rPr>
              <a:t>α Βα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θμίδ</a:t>
            </a:r>
            <a:r>
              <a:rPr lang="en-US" dirty="0">
                <a:ea typeface="Calibri" panose="020F0502020204030204"/>
                <a:cs typeface="Calibri" panose="020F0502020204030204"/>
              </a:rPr>
              <a:t>α και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την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Εικόν</a:t>
            </a:r>
            <a:r>
              <a:rPr lang="en-US" dirty="0">
                <a:ea typeface="Calibri" panose="020F0502020204030204"/>
                <a:cs typeface="Calibri" panose="020F0502020204030204"/>
              </a:rPr>
              <a:t>α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Γωνί</a:t>
            </a:r>
            <a:r>
              <a:rPr lang="en-US" dirty="0">
                <a:ea typeface="Calibri" panose="020F0502020204030204"/>
                <a:cs typeface="Calibri" panose="020F0502020204030204"/>
              </a:rPr>
              <a:t>α. 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Τέλος</a:t>
            </a:r>
            <a:r>
              <a:rPr lang="en-US" dirty="0">
                <a:ea typeface="Calibri" panose="020F0502020204030204"/>
                <a:cs typeface="Calibri" panose="020F0502020204030204"/>
              </a:rPr>
              <a:t>,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χρωμ</a:t>
            </a:r>
            <a:r>
              <a:rPr lang="en-US" dirty="0">
                <a:ea typeface="Calibri" panose="020F0502020204030204"/>
                <a:cs typeface="Calibri" panose="020F0502020204030204"/>
              </a:rPr>
              <a:t>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τίζουμε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την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εικόν</a:t>
            </a:r>
            <a:r>
              <a:rPr lang="en-US" dirty="0">
                <a:ea typeface="Calibri" panose="020F0502020204030204"/>
                <a:cs typeface="Calibri" panose="020F0502020204030204"/>
              </a:rPr>
              <a:t>α β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άση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της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γωνί</a:t>
            </a:r>
            <a:r>
              <a:rPr lang="en-US" dirty="0">
                <a:ea typeface="Calibri" panose="020F0502020204030204"/>
                <a:cs typeface="Calibri" panose="020F0502020204030204"/>
              </a:rPr>
              <a:t>ας και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με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έντ</a:t>
            </a:r>
            <a:r>
              <a:rPr lang="en-US" dirty="0">
                <a:ea typeface="Calibri" panose="020F0502020204030204"/>
                <a:cs typeface="Calibri" panose="020F0502020204030204"/>
              </a:rPr>
              <a:t>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ση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όσο</a:t>
            </a:r>
            <a:r>
              <a:rPr lang="en-US" dirty="0">
                <a:ea typeface="Calibri" panose="020F0502020204030204"/>
                <a:cs typeface="Calibri" panose="020F0502020204030204"/>
              </a:rPr>
              <a:t> η βα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θμίδ</a:t>
            </a:r>
            <a:r>
              <a:rPr lang="en-US" dirty="0">
                <a:ea typeface="Calibri" panose="020F0502020204030204"/>
                <a:cs typeface="Calibri" panose="020F0502020204030204"/>
              </a:rPr>
              <a:t>α 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του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κάθε</a:t>
            </a:r>
            <a:r>
              <a:rPr lang="en-US" dirty="0">
                <a:ea typeface="Calibri" panose="020F0502020204030204"/>
                <a:cs typeface="Calibri" panose="020F0502020204030204"/>
              </a:rPr>
              <a:t> pixel.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 err="1">
                <a:ea typeface="Calibri" panose="020F0502020204030204"/>
                <a:cs typeface="Calibri" panose="020F0502020204030204"/>
              </a:rPr>
              <a:t>Κύριο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σημείο</a:t>
            </a:r>
            <a:r>
              <a:rPr lang="en-US" dirty="0">
                <a:ea typeface="Calibri" panose="020F0502020204030204"/>
                <a:cs typeface="Calibri" panose="020F0502020204030204"/>
              </a:rPr>
              <a:t> 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υτής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της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δι</a:t>
            </a:r>
            <a:r>
              <a:rPr lang="en-US" dirty="0">
                <a:ea typeface="Calibri" panose="020F0502020204030204"/>
                <a:cs typeface="Calibri" panose="020F0502020204030204"/>
              </a:rPr>
              <a:t>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φάνει</a:t>
            </a:r>
            <a:r>
              <a:rPr lang="en-US" dirty="0">
                <a:ea typeface="Calibri" panose="020F0502020204030204"/>
                <a:cs typeface="Calibri" panose="020F0502020204030204"/>
              </a:rPr>
              <a:t>ας: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Περιέγρ</a:t>
            </a:r>
            <a:r>
              <a:rPr lang="en-US" dirty="0">
                <a:ea typeface="Calibri" panose="020F0502020204030204"/>
                <a:cs typeface="Calibri" panose="020F0502020204030204"/>
              </a:rPr>
              <a:t>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ψε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συνο</a:t>
            </a:r>
            <a:r>
              <a:rPr lang="en-US" dirty="0">
                <a:ea typeface="Calibri" panose="020F0502020204030204"/>
                <a:cs typeface="Calibri" panose="020F0502020204030204"/>
              </a:rPr>
              <a:t>π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τικά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τον</a:t>
            </a:r>
            <a:r>
              <a:rPr lang="en-US" dirty="0">
                <a:ea typeface="Calibri" panose="020F0502020204030204"/>
                <a:cs typeface="Calibri" panose="020F0502020204030204"/>
              </a:rPr>
              <a:t> 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λγόριθμο</a:t>
            </a:r>
            <a:r>
              <a:rPr lang="en-US" dirty="0">
                <a:ea typeface="Calibri" panose="020F0502020204030204"/>
                <a:cs typeface="Calibri" panose="020F0502020204030204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73130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Π: </a:t>
            </a:r>
            <a:r>
              <a:rPr lang="en-US" dirty="0" err="1">
                <a:ea typeface="Calibri"/>
                <a:cs typeface="Calibri"/>
              </a:rPr>
              <a:t>Στο</a:t>
            </a:r>
            <a:r>
              <a:rPr lang="en-US" dirty="0">
                <a:ea typeface="Calibri"/>
                <a:cs typeface="Calibri"/>
              </a:rPr>
              <a:t> π</a:t>
            </a:r>
            <a:r>
              <a:rPr lang="en-US" dirty="0" err="1">
                <a:ea typeface="Calibri"/>
                <a:cs typeface="Calibri"/>
              </a:rPr>
              <a:t>ρώτο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μέρος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της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εργ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dirty="0" err="1">
                <a:ea typeface="Calibri"/>
                <a:cs typeface="Calibri"/>
              </a:rPr>
              <a:t>σί</a:t>
            </a:r>
            <a:r>
              <a:rPr lang="en-US" dirty="0">
                <a:ea typeface="Calibri"/>
                <a:cs typeface="Calibri"/>
              </a:rPr>
              <a:t>ας, π</a:t>
            </a:r>
            <a:r>
              <a:rPr lang="en-US" dirty="0" err="1">
                <a:ea typeface="Calibri"/>
                <a:cs typeface="Calibri"/>
              </a:rPr>
              <a:t>έρ</a:t>
            </a:r>
            <a:r>
              <a:rPr lang="en-US" dirty="0">
                <a:ea typeface="Calibri"/>
                <a:cs typeface="Calibri"/>
              </a:rPr>
              <a:t>α από </a:t>
            </a:r>
            <a:r>
              <a:rPr lang="en-US" dirty="0" err="1">
                <a:ea typeface="Calibri"/>
                <a:cs typeface="Calibri"/>
              </a:rPr>
              <a:t>την</a:t>
            </a:r>
            <a:r>
              <a:rPr lang="en-US" dirty="0">
                <a:ea typeface="Calibri"/>
                <a:cs typeface="Calibri"/>
              </a:rPr>
              <a:t> α</a:t>
            </a:r>
            <a:r>
              <a:rPr lang="en-US" dirty="0" err="1">
                <a:ea typeface="Calibri"/>
                <a:cs typeface="Calibri"/>
              </a:rPr>
              <a:t>ρχική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έκδοση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του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κώδικ</a:t>
            </a:r>
            <a:r>
              <a:rPr lang="en-US" dirty="0">
                <a:ea typeface="Calibri"/>
                <a:cs typeface="Calibri"/>
              </a:rPr>
              <a:t>α </a:t>
            </a:r>
            <a:r>
              <a:rPr lang="en-US" dirty="0" err="1">
                <a:ea typeface="Calibri"/>
                <a:cs typeface="Calibri"/>
              </a:rPr>
              <a:t>είχ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dirty="0" err="1">
                <a:ea typeface="Calibri"/>
                <a:cs typeface="Calibri"/>
              </a:rPr>
              <a:t>με</a:t>
            </a:r>
            <a:r>
              <a:rPr lang="en-US" dirty="0">
                <a:ea typeface="Calibri"/>
                <a:cs typeface="Calibri"/>
              </a:rPr>
              <a:t> και να </a:t>
            </a:r>
            <a:r>
              <a:rPr lang="en-US" dirty="0" err="1">
                <a:ea typeface="Calibri"/>
                <a:cs typeface="Calibri"/>
              </a:rPr>
              <a:t>τον</a:t>
            </a:r>
            <a:r>
              <a:rPr lang="en-US" dirty="0">
                <a:ea typeface="Calibri"/>
                <a:cs typeface="Calibri"/>
              </a:rPr>
              <a:t> β</a:t>
            </a:r>
            <a:r>
              <a:rPr lang="en-US" dirty="0" err="1">
                <a:ea typeface="Calibri"/>
                <a:cs typeface="Calibri"/>
              </a:rPr>
              <a:t>ελτιστο</a:t>
            </a:r>
            <a:r>
              <a:rPr lang="en-US" dirty="0">
                <a:ea typeface="Calibri"/>
                <a:cs typeface="Calibri"/>
              </a:rPr>
              <a:t>π</a:t>
            </a:r>
            <a:r>
              <a:rPr lang="en-US" dirty="0" err="1">
                <a:ea typeface="Calibri"/>
                <a:cs typeface="Calibri"/>
              </a:rPr>
              <a:t>οιήσουμε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ως</a:t>
            </a:r>
            <a:r>
              <a:rPr lang="en-US" dirty="0">
                <a:ea typeface="Calibri"/>
                <a:cs typeface="Calibri"/>
              </a:rPr>
              <a:t> π</a:t>
            </a:r>
            <a:r>
              <a:rPr lang="en-US" dirty="0" err="1">
                <a:ea typeface="Calibri"/>
                <a:cs typeface="Calibri"/>
              </a:rPr>
              <a:t>ρος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τις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εντολές</a:t>
            </a:r>
            <a:r>
              <a:rPr lang="en-US" dirty="0">
                <a:ea typeface="Calibri"/>
                <a:cs typeface="Calibri"/>
              </a:rPr>
              <a:t>. </a:t>
            </a:r>
            <a:r>
              <a:rPr lang="en-US" dirty="0" err="1">
                <a:ea typeface="Calibri"/>
                <a:cs typeface="Calibri"/>
              </a:rPr>
              <a:t>Οι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τεχνικές</a:t>
            </a:r>
            <a:r>
              <a:rPr lang="en-US" dirty="0">
                <a:ea typeface="Calibri"/>
                <a:cs typeface="Calibri"/>
              </a:rPr>
              <a:t> π</a:t>
            </a:r>
            <a:r>
              <a:rPr lang="en-US" dirty="0" err="1">
                <a:ea typeface="Calibri"/>
                <a:cs typeface="Calibri"/>
              </a:rPr>
              <a:t>ου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χρησιμο</a:t>
            </a:r>
            <a:r>
              <a:rPr lang="en-US" dirty="0">
                <a:ea typeface="Calibri"/>
                <a:cs typeface="Calibri"/>
              </a:rPr>
              <a:t>π</a:t>
            </a:r>
            <a:r>
              <a:rPr lang="en-US" dirty="0" err="1">
                <a:ea typeface="Calibri"/>
                <a:cs typeface="Calibri"/>
              </a:rPr>
              <a:t>οιήσ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dirty="0" err="1">
                <a:ea typeface="Calibri"/>
                <a:cs typeface="Calibri"/>
              </a:rPr>
              <a:t>με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χωρίζοντ</a:t>
            </a:r>
            <a:r>
              <a:rPr lang="en-US" dirty="0">
                <a:ea typeface="Calibri"/>
                <a:cs typeface="Calibri"/>
              </a:rPr>
              <a:t>αι </a:t>
            </a:r>
            <a:r>
              <a:rPr lang="en-US" dirty="0" err="1">
                <a:ea typeface="Calibri"/>
                <a:cs typeface="Calibri"/>
              </a:rPr>
              <a:t>σε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δύο</a:t>
            </a:r>
            <a:r>
              <a:rPr lang="en-US" dirty="0">
                <a:ea typeface="Calibri"/>
                <a:cs typeface="Calibri"/>
              </a:rPr>
              <a:t> κα</a:t>
            </a:r>
            <a:r>
              <a:rPr lang="en-US" dirty="0" err="1">
                <a:ea typeface="Calibri"/>
                <a:cs typeface="Calibri"/>
              </a:rPr>
              <a:t>τηγορίες</a:t>
            </a:r>
            <a:r>
              <a:rPr lang="en-US" dirty="0">
                <a:ea typeface="Calibri"/>
                <a:cs typeface="Calibri"/>
              </a:rPr>
              <a:t>: </a:t>
            </a:r>
            <a:r>
              <a:rPr lang="en-US" dirty="0" err="1">
                <a:ea typeface="Calibri"/>
                <a:cs typeface="Calibri"/>
              </a:rPr>
              <a:t>τις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τεχνικές</a:t>
            </a:r>
            <a:r>
              <a:rPr lang="en-US" dirty="0">
                <a:ea typeface="Calibri"/>
                <a:cs typeface="Calibri"/>
              </a:rPr>
              <a:t> β</a:t>
            </a:r>
            <a:r>
              <a:rPr lang="en-US" dirty="0" err="1">
                <a:ea typeface="Calibri"/>
                <a:cs typeface="Calibri"/>
              </a:rPr>
              <a:t>ρόχων</a:t>
            </a:r>
            <a:r>
              <a:rPr lang="en-US" dirty="0">
                <a:ea typeface="Calibri"/>
                <a:cs typeface="Calibri"/>
              </a:rPr>
              <a:t> και </a:t>
            </a:r>
            <a:r>
              <a:rPr lang="en-US" dirty="0" err="1">
                <a:ea typeface="Calibri"/>
                <a:cs typeface="Calibri"/>
              </a:rPr>
              <a:t>τις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τεχνικές</a:t>
            </a:r>
            <a:r>
              <a:rPr lang="en-US" dirty="0">
                <a:ea typeface="Calibri"/>
                <a:cs typeface="Calibri"/>
              </a:rPr>
              <a:t> απ</a:t>
            </a:r>
            <a:r>
              <a:rPr lang="en-US" dirty="0" err="1">
                <a:ea typeface="Calibri"/>
                <a:cs typeface="Calibri"/>
              </a:rPr>
              <a:t>λο</a:t>
            </a:r>
            <a:r>
              <a:rPr lang="en-US" dirty="0">
                <a:ea typeface="Calibri"/>
                <a:cs typeface="Calibri"/>
              </a:rPr>
              <a:t>π</a:t>
            </a:r>
            <a:r>
              <a:rPr lang="en-US" dirty="0" err="1">
                <a:ea typeface="Calibri"/>
                <a:cs typeface="Calibri"/>
              </a:rPr>
              <a:t>οίησης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του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κώδικ</a:t>
            </a:r>
            <a:r>
              <a:rPr lang="en-US" dirty="0">
                <a:ea typeface="Calibri" panose="020F0502020204030204"/>
                <a:cs typeface="Calibri" panose="020F0502020204030204"/>
              </a:rPr>
              <a:t>α. 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Στην</a:t>
            </a:r>
            <a:r>
              <a:rPr lang="en-US" dirty="0">
                <a:ea typeface="Calibri"/>
                <a:cs typeface="Calibri"/>
              </a:rPr>
              <a:t> α</a:t>
            </a:r>
            <a:r>
              <a:rPr lang="en-US" dirty="0" err="1">
                <a:ea typeface="Calibri"/>
                <a:cs typeface="Calibri"/>
              </a:rPr>
              <a:t>ρχή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δοκιμάσ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dirty="0" err="1">
                <a:ea typeface="Calibri"/>
                <a:cs typeface="Calibri"/>
              </a:rPr>
              <a:t>με</a:t>
            </a:r>
            <a:r>
              <a:rPr lang="en-US" dirty="0">
                <a:ea typeface="Calibri"/>
                <a:cs typeface="Calibri"/>
              </a:rPr>
              <a:t> να </a:t>
            </a:r>
            <a:r>
              <a:rPr lang="en-US" dirty="0" err="1">
                <a:ea typeface="Calibri"/>
                <a:cs typeface="Calibri"/>
              </a:rPr>
              <a:t>εφ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dirty="0" err="1">
                <a:ea typeface="Calibri"/>
                <a:cs typeface="Calibri"/>
              </a:rPr>
              <a:t>ρμόσουμε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τις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τεχνικές</a:t>
            </a:r>
            <a:r>
              <a:rPr lang="en-US" dirty="0">
                <a:ea typeface="Calibri"/>
                <a:cs typeface="Calibri"/>
              </a:rPr>
              <a:t> β</a:t>
            </a:r>
            <a:r>
              <a:rPr lang="en-US" dirty="0" err="1">
                <a:ea typeface="Calibri"/>
                <a:cs typeface="Calibri"/>
              </a:rPr>
              <a:t>ρόχων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χωρίς</a:t>
            </a:r>
            <a:r>
              <a:rPr lang="en-US" dirty="0">
                <a:ea typeface="Calibri"/>
                <a:cs typeface="Calibri"/>
              </a:rPr>
              <a:t> να πα</a:t>
            </a:r>
            <a:r>
              <a:rPr lang="en-US" dirty="0" err="1">
                <a:ea typeface="Calibri"/>
                <a:cs typeface="Calibri"/>
              </a:rPr>
              <a:t>ίρνουμε</a:t>
            </a:r>
            <a:r>
              <a:rPr lang="en-US" dirty="0">
                <a:ea typeface="Calibri"/>
                <a:cs typeface="Calibri"/>
              </a:rPr>
              <a:t> β</a:t>
            </a:r>
            <a:r>
              <a:rPr lang="en-US" dirty="0" err="1">
                <a:ea typeface="Calibri"/>
                <a:cs typeface="Calibri"/>
              </a:rPr>
              <a:t>ελτίωση</a:t>
            </a:r>
            <a:r>
              <a:rPr lang="en-US" dirty="0">
                <a:ea typeface="Calibri"/>
                <a:cs typeface="Calibri"/>
              </a:rPr>
              <a:t>. </a:t>
            </a:r>
            <a:r>
              <a:rPr lang="en-US" dirty="0" err="1">
                <a:ea typeface="Calibri"/>
                <a:cs typeface="Calibri"/>
              </a:rPr>
              <a:t>Αυτό</a:t>
            </a:r>
            <a:r>
              <a:rPr lang="en-US" dirty="0">
                <a:ea typeface="Calibri"/>
                <a:cs typeface="Calibri"/>
              </a:rPr>
              <a:t> μας π</a:t>
            </a:r>
            <a:r>
              <a:rPr lang="en-US" dirty="0" err="1">
                <a:ea typeface="Calibri"/>
                <a:cs typeface="Calibri"/>
              </a:rPr>
              <a:t>ρο</a:t>
            </a:r>
            <a:r>
              <a:rPr lang="en-US" dirty="0">
                <a:ea typeface="Calibri"/>
                <a:cs typeface="Calibri"/>
              </a:rPr>
              <a:t>β</a:t>
            </a:r>
            <a:r>
              <a:rPr lang="en-US" dirty="0" err="1">
                <a:ea typeface="Calibri"/>
                <a:cs typeface="Calibri"/>
              </a:rPr>
              <a:t>λημάτισε</a:t>
            </a:r>
            <a:r>
              <a:rPr lang="en-US" dirty="0">
                <a:ea typeface="Calibri"/>
                <a:cs typeface="Calibri"/>
              </a:rPr>
              <a:t> και </a:t>
            </a:r>
            <a:r>
              <a:rPr lang="en-US" dirty="0" err="1">
                <a:ea typeface="Calibri"/>
                <a:cs typeface="Calibri"/>
              </a:rPr>
              <a:t>εν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τέλη</a:t>
            </a:r>
            <a:r>
              <a:rPr lang="en-US" dirty="0">
                <a:ea typeface="Calibri"/>
                <a:cs typeface="Calibri"/>
              </a:rPr>
              <a:t> β</a:t>
            </a:r>
            <a:r>
              <a:rPr lang="en-US" dirty="0" err="1">
                <a:ea typeface="Calibri"/>
                <a:cs typeface="Calibri"/>
              </a:rPr>
              <a:t>ρήκ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dirty="0" err="1">
                <a:ea typeface="Calibri"/>
                <a:cs typeface="Calibri"/>
              </a:rPr>
              <a:t>με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την</a:t>
            </a:r>
            <a:r>
              <a:rPr lang="en-US" dirty="0">
                <a:ea typeface="Calibri"/>
                <a:cs typeface="Calibri"/>
              </a:rPr>
              <a:t> π</a:t>
            </a:r>
            <a:r>
              <a:rPr lang="en-US" dirty="0" err="1">
                <a:ea typeface="Calibri"/>
                <a:cs typeface="Calibri"/>
              </a:rPr>
              <a:t>ηγή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του</a:t>
            </a:r>
            <a:r>
              <a:rPr lang="en-US" dirty="0">
                <a:ea typeface="Calibri"/>
                <a:cs typeface="Calibri"/>
              </a:rPr>
              <a:t> π</a:t>
            </a:r>
            <a:r>
              <a:rPr lang="en-US" dirty="0" err="1">
                <a:ea typeface="Calibri"/>
                <a:cs typeface="Calibri"/>
              </a:rPr>
              <a:t>ρο</a:t>
            </a:r>
            <a:r>
              <a:rPr lang="en-US" dirty="0">
                <a:ea typeface="Calibri"/>
                <a:cs typeface="Calibri"/>
              </a:rPr>
              <a:t>β</a:t>
            </a:r>
            <a:r>
              <a:rPr lang="en-US" dirty="0" err="1">
                <a:ea typeface="Calibri"/>
                <a:cs typeface="Calibri"/>
              </a:rPr>
              <a:t>λήμ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dirty="0" err="1">
                <a:ea typeface="Calibri"/>
                <a:cs typeface="Calibri"/>
              </a:rPr>
              <a:t>τος</a:t>
            </a:r>
            <a:r>
              <a:rPr lang="en-US" dirty="0">
                <a:ea typeface="Calibri"/>
                <a:cs typeface="Calibri"/>
              </a:rPr>
              <a:t>. Όπ</a:t>
            </a:r>
            <a:r>
              <a:rPr lang="en-US" dirty="0" err="1">
                <a:ea typeface="Calibri"/>
                <a:cs typeface="Calibri"/>
              </a:rPr>
              <a:t>ως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είχε</a:t>
            </a:r>
            <a:r>
              <a:rPr lang="en-US" dirty="0">
                <a:ea typeface="Calibri"/>
                <a:cs typeface="Calibri"/>
              </a:rPr>
              <a:t> α</a:t>
            </a:r>
            <a:r>
              <a:rPr lang="en-US" dirty="0" err="1">
                <a:ea typeface="Calibri"/>
                <a:cs typeface="Calibri"/>
              </a:rPr>
              <a:t>ρχικά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σχεδι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dirty="0" err="1">
                <a:ea typeface="Calibri"/>
                <a:cs typeface="Calibri"/>
              </a:rPr>
              <a:t>στεί</a:t>
            </a:r>
            <a:r>
              <a:rPr lang="en-US" dirty="0">
                <a:ea typeface="Calibri"/>
                <a:cs typeface="Calibri"/>
              </a:rPr>
              <a:t> ο α</a:t>
            </a:r>
            <a:r>
              <a:rPr lang="en-US" dirty="0" err="1">
                <a:ea typeface="Calibri"/>
                <a:cs typeface="Calibri"/>
              </a:rPr>
              <a:t>λγόριθμος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χρησιμο</a:t>
            </a:r>
            <a:r>
              <a:rPr lang="en-US" dirty="0">
                <a:ea typeface="Calibri"/>
                <a:cs typeface="Calibri"/>
              </a:rPr>
              <a:t>π</a:t>
            </a:r>
            <a:r>
              <a:rPr lang="en-US" dirty="0" err="1">
                <a:ea typeface="Calibri"/>
                <a:cs typeface="Calibri"/>
              </a:rPr>
              <a:t>οιούσε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μεγάλο</a:t>
            </a:r>
            <a:r>
              <a:rPr lang="en-US" dirty="0">
                <a:ea typeface="Calibri"/>
                <a:cs typeface="Calibri"/>
              </a:rPr>
              <a:t> π</a:t>
            </a:r>
            <a:r>
              <a:rPr lang="en-US" dirty="0" err="1">
                <a:ea typeface="Calibri"/>
                <a:cs typeface="Calibri"/>
              </a:rPr>
              <a:t>λήθος</a:t>
            </a:r>
            <a:r>
              <a:rPr lang="en-US" dirty="0">
                <a:ea typeface="Calibri"/>
                <a:cs typeface="Calibri"/>
              </a:rPr>
              <a:t> π</a:t>
            </a:r>
            <a:r>
              <a:rPr lang="en-US" dirty="0" err="1">
                <a:ea typeface="Calibri"/>
                <a:cs typeface="Calibri"/>
              </a:rPr>
              <a:t>ινάκων</a:t>
            </a:r>
            <a:r>
              <a:rPr lang="en-US" dirty="0">
                <a:ea typeface="Calibri"/>
                <a:cs typeface="Calibri"/>
              </a:rPr>
              <a:t> και </a:t>
            </a:r>
            <a:r>
              <a:rPr lang="en-US" dirty="0" err="1">
                <a:ea typeface="Calibri"/>
                <a:cs typeface="Calibri"/>
              </a:rPr>
              <a:t>ενώ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κάνοντ</a:t>
            </a:r>
            <a:r>
              <a:rPr lang="en-US" dirty="0">
                <a:ea typeface="Calibri"/>
                <a:cs typeface="Calibri"/>
              </a:rPr>
              <a:t>ας loop unrolling π</a:t>
            </a:r>
            <a:r>
              <a:rPr lang="en-US" dirty="0" err="1">
                <a:ea typeface="Calibri"/>
                <a:cs typeface="Calibri"/>
              </a:rPr>
              <a:t>εριμέν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dirty="0" err="1">
                <a:ea typeface="Calibri"/>
                <a:cs typeface="Calibri"/>
              </a:rPr>
              <a:t>με</a:t>
            </a:r>
            <a:r>
              <a:rPr lang="en-US" dirty="0">
                <a:ea typeface="Calibri"/>
                <a:cs typeface="Calibri"/>
              </a:rPr>
              <a:t> να </a:t>
            </a:r>
            <a:r>
              <a:rPr lang="en-US" dirty="0" err="1">
                <a:ea typeface="Calibri"/>
                <a:cs typeface="Calibri"/>
              </a:rPr>
              <a:t>έχουμε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λιγότερο</a:t>
            </a:r>
            <a:r>
              <a:rPr lang="en-US" dirty="0">
                <a:ea typeface="Calibri"/>
                <a:cs typeface="Calibri"/>
              </a:rPr>
              <a:t> π</a:t>
            </a:r>
            <a:r>
              <a:rPr lang="en-US" dirty="0" err="1">
                <a:ea typeface="Calibri"/>
                <a:cs typeface="Calibri"/>
              </a:rPr>
              <a:t>λήθος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εντολών</a:t>
            </a:r>
            <a:r>
              <a:rPr lang="en-US" dirty="0">
                <a:ea typeface="Calibri"/>
                <a:cs typeface="Calibri"/>
              </a:rPr>
              <a:t>, α</a:t>
            </a:r>
            <a:r>
              <a:rPr lang="en-US" dirty="0" err="1">
                <a:ea typeface="Calibri"/>
                <a:cs typeface="Calibri"/>
              </a:rPr>
              <a:t>υτό</a:t>
            </a:r>
            <a:r>
              <a:rPr lang="en-US" dirty="0">
                <a:ea typeface="Calibri"/>
                <a:cs typeface="Calibri"/>
              </a:rPr>
              <a:t> α</a:t>
            </a:r>
            <a:r>
              <a:rPr lang="en-US" dirty="0" err="1">
                <a:ea typeface="Calibri"/>
                <a:cs typeface="Calibri"/>
              </a:rPr>
              <a:t>υξ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dirty="0" err="1">
                <a:ea typeface="Calibri"/>
                <a:cs typeface="Calibri"/>
              </a:rPr>
              <a:t>νότ</a:t>
            </a:r>
            <a:r>
              <a:rPr lang="en-US" dirty="0">
                <a:ea typeface="Calibri"/>
                <a:cs typeface="Calibri"/>
              </a:rPr>
              <a:t>αν </a:t>
            </a:r>
            <a:r>
              <a:rPr lang="en-US" dirty="0" err="1">
                <a:ea typeface="Calibri"/>
                <a:cs typeface="Calibri"/>
              </a:rPr>
              <a:t>λόγω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του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ότι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σε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κάθε</a:t>
            </a:r>
            <a:r>
              <a:rPr lang="en-US" dirty="0">
                <a:ea typeface="Calibri"/>
                <a:cs typeface="Calibri"/>
              </a:rPr>
              <a:t> unroll π</a:t>
            </a:r>
            <a:r>
              <a:rPr lang="en-US" dirty="0" err="1">
                <a:ea typeface="Calibri"/>
                <a:cs typeface="Calibri"/>
              </a:rPr>
              <a:t>ροέκυ</a:t>
            </a:r>
            <a:r>
              <a:rPr lang="en-US" dirty="0">
                <a:ea typeface="Calibri"/>
                <a:cs typeface="Calibri"/>
              </a:rPr>
              <a:t>πταν π</a:t>
            </a:r>
            <a:r>
              <a:rPr lang="en-US" dirty="0" err="1">
                <a:ea typeface="Calibri"/>
                <a:cs typeface="Calibri"/>
              </a:rPr>
              <a:t>ερισσότερες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εντολές</a:t>
            </a:r>
            <a:r>
              <a:rPr lang="en-US" dirty="0">
                <a:ea typeface="Calibri"/>
                <a:cs typeface="Calibri"/>
              </a:rPr>
              <a:t> από </a:t>
            </a:r>
            <a:r>
              <a:rPr lang="en-US" dirty="0" err="1">
                <a:ea typeface="Calibri"/>
                <a:cs typeface="Calibri"/>
              </a:rPr>
              <a:t>όσες</a:t>
            </a:r>
            <a:r>
              <a:rPr lang="en-US" dirty="0">
                <a:ea typeface="Calibri"/>
                <a:cs typeface="Calibri"/>
              </a:rPr>
              <a:t> θα έπ</a:t>
            </a:r>
            <a:r>
              <a:rPr lang="en-US" dirty="0" err="1">
                <a:ea typeface="Calibri"/>
                <a:cs typeface="Calibri"/>
              </a:rPr>
              <a:t>ρε</a:t>
            </a:r>
            <a:r>
              <a:rPr lang="en-US" dirty="0">
                <a:ea typeface="Calibri"/>
                <a:cs typeface="Calibri"/>
              </a:rPr>
              <a:t>πε </a:t>
            </a:r>
            <a:r>
              <a:rPr lang="en-US" dirty="0" err="1">
                <a:ea typeface="Calibri"/>
                <a:cs typeface="Calibri"/>
              </a:rPr>
              <a:t>γι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dirty="0" err="1">
                <a:ea typeface="Calibri"/>
                <a:cs typeface="Calibri"/>
              </a:rPr>
              <a:t>τί</a:t>
            </a:r>
            <a:r>
              <a:rPr lang="en-US" dirty="0">
                <a:ea typeface="Calibri"/>
                <a:cs typeface="Calibri"/>
              </a:rPr>
              <a:t> απ</a:t>
            </a:r>
            <a:r>
              <a:rPr lang="en-US" dirty="0" err="1">
                <a:ea typeface="Calibri"/>
                <a:cs typeface="Calibri"/>
              </a:rPr>
              <a:t>οθήκευε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το</a:t>
            </a:r>
            <a:r>
              <a:rPr lang="en-US" dirty="0">
                <a:ea typeface="Calibri"/>
                <a:cs typeface="Calibri"/>
              </a:rPr>
              <a:t> απ</a:t>
            </a:r>
            <a:r>
              <a:rPr lang="en-US" dirty="0" err="1">
                <a:ea typeface="Calibri"/>
                <a:cs typeface="Calibri"/>
              </a:rPr>
              <a:t>οτέλεσμ</a:t>
            </a:r>
            <a:r>
              <a:rPr lang="en-US" dirty="0">
                <a:ea typeface="Calibri"/>
                <a:cs typeface="Calibri"/>
              </a:rPr>
              <a:t>α </a:t>
            </a:r>
            <a:r>
              <a:rPr lang="en-US" dirty="0" err="1">
                <a:ea typeface="Calibri"/>
                <a:cs typeface="Calibri"/>
              </a:rPr>
              <a:t>σε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δι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dirty="0" err="1">
                <a:ea typeface="Calibri"/>
                <a:cs typeface="Calibri"/>
              </a:rPr>
              <a:t>φορετικό</a:t>
            </a:r>
            <a:r>
              <a:rPr lang="en-US" dirty="0">
                <a:ea typeface="Calibri"/>
                <a:cs typeface="Calibri"/>
              </a:rPr>
              <a:t> π</a:t>
            </a:r>
            <a:r>
              <a:rPr lang="en-US" dirty="0" err="1">
                <a:ea typeface="Calibri"/>
                <a:cs typeface="Calibri"/>
              </a:rPr>
              <a:t>ίν</a:t>
            </a:r>
            <a:r>
              <a:rPr lang="en-US" dirty="0">
                <a:ea typeface="Calibri"/>
                <a:cs typeface="Calibri"/>
              </a:rPr>
              <a:t>ακα.</a:t>
            </a:r>
          </a:p>
          <a:p>
            <a:r>
              <a:rPr lang="en-US" dirty="0">
                <a:ea typeface="Calibri"/>
                <a:cs typeface="Calibri"/>
              </a:rPr>
              <a:t>Θ: </a:t>
            </a:r>
            <a:r>
              <a:rPr lang="en-US" dirty="0" err="1">
                <a:ea typeface="Calibri"/>
                <a:cs typeface="Calibri"/>
              </a:rPr>
              <a:t>Οι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τεχνικές</a:t>
            </a:r>
            <a:r>
              <a:rPr lang="en-US" dirty="0">
                <a:ea typeface="Calibri"/>
                <a:cs typeface="Calibri"/>
              </a:rPr>
              <a:t> απ</a:t>
            </a:r>
            <a:r>
              <a:rPr lang="en-US" dirty="0" err="1">
                <a:ea typeface="Calibri"/>
                <a:cs typeface="Calibri"/>
              </a:rPr>
              <a:t>λο</a:t>
            </a:r>
            <a:r>
              <a:rPr lang="en-US" dirty="0">
                <a:ea typeface="Calibri"/>
                <a:cs typeface="Calibri"/>
              </a:rPr>
              <a:t>π</a:t>
            </a:r>
            <a:r>
              <a:rPr lang="en-US" dirty="0" err="1">
                <a:ea typeface="Calibri"/>
                <a:cs typeface="Calibri"/>
              </a:rPr>
              <a:t>οίησης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του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κώδικ</a:t>
            </a:r>
            <a:r>
              <a:rPr lang="en-US" dirty="0">
                <a:ea typeface="Calibri"/>
                <a:cs typeface="Calibri"/>
              </a:rPr>
              <a:t>α π</a:t>
            </a:r>
            <a:r>
              <a:rPr lang="en-US" dirty="0" err="1">
                <a:ea typeface="Calibri"/>
                <a:cs typeface="Calibri"/>
              </a:rPr>
              <a:t>εριλ</a:t>
            </a:r>
            <a:r>
              <a:rPr lang="en-US" dirty="0">
                <a:ea typeface="Calibri"/>
                <a:cs typeface="Calibri"/>
              </a:rPr>
              <a:t>αμβ</a:t>
            </a:r>
            <a:r>
              <a:rPr lang="en-US" dirty="0" err="1">
                <a:ea typeface="Calibri"/>
                <a:cs typeface="Calibri"/>
              </a:rPr>
              <a:t>άνουν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την</a:t>
            </a:r>
            <a:r>
              <a:rPr lang="en-US" dirty="0">
                <a:ea typeface="Calibri"/>
                <a:cs typeface="Calibri"/>
              </a:rPr>
              <a:t> inline α</a:t>
            </a:r>
            <a:r>
              <a:rPr lang="en-US" dirty="0" err="1">
                <a:ea typeface="Calibri"/>
                <a:cs typeface="Calibri"/>
              </a:rPr>
              <a:t>ντικ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dirty="0" err="1">
                <a:ea typeface="Calibri"/>
                <a:cs typeface="Calibri"/>
              </a:rPr>
              <a:t>τάστ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dirty="0" err="1">
                <a:ea typeface="Calibri"/>
                <a:cs typeface="Calibri"/>
              </a:rPr>
              <a:t>ση</a:t>
            </a:r>
            <a:r>
              <a:rPr lang="en-US" dirty="0">
                <a:ea typeface="Calibri"/>
                <a:cs typeface="Calibri"/>
              </a:rPr>
              <a:t> π</a:t>
            </a:r>
            <a:r>
              <a:rPr lang="en-US" dirty="0" err="1">
                <a:ea typeface="Calibri"/>
                <a:cs typeface="Calibri"/>
              </a:rPr>
              <a:t>ου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είν</a:t>
            </a:r>
            <a:r>
              <a:rPr lang="en-US" dirty="0">
                <a:ea typeface="Calibri"/>
                <a:cs typeface="Calibri"/>
              </a:rPr>
              <a:t>αι η α</a:t>
            </a:r>
            <a:r>
              <a:rPr lang="en-US" dirty="0" err="1">
                <a:ea typeface="Calibri"/>
                <a:cs typeface="Calibri"/>
              </a:rPr>
              <a:t>ντικ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dirty="0" err="1">
                <a:ea typeface="Calibri"/>
                <a:cs typeface="Calibri"/>
              </a:rPr>
              <a:t>τάστ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dirty="0" err="1">
                <a:ea typeface="Calibri"/>
                <a:cs typeface="Calibri"/>
              </a:rPr>
              <a:t>ση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της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κλήσης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της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συνάρτησης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με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το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σώμ</a:t>
            </a:r>
            <a:r>
              <a:rPr lang="en-US" dirty="0">
                <a:ea typeface="Calibri"/>
                <a:cs typeface="Calibri"/>
              </a:rPr>
              <a:t>α </a:t>
            </a:r>
            <a:r>
              <a:rPr lang="en-US" dirty="0" err="1">
                <a:ea typeface="Calibri"/>
                <a:cs typeface="Calibri"/>
              </a:rPr>
              <a:t>της</a:t>
            </a:r>
            <a:r>
              <a:rPr lang="en-US" dirty="0">
                <a:ea typeface="Calibri"/>
                <a:cs typeface="Calibri"/>
              </a:rPr>
              <a:t> (α</a:t>
            </a:r>
            <a:r>
              <a:rPr lang="en-US" dirty="0" err="1">
                <a:ea typeface="Calibri"/>
                <a:cs typeface="Calibri"/>
              </a:rPr>
              <a:t>υτό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κάν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dirty="0" err="1">
                <a:ea typeface="Calibri"/>
                <a:cs typeface="Calibri"/>
              </a:rPr>
              <a:t>με</a:t>
            </a:r>
            <a:r>
              <a:rPr lang="en-US" dirty="0">
                <a:ea typeface="Calibri"/>
                <a:cs typeface="Calibri"/>
              </a:rPr>
              <a:t> π</a:t>
            </a:r>
            <a:r>
              <a:rPr lang="en-US" dirty="0" err="1">
                <a:ea typeface="Calibri"/>
                <a:cs typeface="Calibri"/>
              </a:rPr>
              <a:t>ρώτο</a:t>
            </a:r>
            <a:r>
              <a:rPr lang="en-US" dirty="0">
                <a:ea typeface="Calibri"/>
                <a:cs typeface="Calibri"/>
              </a:rPr>
              <a:t> από </a:t>
            </a:r>
            <a:r>
              <a:rPr lang="en-US" dirty="0" err="1">
                <a:ea typeface="Calibri"/>
                <a:cs typeface="Calibri"/>
              </a:rPr>
              <a:t>το</a:t>
            </a:r>
            <a:r>
              <a:rPr lang="en-US" dirty="0">
                <a:ea typeface="Calibri"/>
                <a:cs typeface="Calibri"/>
              </a:rPr>
              <a:t> α</a:t>
            </a:r>
            <a:r>
              <a:rPr lang="en-US" dirty="0" err="1">
                <a:ea typeface="Calibri"/>
                <a:cs typeface="Calibri"/>
              </a:rPr>
              <a:t>ρχικό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κώδικ</a:t>
            </a:r>
            <a:r>
              <a:rPr lang="en-US" dirty="0">
                <a:ea typeface="Calibri"/>
                <a:cs typeface="Calibri"/>
              </a:rPr>
              <a:t>α </a:t>
            </a:r>
            <a:r>
              <a:rPr lang="en-US" dirty="0" err="1">
                <a:ea typeface="Calibri"/>
                <a:cs typeface="Calibri"/>
              </a:rPr>
              <a:t>στο</a:t>
            </a:r>
            <a:r>
              <a:rPr lang="en-US" dirty="0">
                <a:ea typeface="Calibri"/>
                <a:cs typeface="Calibri"/>
              </a:rPr>
              <a:t> optimized-1) . </a:t>
            </a:r>
            <a:r>
              <a:rPr lang="en-US" dirty="0" err="1">
                <a:ea typeface="Calibri"/>
                <a:cs typeface="Calibri"/>
              </a:rPr>
              <a:t>Το</a:t>
            </a:r>
            <a:r>
              <a:rPr lang="en-US" dirty="0">
                <a:ea typeface="Calibri"/>
                <a:cs typeface="Calibri"/>
              </a:rPr>
              <a:t> Strength reduction </a:t>
            </a:r>
            <a:r>
              <a:rPr lang="en-US" dirty="0" err="1">
                <a:ea typeface="Calibri"/>
                <a:cs typeface="Calibri"/>
              </a:rPr>
              <a:t>είν</a:t>
            </a:r>
            <a:r>
              <a:rPr lang="en-US" dirty="0">
                <a:ea typeface="Calibri"/>
                <a:cs typeface="Calibri"/>
              </a:rPr>
              <a:t>αι </a:t>
            </a:r>
            <a:r>
              <a:rPr lang="en-US" dirty="0" err="1">
                <a:ea typeface="Calibri"/>
                <a:cs typeface="Calibri"/>
              </a:rPr>
              <a:t>στην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ουσί</a:t>
            </a:r>
            <a:r>
              <a:rPr lang="en-US" dirty="0">
                <a:ea typeface="Calibri"/>
                <a:cs typeface="Calibri"/>
              </a:rPr>
              <a:t>α </a:t>
            </a:r>
            <a:r>
              <a:rPr lang="en-US" dirty="0" err="1">
                <a:ea typeface="Calibri"/>
                <a:cs typeface="Calibri"/>
              </a:rPr>
              <a:t>ότι</a:t>
            </a:r>
            <a:r>
              <a:rPr lang="en-US" dirty="0">
                <a:ea typeface="Calibri"/>
                <a:cs typeface="Calibri"/>
              </a:rPr>
              <a:t> αν </a:t>
            </a:r>
            <a:r>
              <a:rPr lang="en-US" dirty="0" err="1">
                <a:ea typeface="Calibri"/>
                <a:cs typeface="Calibri"/>
              </a:rPr>
              <a:t>έχω</a:t>
            </a:r>
            <a:r>
              <a:rPr lang="en-US" dirty="0">
                <a:ea typeface="Calibri"/>
                <a:cs typeface="Calibri"/>
              </a:rPr>
              <a:t> π</a:t>
            </a:r>
            <a:r>
              <a:rPr lang="en-US" dirty="0" err="1">
                <a:ea typeface="Calibri"/>
                <a:cs typeface="Calibri"/>
              </a:rPr>
              <a:t>ολλές</a:t>
            </a:r>
            <a:r>
              <a:rPr lang="en-US" dirty="0">
                <a:ea typeface="Calibri"/>
                <a:cs typeface="Calibri"/>
              </a:rPr>
              <a:t> π</a:t>
            </a:r>
            <a:r>
              <a:rPr lang="en-US" dirty="0" err="1">
                <a:ea typeface="Calibri"/>
                <a:cs typeface="Calibri"/>
              </a:rPr>
              <a:t>ράξεις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σε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μι</a:t>
            </a:r>
            <a:r>
              <a:rPr lang="en-US" dirty="0">
                <a:ea typeface="Calibri"/>
                <a:cs typeface="Calibri"/>
              </a:rPr>
              <a:t>α </a:t>
            </a:r>
            <a:r>
              <a:rPr lang="en-US" dirty="0" err="1">
                <a:ea typeface="Calibri"/>
                <a:cs typeface="Calibri"/>
              </a:rPr>
              <a:t>γρ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dirty="0" err="1">
                <a:ea typeface="Calibri"/>
                <a:cs typeface="Calibri"/>
              </a:rPr>
              <a:t>μμή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τις</a:t>
            </a:r>
            <a:r>
              <a:rPr lang="en-US" dirty="0">
                <a:ea typeface="Calibri"/>
                <a:cs typeface="Calibri"/>
              </a:rPr>
              <a:t> σπ</a:t>
            </a:r>
            <a:r>
              <a:rPr lang="en-US" dirty="0" err="1">
                <a:ea typeface="Calibri"/>
                <a:cs typeface="Calibri"/>
              </a:rPr>
              <a:t>άω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σε</a:t>
            </a:r>
            <a:r>
              <a:rPr lang="en-US" dirty="0">
                <a:ea typeface="Calibri"/>
                <a:cs typeface="Calibri"/>
              </a:rPr>
              <a:t> π</a:t>
            </a:r>
            <a:r>
              <a:rPr lang="en-US" dirty="0" err="1">
                <a:ea typeface="Calibri"/>
                <a:cs typeface="Calibri"/>
              </a:rPr>
              <a:t>ιο</a:t>
            </a:r>
            <a:r>
              <a:rPr lang="en-US" dirty="0">
                <a:ea typeface="Calibri"/>
                <a:cs typeface="Calibri"/>
              </a:rPr>
              <a:t> απ</a:t>
            </a:r>
            <a:r>
              <a:rPr lang="en-US" dirty="0" err="1">
                <a:ea typeface="Calibri"/>
                <a:cs typeface="Calibri"/>
              </a:rPr>
              <a:t>λές</a:t>
            </a:r>
            <a:r>
              <a:rPr lang="en-US" dirty="0">
                <a:ea typeface="Calibri"/>
                <a:cs typeface="Calibri"/>
              </a:rPr>
              <a:t>, πχ </a:t>
            </a:r>
            <a:r>
              <a:rPr lang="en-US" dirty="0" err="1">
                <a:ea typeface="Calibri"/>
                <a:cs typeface="Calibri"/>
              </a:rPr>
              <a:t>γι</a:t>
            </a:r>
            <a:r>
              <a:rPr lang="en-US" dirty="0">
                <a:ea typeface="Calibri"/>
                <a:cs typeface="Calibri"/>
              </a:rPr>
              <a:t>α </a:t>
            </a:r>
            <a:r>
              <a:rPr lang="en-US" dirty="0" err="1">
                <a:ea typeface="Calibri"/>
                <a:cs typeface="Calibri"/>
              </a:rPr>
              <a:t>τον</a:t>
            </a:r>
            <a:r>
              <a:rPr lang="en-US" dirty="0">
                <a:ea typeface="Calibri"/>
                <a:cs typeface="Calibri"/>
              </a:rPr>
              <a:t> υπ</a:t>
            </a:r>
            <a:r>
              <a:rPr lang="en-US" dirty="0" err="1">
                <a:ea typeface="Calibri"/>
                <a:cs typeface="Calibri"/>
              </a:rPr>
              <a:t>ολογισμό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της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γωνί</a:t>
            </a:r>
            <a:r>
              <a:rPr lang="en-US" dirty="0">
                <a:ea typeface="Calibri"/>
                <a:cs typeface="Calibri"/>
              </a:rPr>
              <a:t>ας θ = </a:t>
            </a:r>
            <a:r>
              <a:rPr lang="en-US" dirty="0" err="1">
                <a:ea typeface="Calibri"/>
                <a:cs typeface="Calibri"/>
              </a:rPr>
              <a:t>atan</a:t>
            </a:r>
            <a:r>
              <a:rPr lang="en-US" dirty="0">
                <a:ea typeface="Calibri"/>
                <a:cs typeface="Calibri"/>
              </a:rPr>
              <a:t>(Ix/</a:t>
            </a:r>
            <a:r>
              <a:rPr lang="en-US" dirty="0" err="1">
                <a:ea typeface="Calibri"/>
                <a:cs typeface="Calibri"/>
              </a:rPr>
              <a:t>Iy</a:t>
            </a:r>
            <a:r>
              <a:rPr lang="en-US" dirty="0">
                <a:ea typeface="Calibri"/>
                <a:cs typeface="Calibri"/>
              </a:rPr>
              <a:t>) μπ</a:t>
            </a:r>
            <a:r>
              <a:rPr lang="en-US" dirty="0" err="1">
                <a:ea typeface="Calibri"/>
                <a:cs typeface="Calibri"/>
              </a:rPr>
              <a:t>ορώ</a:t>
            </a:r>
            <a:r>
              <a:rPr lang="en-US" dirty="0">
                <a:ea typeface="Calibri"/>
                <a:cs typeface="Calibri"/>
              </a:rPr>
              <a:t> να σπ</a:t>
            </a:r>
            <a:r>
              <a:rPr lang="en-US" dirty="0" err="1">
                <a:ea typeface="Calibri"/>
                <a:cs typeface="Calibri"/>
              </a:rPr>
              <a:t>άσω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σε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δύο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κομμάτι</a:t>
            </a:r>
            <a:r>
              <a:rPr lang="en-US" dirty="0">
                <a:ea typeface="Calibri"/>
                <a:cs typeface="Calibri"/>
              </a:rPr>
              <a:t>α </a:t>
            </a:r>
            <a:r>
              <a:rPr lang="en-US" dirty="0" err="1">
                <a:ea typeface="Calibri"/>
                <a:cs typeface="Calibri"/>
              </a:rPr>
              <a:t>την</a:t>
            </a:r>
            <a:r>
              <a:rPr lang="en-US" dirty="0">
                <a:ea typeface="Calibri"/>
                <a:cs typeface="Calibri"/>
              </a:rPr>
              <a:t> π</a:t>
            </a:r>
            <a:r>
              <a:rPr lang="en-US" dirty="0" err="1">
                <a:ea typeface="Calibri"/>
                <a:cs typeface="Calibri"/>
              </a:rPr>
              <a:t>ράξη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σε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έν</a:t>
            </a:r>
            <a:r>
              <a:rPr lang="en-US" dirty="0">
                <a:ea typeface="Calibri"/>
                <a:cs typeface="Calibri"/>
              </a:rPr>
              <a:t>α π</a:t>
            </a:r>
            <a:r>
              <a:rPr lang="en-US" dirty="0" err="1">
                <a:ea typeface="Calibri"/>
                <a:cs typeface="Calibri"/>
              </a:rPr>
              <a:t>ου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κάνει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την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δι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dirty="0" err="1">
                <a:ea typeface="Calibri"/>
                <a:cs typeface="Calibri"/>
              </a:rPr>
              <a:t>ίρεση</a:t>
            </a:r>
            <a:r>
              <a:rPr lang="en-US" dirty="0">
                <a:ea typeface="Calibri"/>
                <a:cs typeface="Calibri"/>
              </a:rPr>
              <a:t> και </a:t>
            </a:r>
            <a:r>
              <a:rPr lang="en-US" dirty="0" err="1">
                <a:ea typeface="Calibri"/>
                <a:cs typeface="Calibri"/>
              </a:rPr>
              <a:t>έν</a:t>
            </a:r>
            <a:r>
              <a:rPr lang="en-US" dirty="0">
                <a:ea typeface="Calibri"/>
                <a:cs typeface="Calibri"/>
              </a:rPr>
              <a:t>α </a:t>
            </a:r>
            <a:r>
              <a:rPr lang="en-US" dirty="0" err="1">
                <a:ea typeface="Calibri"/>
                <a:cs typeface="Calibri"/>
              </a:rPr>
              <a:t>της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γωνί</a:t>
            </a:r>
            <a:r>
              <a:rPr lang="en-US" dirty="0">
                <a:ea typeface="Calibri"/>
                <a:cs typeface="Calibri"/>
              </a:rPr>
              <a:t>ας </a:t>
            </a:r>
            <a:r>
              <a:rPr lang="en-US" dirty="0" err="1">
                <a:ea typeface="Calibri"/>
                <a:cs typeface="Calibri"/>
              </a:rPr>
              <a:t>atan</a:t>
            </a:r>
            <a:r>
              <a:rPr lang="en-US" dirty="0">
                <a:ea typeface="Calibri"/>
                <a:cs typeface="Calibri"/>
              </a:rPr>
              <a:t> . </a:t>
            </a:r>
            <a:r>
              <a:rPr lang="en-US" dirty="0" err="1">
                <a:ea typeface="Calibri"/>
                <a:cs typeface="Calibri"/>
              </a:rPr>
              <a:t>Σε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δύο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σημεί</a:t>
            </a:r>
            <a:r>
              <a:rPr lang="en-US" dirty="0">
                <a:ea typeface="Calibri"/>
                <a:cs typeface="Calibri"/>
              </a:rPr>
              <a:t>α </a:t>
            </a:r>
            <a:r>
              <a:rPr lang="en-US" dirty="0" err="1">
                <a:ea typeface="Calibri"/>
                <a:cs typeface="Calibri"/>
              </a:rPr>
              <a:t>στον</a:t>
            </a:r>
            <a:r>
              <a:rPr lang="en-US" dirty="0">
                <a:ea typeface="Calibri"/>
                <a:cs typeface="Calibri"/>
              </a:rPr>
              <a:t> α</a:t>
            </a:r>
            <a:r>
              <a:rPr lang="en-US" dirty="0" err="1">
                <a:ea typeface="Calibri"/>
                <a:cs typeface="Calibri"/>
              </a:rPr>
              <a:t>ρχικό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κώδικ</a:t>
            </a:r>
            <a:r>
              <a:rPr lang="en-US" dirty="0">
                <a:ea typeface="Calibri"/>
                <a:cs typeface="Calibri"/>
              </a:rPr>
              <a:t>α υπ</a:t>
            </a:r>
            <a:r>
              <a:rPr lang="en-US" dirty="0" err="1">
                <a:ea typeface="Calibri"/>
                <a:cs typeface="Calibri"/>
              </a:rPr>
              <a:t>ήρχε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κομμάτι</a:t>
            </a:r>
            <a:r>
              <a:rPr lang="en-US" dirty="0">
                <a:ea typeface="Calibri"/>
                <a:cs typeface="Calibri"/>
              </a:rPr>
              <a:t> π</a:t>
            </a:r>
            <a:r>
              <a:rPr lang="en-US" dirty="0" err="1">
                <a:ea typeface="Calibri"/>
                <a:cs typeface="Calibri"/>
              </a:rPr>
              <a:t>ου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δεν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εκτελούντ</a:t>
            </a:r>
            <a:r>
              <a:rPr lang="en-US" dirty="0">
                <a:ea typeface="Calibri"/>
                <a:cs typeface="Calibri"/>
              </a:rPr>
              <a:t>αν π</a:t>
            </a:r>
            <a:r>
              <a:rPr lang="en-US" dirty="0" err="1">
                <a:ea typeface="Calibri"/>
                <a:cs typeface="Calibri"/>
              </a:rPr>
              <a:t>οτέ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γι</a:t>
            </a:r>
            <a:r>
              <a:rPr lang="en-US" dirty="0">
                <a:ea typeface="Calibri"/>
                <a:cs typeface="Calibri"/>
              </a:rPr>
              <a:t>α α</a:t>
            </a:r>
            <a:r>
              <a:rPr lang="en-US" dirty="0" err="1">
                <a:ea typeface="Calibri"/>
                <a:cs typeface="Calibri"/>
              </a:rPr>
              <a:t>υτό</a:t>
            </a:r>
            <a:r>
              <a:rPr lang="en-US" dirty="0">
                <a:ea typeface="Calibri"/>
                <a:cs typeface="Calibri"/>
              </a:rPr>
              <a:t> και </a:t>
            </a:r>
            <a:r>
              <a:rPr lang="en-US" dirty="0" err="1">
                <a:ea typeface="Calibri"/>
                <a:cs typeface="Calibri"/>
              </a:rPr>
              <a:t>το</a:t>
            </a:r>
            <a:r>
              <a:rPr lang="en-US" dirty="0">
                <a:ea typeface="Calibri"/>
                <a:cs typeface="Calibri"/>
              </a:rPr>
              <a:t> απα</a:t>
            </a:r>
            <a:r>
              <a:rPr lang="en-US" dirty="0" err="1">
                <a:ea typeface="Calibri"/>
                <a:cs typeface="Calibri"/>
              </a:rPr>
              <a:t>λείψ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dirty="0" err="1">
                <a:ea typeface="Calibri"/>
                <a:cs typeface="Calibri"/>
              </a:rPr>
              <a:t>με</a:t>
            </a:r>
            <a:r>
              <a:rPr lang="en-US" dirty="0">
                <a:ea typeface="Calibri"/>
                <a:cs typeface="Calibri"/>
              </a:rPr>
              <a:t>. </a:t>
            </a:r>
            <a:r>
              <a:rPr lang="en-US" dirty="0" err="1">
                <a:ea typeface="Calibri"/>
                <a:cs typeface="Calibri"/>
              </a:rPr>
              <a:t>Σε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άλλ</a:t>
            </a:r>
            <a:r>
              <a:rPr lang="en-US" dirty="0">
                <a:ea typeface="Calibri"/>
                <a:cs typeface="Calibri"/>
              </a:rPr>
              <a:t>α </a:t>
            </a:r>
            <a:r>
              <a:rPr lang="en-US" dirty="0" err="1">
                <a:ea typeface="Calibri"/>
                <a:cs typeface="Calibri"/>
              </a:rPr>
              <a:t>σημεί</a:t>
            </a:r>
            <a:r>
              <a:rPr lang="en-US" dirty="0">
                <a:ea typeface="Calibri"/>
                <a:cs typeface="Calibri"/>
              </a:rPr>
              <a:t>α υπ</a:t>
            </a:r>
            <a:r>
              <a:rPr lang="en-US" dirty="0" err="1">
                <a:ea typeface="Calibri"/>
                <a:cs typeface="Calibri"/>
              </a:rPr>
              <a:t>ήρχ</a:t>
            </a:r>
            <a:r>
              <a:rPr lang="en-US" dirty="0">
                <a:ea typeface="Calibri"/>
                <a:cs typeface="Calibri"/>
              </a:rPr>
              <a:t>αν π</a:t>
            </a:r>
            <a:r>
              <a:rPr lang="en-US" dirty="0" err="1">
                <a:ea typeface="Calibri"/>
                <a:cs typeface="Calibri"/>
              </a:rPr>
              <a:t>ράξεις</a:t>
            </a:r>
            <a:r>
              <a:rPr lang="en-US" dirty="0">
                <a:ea typeface="Calibri"/>
                <a:cs typeface="Calibri"/>
              </a:rPr>
              <a:t> π</a:t>
            </a:r>
            <a:r>
              <a:rPr lang="en-US" dirty="0" err="1">
                <a:ea typeface="Calibri"/>
                <a:cs typeface="Calibri"/>
              </a:rPr>
              <a:t>ου</a:t>
            </a:r>
            <a:r>
              <a:rPr lang="en-US" dirty="0">
                <a:ea typeface="Calibri"/>
                <a:cs typeface="Calibri"/>
              </a:rPr>
              <a:t> επαναλαμβα</a:t>
            </a:r>
            <a:r>
              <a:rPr lang="en-US" dirty="0" err="1">
                <a:ea typeface="Calibri"/>
                <a:cs typeface="Calibri"/>
              </a:rPr>
              <a:t>νόντουσ</a:t>
            </a:r>
            <a:r>
              <a:rPr lang="en-US" dirty="0">
                <a:ea typeface="Calibri"/>
                <a:cs typeface="Calibri"/>
              </a:rPr>
              <a:t>αν πχ x1 = 2*b; και x2 = 2*b + c; Η </a:t>
            </a:r>
            <a:r>
              <a:rPr lang="en-US" dirty="0" err="1">
                <a:ea typeface="Calibri"/>
                <a:cs typeface="Calibri"/>
              </a:rPr>
              <a:t>λογική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του</a:t>
            </a:r>
            <a:r>
              <a:rPr lang="en-US" dirty="0">
                <a:ea typeface="Calibri"/>
                <a:cs typeface="Calibri"/>
              </a:rPr>
              <a:t> Common Subexpression Elimination </a:t>
            </a:r>
            <a:r>
              <a:rPr lang="en-US" dirty="0" err="1">
                <a:ea typeface="Calibri"/>
                <a:cs typeface="Calibri"/>
              </a:rPr>
              <a:t>είν</a:t>
            </a:r>
            <a:r>
              <a:rPr lang="en-US" dirty="0">
                <a:ea typeface="Calibri"/>
                <a:cs typeface="Calibri"/>
              </a:rPr>
              <a:t>αι να </a:t>
            </a:r>
            <a:r>
              <a:rPr lang="en-US" dirty="0" err="1">
                <a:ea typeface="Calibri"/>
                <a:cs typeface="Calibri"/>
              </a:rPr>
              <a:t>μην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εκτελέσω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τις</a:t>
            </a:r>
            <a:r>
              <a:rPr lang="en-US" dirty="0">
                <a:ea typeface="Calibri"/>
                <a:cs typeface="Calibri"/>
              </a:rPr>
              <a:t> π</a:t>
            </a:r>
            <a:r>
              <a:rPr lang="en-US" dirty="0" err="1">
                <a:ea typeface="Calibri"/>
                <a:cs typeface="Calibri"/>
              </a:rPr>
              <a:t>ράξεις</a:t>
            </a:r>
            <a:r>
              <a:rPr lang="en-US" dirty="0">
                <a:ea typeface="Calibri"/>
                <a:cs typeface="Calibri"/>
              </a:rPr>
              <a:t> ξα</a:t>
            </a:r>
            <a:r>
              <a:rPr lang="en-US" dirty="0" err="1">
                <a:ea typeface="Calibri"/>
                <a:cs typeface="Calibri"/>
              </a:rPr>
              <a:t>νά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εφόσον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έχω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έτοιμο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το</a:t>
            </a:r>
            <a:r>
              <a:rPr lang="en-US" dirty="0">
                <a:ea typeface="Calibri"/>
                <a:cs typeface="Calibri"/>
              </a:rPr>
              <a:t> απ</a:t>
            </a:r>
            <a:r>
              <a:rPr lang="en-US" dirty="0" err="1">
                <a:ea typeface="Calibri"/>
                <a:cs typeface="Calibri"/>
              </a:rPr>
              <a:t>οτέλεσμ</a:t>
            </a:r>
            <a:r>
              <a:rPr lang="en-US" dirty="0">
                <a:ea typeface="Calibri"/>
                <a:cs typeface="Calibri"/>
              </a:rPr>
              <a:t>α. </a:t>
            </a:r>
            <a:r>
              <a:rPr lang="en-US" dirty="0" err="1">
                <a:ea typeface="Calibri"/>
                <a:cs typeface="Calibri"/>
              </a:rPr>
              <a:t>Φυσικά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εδώ</a:t>
            </a:r>
            <a:r>
              <a:rPr lang="en-US" dirty="0">
                <a:ea typeface="Calibri"/>
                <a:cs typeface="Calibri"/>
              </a:rPr>
              <a:t> υπ</a:t>
            </a:r>
            <a:r>
              <a:rPr lang="en-US" dirty="0" err="1">
                <a:ea typeface="Calibri"/>
                <a:cs typeface="Calibri"/>
              </a:rPr>
              <a:t>άρχει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έν</a:t>
            </a:r>
            <a:r>
              <a:rPr lang="en-US" dirty="0">
                <a:ea typeface="Calibri"/>
                <a:cs typeface="Calibri"/>
              </a:rPr>
              <a:t>α trade off </a:t>
            </a:r>
            <a:r>
              <a:rPr lang="en-US" dirty="0" err="1">
                <a:ea typeface="Calibri"/>
                <a:cs typeface="Calibri"/>
              </a:rPr>
              <a:t>μετ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dirty="0" err="1">
                <a:ea typeface="Calibri"/>
                <a:cs typeface="Calibri"/>
              </a:rPr>
              <a:t>ξύ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της</a:t>
            </a:r>
            <a:r>
              <a:rPr lang="en-US" dirty="0">
                <a:ea typeface="Calibri"/>
                <a:cs typeface="Calibri"/>
              </a:rPr>
              <a:t> επανα</a:t>
            </a:r>
            <a:r>
              <a:rPr lang="en-US" dirty="0" err="1">
                <a:ea typeface="Calibri"/>
                <a:cs typeface="Calibri"/>
              </a:rPr>
              <a:t>χρησιμο</a:t>
            </a:r>
            <a:r>
              <a:rPr lang="en-US" dirty="0">
                <a:ea typeface="Calibri"/>
                <a:cs typeface="Calibri"/>
              </a:rPr>
              <a:t>π</a:t>
            </a:r>
            <a:r>
              <a:rPr lang="en-US" dirty="0" err="1">
                <a:ea typeface="Calibri"/>
                <a:cs typeface="Calibri"/>
              </a:rPr>
              <a:t>οίησης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δεδομένων</a:t>
            </a:r>
            <a:r>
              <a:rPr lang="en-US" dirty="0">
                <a:ea typeface="Calibri"/>
                <a:cs typeface="Calibri"/>
              </a:rPr>
              <a:t> και </a:t>
            </a:r>
            <a:r>
              <a:rPr lang="en-US" dirty="0" err="1">
                <a:ea typeface="Calibri"/>
                <a:cs typeface="Calibri"/>
              </a:rPr>
              <a:t>της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εξάρτησης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δεδομένων</a:t>
            </a:r>
            <a:r>
              <a:rPr lang="en-US" dirty="0">
                <a:ea typeface="Calibri"/>
                <a:cs typeface="Calibri"/>
              </a:rPr>
              <a:t>. 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 dirty="0">
              <a:ea typeface="Calibri"/>
              <a:cs typeface="Calibri"/>
            </a:endParaRPr>
          </a:p>
          <a:p>
            <a:pPr>
              <a:buFont typeface="Calibri"/>
            </a:pPr>
            <a:r>
              <a:rPr lang="en-US" err="1">
                <a:ea typeface="Calibri"/>
                <a:cs typeface="Calibri"/>
              </a:rPr>
              <a:t>Κύρι</a:t>
            </a:r>
            <a:r>
              <a:rPr lang="en-US" dirty="0">
                <a:ea typeface="Calibri"/>
                <a:cs typeface="Calibri"/>
              </a:rPr>
              <a:t>α </a:t>
            </a:r>
            <a:r>
              <a:rPr lang="en-US" err="1"/>
              <a:t>σημεί</a:t>
            </a:r>
            <a:r>
              <a:rPr lang="en-US"/>
              <a:t>α α</a:t>
            </a:r>
            <a:r>
              <a:rPr lang="en-US" err="1"/>
              <a:t>υτής</a:t>
            </a:r>
            <a:r>
              <a:rPr lang="en-US"/>
              <a:t> </a:t>
            </a:r>
            <a:r>
              <a:rPr lang="en-US" err="1"/>
              <a:t>της</a:t>
            </a:r>
            <a:r>
              <a:rPr lang="en-US"/>
              <a:t> </a:t>
            </a:r>
            <a:r>
              <a:rPr lang="en-US" err="1"/>
              <a:t>δι</a:t>
            </a:r>
            <a:r>
              <a:rPr lang="en-US"/>
              <a:t>α</a:t>
            </a:r>
            <a:r>
              <a:rPr lang="en-US" err="1"/>
              <a:t>φάνει</a:t>
            </a:r>
            <a:r>
              <a:rPr lang="en-US"/>
              <a:t>ας:</a:t>
            </a:r>
          </a:p>
          <a:p>
            <a:pPr marL="228600" indent="-228600">
              <a:buAutoNum type="arabicPeriod"/>
            </a:pPr>
            <a:r>
              <a:rPr lang="en-US" err="1"/>
              <a:t>Αν</a:t>
            </a:r>
            <a:r>
              <a:rPr lang="en-US" dirty="0"/>
              <a:t>α</a:t>
            </a:r>
            <a:r>
              <a:rPr lang="en-US" err="1"/>
              <a:t>φορά</a:t>
            </a:r>
            <a:r>
              <a:rPr lang="en-US" dirty="0"/>
              <a:t> </a:t>
            </a:r>
            <a:r>
              <a:rPr lang="en-US" err="1"/>
              <a:t>στις</a:t>
            </a:r>
            <a:r>
              <a:rPr lang="en-US"/>
              <a:t> </a:t>
            </a:r>
            <a:r>
              <a:rPr lang="en-US" err="1"/>
              <a:t>τεχνικές</a:t>
            </a:r>
            <a:endParaRPr lang="en-US" dirty="0" err="1">
              <a:ea typeface="Calibri" panose="020F0502020204030204"/>
              <a:cs typeface="Calibri" panose="020F0502020204030204"/>
            </a:endParaRPr>
          </a:p>
          <a:p>
            <a:pPr marL="228600" indent="-228600">
              <a:buAutoNum type="arabicPeriod"/>
            </a:pPr>
            <a:r>
              <a:rPr lang="en-US" dirty="0" err="1">
                <a:ea typeface="Calibri" panose="020F0502020204030204"/>
                <a:cs typeface="Calibri" panose="020F0502020204030204"/>
              </a:rPr>
              <a:t>Δώσε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έν</a:t>
            </a:r>
            <a:r>
              <a:rPr lang="en-US" dirty="0">
                <a:ea typeface="Calibri" panose="020F0502020204030204"/>
                <a:cs typeface="Calibri" panose="020F0502020204030204"/>
              </a:rPr>
              <a:t>α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μικρό</a:t>
            </a:r>
            <a:r>
              <a:rPr lang="en-US" dirty="0">
                <a:ea typeface="Calibri" panose="020F0502020204030204"/>
                <a:cs typeface="Calibri" panose="020F0502020204030204"/>
              </a:rPr>
              <a:t>,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σύντομο</a:t>
            </a:r>
            <a:r>
              <a:rPr lang="en-US" dirty="0">
                <a:ea typeface="Calibri" panose="020F0502020204030204"/>
                <a:cs typeface="Calibri" panose="020F0502020204030204"/>
              </a:rPr>
              <a:t> και κατα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το</a:t>
            </a:r>
            <a:r>
              <a:rPr lang="en-US" dirty="0">
                <a:ea typeface="Calibri" panose="020F0502020204030204"/>
                <a:cs typeface="Calibri" panose="020F0502020204030204"/>
              </a:rPr>
              <a:t>π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ιστικό</a:t>
            </a:r>
            <a:r>
              <a:rPr lang="en-US" dirty="0">
                <a:ea typeface="Calibri" panose="020F0502020204030204"/>
                <a:cs typeface="Calibri" panose="020F0502020204030204"/>
              </a:rPr>
              <a:t> πα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ράδειγμ</a:t>
            </a:r>
            <a:r>
              <a:rPr lang="en-US" dirty="0">
                <a:ea typeface="Calibri" panose="020F0502020204030204"/>
                <a:cs typeface="Calibri" panose="020F0502020204030204"/>
              </a:rPr>
              <a:t>α,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χωρίς</a:t>
            </a:r>
            <a:r>
              <a:rPr lang="en-US" dirty="0">
                <a:ea typeface="Calibri" panose="020F0502020204030204"/>
                <a:cs typeface="Calibri" panose="020F0502020204030204"/>
              </a:rPr>
              <a:t> να μπ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ερδεύει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τον</a:t>
            </a:r>
            <a:r>
              <a:rPr lang="en-US" dirty="0">
                <a:ea typeface="Calibri" panose="020F0502020204030204"/>
                <a:cs typeface="Calibri" panose="020F0502020204030204"/>
              </a:rPr>
              <a:t> 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κρο</a:t>
            </a:r>
            <a:r>
              <a:rPr lang="en-US" dirty="0">
                <a:ea typeface="Calibri" panose="020F0502020204030204"/>
                <a:cs typeface="Calibri" panose="020F0502020204030204"/>
              </a:rPr>
              <a:t>α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τή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4019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Π: </a:t>
            </a:r>
            <a:r>
              <a:rPr lang="en-US" dirty="0" err="1">
                <a:ea typeface="Calibri"/>
                <a:cs typeface="Calibri"/>
              </a:rPr>
              <a:t>Στο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δεύτερο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μέρος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της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εργ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dirty="0" err="1">
                <a:ea typeface="Calibri"/>
                <a:cs typeface="Calibri"/>
              </a:rPr>
              <a:t>σί</a:t>
            </a:r>
            <a:r>
              <a:rPr lang="en-US" dirty="0">
                <a:ea typeface="Calibri"/>
                <a:cs typeface="Calibri"/>
              </a:rPr>
              <a:t>ας </a:t>
            </a:r>
            <a:r>
              <a:rPr lang="en-US" dirty="0" err="1">
                <a:ea typeface="Calibri"/>
                <a:cs typeface="Calibri"/>
              </a:rPr>
              <a:t>είχ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dirty="0" err="1">
                <a:ea typeface="Calibri"/>
                <a:cs typeface="Calibri"/>
              </a:rPr>
              <a:t>με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στόχο</a:t>
            </a:r>
            <a:r>
              <a:rPr lang="en-US" dirty="0">
                <a:ea typeface="Calibri"/>
                <a:cs typeface="Calibri"/>
              </a:rPr>
              <a:t> να β</a:t>
            </a:r>
            <a:r>
              <a:rPr lang="en-US" dirty="0" err="1">
                <a:ea typeface="Calibri"/>
                <a:cs typeface="Calibri"/>
              </a:rPr>
              <a:t>ρούμε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την</a:t>
            </a:r>
            <a:r>
              <a:rPr lang="en-US" dirty="0">
                <a:ea typeface="Calibri"/>
                <a:cs typeface="Calibri"/>
              </a:rPr>
              <a:t> β</a:t>
            </a:r>
            <a:r>
              <a:rPr lang="en-US" dirty="0" err="1">
                <a:ea typeface="Calibri"/>
                <a:cs typeface="Calibri"/>
              </a:rPr>
              <a:t>έλτιστη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μνήμη</a:t>
            </a:r>
            <a:r>
              <a:rPr lang="en-US" dirty="0">
                <a:ea typeface="Calibri"/>
                <a:cs typeface="Calibri"/>
              </a:rPr>
              <a:t>. </a:t>
            </a:r>
            <a:r>
              <a:rPr lang="en-US" dirty="0" err="1">
                <a:ea typeface="Calibri"/>
                <a:cs typeface="Calibri"/>
              </a:rPr>
              <a:t>Αρχικά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ως</a:t>
            </a:r>
            <a:r>
              <a:rPr lang="en-US" dirty="0">
                <a:ea typeface="Calibri"/>
                <a:cs typeface="Calibri"/>
              </a:rPr>
              <a:t> β</a:t>
            </a:r>
            <a:r>
              <a:rPr lang="en-US" dirty="0" err="1">
                <a:ea typeface="Calibri"/>
                <a:cs typeface="Calibri"/>
              </a:rPr>
              <a:t>έλτιστη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είν</a:t>
            </a:r>
            <a:r>
              <a:rPr lang="en-US" dirty="0">
                <a:ea typeface="Calibri"/>
                <a:cs typeface="Calibri"/>
              </a:rPr>
              <a:t>αι </a:t>
            </a:r>
            <a:r>
              <a:rPr lang="en-US" dirty="0" err="1">
                <a:ea typeface="Calibri"/>
                <a:cs typeface="Calibri"/>
              </a:rPr>
              <a:t>μι</a:t>
            </a:r>
            <a:r>
              <a:rPr lang="en-US" dirty="0">
                <a:ea typeface="Calibri"/>
                <a:cs typeface="Calibri"/>
              </a:rPr>
              <a:t>α </a:t>
            </a:r>
            <a:r>
              <a:rPr lang="en-US" dirty="0" err="1">
                <a:ea typeface="Calibri"/>
                <a:cs typeface="Calibri"/>
              </a:rPr>
              <a:t>μνήμη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με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το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μικρότερο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δυν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dirty="0" err="1">
                <a:ea typeface="Calibri"/>
                <a:cs typeface="Calibri"/>
              </a:rPr>
              <a:t>τό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μέγεθος</a:t>
            </a:r>
            <a:r>
              <a:rPr lang="en-US" dirty="0">
                <a:ea typeface="Calibri"/>
                <a:cs typeface="Calibri"/>
              </a:rPr>
              <a:t>. </a:t>
            </a:r>
            <a:r>
              <a:rPr lang="en-US" dirty="0" err="1">
                <a:ea typeface="Calibri"/>
                <a:cs typeface="Calibri"/>
              </a:rPr>
              <a:t>Προσ</a:t>
            </a:r>
            <a:r>
              <a:rPr lang="en-US" dirty="0">
                <a:ea typeface="Calibri"/>
                <a:cs typeface="Calibri"/>
              </a:rPr>
              <a:t>πα</a:t>
            </a:r>
            <a:r>
              <a:rPr lang="en-US" dirty="0" err="1">
                <a:ea typeface="Calibri"/>
                <a:cs typeface="Calibri"/>
              </a:rPr>
              <a:t>θήσ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dirty="0" err="1">
                <a:ea typeface="Calibri"/>
                <a:cs typeface="Calibri"/>
              </a:rPr>
              <a:t>με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έτσι</a:t>
            </a:r>
            <a:r>
              <a:rPr lang="en-US" dirty="0">
                <a:ea typeface="Calibri"/>
                <a:cs typeface="Calibri"/>
              </a:rPr>
              <a:t> να </a:t>
            </a:r>
            <a:r>
              <a:rPr lang="en-US" dirty="0" err="1">
                <a:ea typeface="Calibri"/>
                <a:cs typeface="Calibri"/>
              </a:rPr>
              <a:t>μειώσουμε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το</a:t>
            </a:r>
            <a:r>
              <a:rPr lang="en-US" dirty="0">
                <a:ea typeface="Calibri"/>
                <a:cs typeface="Calibri"/>
              </a:rPr>
              <a:t> π</a:t>
            </a:r>
            <a:r>
              <a:rPr lang="en-US" dirty="0" err="1">
                <a:ea typeface="Calibri"/>
                <a:cs typeface="Calibri"/>
              </a:rPr>
              <a:t>λήθος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των</a:t>
            </a:r>
            <a:r>
              <a:rPr lang="en-US" dirty="0">
                <a:ea typeface="Calibri"/>
                <a:cs typeface="Calibri"/>
              </a:rPr>
              <a:t> π</a:t>
            </a:r>
            <a:r>
              <a:rPr lang="en-US" dirty="0" err="1">
                <a:ea typeface="Calibri"/>
                <a:cs typeface="Calibri"/>
              </a:rPr>
              <a:t>ινάκων</a:t>
            </a:r>
            <a:r>
              <a:rPr lang="en-US" dirty="0">
                <a:ea typeface="Calibri"/>
                <a:cs typeface="Calibri"/>
              </a:rPr>
              <a:t> π</a:t>
            </a:r>
            <a:r>
              <a:rPr lang="en-US" dirty="0" err="1">
                <a:ea typeface="Calibri"/>
                <a:cs typeface="Calibri"/>
              </a:rPr>
              <a:t>ου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χρησιμο</a:t>
            </a:r>
            <a:r>
              <a:rPr lang="en-US" dirty="0">
                <a:ea typeface="Calibri"/>
                <a:cs typeface="Calibri"/>
              </a:rPr>
              <a:t>π</a:t>
            </a:r>
            <a:r>
              <a:rPr lang="en-US" dirty="0" err="1">
                <a:ea typeface="Calibri"/>
                <a:cs typeface="Calibri"/>
              </a:rPr>
              <a:t>οιήσ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dirty="0" err="1">
                <a:ea typeface="Calibri"/>
                <a:cs typeface="Calibri"/>
              </a:rPr>
              <a:t>με</a:t>
            </a:r>
            <a:r>
              <a:rPr lang="en-US" dirty="0">
                <a:ea typeface="Calibri"/>
                <a:cs typeface="Calibri"/>
              </a:rPr>
              <a:t> και </a:t>
            </a:r>
            <a:r>
              <a:rPr lang="en-US" dirty="0" err="1">
                <a:ea typeface="Calibri"/>
                <a:cs typeface="Calibri"/>
              </a:rPr>
              <a:t>των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μετ</a:t>
            </a:r>
            <a:r>
              <a:rPr lang="en-US" dirty="0">
                <a:ea typeface="Calibri"/>
                <a:cs typeface="Calibri"/>
              </a:rPr>
              <a:t>αβ</a:t>
            </a:r>
            <a:r>
              <a:rPr lang="en-US" dirty="0" err="1">
                <a:ea typeface="Calibri"/>
                <a:cs typeface="Calibri"/>
              </a:rPr>
              <a:t>λητών</a:t>
            </a:r>
            <a:r>
              <a:rPr lang="en-US" dirty="0">
                <a:ea typeface="Calibri"/>
                <a:cs typeface="Calibri"/>
              </a:rPr>
              <a:t>. </a:t>
            </a:r>
            <a:r>
              <a:rPr lang="en-US" dirty="0" err="1">
                <a:ea typeface="Calibri"/>
                <a:cs typeface="Calibri"/>
              </a:rPr>
              <a:t>Γι</a:t>
            </a:r>
            <a:r>
              <a:rPr lang="en-US" dirty="0">
                <a:ea typeface="Calibri"/>
                <a:cs typeface="Calibri"/>
              </a:rPr>
              <a:t>α πα</a:t>
            </a:r>
            <a:r>
              <a:rPr lang="en-US" dirty="0" err="1">
                <a:ea typeface="Calibri"/>
                <a:cs typeface="Calibri"/>
              </a:rPr>
              <a:t>ράδειγμ</a:t>
            </a:r>
            <a:r>
              <a:rPr lang="en-US" dirty="0">
                <a:ea typeface="Calibri"/>
                <a:cs typeface="Calibri"/>
              </a:rPr>
              <a:t>α από </a:t>
            </a:r>
            <a:r>
              <a:rPr lang="en-US" dirty="0" err="1">
                <a:ea typeface="Calibri"/>
                <a:cs typeface="Calibri"/>
              </a:rPr>
              <a:t>τους</a:t>
            </a:r>
            <a:r>
              <a:rPr lang="en-US" dirty="0">
                <a:ea typeface="Calibri"/>
                <a:cs typeface="Calibri"/>
              </a:rPr>
              <a:t> 27 </a:t>
            </a:r>
            <a:r>
              <a:rPr lang="en-US" dirty="0" err="1">
                <a:ea typeface="Calibri"/>
                <a:cs typeface="Calibri"/>
              </a:rPr>
              <a:t>δι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dirty="0" err="1">
                <a:ea typeface="Calibri"/>
                <a:cs typeface="Calibri"/>
              </a:rPr>
              <a:t>φορετικούς</a:t>
            </a:r>
            <a:r>
              <a:rPr lang="en-US" dirty="0">
                <a:ea typeface="Calibri"/>
                <a:cs typeface="Calibri"/>
              </a:rPr>
              <a:t> π</a:t>
            </a:r>
            <a:r>
              <a:rPr lang="en-US" dirty="0" err="1">
                <a:ea typeface="Calibri"/>
                <a:cs typeface="Calibri"/>
              </a:rPr>
              <a:t>ίν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dirty="0" err="1">
                <a:ea typeface="Calibri"/>
                <a:cs typeface="Calibri"/>
              </a:rPr>
              <a:t>κες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ΝxΜ</a:t>
            </a:r>
            <a:r>
              <a:rPr lang="en-US" dirty="0">
                <a:ea typeface="Calibri"/>
                <a:cs typeface="Calibri"/>
              </a:rPr>
              <a:t> κατα</a:t>
            </a:r>
            <a:r>
              <a:rPr lang="en-US" dirty="0" err="1">
                <a:ea typeface="Calibri"/>
                <a:cs typeface="Calibri"/>
              </a:rPr>
              <a:t>λήξ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dirty="0" err="1">
                <a:ea typeface="Calibri"/>
                <a:cs typeface="Calibri"/>
              </a:rPr>
              <a:t>με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στους</a:t>
            </a:r>
            <a:r>
              <a:rPr lang="en-US" dirty="0">
                <a:ea typeface="Calibri"/>
                <a:cs typeface="Calibri"/>
              </a:rPr>
              <a:t> 7 και </a:t>
            </a:r>
            <a:r>
              <a:rPr lang="en-US" dirty="0" err="1">
                <a:ea typeface="Calibri"/>
                <a:cs typeface="Calibri"/>
              </a:rPr>
              <a:t>οι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μάσκες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των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φίλτρων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ότ</a:t>
            </a:r>
            <a:r>
              <a:rPr lang="en-US" dirty="0">
                <a:ea typeface="Calibri"/>
                <a:cs typeface="Calibri"/>
              </a:rPr>
              <a:t>αν </a:t>
            </a:r>
            <a:r>
              <a:rPr lang="en-US" dirty="0" err="1">
                <a:ea typeface="Calibri"/>
                <a:cs typeface="Calibri"/>
              </a:rPr>
              <a:t>εφ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dirty="0" err="1">
                <a:ea typeface="Calibri"/>
                <a:cs typeface="Calibri"/>
              </a:rPr>
              <a:t>ρμόζοτ</a:t>
            </a:r>
            <a:r>
              <a:rPr lang="en-US" dirty="0">
                <a:ea typeface="Calibri"/>
                <a:cs typeface="Calibri"/>
              </a:rPr>
              <a:t>αν </a:t>
            </a:r>
            <a:r>
              <a:rPr lang="en-US" dirty="0" err="1">
                <a:ea typeface="Calibri"/>
                <a:cs typeface="Calibri"/>
              </a:rPr>
              <a:t>στην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εικόν</a:t>
            </a:r>
            <a:r>
              <a:rPr lang="en-US" dirty="0">
                <a:ea typeface="Calibri"/>
                <a:cs typeface="Calibri"/>
              </a:rPr>
              <a:t>α </a:t>
            </a:r>
            <a:r>
              <a:rPr lang="en-US" dirty="0" err="1">
                <a:ea typeface="Calibri"/>
                <a:cs typeface="Calibri"/>
              </a:rPr>
              <a:t>έκ</a:t>
            </a:r>
            <a:r>
              <a:rPr lang="en-US" dirty="0">
                <a:ea typeface="Calibri"/>
                <a:cs typeface="Calibri"/>
              </a:rPr>
              <a:t>αναν π</a:t>
            </a:r>
            <a:r>
              <a:rPr lang="en-US" dirty="0" err="1">
                <a:ea typeface="Calibri"/>
                <a:cs typeface="Calibri"/>
              </a:rPr>
              <a:t>ολλ</a:t>
            </a:r>
            <a:r>
              <a:rPr lang="en-US" dirty="0">
                <a:ea typeface="Calibri"/>
                <a:cs typeface="Calibri"/>
              </a:rPr>
              <a:t>απλα</a:t>
            </a:r>
            <a:r>
              <a:rPr lang="en-US" dirty="0" err="1">
                <a:ea typeface="Calibri"/>
                <a:cs typeface="Calibri"/>
              </a:rPr>
              <a:t>σι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dirty="0" err="1">
                <a:ea typeface="Calibri"/>
                <a:cs typeface="Calibri"/>
              </a:rPr>
              <a:t>σμό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με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το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εκάστοτε</a:t>
            </a:r>
            <a:r>
              <a:rPr lang="en-US" dirty="0">
                <a:ea typeface="Calibri"/>
                <a:cs typeface="Calibri"/>
              </a:rPr>
              <a:t> 3x3 </a:t>
            </a:r>
            <a:r>
              <a:rPr lang="en-US" dirty="0" err="1">
                <a:ea typeface="Calibri"/>
                <a:cs typeface="Calibri"/>
              </a:rPr>
              <a:t>κομμάτι</a:t>
            </a:r>
            <a:r>
              <a:rPr lang="en-US" dirty="0">
                <a:ea typeface="Calibri"/>
                <a:cs typeface="Calibri"/>
              </a:rPr>
              <a:t>, οπ</a:t>
            </a:r>
            <a:r>
              <a:rPr lang="en-US" dirty="0" err="1">
                <a:ea typeface="Calibri"/>
                <a:cs typeface="Calibri"/>
              </a:rPr>
              <a:t>ότε</a:t>
            </a:r>
            <a:r>
              <a:rPr lang="en-US" dirty="0">
                <a:ea typeface="Calibri"/>
                <a:cs typeface="Calibri"/>
              </a:rPr>
              <a:t> α</a:t>
            </a:r>
            <a:r>
              <a:rPr lang="en-US" dirty="0" err="1">
                <a:ea typeface="Calibri"/>
                <a:cs typeface="Calibri"/>
              </a:rPr>
              <a:t>ντί</a:t>
            </a:r>
            <a:r>
              <a:rPr lang="en-US" dirty="0">
                <a:ea typeface="Calibri"/>
                <a:cs typeface="Calibri"/>
              </a:rPr>
              <a:t> να </a:t>
            </a:r>
            <a:r>
              <a:rPr lang="en-US" dirty="0" err="1">
                <a:ea typeface="Calibri"/>
                <a:cs typeface="Calibri"/>
              </a:rPr>
              <a:t>κάνουμε</a:t>
            </a:r>
            <a:r>
              <a:rPr lang="en-US" dirty="0">
                <a:ea typeface="Calibri"/>
                <a:cs typeface="Calibri"/>
              </a:rPr>
              <a:t> π</a:t>
            </a:r>
            <a:r>
              <a:rPr lang="en-US" dirty="0" err="1">
                <a:ea typeface="Calibri"/>
                <a:cs typeface="Calibri"/>
              </a:rPr>
              <a:t>ολλ</a:t>
            </a:r>
            <a:r>
              <a:rPr lang="en-US" dirty="0">
                <a:ea typeface="Calibri"/>
                <a:cs typeface="Calibri"/>
              </a:rPr>
              <a:t>απλα</a:t>
            </a:r>
            <a:r>
              <a:rPr lang="en-US" dirty="0" err="1">
                <a:ea typeface="Calibri"/>
                <a:cs typeface="Calibri"/>
              </a:rPr>
              <a:t>σι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dirty="0" err="1">
                <a:ea typeface="Calibri"/>
                <a:cs typeface="Calibri"/>
              </a:rPr>
              <a:t>σμό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κάν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dirty="0" err="1">
                <a:ea typeface="Calibri"/>
                <a:cs typeface="Calibri"/>
              </a:rPr>
              <a:t>με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μόνο</a:t>
            </a:r>
            <a:r>
              <a:rPr lang="en-US" dirty="0">
                <a:ea typeface="Calibri"/>
                <a:cs typeface="Calibri"/>
              </a:rPr>
              <a:t> π</a:t>
            </a:r>
            <a:r>
              <a:rPr lang="en-US" dirty="0" err="1">
                <a:ea typeface="Calibri"/>
                <a:cs typeface="Calibri"/>
              </a:rPr>
              <a:t>ροσθέσεις</a:t>
            </a:r>
            <a:r>
              <a:rPr lang="en-US" dirty="0">
                <a:ea typeface="Calibri"/>
                <a:cs typeface="Calibri"/>
              </a:rPr>
              <a:t>. Επ</a:t>
            </a:r>
            <a:r>
              <a:rPr lang="en-US" dirty="0" err="1">
                <a:ea typeface="Calibri"/>
                <a:cs typeface="Calibri"/>
              </a:rPr>
              <a:t>ίσης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μειώσ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dirty="0" err="1">
                <a:ea typeface="Calibri"/>
                <a:cs typeface="Calibri"/>
              </a:rPr>
              <a:t>με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την</a:t>
            </a:r>
            <a:r>
              <a:rPr lang="en-US" dirty="0">
                <a:ea typeface="Calibri"/>
                <a:cs typeface="Calibri"/>
              </a:rPr>
              <a:t> stack και </a:t>
            </a:r>
            <a:r>
              <a:rPr lang="en-US" dirty="0" err="1">
                <a:ea typeface="Calibri"/>
                <a:cs typeface="Calibri"/>
              </a:rPr>
              <a:t>την</a:t>
            </a:r>
            <a:r>
              <a:rPr lang="en-US" dirty="0">
                <a:ea typeface="Calibri"/>
                <a:cs typeface="Calibri"/>
              </a:rPr>
              <a:t> heap </a:t>
            </a:r>
            <a:r>
              <a:rPr lang="en-US" dirty="0" err="1">
                <a:ea typeface="Calibri"/>
                <a:cs typeface="Calibri"/>
              </a:rPr>
              <a:t>σε</a:t>
            </a:r>
            <a:r>
              <a:rPr lang="en-US" dirty="0">
                <a:ea typeface="Calibri"/>
                <a:cs typeface="Calibri"/>
              </a:rPr>
              <a:t> π</a:t>
            </a:r>
            <a:r>
              <a:rPr lang="en-US" dirty="0" err="1">
                <a:ea typeface="Calibri"/>
                <a:cs typeface="Calibri"/>
              </a:rPr>
              <a:t>ερί</a:t>
            </a:r>
            <a:r>
              <a:rPr lang="en-US" dirty="0">
                <a:ea typeface="Calibri"/>
                <a:cs typeface="Calibri"/>
              </a:rPr>
              <a:t>π</a:t>
            </a:r>
            <a:r>
              <a:rPr lang="en-US" dirty="0" err="1">
                <a:ea typeface="Calibri"/>
                <a:cs typeface="Calibri"/>
              </a:rPr>
              <a:t>ου</a:t>
            </a:r>
            <a:r>
              <a:rPr lang="en-US" dirty="0">
                <a:ea typeface="Calibri"/>
                <a:cs typeface="Calibri"/>
              </a:rPr>
              <a:t> 32κΒ.</a:t>
            </a:r>
          </a:p>
          <a:p>
            <a:r>
              <a:rPr lang="en-US" dirty="0">
                <a:ea typeface="Calibri"/>
                <a:cs typeface="Calibri"/>
              </a:rPr>
              <a:t>Θ: </a:t>
            </a:r>
            <a:r>
              <a:rPr lang="en-US" dirty="0" err="1">
                <a:ea typeface="Calibri"/>
                <a:cs typeface="Calibri"/>
              </a:rPr>
              <a:t>Μι</a:t>
            </a:r>
            <a:r>
              <a:rPr lang="en-US" dirty="0">
                <a:ea typeface="Calibri"/>
                <a:cs typeface="Calibri"/>
              </a:rPr>
              <a:t>α </a:t>
            </a:r>
            <a:r>
              <a:rPr lang="en-US" dirty="0" err="1">
                <a:ea typeface="Calibri"/>
                <a:cs typeface="Calibri"/>
              </a:rPr>
              <a:t>μνήμη</a:t>
            </a:r>
            <a:r>
              <a:rPr lang="en-US" dirty="0">
                <a:ea typeface="Calibri"/>
                <a:cs typeface="Calibri"/>
              </a:rPr>
              <a:t> μπ</a:t>
            </a:r>
            <a:r>
              <a:rPr lang="en-US" dirty="0" err="1">
                <a:ea typeface="Calibri"/>
                <a:cs typeface="Calibri"/>
              </a:rPr>
              <a:t>ορεί</a:t>
            </a:r>
            <a:r>
              <a:rPr lang="en-US" dirty="0">
                <a:ea typeface="Calibri"/>
                <a:cs typeface="Calibri"/>
              </a:rPr>
              <a:t> να β</a:t>
            </a:r>
            <a:r>
              <a:rPr lang="en-US" dirty="0" err="1">
                <a:ea typeface="Calibri"/>
                <a:cs typeface="Calibri"/>
              </a:rPr>
              <a:t>ελτιστο</a:t>
            </a:r>
            <a:r>
              <a:rPr lang="en-US" dirty="0">
                <a:ea typeface="Calibri"/>
                <a:cs typeface="Calibri"/>
              </a:rPr>
              <a:t>π</a:t>
            </a:r>
            <a:r>
              <a:rPr lang="en-US" dirty="0" err="1">
                <a:ea typeface="Calibri"/>
                <a:cs typeface="Calibri"/>
              </a:rPr>
              <a:t>οιηθεί</a:t>
            </a:r>
            <a:r>
              <a:rPr lang="en-US" dirty="0">
                <a:ea typeface="Calibri"/>
                <a:cs typeface="Calibri"/>
              </a:rPr>
              <a:t> και </a:t>
            </a:r>
            <a:r>
              <a:rPr lang="en-US" dirty="0" err="1">
                <a:ea typeface="Calibri"/>
                <a:cs typeface="Calibri"/>
              </a:rPr>
              <a:t>ως</a:t>
            </a:r>
            <a:r>
              <a:rPr lang="en-US" dirty="0">
                <a:ea typeface="Calibri"/>
                <a:cs typeface="Calibri"/>
              </a:rPr>
              <a:t> π</a:t>
            </a:r>
            <a:r>
              <a:rPr lang="en-US" dirty="0" err="1">
                <a:ea typeface="Calibri"/>
                <a:cs typeface="Calibri"/>
              </a:rPr>
              <a:t>ρος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τον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χρόνο</a:t>
            </a:r>
            <a:r>
              <a:rPr lang="en-US" dirty="0">
                <a:ea typeface="Calibri"/>
                <a:cs typeface="Calibri"/>
              </a:rPr>
              <a:t> π</a:t>
            </a:r>
            <a:r>
              <a:rPr lang="en-US" dirty="0" err="1">
                <a:ea typeface="Calibri"/>
                <a:cs typeface="Calibri"/>
              </a:rPr>
              <a:t>ου</a:t>
            </a:r>
            <a:r>
              <a:rPr lang="en-US" dirty="0">
                <a:ea typeface="Calibri"/>
                <a:cs typeface="Calibri"/>
              </a:rPr>
              <a:t> π</a:t>
            </a:r>
            <a:r>
              <a:rPr lang="en-US" dirty="0" err="1">
                <a:ea typeface="Calibri"/>
                <a:cs typeface="Calibri"/>
              </a:rPr>
              <a:t>εριμένουμε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γι</a:t>
            </a:r>
            <a:r>
              <a:rPr lang="en-US" dirty="0">
                <a:ea typeface="Calibri"/>
                <a:cs typeface="Calibri"/>
              </a:rPr>
              <a:t>α να </a:t>
            </a:r>
            <a:r>
              <a:rPr lang="en-US" dirty="0" err="1">
                <a:ea typeface="Calibri"/>
                <a:cs typeface="Calibri"/>
              </a:rPr>
              <a:t>γίνει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εγγρ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dirty="0" err="1">
                <a:ea typeface="Calibri"/>
                <a:cs typeface="Calibri"/>
              </a:rPr>
              <a:t>φή</a:t>
            </a:r>
            <a:r>
              <a:rPr lang="en-US" dirty="0">
                <a:ea typeface="Calibri"/>
                <a:cs typeface="Calibri"/>
              </a:rPr>
              <a:t> / α</a:t>
            </a:r>
            <a:r>
              <a:rPr lang="en-US" dirty="0" err="1">
                <a:ea typeface="Calibri"/>
                <a:cs typeface="Calibri"/>
              </a:rPr>
              <a:t>νάγνωση</a:t>
            </a:r>
            <a:r>
              <a:rPr lang="en-US" dirty="0">
                <a:ea typeface="Calibri"/>
                <a:cs typeface="Calibri"/>
              </a:rPr>
              <a:t>. Η π</a:t>
            </a:r>
            <a:r>
              <a:rPr lang="en-US" dirty="0" err="1">
                <a:ea typeface="Calibri"/>
                <a:cs typeface="Calibri"/>
              </a:rPr>
              <a:t>ρώτη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μνήμη</a:t>
            </a:r>
            <a:r>
              <a:rPr lang="en-US" dirty="0">
                <a:ea typeface="Calibri"/>
                <a:cs typeface="Calibri"/>
              </a:rPr>
              <a:t> π</a:t>
            </a:r>
            <a:r>
              <a:rPr lang="en-US" dirty="0" err="1">
                <a:ea typeface="Calibri"/>
                <a:cs typeface="Calibri"/>
              </a:rPr>
              <a:t>ου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δοκιμάσ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dirty="0" err="1">
                <a:ea typeface="Calibri"/>
                <a:cs typeface="Calibri"/>
              </a:rPr>
              <a:t>με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είχε</a:t>
            </a:r>
            <a:r>
              <a:rPr lang="en-US" dirty="0">
                <a:ea typeface="Calibri"/>
                <a:cs typeface="Calibri"/>
              </a:rPr>
              <a:t> 250 ns </a:t>
            </a:r>
            <a:r>
              <a:rPr lang="en-US" dirty="0" err="1">
                <a:ea typeface="Calibri"/>
                <a:cs typeface="Calibri"/>
              </a:rPr>
              <a:t>χρόνο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μη</a:t>
            </a:r>
            <a:r>
              <a:rPr lang="en-US" dirty="0">
                <a:ea typeface="Calibri"/>
                <a:cs typeface="Calibri"/>
              </a:rPr>
              <a:t> α</a:t>
            </a:r>
            <a:r>
              <a:rPr lang="en-US" dirty="0" err="1">
                <a:ea typeface="Calibri"/>
                <a:cs typeface="Calibri"/>
              </a:rPr>
              <a:t>κολουθι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dirty="0" err="1">
                <a:ea typeface="Calibri"/>
                <a:cs typeface="Calibri"/>
              </a:rPr>
              <a:t>κής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εγγρ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dirty="0" err="1">
                <a:ea typeface="Calibri"/>
                <a:cs typeface="Calibri"/>
              </a:rPr>
              <a:t>φής</a:t>
            </a:r>
            <a:r>
              <a:rPr lang="en-US" dirty="0">
                <a:ea typeface="Calibri"/>
                <a:cs typeface="Calibri"/>
              </a:rPr>
              <a:t>/α</a:t>
            </a:r>
            <a:r>
              <a:rPr lang="en-US" dirty="0" err="1">
                <a:ea typeface="Calibri"/>
                <a:cs typeface="Calibri"/>
              </a:rPr>
              <a:t>νάγνωσης</a:t>
            </a:r>
            <a:r>
              <a:rPr lang="en-US" dirty="0">
                <a:ea typeface="Calibri"/>
                <a:cs typeface="Calibri"/>
              </a:rPr>
              <a:t> και 50 ns </a:t>
            </a:r>
            <a:r>
              <a:rPr lang="en-US" dirty="0" err="1">
                <a:ea typeface="Calibri"/>
                <a:cs typeface="Calibri"/>
              </a:rPr>
              <a:t>χρόνο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/>
              <a:t>α</a:t>
            </a:r>
            <a:r>
              <a:rPr lang="en-US" dirty="0" err="1"/>
              <a:t>κολουθι</a:t>
            </a:r>
            <a:r>
              <a:rPr lang="en-US" dirty="0"/>
              <a:t>α</a:t>
            </a:r>
            <a:r>
              <a:rPr lang="en-US" dirty="0" err="1"/>
              <a:t>κής</a:t>
            </a:r>
            <a:r>
              <a:rPr lang="en-US" dirty="0"/>
              <a:t> </a:t>
            </a:r>
            <a:r>
              <a:rPr lang="en-US" dirty="0" err="1"/>
              <a:t>εγγρ</a:t>
            </a:r>
            <a:r>
              <a:rPr lang="en-US" dirty="0"/>
              <a:t>α</a:t>
            </a:r>
            <a:r>
              <a:rPr lang="en-US" dirty="0" err="1"/>
              <a:t>φής</a:t>
            </a:r>
            <a:r>
              <a:rPr lang="en-US" dirty="0"/>
              <a:t>/α</a:t>
            </a:r>
            <a:r>
              <a:rPr lang="en-US" dirty="0" err="1"/>
              <a:t>νάγνωσης</a:t>
            </a:r>
            <a:r>
              <a:rPr lang="en-US" dirty="0"/>
              <a:t>. </a:t>
            </a:r>
            <a:r>
              <a:rPr lang="en-US" dirty="0" err="1"/>
              <a:t>Προσ</a:t>
            </a:r>
            <a:r>
              <a:rPr lang="en-US" dirty="0"/>
              <a:t>πα</a:t>
            </a:r>
            <a:r>
              <a:rPr lang="en-US" dirty="0" err="1"/>
              <a:t>θώντ</a:t>
            </a:r>
            <a:r>
              <a:rPr lang="en-US" dirty="0"/>
              <a:t>ας να </a:t>
            </a:r>
            <a:r>
              <a:rPr lang="en-US" dirty="0" err="1"/>
              <a:t>έχουμε</a:t>
            </a:r>
            <a:r>
              <a:rPr lang="en-US" dirty="0"/>
              <a:t> </a:t>
            </a:r>
            <a:r>
              <a:rPr lang="en-US" dirty="0" err="1"/>
              <a:t>μι</a:t>
            </a:r>
            <a:r>
              <a:rPr lang="en-US" dirty="0"/>
              <a:t>α </a:t>
            </a:r>
            <a:r>
              <a:rPr lang="en-US" dirty="0" err="1"/>
              <a:t>ρε</a:t>
            </a:r>
            <a:r>
              <a:rPr lang="en-US" dirty="0"/>
              <a:t>α</a:t>
            </a:r>
            <a:r>
              <a:rPr lang="en-US" dirty="0" err="1"/>
              <a:t>λιστική</a:t>
            </a:r>
            <a:r>
              <a:rPr lang="en-US" dirty="0"/>
              <a:t> </a:t>
            </a:r>
            <a:r>
              <a:rPr lang="en-US" dirty="0" err="1"/>
              <a:t>μνήμη</a:t>
            </a:r>
            <a:r>
              <a:rPr lang="en-US" dirty="0"/>
              <a:t> β</a:t>
            </a:r>
            <a:r>
              <a:rPr lang="en-US" dirty="0" err="1"/>
              <a:t>ρίκ</a:t>
            </a:r>
            <a:r>
              <a:rPr lang="en-US" dirty="0"/>
              <a:t>α</a:t>
            </a:r>
            <a:r>
              <a:rPr lang="en-US" dirty="0" err="1">
                <a:ea typeface="Calibri"/>
                <a:cs typeface="Calibri"/>
              </a:rPr>
              <a:t>με</a:t>
            </a:r>
            <a:r>
              <a:rPr lang="en-US" dirty="0"/>
              <a:t> </a:t>
            </a:r>
            <a:r>
              <a:rPr lang="en-US" dirty="0" err="1"/>
              <a:t>μερικές</a:t>
            </a:r>
            <a:r>
              <a:rPr lang="en-US" dirty="0"/>
              <a:t> π</a:t>
            </a:r>
            <a:r>
              <a:rPr lang="en-US" dirty="0" err="1"/>
              <a:t>ου</a:t>
            </a:r>
            <a:r>
              <a:rPr lang="en-US" dirty="0"/>
              <a:t> </a:t>
            </a:r>
            <a:r>
              <a:rPr lang="en-US" dirty="0" err="1"/>
              <a:t>είχ</a:t>
            </a:r>
            <a:r>
              <a:rPr lang="en-US" dirty="0"/>
              <a:t>αν και 100 ns (</a:t>
            </a:r>
            <a:r>
              <a:rPr lang="en-US" dirty="0" err="1"/>
              <a:t>εξωτερικές</a:t>
            </a:r>
            <a:r>
              <a:rPr lang="en-US" dirty="0"/>
              <a:t> πχ DRAM) και ο ARM7TDMI μπ</a:t>
            </a:r>
            <a:r>
              <a:rPr lang="en-US" dirty="0" err="1"/>
              <a:t>ορεί</a:t>
            </a:r>
            <a:r>
              <a:rPr lang="en-US" dirty="0"/>
              <a:t> να </a:t>
            </a:r>
            <a:r>
              <a:rPr lang="en-US" dirty="0" err="1"/>
              <a:t>έχει</a:t>
            </a:r>
            <a:r>
              <a:rPr lang="en-US" dirty="0"/>
              <a:t> </a:t>
            </a:r>
            <a:r>
              <a:rPr lang="en-US" dirty="0" err="1"/>
              <a:t>μι</a:t>
            </a:r>
            <a:r>
              <a:rPr lang="en-US" dirty="0"/>
              <a:t>α </a:t>
            </a:r>
            <a:r>
              <a:rPr lang="en-US" dirty="0" err="1"/>
              <a:t>εσωτερική</a:t>
            </a:r>
            <a:r>
              <a:rPr lang="en-US" dirty="0"/>
              <a:t> </a:t>
            </a:r>
            <a:r>
              <a:rPr lang="en-US" dirty="0" err="1"/>
              <a:t>sram</a:t>
            </a:r>
            <a:r>
              <a:rPr lang="en-US" dirty="0"/>
              <a:t> </a:t>
            </a:r>
            <a:r>
              <a:rPr lang="en-US" dirty="0" err="1"/>
              <a:t>με</a:t>
            </a:r>
            <a:r>
              <a:rPr lang="en-US" dirty="0"/>
              <a:t> </a:t>
            </a:r>
            <a:r>
              <a:rPr lang="en-US" dirty="0" err="1"/>
              <a:t>χρόνο</a:t>
            </a:r>
            <a:r>
              <a:rPr lang="en-US" dirty="0"/>
              <a:t> 10ns. Επ</a:t>
            </a:r>
            <a:r>
              <a:rPr lang="en-US" dirty="0" err="1"/>
              <a:t>ίσης</a:t>
            </a:r>
            <a:r>
              <a:rPr lang="en-US" dirty="0"/>
              <a:t> </a:t>
            </a:r>
            <a:r>
              <a:rPr lang="en-US" dirty="0" err="1"/>
              <a:t>μειώσ</a:t>
            </a:r>
            <a:r>
              <a:rPr lang="en-US" dirty="0"/>
              <a:t>α</a:t>
            </a:r>
            <a:r>
              <a:rPr lang="en-US" dirty="0" err="1"/>
              <a:t>με</a:t>
            </a:r>
            <a:r>
              <a:rPr lang="en-US" dirty="0"/>
              <a:t> </a:t>
            </a:r>
            <a:r>
              <a:rPr lang="en-US" dirty="0" err="1"/>
              <a:t>το</a:t>
            </a:r>
            <a:r>
              <a:rPr lang="en-US" dirty="0"/>
              <a:t> π</a:t>
            </a:r>
            <a:r>
              <a:rPr lang="en-US" dirty="0" err="1"/>
              <a:t>λήθος</a:t>
            </a:r>
            <a:r>
              <a:rPr lang="en-US" dirty="0"/>
              <a:t> </a:t>
            </a:r>
            <a:r>
              <a:rPr lang="en-US" dirty="0" err="1"/>
              <a:t>των</a:t>
            </a:r>
            <a:r>
              <a:rPr lang="en-US" dirty="0"/>
              <a:t> </a:t>
            </a:r>
            <a:r>
              <a:rPr lang="en-US" dirty="0" err="1"/>
              <a:t>εντολών</a:t>
            </a:r>
            <a:r>
              <a:rPr lang="en-US" dirty="0"/>
              <a:t> load και store. </a:t>
            </a:r>
            <a:r>
              <a:rPr lang="en-US" dirty="0" err="1"/>
              <a:t>Γι</a:t>
            </a:r>
            <a:r>
              <a:rPr lang="en-US" dirty="0"/>
              <a:t>α πα</a:t>
            </a:r>
            <a:r>
              <a:rPr lang="en-US" dirty="0" err="1"/>
              <a:t>ράδειγμ</a:t>
            </a:r>
            <a:r>
              <a:rPr lang="en-US" dirty="0"/>
              <a:t>α </a:t>
            </a:r>
            <a:r>
              <a:rPr lang="en-US" dirty="0" err="1"/>
              <a:t>με</a:t>
            </a:r>
            <a:r>
              <a:rPr lang="en-US" dirty="0"/>
              <a:t> </a:t>
            </a:r>
            <a:r>
              <a:rPr lang="en-US" dirty="0" err="1"/>
              <a:t>την</a:t>
            </a:r>
            <a:r>
              <a:rPr lang="en-US" dirty="0"/>
              <a:t> </a:t>
            </a:r>
            <a:r>
              <a:rPr lang="en-US" dirty="0" err="1"/>
              <a:t>τεχνική</a:t>
            </a:r>
            <a:r>
              <a:rPr lang="en-US" dirty="0"/>
              <a:t> loop </a:t>
            </a:r>
            <a:r>
              <a:rPr lang="en-US" dirty="0" err="1"/>
              <a:t>fussion</a:t>
            </a:r>
            <a:r>
              <a:rPr lang="en-US" dirty="0"/>
              <a:t> α</a:t>
            </a:r>
            <a:r>
              <a:rPr lang="en-US" dirty="0" err="1"/>
              <a:t>ντι</a:t>
            </a:r>
            <a:r>
              <a:rPr lang="en-US" dirty="0"/>
              <a:t> να </a:t>
            </a:r>
            <a:r>
              <a:rPr lang="en-US" dirty="0" err="1"/>
              <a:t>κάνουμε</a:t>
            </a:r>
            <a:r>
              <a:rPr lang="en-US" dirty="0"/>
              <a:t> 500x500 x 2 = 500 000 load θα </a:t>
            </a:r>
            <a:r>
              <a:rPr lang="en-US" dirty="0" err="1"/>
              <a:t>κάνουμε</a:t>
            </a:r>
            <a:r>
              <a:rPr lang="en-US" dirty="0"/>
              <a:t> </a:t>
            </a:r>
            <a:r>
              <a:rPr lang="en-US" dirty="0" err="1"/>
              <a:t>μόνο</a:t>
            </a:r>
            <a:r>
              <a:rPr lang="en-US" dirty="0"/>
              <a:t> 250 000 load , </a:t>
            </a:r>
            <a:r>
              <a:rPr lang="en-US" dirty="0" err="1"/>
              <a:t>ομοίως</a:t>
            </a:r>
            <a:r>
              <a:rPr lang="en-US" dirty="0"/>
              <a:t> </a:t>
            </a:r>
            <a:r>
              <a:rPr lang="en-US" dirty="0" err="1"/>
              <a:t>γι</a:t>
            </a:r>
            <a:r>
              <a:rPr lang="en-US" dirty="0"/>
              <a:t>α τα store.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 err="1">
                <a:ea typeface="Calibri"/>
                <a:cs typeface="Calibri"/>
              </a:rPr>
              <a:t>Κύρι</a:t>
            </a:r>
            <a:r>
              <a:rPr lang="en-US" dirty="0">
                <a:ea typeface="Calibri"/>
                <a:cs typeface="Calibri"/>
              </a:rPr>
              <a:t>α </a:t>
            </a:r>
            <a:r>
              <a:rPr lang="en-US" dirty="0" err="1">
                <a:ea typeface="Calibri"/>
                <a:cs typeface="Calibri"/>
              </a:rPr>
              <a:t>σημεί</a:t>
            </a:r>
            <a:r>
              <a:rPr lang="en-US" dirty="0">
                <a:ea typeface="Calibri"/>
                <a:cs typeface="Calibri"/>
              </a:rPr>
              <a:t>α:</a:t>
            </a:r>
          </a:p>
          <a:p>
            <a:pPr marL="228600" indent="-228600">
              <a:buAutoNum type="arabicPeriod"/>
            </a:pPr>
            <a:r>
              <a:rPr lang="en-US" dirty="0">
                <a:ea typeface="Calibri"/>
                <a:cs typeface="Calibri"/>
              </a:rPr>
              <a:t>27 </a:t>
            </a:r>
            <a:r>
              <a:rPr lang="en-US" err="1">
                <a:ea typeface="Calibri"/>
                <a:cs typeface="Calibri"/>
              </a:rPr>
              <a:t>σε</a:t>
            </a:r>
            <a:r>
              <a:rPr lang="en-US" dirty="0">
                <a:ea typeface="Calibri"/>
                <a:cs typeface="Calibri"/>
              </a:rPr>
              <a:t> 7 </a:t>
            </a:r>
            <a:r>
              <a:rPr lang="en-US" err="1">
                <a:ea typeface="Calibri"/>
                <a:cs typeface="Calibri"/>
              </a:rPr>
              <a:t>NxM</a:t>
            </a:r>
            <a:r>
              <a:rPr lang="en-US">
                <a:ea typeface="Calibri"/>
                <a:cs typeface="Calibri"/>
              </a:rPr>
              <a:t> π</a:t>
            </a:r>
            <a:r>
              <a:rPr lang="en-US" err="1">
                <a:ea typeface="Calibri"/>
                <a:cs typeface="Calibri"/>
              </a:rPr>
              <a:t>ίν</a:t>
            </a:r>
            <a:r>
              <a:rPr lang="en-US">
                <a:ea typeface="Calibri"/>
                <a:cs typeface="Calibri"/>
              </a:rPr>
              <a:t>α</a:t>
            </a:r>
            <a:r>
              <a:rPr lang="en-US" err="1">
                <a:ea typeface="Calibri"/>
                <a:cs typeface="Calibri"/>
              </a:rPr>
              <a:t>κες</a:t>
            </a:r>
            <a:endParaRPr lang="en-US" dirty="0" err="1">
              <a:ea typeface="Calibri"/>
              <a:cs typeface="Calibri"/>
            </a:endParaRPr>
          </a:p>
          <a:p>
            <a:pPr marL="228600" indent="-228600">
              <a:buAutoNum type="arabicPeriod"/>
            </a:pPr>
            <a:r>
              <a:rPr lang="en-US" dirty="0">
                <a:ea typeface="Calibri"/>
                <a:cs typeface="Calibri"/>
              </a:rPr>
              <a:t>ROM (Flash) : 32kB stack &amp; heap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err="1">
                <a:ea typeface="Calibri"/>
                <a:cs typeface="Calibri"/>
              </a:rPr>
              <a:t>Εξωτερική</a:t>
            </a:r>
            <a:r>
              <a:rPr lang="en-US">
                <a:ea typeface="Calibri"/>
                <a:cs typeface="Calibri"/>
              </a:rPr>
              <a:t> DRAM 250/50 ns </a:t>
            </a:r>
            <a:r>
              <a:rPr lang="en-US" dirty="0">
                <a:ea typeface="Calibri"/>
                <a:cs typeface="Calibri"/>
              </a:rPr>
              <a:t>σε 100/100 ns </a:t>
            </a:r>
          </a:p>
          <a:p>
            <a:pPr marL="228600" indent="-228600">
              <a:buAutoNum type="arabicPeriod"/>
            </a:pPr>
            <a:r>
              <a:rPr lang="en-US" err="1">
                <a:ea typeface="Calibri"/>
                <a:cs typeface="Calibri"/>
              </a:rPr>
              <a:t>Εσωτερική</a:t>
            </a:r>
            <a:r>
              <a:rPr lang="en-US" dirty="0">
                <a:ea typeface="Calibri"/>
                <a:cs typeface="Calibri"/>
              </a:rPr>
              <a:t> SRAM 10/10 ns</a:t>
            </a:r>
          </a:p>
          <a:p>
            <a:pPr marL="228600" indent="-228600">
              <a:buAutoNum type="arabicPeriod"/>
            </a:pPr>
            <a:r>
              <a:rPr lang="en-US" dirty="0">
                <a:ea typeface="Calibri"/>
                <a:cs typeface="Calibri"/>
              </a:rPr>
              <a:t>Loop </a:t>
            </a:r>
            <a:r>
              <a:rPr lang="en-US" dirty="0" err="1">
                <a:ea typeface="Calibri"/>
                <a:cs typeface="Calibri"/>
              </a:rPr>
              <a:t>fussion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ρίχνει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στο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μισό</a:t>
            </a:r>
            <a:r>
              <a:rPr lang="en-US" dirty="0">
                <a:ea typeface="Calibri"/>
                <a:cs typeface="Calibri"/>
              </a:rPr>
              <a:t> τα load και store</a:t>
            </a:r>
          </a:p>
          <a:p>
            <a:pPr marL="228600" indent="-228600">
              <a:buAutoNum type="arabicPeriod"/>
            </a:pPr>
            <a:endParaRPr lang="en-US" dirty="0">
              <a:ea typeface="Calibri"/>
              <a:cs typeface="Calibri"/>
            </a:endParaRPr>
          </a:p>
          <a:p>
            <a:r>
              <a:rPr lang="en-US" err="1">
                <a:ea typeface="Calibri"/>
                <a:cs typeface="Calibri"/>
              </a:rPr>
              <a:t>Αν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χρει</a:t>
            </a:r>
            <a:r>
              <a:rPr lang="en-US">
                <a:ea typeface="Calibri"/>
                <a:cs typeface="Calibri"/>
              </a:rPr>
              <a:t>α</a:t>
            </a:r>
            <a:r>
              <a:rPr lang="en-US" err="1">
                <a:ea typeface="Calibri"/>
                <a:cs typeface="Calibri"/>
              </a:rPr>
              <a:t>στεί</a:t>
            </a:r>
            <a:r>
              <a:rPr lang="en-US">
                <a:ea typeface="Calibri"/>
                <a:cs typeface="Calibri"/>
              </a:rPr>
              <a:t>:</a:t>
            </a:r>
          </a:p>
          <a:p>
            <a:r>
              <a:rPr lang="en-US" dirty="0">
                <a:hlinkClick r:id="rId3"/>
              </a:rPr>
              <a:t>doc6175-1369084.pdf (mouser.com)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5820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Π: </a:t>
            </a:r>
            <a:r>
              <a:rPr lang="en-US" dirty="0" err="1">
                <a:ea typeface="Calibri"/>
                <a:cs typeface="Calibri"/>
              </a:rPr>
              <a:t>Δοκιμάσ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dirty="0" err="1">
                <a:ea typeface="Calibri"/>
                <a:cs typeface="Calibri"/>
              </a:rPr>
              <a:t>με</a:t>
            </a:r>
            <a:r>
              <a:rPr lang="en-US" dirty="0">
                <a:ea typeface="Calibri"/>
                <a:cs typeface="Calibri"/>
              </a:rPr>
              <a:t> π</a:t>
            </a:r>
            <a:r>
              <a:rPr lang="en-US" dirty="0" err="1">
                <a:ea typeface="Calibri"/>
                <a:cs typeface="Calibri"/>
              </a:rPr>
              <a:t>ολλές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δι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dirty="0" err="1">
                <a:ea typeface="Calibri"/>
                <a:cs typeface="Calibri"/>
              </a:rPr>
              <a:t>φορετικές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δομές</a:t>
            </a:r>
            <a:r>
              <a:rPr lang="en-US" dirty="0">
                <a:ea typeface="Calibri"/>
                <a:cs typeface="Calibri"/>
              </a:rPr>
              <a:t>. </a:t>
            </a:r>
            <a:r>
              <a:rPr lang="en-US" dirty="0" err="1">
                <a:ea typeface="Calibri"/>
                <a:cs typeface="Calibri"/>
              </a:rPr>
              <a:t>Αλλά</a:t>
            </a:r>
            <a:r>
              <a:rPr lang="en-US" dirty="0">
                <a:ea typeface="Calibri"/>
                <a:cs typeface="Calibri"/>
              </a:rPr>
              <a:t> η β</a:t>
            </a:r>
            <a:r>
              <a:rPr lang="en-US" dirty="0" err="1">
                <a:ea typeface="Calibri"/>
                <a:cs typeface="Calibri"/>
              </a:rPr>
              <a:t>ελτιστη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ήτ</a:t>
            </a:r>
            <a:r>
              <a:rPr lang="en-US" dirty="0">
                <a:ea typeface="Calibri"/>
                <a:cs typeface="Calibri"/>
              </a:rPr>
              <a:t>αν </a:t>
            </a:r>
            <a:r>
              <a:rPr lang="en-US" dirty="0" err="1">
                <a:ea typeface="Calibri"/>
                <a:cs typeface="Calibri"/>
              </a:rPr>
              <a:t>γι</a:t>
            </a:r>
            <a:r>
              <a:rPr lang="en-US" dirty="0">
                <a:ea typeface="Calibri"/>
                <a:cs typeface="Calibri"/>
              </a:rPr>
              <a:t>α 4 </a:t>
            </a:r>
            <a:r>
              <a:rPr lang="en-US" dirty="0" err="1">
                <a:ea typeface="Calibri"/>
                <a:cs typeface="Calibri"/>
              </a:rPr>
              <a:t>κομμάτι</a:t>
            </a:r>
            <a:r>
              <a:rPr lang="en-US" dirty="0">
                <a:ea typeface="Calibri"/>
                <a:cs typeface="Calibri"/>
              </a:rPr>
              <a:t>α </a:t>
            </a:r>
            <a:r>
              <a:rPr lang="en-US" dirty="0" err="1">
                <a:ea typeface="Calibri"/>
                <a:cs typeface="Calibri"/>
              </a:rPr>
              <a:t>μνήμης</a:t>
            </a:r>
            <a:r>
              <a:rPr lang="en-US" dirty="0">
                <a:ea typeface="Calibri"/>
                <a:cs typeface="Calibri"/>
              </a:rPr>
              <a:t>. ...</a:t>
            </a:r>
            <a:endParaRPr lang="en-US" dirty="0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4523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Θ: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7008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Π: </a:t>
            </a:r>
            <a:r>
              <a:rPr lang="en-US" dirty="0" err="1">
                <a:ea typeface="Calibri"/>
                <a:cs typeface="Calibri"/>
              </a:rPr>
              <a:t>Τώρ</a:t>
            </a:r>
            <a:r>
              <a:rPr lang="en-US" dirty="0">
                <a:ea typeface="Calibri"/>
                <a:cs typeface="Calibri"/>
              </a:rPr>
              <a:t>α, θα </a:t>
            </a:r>
            <a:r>
              <a:rPr lang="en-US" dirty="0" err="1">
                <a:ea typeface="Calibri"/>
                <a:cs typeface="Calibri"/>
              </a:rPr>
              <a:t>δούμε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μερικά</a:t>
            </a:r>
            <a:r>
              <a:rPr lang="en-US" dirty="0">
                <a:ea typeface="Calibri"/>
                <a:cs typeface="Calibri"/>
              </a:rPr>
              <a:t> απ</a:t>
            </a:r>
            <a:r>
              <a:rPr lang="en-US" dirty="0" err="1">
                <a:ea typeface="Calibri"/>
                <a:cs typeface="Calibri"/>
              </a:rPr>
              <a:t>οτελέσμ</a:t>
            </a:r>
            <a:r>
              <a:rPr lang="en-US" dirty="0">
                <a:ea typeface="Calibri"/>
                <a:cs typeface="Calibri"/>
              </a:rPr>
              <a:t>ατα από </a:t>
            </a:r>
            <a:r>
              <a:rPr lang="en-US" dirty="0" err="1">
                <a:ea typeface="Calibri"/>
                <a:cs typeface="Calibri"/>
              </a:rPr>
              <a:t>τις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εκτελέσεις</a:t>
            </a:r>
            <a:r>
              <a:rPr lang="en-US" dirty="0">
                <a:ea typeface="Calibri"/>
                <a:cs typeface="Calibri"/>
              </a:rPr>
              <a:t> π</a:t>
            </a:r>
            <a:r>
              <a:rPr lang="en-US" dirty="0" err="1">
                <a:ea typeface="Calibri"/>
                <a:cs typeface="Calibri"/>
              </a:rPr>
              <a:t>ου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κάν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dirty="0" err="1">
                <a:ea typeface="Calibri"/>
                <a:cs typeface="Calibri"/>
              </a:rPr>
              <a:t>με</a:t>
            </a:r>
            <a:r>
              <a:rPr lang="en-US" dirty="0">
                <a:ea typeface="Calibri"/>
                <a:cs typeface="Calibri"/>
              </a:rPr>
              <a:t>.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7294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Θ: …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 err="1">
                <a:ea typeface="Calibri"/>
                <a:cs typeface="Calibri"/>
              </a:rPr>
              <a:t>Εδώ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δώσε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έμφ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dirty="0" err="1">
                <a:ea typeface="Calibri"/>
                <a:cs typeface="Calibri"/>
              </a:rPr>
              <a:t>ση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στην</a:t>
            </a:r>
            <a:r>
              <a:rPr lang="en-US" dirty="0">
                <a:ea typeface="Calibri"/>
                <a:cs typeface="Calibri"/>
              </a:rPr>
              <a:t> π</a:t>
            </a:r>
            <a:r>
              <a:rPr lang="en-US" dirty="0" err="1">
                <a:ea typeface="Calibri"/>
                <a:cs typeface="Calibri"/>
              </a:rPr>
              <a:t>ρώτη</a:t>
            </a:r>
            <a:r>
              <a:rPr lang="en-US" dirty="0">
                <a:ea typeface="Calibri"/>
                <a:cs typeface="Calibri"/>
              </a:rPr>
              <a:t> και </a:t>
            </a:r>
            <a:r>
              <a:rPr lang="en-US" dirty="0" err="1">
                <a:ea typeface="Calibri"/>
                <a:cs typeface="Calibri"/>
              </a:rPr>
              <a:t>τελευτ</a:t>
            </a:r>
            <a:r>
              <a:rPr lang="en-US" dirty="0">
                <a:ea typeface="Calibri"/>
                <a:cs typeface="Calibri"/>
              </a:rPr>
              <a:t>αία </a:t>
            </a:r>
            <a:r>
              <a:rPr lang="en-US" dirty="0" err="1">
                <a:ea typeface="Calibri"/>
                <a:cs typeface="Calibri"/>
              </a:rPr>
              <a:t>γρ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dirty="0" err="1">
                <a:ea typeface="Calibri"/>
                <a:cs typeface="Calibri"/>
              </a:rPr>
              <a:t>μμη</a:t>
            </a:r>
            <a:r>
              <a:rPr lang="en-US" dirty="0">
                <a:ea typeface="Calibri"/>
                <a:cs typeface="Calibri"/>
              </a:rPr>
              <a:t>.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Η </a:t>
            </a:r>
            <a:r>
              <a:rPr lang="en-US" dirty="0" err="1">
                <a:ea typeface="Calibri"/>
                <a:cs typeface="Calibri"/>
              </a:rPr>
              <a:t>τελευτ</a:t>
            </a:r>
            <a:r>
              <a:rPr lang="en-US" dirty="0">
                <a:ea typeface="Calibri"/>
                <a:cs typeface="Calibri"/>
              </a:rPr>
              <a:t>αία α</a:t>
            </a:r>
            <a:r>
              <a:rPr lang="en-US" dirty="0" err="1">
                <a:ea typeface="Calibri"/>
                <a:cs typeface="Calibri"/>
              </a:rPr>
              <a:t>φορά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την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έκδοση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με</a:t>
            </a:r>
            <a:r>
              <a:rPr lang="en-US" dirty="0">
                <a:ea typeface="Calibri"/>
                <a:cs typeface="Calibri"/>
              </a:rPr>
              <a:t> buffers (</a:t>
            </a:r>
            <a:r>
              <a:rPr lang="en-US" dirty="0" err="1">
                <a:ea typeface="Calibri"/>
                <a:cs typeface="Calibri"/>
              </a:rPr>
              <a:t>χωρίς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την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διε</a:t>
            </a:r>
            <a:r>
              <a:rPr lang="en-US" dirty="0">
                <a:ea typeface="Calibri"/>
                <a:cs typeface="Calibri"/>
              </a:rPr>
              <a:t>πα</a:t>
            </a:r>
            <a:r>
              <a:rPr lang="en-US" dirty="0" err="1">
                <a:ea typeface="Calibri"/>
                <a:cs typeface="Calibri"/>
              </a:rPr>
              <a:t>φή</a:t>
            </a:r>
            <a:r>
              <a:rPr lang="en-US" dirty="0">
                <a:ea typeface="Calibri"/>
                <a:cs typeface="Calibri"/>
              </a:rPr>
              <a:t>)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Η π</a:t>
            </a:r>
            <a:r>
              <a:rPr lang="en-US" dirty="0" err="1">
                <a:ea typeface="Calibri"/>
                <a:cs typeface="Calibri"/>
              </a:rPr>
              <a:t>ρώτη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είν</a:t>
            </a:r>
            <a:r>
              <a:rPr lang="en-US" dirty="0">
                <a:ea typeface="Calibri"/>
                <a:cs typeface="Calibri"/>
              </a:rPr>
              <a:t>αι ο α</a:t>
            </a:r>
            <a:r>
              <a:rPr lang="en-US" dirty="0" err="1">
                <a:ea typeface="Calibri"/>
                <a:cs typeface="Calibri"/>
              </a:rPr>
              <a:t>ρχικός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κώδικ</a:t>
            </a:r>
            <a:r>
              <a:rPr lang="en-US" dirty="0">
                <a:ea typeface="Calibri"/>
                <a:cs typeface="Calibri"/>
              </a:rPr>
              <a:t>ας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Instructions: </a:t>
            </a:r>
            <a:r>
              <a:rPr lang="en-US" dirty="0" err="1">
                <a:ea typeface="Calibri"/>
                <a:cs typeface="Calibri"/>
              </a:rPr>
              <a:t>Εντολές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Assmebly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Core Cycles: </a:t>
            </a:r>
          </a:p>
          <a:p>
            <a:r>
              <a:rPr lang="en-US" dirty="0">
                <a:ea typeface="Calibri"/>
                <a:cs typeface="Calibri"/>
              </a:rPr>
              <a:t>S Cycles (S= Sequential): α</a:t>
            </a:r>
            <a:r>
              <a:rPr lang="en-US" dirty="0" err="1">
                <a:ea typeface="Calibri"/>
                <a:cs typeface="Calibri"/>
              </a:rPr>
              <a:t>κολουθι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dirty="0" err="1">
                <a:ea typeface="Calibri"/>
                <a:cs typeface="Calibri"/>
              </a:rPr>
              <a:t>κοί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κύκλοι</a:t>
            </a:r>
            <a:r>
              <a:rPr lang="en-US" dirty="0">
                <a:ea typeface="Calibri"/>
                <a:cs typeface="Calibri"/>
              </a:rPr>
              <a:t> (</a:t>
            </a:r>
            <a:r>
              <a:rPr lang="en-US" dirty="0" err="1">
                <a:ea typeface="Calibri"/>
                <a:cs typeface="Calibri"/>
              </a:rPr>
              <a:t>ειδική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εγγρ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dirty="0" err="1">
                <a:ea typeface="Calibri"/>
                <a:cs typeface="Calibri"/>
              </a:rPr>
              <a:t>φή</a:t>
            </a:r>
            <a:r>
              <a:rPr lang="en-US" dirty="0">
                <a:ea typeface="Calibri"/>
                <a:cs typeface="Calibri"/>
              </a:rPr>
              <a:t> - burst mode)</a:t>
            </a:r>
          </a:p>
          <a:p>
            <a:r>
              <a:rPr lang="en-US" dirty="0">
                <a:ea typeface="Calibri"/>
                <a:cs typeface="Calibri"/>
              </a:rPr>
              <a:t>N Cycles (N= Non-sequential): </a:t>
            </a:r>
            <a:r>
              <a:rPr lang="en-US" dirty="0" err="1">
                <a:ea typeface="Calibri"/>
                <a:cs typeface="Calibri"/>
              </a:rPr>
              <a:t>Μη</a:t>
            </a:r>
            <a:r>
              <a:rPr lang="en-US" dirty="0">
                <a:ea typeface="Calibri"/>
                <a:cs typeface="Calibri"/>
              </a:rPr>
              <a:t> α</a:t>
            </a:r>
            <a:r>
              <a:rPr lang="en-US" dirty="0" err="1">
                <a:ea typeface="Calibri"/>
                <a:cs typeface="Calibri"/>
              </a:rPr>
              <a:t>κολουθι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dirty="0" err="1">
                <a:ea typeface="Calibri"/>
                <a:cs typeface="Calibri"/>
              </a:rPr>
              <a:t>κοί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κύκλοι</a:t>
            </a:r>
            <a:r>
              <a:rPr lang="en-US" dirty="0">
                <a:ea typeface="Calibri"/>
                <a:cs typeface="Calibri"/>
              </a:rPr>
              <a:t> (κα</a:t>
            </a:r>
            <a:r>
              <a:rPr lang="en-US" dirty="0" err="1">
                <a:ea typeface="Calibri"/>
                <a:cs typeface="Calibri"/>
              </a:rPr>
              <a:t>νονική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εγγρ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dirty="0" err="1">
                <a:ea typeface="Calibri"/>
                <a:cs typeface="Calibri"/>
              </a:rPr>
              <a:t>φή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στην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μνήμη</a:t>
            </a:r>
            <a:r>
              <a:rPr lang="en-US" dirty="0">
                <a:ea typeface="Calibri"/>
                <a:cs typeface="Calibri"/>
              </a:rPr>
              <a:t>)</a:t>
            </a:r>
          </a:p>
          <a:p>
            <a:r>
              <a:rPr lang="en-US" dirty="0">
                <a:ea typeface="Calibri"/>
                <a:cs typeface="Calibri"/>
              </a:rPr>
              <a:t>I Cycles(I= Internal): </a:t>
            </a:r>
            <a:r>
              <a:rPr lang="en-US" dirty="0"/>
              <a:t>During an internal cycle, the ARM7TDMI processor does not require a memory access, as an internal function is being performed, and no useful prefetching can be performed at the same time.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C Cycles (C=Co-processor): </a:t>
            </a:r>
            <a:r>
              <a:rPr lang="en-US" dirty="0" err="1">
                <a:ea typeface="Calibri"/>
                <a:cs typeface="Calibri"/>
              </a:rPr>
              <a:t>Βοηθός</a:t>
            </a:r>
            <a:r>
              <a:rPr lang="en-US" dirty="0">
                <a:ea typeface="Calibri"/>
                <a:cs typeface="Calibri"/>
              </a:rPr>
              <a:t> Επ</a:t>
            </a:r>
            <a:r>
              <a:rPr lang="en-US" dirty="0" err="1">
                <a:ea typeface="Calibri"/>
                <a:cs typeface="Calibri"/>
              </a:rPr>
              <a:t>εξεργ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dirty="0" err="1">
                <a:ea typeface="Calibri"/>
                <a:cs typeface="Calibri"/>
              </a:rPr>
              <a:t>στή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Wait Cycles: </a:t>
            </a:r>
            <a:r>
              <a:rPr lang="en-US" err="1">
                <a:ea typeface="Calibri"/>
                <a:cs typeface="Calibri"/>
              </a:rPr>
              <a:t>Κύκλοι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Αν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err="1">
                <a:ea typeface="Calibri"/>
                <a:cs typeface="Calibri"/>
              </a:rPr>
              <a:t>μονής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Μνήμης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Total: </a:t>
            </a:r>
            <a:r>
              <a:rPr lang="en-US" dirty="0" err="1">
                <a:ea typeface="Calibri"/>
                <a:cs typeface="Calibri"/>
              </a:rPr>
              <a:t>Σύνολο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κύκλων</a:t>
            </a:r>
            <a:r>
              <a:rPr lang="en-US" dirty="0">
                <a:ea typeface="Calibri"/>
                <a:cs typeface="Calibri"/>
              </a:rPr>
              <a:t> S + N + I + C Cycles</a:t>
            </a:r>
          </a:p>
          <a:p>
            <a:r>
              <a:rPr lang="en-US" dirty="0">
                <a:ea typeface="Calibri"/>
                <a:cs typeface="Calibri"/>
              </a:rPr>
              <a:t>True Idle Cycles: </a:t>
            </a:r>
            <a:r>
              <a:rPr lang="en-US" dirty="0" err="1">
                <a:ea typeface="Calibri"/>
                <a:cs typeface="Calibri"/>
              </a:rPr>
              <a:t>Πρ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dirty="0" err="1">
                <a:ea typeface="Calibri"/>
                <a:cs typeface="Calibri"/>
              </a:rPr>
              <a:t>γμ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dirty="0" err="1">
                <a:ea typeface="Calibri"/>
                <a:cs typeface="Calibri"/>
              </a:rPr>
              <a:t>τικοί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κύκλοι</a:t>
            </a:r>
            <a:r>
              <a:rPr lang="en-US" dirty="0">
                <a:ea typeface="Calibri"/>
                <a:cs typeface="Calibri"/>
              </a:rPr>
              <a:t> π</a:t>
            </a:r>
            <a:r>
              <a:rPr lang="en-US" dirty="0" err="1">
                <a:ea typeface="Calibri"/>
                <a:cs typeface="Calibri"/>
              </a:rPr>
              <a:t>ου</a:t>
            </a:r>
            <a:r>
              <a:rPr lang="en-US" dirty="0">
                <a:ea typeface="Calibri"/>
                <a:cs typeface="Calibri"/>
              </a:rPr>
              <a:t> ο επ</a:t>
            </a:r>
            <a:r>
              <a:rPr lang="en-US" dirty="0" err="1">
                <a:ea typeface="Calibri"/>
                <a:cs typeface="Calibri"/>
              </a:rPr>
              <a:t>εξεργ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dirty="0" err="1">
                <a:ea typeface="Calibri"/>
                <a:cs typeface="Calibri"/>
              </a:rPr>
              <a:t>στής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δεν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κάνει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τί</a:t>
            </a:r>
            <a:r>
              <a:rPr lang="en-US" dirty="0">
                <a:ea typeface="Calibri"/>
                <a:cs typeface="Calibri"/>
              </a:rPr>
              <a:t>π</a:t>
            </a:r>
            <a:r>
              <a:rPr lang="en-US" dirty="0" err="1">
                <a:ea typeface="Calibri"/>
                <a:cs typeface="Calibri"/>
              </a:rPr>
              <a:t>οτ</a:t>
            </a:r>
            <a:r>
              <a:rPr lang="en-US" dirty="0">
                <a:ea typeface="Calibri"/>
                <a:cs typeface="Calibri"/>
              </a:rPr>
              <a:t>α, π</a:t>
            </a:r>
            <a:r>
              <a:rPr lang="en-US" dirty="0" err="1">
                <a:ea typeface="Calibri"/>
                <a:cs typeface="Calibri"/>
              </a:rPr>
              <a:t>εριμένει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την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μνήμη</a:t>
            </a:r>
            <a:r>
              <a:rPr lang="en-US" dirty="0">
                <a:ea typeface="Calibri"/>
                <a:cs typeface="Calibri"/>
              </a:rPr>
              <a:t>.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555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28C00-D101-DFF8-7E0A-1AEBF0DB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4B432-06C2-E932-E96F-67CECC2E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493B1-79A4-1FA9-B462-853856DE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64F27-6C3B-1E36-B1DC-ECB72DC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7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>
            <a:normAutofit/>
          </a:bodyPr>
          <a:lstStyle/>
          <a:p>
            <a:r>
              <a:rPr lang="en-US" sz="4500" err="1"/>
              <a:t>ΔημιουργΙ</a:t>
            </a:r>
            <a:r>
              <a:rPr lang="en-US" sz="4500"/>
              <a:t>α Edges και outline effects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 err="1"/>
              <a:t>Τζίτζος</a:t>
            </a:r>
            <a:r>
              <a:rPr lang="en-US" sz="2000" dirty="0"/>
              <a:t> Πα</a:t>
            </a:r>
            <a:r>
              <a:rPr lang="en-US" sz="2000" dirty="0" err="1"/>
              <a:t>ύλος</a:t>
            </a:r>
            <a:r>
              <a:rPr lang="en-US" sz="2000" dirty="0"/>
              <a:t>          58123</a:t>
            </a:r>
          </a:p>
          <a:p>
            <a:pPr>
              <a:spcAft>
                <a:spcPts val="600"/>
              </a:spcAft>
            </a:pPr>
            <a:r>
              <a:rPr lang="en-US" sz="2000" dirty="0" err="1"/>
              <a:t>Κουμ</a:t>
            </a:r>
            <a:r>
              <a:rPr lang="en-US" sz="2000" dirty="0"/>
              <a:t>π</a:t>
            </a:r>
            <a:r>
              <a:rPr lang="en-US" sz="2000" dirty="0" err="1"/>
              <a:t>άνης</a:t>
            </a:r>
            <a:r>
              <a:rPr lang="en-US" sz="2000" dirty="0"/>
              <a:t> </a:t>
            </a:r>
            <a:r>
              <a:rPr lang="en-US" sz="2000" dirty="0" err="1"/>
              <a:t>Αθ</a:t>
            </a:r>
            <a:r>
              <a:rPr lang="en-US" sz="2000" dirty="0"/>
              <a:t>α</a:t>
            </a:r>
            <a:r>
              <a:rPr lang="en-US" sz="2000" dirty="0" err="1"/>
              <a:t>νάσιος</a:t>
            </a:r>
            <a:r>
              <a:rPr lang="en-US" sz="2000" dirty="0"/>
              <a:t>    57796</a:t>
            </a:r>
            <a:endParaRPr lang="en-US"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D809A-452B-C198-9E8E-37E27DA35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DCFE426-92D8-3D4E-1D86-B627B958A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4086045" cy="274320"/>
          </a:xfrm>
        </p:spPr>
        <p:txBody>
          <a:bodyPr anchor="ctr">
            <a:normAutofit/>
          </a:bodyPr>
          <a:lstStyle/>
          <a:p>
            <a:r>
              <a:rPr lang="en-US" dirty="0"/>
              <a:t>ΔΗΜΙΟΥΡΓΙΑ EDGES ΚΑΙ OUTLINE EFFECTS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120FCB7-95CB-F722-66A1-950F2A21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BFCF61C-3B18-4C03-8326-CC3B32D710C9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CB765-4C88-850B-DD00-901119308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023" y="1245326"/>
            <a:ext cx="8031678" cy="575321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Απ</a:t>
            </a:r>
            <a:r>
              <a:rPr lang="en-US" sz="4000" dirty="0" err="1"/>
              <a:t>οτελεσμ</a:t>
            </a:r>
            <a:r>
              <a:rPr lang="en-US" sz="4000" dirty="0"/>
              <a:t>ατα </a:t>
            </a:r>
            <a:r>
              <a:rPr lang="en-US" sz="4000" dirty="0" err="1"/>
              <a:t>χωρισ</a:t>
            </a:r>
            <a:r>
              <a:rPr lang="en-US" sz="4000" dirty="0"/>
              <a:t> </a:t>
            </a:r>
            <a:r>
              <a:rPr lang="en-US" sz="4000" dirty="0" err="1"/>
              <a:t>μνημη</a:t>
            </a:r>
          </a:p>
        </p:txBody>
      </p:sp>
      <p:graphicFrame>
        <p:nvGraphicFramePr>
          <p:cNvPr id="3" name="Chart 2" descr="Chart type: Clustered Column. Multiple values by 'NO MEMORY'&#10;&#10;Description automatically generated">
            <a:extLst>
              <a:ext uri="{FF2B5EF4-FFF2-40B4-BE49-F238E27FC236}">
                <a16:creationId xmlns:a16="http://schemas.microsoft.com/office/drawing/2014/main" id="{D215666F-0250-D474-F755-621EBE84DD64}"/>
              </a:ext>
              <a:ext uri="{147F2762-F138-4A5C-976F-8EAC2B608ADB}">
                <a16:predDERef xmlns:a16="http://schemas.microsoft.com/office/drawing/2014/main" pred="{F2DC3E16-1E50-7C6D-C859-CF1F42F23C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4514560"/>
              </p:ext>
            </p:extLst>
          </p:nvPr>
        </p:nvGraphicFramePr>
        <p:xfrm>
          <a:off x="1327571" y="2479195"/>
          <a:ext cx="9632828" cy="3692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70323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5C361D4-2114-E276-681B-0EDACAD8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4848045" cy="274320"/>
          </a:xfrm>
        </p:spPr>
        <p:txBody>
          <a:bodyPr anchor="ctr">
            <a:normAutofit/>
          </a:bodyPr>
          <a:lstStyle/>
          <a:p>
            <a:r>
              <a:rPr lang="en-US" dirty="0"/>
              <a:t>ΔΗΜΙΟΥΡΓΙΑ EDGES ΚΑΙ OUTLINE EFFECTS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8FC4DAD-8F22-40DC-8133-22BF5221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BFCF61C-3B18-4C03-8326-CC3B32D710C9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291133-2B2D-CB5C-25A3-A6BBC6AC4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348" y="1314600"/>
            <a:ext cx="7326523" cy="575321"/>
          </a:xfrm>
        </p:spPr>
        <p:txBody>
          <a:bodyPr anchor="t">
            <a:noAutofit/>
          </a:bodyPr>
          <a:lstStyle/>
          <a:p>
            <a:r>
              <a:rPr lang="en-US" sz="4000" dirty="0"/>
              <a:t>Απ</a:t>
            </a:r>
            <a:r>
              <a:rPr lang="en-US" sz="4000" dirty="0" err="1"/>
              <a:t>οτελεσμ</a:t>
            </a:r>
            <a:r>
              <a:rPr lang="en-US" sz="4000" dirty="0"/>
              <a:t>ατα </a:t>
            </a:r>
            <a:r>
              <a:rPr lang="en-US" sz="4000" dirty="0" err="1"/>
              <a:t>με</a:t>
            </a:r>
            <a:r>
              <a:rPr lang="en-US" sz="4000" dirty="0"/>
              <a:t> </a:t>
            </a:r>
            <a:r>
              <a:rPr lang="en-US" sz="4000" dirty="0" err="1"/>
              <a:t>μνημη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284BD47-EC4E-32A9-010C-79A25945B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801696"/>
              </p:ext>
            </p:extLst>
          </p:nvPr>
        </p:nvGraphicFramePr>
        <p:xfrm>
          <a:off x="906517" y="2614448"/>
          <a:ext cx="10284901" cy="3325497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45098"/>
                  </a:srgbClr>
                </a:solidFill>
                <a:tableStyleId>{5C22544A-7EE6-4342-B048-85BDC9FD1C3A}</a:tableStyleId>
              </a:tblPr>
              <a:tblGrid>
                <a:gridCol w="1293107">
                  <a:extLst>
                    <a:ext uri="{9D8B030D-6E8A-4147-A177-3AD203B41FA5}">
                      <a16:colId xmlns:a16="http://schemas.microsoft.com/office/drawing/2014/main" val="2497915214"/>
                    </a:ext>
                  </a:extLst>
                </a:gridCol>
                <a:gridCol w="971271">
                  <a:extLst>
                    <a:ext uri="{9D8B030D-6E8A-4147-A177-3AD203B41FA5}">
                      <a16:colId xmlns:a16="http://schemas.microsoft.com/office/drawing/2014/main" val="1319002771"/>
                    </a:ext>
                  </a:extLst>
                </a:gridCol>
                <a:gridCol w="1046400">
                  <a:extLst>
                    <a:ext uri="{9D8B030D-6E8A-4147-A177-3AD203B41FA5}">
                      <a16:colId xmlns:a16="http://schemas.microsoft.com/office/drawing/2014/main" val="3168934652"/>
                    </a:ext>
                  </a:extLst>
                </a:gridCol>
                <a:gridCol w="947116">
                  <a:extLst>
                    <a:ext uri="{9D8B030D-6E8A-4147-A177-3AD203B41FA5}">
                      <a16:colId xmlns:a16="http://schemas.microsoft.com/office/drawing/2014/main" val="1191218392"/>
                    </a:ext>
                  </a:extLst>
                </a:gridCol>
                <a:gridCol w="947116">
                  <a:extLst>
                    <a:ext uri="{9D8B030D-6E8A-4147-A177-3AD203B41FA5}">
                      <a16:colId xmlns:a16="http://schemas.microsoft.com/office/drawing/2014/main" val="4202437620"/>
                    </a:ext>
                  </a:extLst>
                </a:gridCol>
                <a:gridCol w="947116">
                  <a:extLst>
                    <a:ext uri="{9D8B030D-6E8A-4147-A177-3AD203B41FA5}">
                      <a16:colId xmlns:a16="http://schemas.microsoft.com/office/drawing/2014/main" val="2001804578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1799055098"/>
                    </a:ext>
                  </a:extLst>
                </a:gridCol>
                <a:gridCol w="1046400">
                  <a:extLst>
                    <a:ext uri="{9D8B030D-6E8A-4147-A177-3AD203B41FA5}">
                      <a16:colId xmlns:a16="http://schemas.microsoft.com/office/drawing/2014/main" val="652683116"/>
                    </a:ext>
                  </a:extLst>
                </a:gridCol>
                <a:gridCol w="1046400">
                  <a:extLst>
                    <a:ext uri="{9D8B030D-6E8A-4147-A177-3AD203B41FA5}">
                      <a16:colId xmlns:a16="http://schemas.microsoft.com/office/drawing/2014/main" val="3488561202"/>
                    </a:ext>
                  </a:extLst>
                </a:gridCol>
                <a:gridCol w="1248498">
                  <a:extLst>
                    <a:ext uri="{9D8B030D-6E8A-4147-A177-3AD203B41FA5}">
                      <a16:colId xmlns:a16="http://schemas.microsoft.com/office/drawing/2014/main" val="156979103"/>
                    </a:ext>
                  </a:extLst>
                </a:gridCol>
              </a:tblGrid>
              <a:tr h="377898">
                <a:tc>
                  <a:txBody>
                    <a:bodyPr/>
                    <a:lstStyle/>
                    <a:p>
                      <a:pPr algn="ctr" fontAlgn="b"/>
                      <a:endParaRPr lang="en-GB" sz="9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GB" sz="900" b="0" cap="none" spc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WITH MEMORY </a:t>
                      </a:r>
                      <a:endParaRPr lang="en-GB" sz="9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250" marR="55250" marT="55250" marB="276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9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GB" sz="900" b="0" cap="none" spc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Instuctions</a:t>
                      </a:r>
                      <a:r>
                        <a:rPr lang="en-GB" sz="900" b="0" cap="none" spc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n-GB" sz="9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250" marR="55250" marT="55250" marB="276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9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GB" sz="900" b="0" cap="none" spc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Core Cycles </a:t>
                      </a:r>
                      <a:endParaRPr lang="en-GB" sz="9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250" marR="55250" marT="55250" marB="276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9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GB" sz="900" b="0" cap="none" spc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 Cycles </a:t>
                      </a:r>
                      <a:endParaRPr lang="en-GB" sz="9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250" marR="55250" marT="55250" marB="276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9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GB" sz="900" b="0" cap="none" spc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N Cycles </a:t>
                      </a:r>
                      <a:endParaRPr lang="en-GB" sz="9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250" marR="55250" marT="55250" marB="276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9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GB" sz="900" b="0" cap="none" spc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I Cycles </a:t>
                      </a:r>
                      <a:endParaRPr lang="en-GB" sz="9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250" marR="55250" marT="55250" marB="276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9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GB" sz="900" b="0" cap="none" spc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 Cycles </a:t>
                      </a:r>
                      <a:endParaRPr lang="en-GB" sz="9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250" marR="55250" marT="55250" marB="276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9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GB" sz="900" b="0" cap="none" spc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Wait Cycles </a:t>
                      </a:r>
                      <a:endParaRPr lang="en-GB" sz="9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250" marR="55250" marT="55250" marB="276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9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GB" sz="900" b="0" cap="none" spc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Total </a:t>
                      </a:r>
                      <a:endParaRPr lang="en-GB" sz="9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250" marR="55250" marT="55250" marB="276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9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GB" sz="900" b="0" cap="none" spc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True Idle Cycles </a:t>
                      </a:r>
                      <a:endParaRPr lang="en-GB" sz="9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250" marR="55250" marT="55250" marB="276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799434"/>
                  </a:ext>
                </a:extLst>
              </a:tr>
              <a:tr h="327511">
                <a:tc>
                  <a:txBody>
                    <a:bodyPr/>
                    <a:lstStyle/>
                    <a:p>
                      <a:pPr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initial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620,226,214 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1,022,989,014 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728,855,589 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232,897,632 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120,254,219 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1,240,908,894 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2,322,916,334 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35,284,909 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048836"/>
                  </a:ext>
                </a:extLst>
              </a:tr>
              <a:tr h="327511">
                <a:tc>
                  <a:txBody>
                    <a:bodyPr/>
                    <a:lstStyle/>
                    <a:p>
                      <a:pPr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optimized-1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844,024,822 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1,286,099,875 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973,524,658 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243,016,796 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168,038,328 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1,291,521,998 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2,676,101,780 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51,433,781 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616063"/>
                  </a:ext>
                </a:extLst>
              </a:tr>
              <a:tr h="327511">
                <a:tc>
                  <a:txBody>
                    <a:bodyPr/>
                    <a:lstStyle/>
                    <a:p>
                      <a:pPr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optimized-2-v1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560,637,052 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857,471,806 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649,000,191 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163,202,201 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94,488,489 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814,989,422 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1,721,680,303 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27,328,414 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902432"/>
                  </a:ext>
                </a:extLst>
              </a:tr>
              <a:tr h="327511">
                <a:tc>
                  <a:txBody>
                    <a:bodyPr/>
                    <a:lstStyle/>
                    <a:p>
                      <a:pPr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optimized-2-v2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560,637,052 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857,471,806 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649,000,191 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163,202,201 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94,488,489 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814,989,422 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1,721,680,303 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27,328,414 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623708"/>
                  </a:ext>
                </a:extLst>
              </a:tr>
              <a:tr h="327511">
                <a:tc>
                  <a:txBody>
                    <a:bodyPr/>
                    <a:lstStyle/>
                    <a:p>
                      <a:pPr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optimized-2-v3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470,994,406 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694,339,163 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534,629,122 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123,891,439 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84,076,059 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614,427,236 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1,357,023,856 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25,006,719 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791092"/>
                  </a:ext>
                </a:extLst>
              </a:tr>
              <a:tr h="327511">
                <a:tc>
                  <a:txBody>
                    <a:bodyPr/>
                    <a:lstStyle/>
                    <a:p>
                      <a:pPr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optimized-2-v3-sc2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470,994,406 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694,339,163 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534,629,122 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123,891,439 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84,076,059 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1,357,023,856 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25,006,719 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90321"/>
                  </a:ext>
                </a:extLst>
              </a:tr>
              <a:tr h="327511">
                <a:tc>
                  <a:txBody>
                    <a:bodyPr/>
                    <a:lstStyle/>
                    <a:p>
                      <a:pPr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optimized-3-v1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381,483,784 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563,899,854 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438,704,966 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99,609,423 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61,993,414 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228,281,693 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828,589,496 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19,633,046 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676966"/>
                  </a:ext>
                </a:extLst>
              </a:tr>
              <a:tr h="327511">
                <a:tc>
                  <a:txBody>
                    <a:bodyPr/>
                    <a:lstStyle/>
                    <a:p>
                      <a:pPr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optimized-3-v2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653,306,711 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930,738,307 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736,021,782 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147,543,646 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158,215,971 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84,017,789 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1,125,799,188 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58,705,205 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638799"/>
                  </a:ext>
                </a:extLst>
              </a:tr>
              <a:tr h="327511">
                <a:tc>
                  <a:txBody>
                    <a:bodyPr/>
                    <a:lstStyle/>
                    <a:p>
                      <a:pPr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optimized-3-v3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223,667,396 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404,578,018 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266,387,788 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102,916,528 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44,871,430 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33,280,800 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447,456,546 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8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5,548,129 </a:t>
                      </a:r>
                      <a:endParaRPr lang="en-GB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250" marR="55250" marT="55250" marB="276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533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526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389E8-2F6B-175F-F512-8C04EF858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BFEDF4D-73EF-0E6D-53B9-9994CC75A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4201064" cy="274320"/>
          </a:xfrm>
        </p:spPr>
        <p:txBody>
          <a:bodyPr anchor="ctr">
            <a:normAutofit/>
          </a:bodyPr>
          <a:lstStyle/>
          <a:p>
            <a:r>
              <a:rPr lang="en-US" dirty="0"/>
              <a:t>ΔΗΜΙΟΥΡΓΙΑ EDGES ΚΑΙ OUTLINE EFFECTS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23FD7B8-B25F-D169-6422-78C08409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BFCF61C-3B18-4C03-8326-CC3B32D710C9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A80EC5-4791-6A8D-0984-AAFE53155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971" y="1314598"/>
            <a:ext cx="7259782" cy="575321"/>
          </a:xfrm>
        </p:spPr>
        <p:txBody>
          <a:bodyPr anchor="t">
            <a:noAutofit/>
          </a:bodyPr>
          <a:lstStyle/>
          <a:p>
            <a:r>
              <a:rPr lang="en-US" sz="4000" dirty="0"/>
              <a:t>Απ</a:t>
            </a:r>
            <a:r>
              <a:rPr lang="en-US" sz="4000" dirty="0" err="1"/>
              <a:t>οτελεσμ</a:t>
            </a:r>
            <a:r>
              <a:rPr lang="en-US" sz="4000" dirty="0"/>
              <a:t>ατα </a:t>
            </a:r>
            <a:r>
              <a:rPr lang="en-US" sz="4000" dirty="0" err="1"/>
              <a:t>με</a:t>
            </a:r>
            <a:r>
              <a:rPr lang="en-US" sz="4000" dirty="0"/>
              <a:t> </a:t>
            </a:r>
            <a:r>
              <a:rPr lang="en-US" sz="4000" dirty="0" err="1"/>
              <a:t>μνημη</a:t>
            </a:r>
          </a:p>
        </p:txBody>
      </p:sp>
      <p:graphicFrame>
        <p:nvGraphicFramePr>
          <p:cNvPr id="3" name="Chart 2" descr="Chart type: Clustered Column. Multiple values by 'WITH MEMORY'&#10;&#10;Description automatically generated">
            <a:extLst>
              <a:ext uri="{FF2B5EF4-FFF2-40B4-BE49-F238E27FC236}">
                <a16:creationId xmlns:a16="http://schemas.microsoft.com/office/drawing/2014/main" id="{F2DC3E16-1E50-7C6D-C859-CF1F42F23C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5591188"/>
              </p:ext>
            </p:extLst>
          </p:nvPr>
        </p:nvGraphicFramePr>
        <p:xfrm>
          <a:off x="606456" y="2502468"/>
          <a:ext cx="11190076" cy="3731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96774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EA3CB1-AF25-EA4C-A297-4DDC6E0E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4603630" cy="2743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ΔΗΜΙΟΥΡΓΙΑ EDGES ΚΑΙ OUTLINE EFFECTS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3E68DE-3756-7E72-3F5A-34338BB3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2408" y="301752"/>
            <a:ext cx="16733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BFCF61C-3B18-4C03-8326-CC3B32D710C9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C85805-79DB-07ED-6BDE-11B8962D4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13" y="2507396"/>
            <a:ext cx="4371307" cy="623866"/>
          </a:xfrm>
        </p:spPr>
        <p:txBody>
          <a:bodyPr anchor="t">
            <a:noAutofit/>
          </a:bodyPr>
          <a:lstStyle/>
          <a:p>
            <a:r>
              <a:rPr lang="en-US" sz="4000" dirty="0"/>
              <a:t>απ</a:t>
            </a:r>
            <a:r>
              <a:rPr lang="en-US" sz="4000" dirty="0" err="1"/>
              <a:t>οτελεσμ</a:t>
            </a:r>
            <a:r>
              <a:rPr lang="en-US" sz="4000" dirty="0"/>
              <a:t>ατα</a:t>
            </a:r>
            <a:br>
              <a:rPr lang="en-US" sz="4000" dirty="0"/>
            </a:br>
            <a:endParaRPr lang="en-US" sz="4000">
              <a:cs typeface="Arial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13FA36C-E351-8C7C-364E-E92EDFE33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917103"/>
              </p:ext>
            </p:extLst>
          </p:nvPr>
        </p:nvGraphicFramePr>
        <p:xfrm>
          <a:off x="4888675" y="796048"/>
          <a:ext cx="6732248" cy="45742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78090">
                  <a:extLst>
                    <a:ext uri="{9D8B030D-6E8A-4147-A177-3AD203B41FA5}">
                      <a16:colId xmlns:a16="http://schemas.microsoft.com/office/drawing/2014/main" val="2790215740"/>
                    </a:ext>
                  </a:extLst>
                </a:gridCol>
                <a:gridCol w="1393654">
                  <a:extLst>
                    <a:ext uri="{9D8B030D-6E8A-4147-A177-3AD203B41FA5}">
                      <a16:colId xmlns:a16="http://schemas.microsoft.com/office/drawing/2014/main" val="4224786089"/>
                    </a:ext>
                  </a:extLst>
                </a:gridCol>
                <a:gridCol w="2157916">
                  <a:extLst>
                    <a:ext uri="{9D8B030D-6E8A-4147-A177-3AD203B41FA5}">
                      <a16:colId xmlns:a16="http://schemas.microsoft.com/office/drawing/2014/main" val="1968744762"/>
                    </a:ext>
                  </a:extLst>
                </a:gridCol>
                <a:gridCol w="1202588">
                  <a:extLst>
                    <a:ext uri="{9D8B030D-6E8A-4147-A177-3AD203B41FA5}">
                      <a16:colId xmlns:a16="http://schemas.microsoft.com/office/drawing/2014/main" val="3021313486"/>
                    </a:ext>
                  </a:extLst>
                </a:gridCol>
              </a:tblGrid>
              <a:tr h="58139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600" dirty="0">
                          <a:solidFill>
                            <a:schemeClr val="bg1"/>
                          </a:solidFill>
                          <a:effectLst/>
                        </a:rPr>
                        <a:t>WITH MEMORY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600" dirty="0">
                          <a:solidFill>
                            <a:schemeClr val="bg1"/>
                          </a:solidFill>
                          <a:effectLst/>
                        </a:rPr>
                        <a:t>clock (us) (decimal)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600" err="1">
                          <a:solidFill>
                            <a:schemeClr val="bg1"/>
                          </a:solidFill>
                          <a:effectLst/>
                        </a:rPr>
                        <a:t>cputime</a:t>
                      </a:r>
                      <a:r>
                        <a:rPr lang="en-GB" sz="16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/>
                    </a:p>
                    <a:p>
                      <a:pPr lvl="0" algn="ctr">
                        <a:buNone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  <a:effectLst/>
                        </a:rPr>
                        <a:t>(in clock units)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600" dirty="0" err="1">
                          <a:solidFill>
                            <a:schemeClr val="bg1"/>
                          </a:solidFill>
                          <a:effectLst/>
                        </a:rPr>
                        <a:t>sys_clock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8758566"/>
                  </a:ext>
                </a:extLst>
              </a:tr>
              <a:tr h="297050">
                <a:tc>
                  <a:txBody>
                    <a:bodyPr/>
                    <a:lstStyle/>
                    <a:p>
                      <a:pPr rtl="0" fontAlgn="base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</a:rPr>
                        <a:t>initial </a:t>
                      </a:r>
                      <a:endParaRPr lang="en-GB" sz="1600">
                        <a:solidFill>
                          <a:srgbClr val="5A5A5A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</a:rPr>
                        <a:t>46.458326 </a:t>
                      </a:r>
                      <a:endParaRPr lang="en-GB" sz="1600">
                        <a:solidFill>
                          <a:srgbClr val="5A5A5A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</a:rPr>
                        <a:t>2322916334 </a:t>
                      </a:r>
                      <a:endParaRPr lang="en-GB" sz="1600">
                        <a:solidFill>
                          <a:srgbClr val="5A5A5A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</a:rPr>
                        <a:t>4645 </a:t>
                      </a:r>
                      <a:endParaRPr lang="en-GB" sz="1600">
                        <a:solidFill>
                          <a:srgbClr val="5A5A5A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4814531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</a:rPr>
                        <a:t>optimized-1 </a:t>
                      </a:r>
                      <a:endParaRPr lang="en-GB" sz="1600">
                        <a:solidFill>
                          <a:srgbClr val="5A5A5A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</a:rPr>
                        <a:t>53.522035 </a:t>
                      </a:r>
                      <a:endParaRPr lang="en-GB" sz="1600">
                        <a:solidFill>
                          <a:srgbClr val="5A5A5A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</a:rPr>
                        <a:t>2676101780 </a:t>
                      </a:r>
                      <a:endParaRPr lang="en-GB" sz="1600">
                        <a:solidFill>
                          <a:srgbClr val="5A5A5A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</a:rPr>
                        <a:t>5352 </a:t>
                      </a:r>
                      <a:endParaRPr lang="en-GB" sz="1600">
                        <a:solidFill>
                          <a:srgbClr val="5A5A5A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5419244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</a:rPr>
                        <a:t>optimized-2-v1-mem-3 </a:t>
                      </a:r>
                      <a:endParaRPr lang="en-GB" sz="1600">
                        <a:solidFill>
                          <a:srgbClr val="5A5A5A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</a:rPr>
                        <a:t>26.283711 </a:t>
                      </a:r>
                      <a:endParaRPr lang="en-GB" sz="1600">
                        <a:solidFill>
                          <a:srgbClr val="5A5A5A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</a:rPr>
                        <a:t>1314185592 </a:t>
                      </a:r>
                      <a:endParaRPr lang="en-GB" sz="1600">
                        <a:solidFill>
                          <a:srgbClr val="5A5A5A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</a:rPr>
                        <a:t>2628 </a:t>
                      </a:r>
                      <a:endParaRPr lang="en-GB" sz="1600">
                        <a:solidFill>
                          <a:srgbClr val="5A5A5A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1252710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</a:rPr>
                        <a:t>optimized-2-v2-mem-3 </a:t>
                      </a:r>
                      <a:endParaRPr lang="en-GB" sz="1600">
                        <a:solidFill>
                          <a:srgbClr val="5A5A5A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</a:rPr>
                        <a:t>26.283711 </a:t>
                      </a:r>
                      <a:endParaRPr lang="en-GB" sz="1600">
                        <a:solidFill>
                          <a:srgbClr val="5A5A5A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</a:rPr>
                        <a:t>1314185592 </a:t>
                      </a:r>
                      <a:endParaRPr lang="en-GB" sz="1600">
                        <a:solidFill>
                          <a:srgbClr val="5A5A5A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</a:rPr>
                        <a:t>2628 </a:t>
                      </a:r>
                      <a:endParaRPr lang="en-GB" sz="1600">
                        <a:solidFill>
                          <a:srgbClr val="5A5A5A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5501592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</a:rPr>
                        <a:t>optimized-2-v3-mem-3 </a:t>
                      </a:r>
                      <a:endParaRPr lang="en-GB" sz="1600">
                        <a:solidFill>
                          <a:srgbClr val="5A5A5A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</a:rPr>
                        <a:t>20.996204 </a:t>
                      </a:r>
                      <a:endParaRPr lang="en-GB" sz="1600">
                        <a:solidFill>
                          <a:srgbClr val="5A5A5A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</a:rPr>
                        <a:t>1049810238 </a:t>
                      </a:r>
                      <a:endParaRPr lang="en-GB" sz="1600">
                        <a:solidFill>
                          <a:srgbClr val="5A5A5A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</a:rPr>
                        <a:t>2099 </a:t>
                      </a:r>
                      <a:endParaRPr lang="en-GB" sz="1600">
                        <a:solidFill>
                          <a:srgbClr val="5A5A5A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1663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</a:rPr>
                        <a:t>optimized-2-v3-mem-3-sc2 </a:t>
                      </a:r>
                      <a:endParaRPr lang="en-GB" sz="1600">
                        <a:solidFill>
                          <a:srgbClr val="5A5A5A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</a:rPr>
                        <a:t>14.85193 </a:t>
                      </a:r>
                      <a:endParaRPr lang="en-GB" sz="1600">
                        <a:solidFill>
                          <a:srgbClr val="5A5A5A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</a:rPr>
                        <a:t>742596504 </a:t>
                      </a:r>
                      <a:endParaRPr lang="en-GB" sz="1600">
                        <a:solidFill>
                          <a:srgbClr val="5A5A5A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</a:rPr>
                        <a:t>1485 </a:t>
                      </a:r>
                      <a:endParaRPr lang="en-GB" sz="1600">
                        <a:solidFill>
                          <a:srgbClr val="5A5A5A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4917419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</a:rPr>
                        <a:t>optimized-3-v1 </a:t>
                      </a:r>
                      <a:endParaRPr lang="en-GB" sz="1600">
                        <a:solidFill>
                          <a:srgbClr val="5A5A5A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</a:rPr>
                        <a:t>16.571789 </a:t>
                      </a:r>
                      <a:endParaRPr lang="en-GB" sz="1600">
                        <a:solidFill>
                          <a:srgbClr val="5A5A5A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</a:rPr>
                        <a:t>828589496 </a:t>
                      </a:r>
                      <a:endParaRPr lang="en-GB" sz="1600">
                        <a:solidFill>
                          <a:srgbClr val="5A5A5A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</a:rPr>
                        <a:t>1657 </a:t>
                      </a:r>
                      <a:endParaRPr lang="en-GB" sz="1600">
                        <a:solidFill>
                          <a:srgbClr val="5A5A5A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337314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</a:rPr>
                        <a:t>optimized-3-v2 </a:t>
                      </a:r>
                      <a:endParaRPr lang="en-GB" sz="1600">
                        <a:solidFill>
                          <a:srgbClr val="5A5A5A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</a:rPr>
                        <a:t>1.407247 </a:t>
                      </a:r>
                      <a:endParaRPr lang="en-GB" sz="1600">
                        <a:solidFill>
                          <a:srgbClr val="5A5A5A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</a:rPr>
                        <a:t>1125799188 </a:t>
                      </a:r>
                      <a:endParaRPr lang="en-GB" sz="1600">
                        <a:solidFill>
                          <a:srgbClr val="5A5A5A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</a:rPr>
                        <a:t>2251 </a:t>
                      </a:r>
                      <a:endParaRPr lang="en-GB" sz="1600">
                        <a:solidFill>
                          <a:srgbClr val="5A5A5A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9304688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</a:rPr>
                        <a:t>optimized-3-v3 </a:t>
                      </a:r>
                      <a:endParaRPr lang="en-GB" sz="1600">
                        <a:solidFill>
                          <a:srgbClr val="5A5A5A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</a:rPr>
                        <a:t>8.94913 </a:t>
                      </a:r>
                      <a:endParaRPr lang="en-GB" sz="1600">
                        <a:solidFill>
                          <a:srgbClr val="5A5A5A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</a:rPr>
                        <a:t>447456546 </a:t>
                      </a:r>
                      <a:endParaRPr lang="en-GB" sz="1600">
                        <a:solidFill>
                          <a:srgbClr val="5A5A5A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</a:rPr>
                        <a:t>894 </a:t>
                      </a:r>
                      <a:endParaRPr lang="en-GB" sz="1600">
                        <a:solidFill>
                          <a:srgbClr val="5A5A5A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320897632"/>
                  </a:ext>
                </a:extLst>
              </a:tr>
            </a:tbl>
          </a:graphicData>
        </a:graphic>
      </p:graphicFrame>
      <p:sp>
        <p:nvSpPr>
          <p:cNvPr id="20" name="Title 1">
            <a:extLst>
              <a:ext uri="{FF2B5EF4-FFF2-40B4-BE49-F238E27FC236}">
                <a16:creationId xmlns:a16="http://schemas.microsoft.com/office/drawing/2014/main" id="{0DCA091A-6632-DA6D-ADDB-3C67738FBF0A}"/>
              </a:ext>
            </a:extLst>
          </p:cNvPr>
          <p:cNvSpPr txBox="1">
            <a:spLocks/>
          </p:cNvSpPr>
          <p:nvPr/>
        </p:nvSpPr>
        <p:spPr>
          <a:xfrm>
            <a:off x="414171" y="3095225"/>
            <a:ext cx="4757255" cy="8019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4000" dirty="0" err="1"/>
              <a:t>χρονων</a:t>
            </a:r>
            <a:endParaRPr lang="en-US" sz="4000" dirty="0" err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6614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63671-AF28-69B5-A190-331E3A17D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1BCCF6B-5714-6902-3871-318736EDF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4603630" cy="2743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ΔΗΜΙΟΥΡΓΙΑ EDGES ΚΑΙ OUTLINE EFFECTS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04086D-5A78-C186-929D-1CCA8A09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2408" y="301752"/>
            <a:ext cx="16733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BFCF61C-3B18-4C03-8326-CC3B32D710C9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AC0188-F617-ECCD-B610-722104D8C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13" y="2507396"/>
            <a:ext cx="3925983" cy="623866"/>
          </a:xfrm>
        </p:spPr>
        <p:txBody>
          <a:bodyPr anchor="t">
            <a:noAutofit/>
          </a:bodyPr>
          <a:lstStyle/>
          <a:p>
            <a:r>
              <a:rPr lang="en-US" sz="4000" dirty="0"/>
              <a:t>π</a:t>
            </a:r>
            <a:r>
              <a:rPr lang="en-US" sz="4000" dirty="0" err="1"/>
              <a:t>ροκλησεισ</a:t>
            </a:r>
            <a:br>
              <a:rPr lang="en-US" sz="4000" dirty="0"/>
            </a:br>
            <a:endParaRPr lang="en-US" sz="4000"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BDCDC-1841-FA5A-0218-CC5C5681B9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4833" y="1252728"/>
            <a:ext cx="5115579" cy="46178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40000"/>
              </a:lnSpc>
              <a:spcAft>
                <a:spcPts val="600"/>
              </a:spcAft>
            </a:pPr>
            <a:r>
              <a:rPr lang="en-US" dirty="0" err="1"/>
              <a:t>Κύρι</a:t>
            </a:r>
            <a:r>
              <a:rPr lang="en-US" dirty="0"/>
              <a:t>α </a:t>
            </a:r>
            <a:r>
              <a:rPr lang="en-US" dirty="0" err="1"/>
              <a:t>Τεχνικά</a:t>
            </a:r>
            <a:r>
              <a:rPr lang="en-US" dirty="0"/>
              <a:t> </a:t>
            </a:r>
            <a:r>
              <a:rPr lang="en-US" dirty="0" err="1"/>
              <a:t>Θέμ</a:t>
            </a:r>
            <a:r>
              <a:rPr lang="en-US" dirty="0"/>
              <a:t>ατα π</a:t>
            </a:r>
            <a:r>
              <a:rPr lang="en-US" dirty="0" err="1"/>
              <a:t>ου</a:t>
            </a:r>
            <a:r>
              <a:rPr lang="en-US" dirty="0"/>
              <a:t> </a:t>
            </a:r>
            <a:r>
              <a:rPr lang="en-US" dirty="0" err="1"/>
              <a:t>λύθηκ</a:t>
            </a:r>
            <a:r>
              <a:rPr lang="en-US" dirty="0"/>
              <a:t>αν </a:t>
            </a:r>
            <a:endParaRPr lang="en-US" b="1" dirty="0"/>
          </a:p>
          <a:p>
            <a:pPr>
              <a:lnSpc>
                <a:spcPct val="140000"/>
              </a:lnSpc>
              <a:spcAft>
                <a:spcPts val="600"/>
              </a:spcAft>
            </a:pPr>
            <a:endParaRPr lang="en-US" sz="15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759BD8-7C6C-6A78-6200-58BA20F99F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4833" y="3492745"/>
            <a:ext cx="4828032" cy="49053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err="1"/>
              <a:t>Προ</a:t>
            </a:r>
            <a:r>
              <a:rPr lang="en-US"/>
              <a:t>β</a:t>
            </a:r>
            <a:r>
              <a:rPr lang="en-US" err="1"/>
              <a:t>λήμ</a:t>
            </a:r>
            <a:r>
              <a:rPr lang="en-US"/>
              <a:t>ατα π</a:t>
            </a:r>
            <a:r>
              <a:rPr lang="en-US" err="1"/>
              <a:t>ου</a:t>
            </a:r>
            <a:r>
              <a:rPr lang="en-US"/>
              <a:t> παρα</a:t>
            </a:r>
            <a:r>
              <a:rPr lang="en-US" err="1"/>
              <a:t>μένουν</a:t>
            </a:r>
            <a:endParaRPr lang="en-US" b="1" err="1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4A309A-B4EB-2DF6-9D04-DBEE8EC32B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2801" y="1716965"/>
            <a:ext cx="4754880" cy="1682750"/>
          </a:xfrm>
        </p:spPr>
        <p:txBody>
          <a:bodyPr vert="horz" lIns="91440" tIns="45720" rIns="91440" bIns="45720" numCol="1" spcCol="91440" rtlCol="0" anchor="t">
            <a:normAutofit/>
          </a:bodyPr>
          <a:lstStyle/>
          <a:p>
            <a:pPr marL="342900" indent="-342900">
              <a:spcAft>
                <a:spcPts val="600"/>
              </a:spcAft>
            </a:pPr>
            <a:r>
              <a:rPr lang="en-US" dirty="0" err="1"/>
              <a:t>Μεγάλο</a:t>
            </a:r>
            <a:r>
              <a:rPr lang="en-US" dirty="0"/>
              <a:t> </a:t>
            </a:r>
            <a:r>
              <a:rPr lang="en-US" dirty="0" err="1"/>
              <a:t>Μέγεθος</a:t>
            </a:r>
            <a:r>
              <a:rPr lang="en-US" dirty="0"/>
              <a:t> </a:t>
            </a:r>
            <a:r>
              <a:rPr lang="en-US" dirty="0" err="1"/>
              <a:t>Προγράμμ</a:t>
            </a:r>
            <a:r>
              <a:rPr lang="en-US" dirty="0"/>
              <a:t>α</a:t>
            </a:r>
            <a:r>
              <a:rPr lang="en-US" dirty="0" err="1"/>
              <a:t>τος</a:t>
            </a:r>
            <a:endParaRPr lang="en-US" dirty="0">
              <a:cs typeface="Arial"/>
            </a:endParaRPr>
          </a:p>
          <a:p>
            <a:pPr marL="342900" indent="-342900">
              <a:spcAft>
                <a:spcPts val="600"/>
              </a:spcAft>
            </a:pPr>
            <a:r>
              <a:rPr lang="en-US" dirty="0" err="1"/>
              <a:t>Πολλές</a:t>
            </a:r>
            <a:r>
              <a:rPr lang="en-US" dirty="0"/>
              <a:t> </a:t>
            </a:r>
            <a:r>
              <a:rPr lang="en-US" dirty="0" err="1"/>
              <a:t>Εντολές</a:t>
            </a:r>
            <a:endParaRPr lang="en-US" dirty="0">
              <a:cs typeface="Arial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12732-73EC-56A9-FB24-C0EE58FB60D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2801" y="3978694"/>
            <a:ext cx="4754880" cy="1682750"/>
          </a:xfrm>
        </p:spPr>
        <p:txBody>
          <a:bodyPr vert="horz" lIns="91440" tIns="45720" rIns="91440" bIns="45720" numCol="1" spcCol="91440" rtlCol="0" anchor="t">
            <a:normAutofit/>
          </a:bodyPr>
          <a:lstStyle/>
          <a:p>
            <a:pPr marL="342900" indent="-342900">
              <a:spcAft>
                <a:spcPts val="600"/>
              </a:spcAft>
            </a:pPr>
            <a:r>
              <a:rPr lang="en-US" dirty="0" err="1"/>
              <a:t>Σωστός</a:t>
            </a:r>
            <a:r>
              <a:rPr lang="en-US" dirty="0"/>
              <a:t> </a:t>
            </a:r>
            <a:r>
              <a:rPr lang="en-US" dirty="0" err="1"/>
              <a:t>χρωμ</a:t>
            </a:r>
            <a:r>
              <a:rPr lang="en-US" dirty="0"/>
              <a:t>α</a:t>
            </a:r>
            <a:r>
              <a:rPr lang="en-US" dirty="0" err="1"/>
              <a:t>τισμός</a:t>
            </a:r>
            <a:r>
              <a:rPr lang="en-US" dirty="0"/>
              <a:t> </a:t>
            </a:r>
            <a:r>
              <a:rPr lang="en-US" dirty="0" err="1"/>
              <a:t>της</a:t>
            </a:r>
            <a:r>
              <a:rPr lang="en-US" dirty="0"/>
              <a:t> </a:t>
            </a:r>
            <a:r>
              <a:rPr lang="en-US" dirty="0" err="1"/>
              <a:t>τελικής</a:t>
            </a:r>
            <a:r>
              <a:rPr lang="en-US" dirty="0"/>
              <a:t> </a:t>
            </a:r>
            <a:r>
              <a:rPr lang="en-US" dirty="0" err="1"/>
              <a:t>εικόν</a:t>
            </a:r>
            <a:r>
              <a:rPr lang="en-US" dirty="0"/>
              <a:t>ας</a:t>
            </a:r>
            <a:endParaRPr lang="en-US"/>
          </a:p>
          <a:p>
            <a:pPr marL="342900" indent="-342900">
              <a:spcAft>
                <a:spcPts val="600"/>
              </a:spcAft>
            </a:pPr>
            <a:r>
              <a:rPr lang="en-US" dirty="0" err="1"/>
              <a:t>Υλο</a:t>
            </a:r>
            <a:r>
              <a:rPr lang="en-US" dirty="0"/>
              <a:t>π</a:t>
            </a:r>
            <a:r>
              <a:rPr lang="en-US" dirty="0" err="1"/>
              <a:t>οίηση</a:t>
            </a:r>
            <a:r>
              <a:rPr lang="en-US" dirty="0"/>
              <a:t> </a:t>
            </a:r>
            <a:r>
              <a:rPr lang="en-US" dirty="0" err="1"/>
              <a:t>γι</a:t>
            </a:r>
            <a:r>
              <a:rPr lang="en-US" dirty="0"/>
              <a:t>α </a:t>
            </a:r>
            <a:r>
              <a:rPr lang="en-US" dirty="0" err="1"/>
              <a:t>άγνωστο</a:t>
            </a:r>
            <a:r>
              <a:rPr lang="en-US" dirty="0"/>
              <a:t> </a:t>
            </a:r>
            <a:r>
              <a:rPr lang="en-US" dirty="0" err="1"/>
              <a:t>μέγεθος</a:t>
            </a:r>
            <a:r>
              <a:rPr lang="en-US" dirty="0"/>
              <a:t> </a:t>
            </a:r>
            <a:r>
              <a:rPr lang="en-US" dirty="0" err="1"/>
              <a:t>εικόν</a:t>
            </a:r>
            <a:r>
              <a:rPr lang="en-US" dirty="0"/>
              <a:t>ας</a:t>
            </a:r>
            <a:endParaRPr lang="en-US" dirty="0">
              <a:cs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3F7121-E011-4C7E-A726-03D41CF61D0F}"/>
              </a:ext>
            </a:extLst>
          </p:cNvPr>
          <p:cNvSpPr>
            <a:spLocks/>
          </p:cNvSpPr>
          <p:nvPr/>
        </p:nvSpPr>
        <p:spPr>
          <a:xfrm>
            <a:off x="5738519" y="1354666"/>
            <a:ext cx="361243" cy="36237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11" descr="Brainstorm outline">
            <a:extLst>
              <a:ext uri="{FF2B5EF4-FFF2-40B4-BE49-F238E27FC236}">
                <a16:creationId xmlns:a16="http://schemas.microsoft.com/office/drawing/2014/main" id="{CEABB40F-9FAE-12B8-6AE3-15AF87A4B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32873" y="1349962"/>
            <a:ext cx="357484" cy="35748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A9F274A-09AE-6AF8-ABD0-FDF1EF4899C2}"/>
              </a:ext>
            </a:extLst>
          </p:cNvPr>
          <p:cNvSpPr>
            <a:spLocks/>
          </p:cNvSpPr>
          <p:nvPr/>
        </p:nvSpPr>
        <p:spPr>
          <a:xfrm>
            <a:off x="5738519" y="3490148"/>
            <a:ext cx="361243" cy="36237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Graphic 15" descr="Question Mark outline">
            <a:extLst>
              <a:ext uri="{FF2B5EF4-FFF2-40B4-BE49-F238E27FC236}">
                <a16:creationId xmlns:a16="http://schemas.microsoft.com/office/drawing/2014/main" id="{853C250E-0E06-46DF-AB1C-60427BE4FB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42281" y="3494851"/>
            <a:ext cx="357484" cy="35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624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83AAE15-CE16-991A-C05F-0BD97418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3679371" cy="274320"/>
          </a:xfrm>
        </p:spPr>
        <p:txBody>
          <a:bodyPr/>
          <a:lstStyle/>
          <a:p>
            <a:r>
              <a:rPr lang="en-US" dirty="0">
                <a:solidFill>
                  <a:srgbClr val="3B4546"/>
                </a:solidFill>
              </a:rPr>
              <a:t>ΔΗΜΙΟΥΡΓΙΑ EDGES ΚΑΙ OUTLINE EFFECTS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66A1BD-2500-AB18-9DCA-0585F33C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2E563-D2B2-A0AD-3574-E8C8FDCE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13" y="2556876"/>
            <a:ext cx="5051211" cy="554594"/>
          </a:xfrm>
        </p:spPr>
        <p:txBody>
          <a:bodyPr/>
          <a:lstStyle/>
          <a:p>
            <a:r>
              <a:rPr lang="en-US" sz="4000" dirty="0" err="1"/>
              <a:t>Στοχοι</a:t>
            </a:r>
            <a:r>
              <a:rPr lang="en-US" sz="4000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A819C-8720-05AC-589D-CCF280D381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9420" y="616033"/>
            <a:ext cx="4828032" cy="4905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/>
              <a:t>Μέρος</a:t>
            </a:r>
            <a:r>
              <a:rPr lang="en-US" dirty="0"/>
              <a:t> 1ο: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D3C290-A56C-B087-9C47-005A3BC3E1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00256" y="2097603"/>
            <a:ext cx="4828032" cy="4905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>
                <a:cs typeface="Arial"/>
              </a:rPr>
              <a:t>Μέρος</a:t>
            </a:r>
            <a:r>
              <a:rPr lang="en-US" dirty="0">
                <a:cs typeface="Arial"/>
              </a:rPr>
              <a:t> 2ο: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775342-B398-D058-62EA-D657A2192D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00687" y="1106048"/>
            <a:ext cx="4754880" cy="85635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 err="1">
                <a:cs typeface="Arial"/>
              </a:rPr>
              <a:t>Υλο</a:t>
            </a:r>
            <a:r>
              <a:rPr lang="en-US" dirty="0">
                <a:cs typeface="Arial"/>
              </a:rPr>
              <a:t>π</a:t>
            </a:r>
            <a:r>
              <a:rPr lang="en-US" err="1">
                <a:cs typeface="Arial"/>
              </a:rPr>
              <a:t>οίηση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Αλγορίθμου</a:t>
            </a:r>
            <a:endParaRPr lang="en-US">
              <a:cs typeface="Arial"/>
            </a:endParaRPr>
          </a:p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 err="1"/>
              <a:t>Χρήση</a:t>
            </a:r>
            <a:r>
              <a:rPr lang="en-US" dirty="0"/>
              <a:t> </a:t>
            </a:r>
            <a:r>
              <a:rPr lang="en-US" err="1"/>
              <a:t>Μνήμης</a:t>
            </a:r>
            <a:endParaRPr lang="en-US" err="1">
              <a:cs typeface="Arial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954CCA8-9E58-39CC-C428-F4B19348692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1627" y="2595891"/>
            <a:ext cx="4774672" cy="87127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 dirty="0" err="1">
                <a:cs typeface="Arial"/>
              </a:rPr>
              <a:t>Βελτιστο</a:t>
            </a:r>
            <a:r>
              <a:rPr lang="en-US" dirty="0">
                <a:cs typeface="Arial"/>
              </a:rPr>
              <a:t>π</a:t>
            </a:r>
            <a:r>
              <a:rPr lang="en-US" dirty="0" err="1">
                <a:cs typeface="Arial"/>
              </a:rPr>
              <a:t>οίηση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Αλγορίθμου</a:t>
            </a:r>
            <a:endParaRPr lang="en-US" err="1">
              <a:cs typeface="Arial"/>
            </a:endParaRPr>
          </a:p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 err="1">
                <a:cs typeface="Arial"/>
              </a:rPr>
              <a:t>Βέλτιστη</a:t>
            </a:r>
            <a:r>
              <a:rPr lang="en-US" dirty="0">
                <a:cs typeface="Arial"/>
              </a:rPr>
              <a:t> </a:t>
            </a:r>
            <a:r>
              <a:rPr lang="en-US" err="1">
                <a:cs typeface="Arial"/>
              </a:rPr>
              <a:t>Μνήμη</a:t>
            </a:r>
            <a:endParaRPr lang="en-US">
              <a:cs typeface="Arial"/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DF085E2C-03AC-C4F9-C37F-5F54D1AAFA77}"/>
              </a:ext>
            </a:extLst>
          </p:cNvPr>
          <p:cNvSpPr txBox="1">
            <a:spLocks/>
          </p:cNvSpPr>
          <p:nvPr/>
        </p:nvSpPr>
        <p:spPr>
          <a:xfrm>
            <a:off x="6091458" y="3613937"/>
            <a:ext cx="4828032" cy="4905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cs typeface="Arial"/>
              </a:rPr>
              <a:t>Μέρος</a:t>
            </a:r>
            <a:r>
              <a:rPr lang="en-US" dirty="0">
                <a:cs typeface="Arial"/>
              </a:rPr>
              <a:t> 3ο:</a:t>
            </a:r>
          </a:p>
        </p:txBody>
      </p:sp>
      <p:sp>
        <p:nvSpPr>
          <p:cNvPr id="7" name="Text Placeholder 19">
            <a:extLst>
              <a:ext uri="{FF2B5EF4-FFF2-40B4-BE49-F238E27FC236}">
                <a16:creationId xmlns:a16="http://schemas.microsoft.com/office/drawing/2014/main" id="{59A97948-B4C9-79DE-D9C5-EC29B8830A76}"/>
              </a:ext>
            </a:extLst>
          </p:cNvPr>
          <p:cNvSpPr txBox="1">
            <a:spLocks/>
          </p:cNvSpPr>
          <p:nvPr/>
        </p:nvSpPr>
        <p:spPr>
          <a:xfrm>
            <a:off x="6097025" y="4105819"/>
            <a:ext cx="4726126" cy="12725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 err="1">
                <a:cs typeface="Arial"/>
              </a:rPr>
              <a:t>Υλο</a:t>
            </a:r>
            <a:r>
              <a:rPr lang="en-US" dirty="0">
                <a:cs typeface="Arial"/>
              </a:rPr>
              <a:t>π</a:t>
            </a:r>
            <a:r>
              <a:rPr lang="en-US" err="1">
                <a:cs typeface="Arial"/>
              </a:rPr>
              <a:t>οίηση</a:t>
            </a:r>
            <a:r>
              <a:rPr lang="en-US" dirty="0">
                <a:cs typeface="Arial"/>
              </a:rPr>
              <a:t> </a:t>
            </a:r>
            <a:r>
              <a:rPr lang="en-US" err="1">
                <a:cs typeface="Arial"/>
              </a:rPr>
              <a:t>Αλγορίθμου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με</a:t>
            </a:r>
            <a:r>
              <a:rPr lang="en-US" dirty="0">
                <a:cs typeface="Arial"/>
              </a:rPr>
              <a:t> Buffers</a:t>
            </a:r>
            <a:endParaRPr lang="en-US"/>
          </a:p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 err="1">
                <a:cs typeface="Arial"/>
              </a:rPr>
              <a:t>Υλο</a:t>
            </a:r>
            <a:r>
              <a:rPr lang="en-US" dirty="0">
                <a:cs typeface="Arial"/>
              </a:rPr>
              <a:t>π</a:t>
            </a:r>
            <a:r>
              <a:rPr lang="en-US" err="1">
                <a:cs typeface="Arial"/>
              </a:rPr>
              <a:t>οίηση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με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διε</a:t>
            </a:r>
            <a:r>
              <a:rPr lang="en-US" dirty="0">
                <a:cs typeface="Arial"/>
              </a:rPr>
              <a:t>πα</a:t>
            </a:r>
            <a:r>
              <a:rPr lang="en-US" err="1">
                <a:cs typeface="Arial"/>
              </a:rPr>
              <a:t>φή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χρήστη</a:t>
            </a:r>
            <a:endParaRPr lang="en-US">
              <a:cs typeface="Arial"/>
            </a:endParaRPr>
          </a:p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 err="1">
                <a:cs typeface="Arial"/>
              </a:rPr>
              <a:t>Υλο</a:t>
            </a:r>
            <a:r>
              <a:rPr lang="en-US" dirty="0">
                <a:cs typeface="Arial"/>
              </a:rPr>
              <a:t>π</a:t>
            </a:r>
            <a:r>
              <a:rPr lang="en-US" err="1">
                <a:cs typeface="Arial"/>
              </a:rPr>
              <a:t>οίηση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με</a:t>
            </a:r>
            <a:r>
              <a:rPr lang="en-US" dirty="0">
                <a:cs typeface="Arial"/>
              </a:rPr>
              <a:t> </a:t>
            </a:r>
            <a:r>
              <a:rPr lang="en-US" err="1">
                <a:cs typeface="Arial"/>
              </a:rPr>
              <a:t>δείκτες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848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A69A4-71A5-DC79-1E32-DA462F27E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6951F55-304B-0D18-4F63-716CF8BE7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3679371" cy="274320"/>
          </a:xfrm>
        </p:spPr>
        <p:txBody>
          <a:bodyPr/>
          <a:lstStyle/>
          <a:p>
            <a:r>
              <a:rPr lang="en-US" dirty="0">
                <a:solidFill>
                  <a:srgbClr val="3B4546"/>
                </a:solidFill>
              </a:rPr>
              <a:t>ΔΗΜΙΟΥΡΓΙΑ EDGES ΚΑΙ OUTLINE EFFECTS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8EF600-17F6-CDE3-C325-8C9EDAFE1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1E519-66D9-F4E1-9BCD-961D74DE0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13" y="2556876"/>
            <a:ext cx="5051211" cy="554594"/>
          </a:xfrm>
        </p:spPr>
        <p:txBody>
          <a:bodyPr/>
          <a:lstStyle/>
          <a:p>
            <a:r>
              <a:rPr lang="en-US" sz="4000" dirty="0" err="1"/>
              <a:t>Στοχοι</a:t>
            </a:r>
            <a:r>
              <a:rPr lang="en-US" sz="4000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84A86-58FC-CDDD-46D7-96BCF60496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69187" y="932708"/>
            <a:ext cx="7005174" cy="4905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dirty="0"/>
              <a:t>97% </a:t>
            </a:r>
            <a:r>
              <a:rPr lang="en-US" sz="1600" dirty="0" err="1"/>
              <a:t>μείωση</a:t>
            </a:r>
            <a:r>
              <a:rPr lang="en-US" sz="1600" dirty="0"/>
              <a:t> </a:t>
            </a:r>
            <a:r>
              <a:rPr lang="en-US" sz="1600" dirty="0" err="1"/>
              <a:t>του</a:t>
            </a:r>
            <a:r>
              <a:rPr lang="en-US" sz="1600" dirty="0"/>
              <a:t> </a:t>
            </a:r>
            <a:r>
              <a:rPr lang="en-US" sz="1600" dirty="0" err="1"/>
              <a:t>όγκου</a:t>
            </a:r>
            <a:r>
              <a:rPr lang="en-US" sz="1600" dirty="0"/>
              <a:t> </a:t>
            </a:r>
            <a:r>
              <a:rPr lang="en-US" sz="1600" dirty="0" err="1"/>
              <a:t>της</a:t>
            </a:r>
            <a:r>
              <a:rPr lang="en-US" sz="1600" dirty="0"/>
              <a:t> </a:t>
            </a:r>
            <a:r>
              <a:rPr lang="en-US" sz="1600" dirty="0" err="1"/>
              <a:t>μνήμης</a:t>
            </a:r>
            <a:r>
              <a:rPr lang="en-US" sz="1600" dirty="0"/>
              <a:t> από 256 ΜΒ </a:t>
            </a:r>
            <a:r>
              <a:rPr lang="en-US" sz="1600" dirty="0" err="1"/>
              <a:t>σε</a:t>
            </a:r>
            <a:r>
              <a:rPr lang="en-US" sz="1600" dirty="0"/>
              <a:t> 5.5 ΜΒ</a:t>
            </a:r>
            <a:endParaRPr lang="en-US" sz="1600" dirty="0">
              <a:solidFill>
                <a:srgbClr val="D2986F"/>
              </a:solidFill>
              <a:cs typeface="Arial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A29F88-3F62-C1F5-FDF4-32BC24944236}"/>
              </a:ext>
            </a:extLst>
          </p:cNvPr>
          <p:cNvSpPr txBox="1">
            <a:spLocks/>
          </p:cNvSpPr>
          <p:nvPr/>
        </p:nvSpPr>
        <p:spPr>
          <a:xfrm>
            <a:off x="414171" y="3095225"/>
            <a:ext cx="4757255" cy="8019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4000" dirty="0" err="1"/>
              <a:t>Με</a:t>
            </a:r>
            <a:r>
              <a:rPr lang="en-US" sz="4000" dirty="0"/>
              <a:t> </a:t>
            </a:r>
            <a:r>
              <a:rPr lang="en-US" sz="4000" dirty="0" err="1"/>
              <a:t>νουμερ</a:t>
            </a:r>
            <a:r>
              <a:rPr lang="en-US" sz="4000" dirty="0"/>
              <a:t>α</a:t>
            </a:r>
            <a:endParaRPr lang="en-US" sz="4000" dirty="0" err="1">
              <a:cs typeface="Arial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15484B07-0CFB-0AFF-D820-AC25B12EC2E2}"/>
              </a:ext>
            </a:extLst>
          </p:cNvPr>
          <p:cNvSpPr txBox="1">
            <a:spLocks/>
          </p:cNvSpPr>
          <p:nvPr/>
        </p:nvSpPr>
        <p:spPr>
          <a:xfrm>
            <a:off x="5183041" y="2143992"/>
            <a:ext cx="7005174" cy="4905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64% </a:t>
            </a:r>
            <a:r>
              <a:rPr lang="en-US" sz="1600" dirty="0" err="1"/>
              <a:t>μείωση</a:t>
            </a:r>
            <a:r>
              <a:rPr lang="en-US" sz="1600" dirty="0"/>
              <a:t> </a:t>
            </a:r>
            <a:r>
              <a:rPr lang="en-US" sz="1600" dirty="0" err="1"/>
              <a:t>του</a:t>
            </a:r>
            <a:r>
              <a:rPr lang="en-US" sz="1600" dirty="0"/>
              <a:t> π</a:t>
            </a:r>
            <a:r>
              <a:rPr lang="en-US" sz="1600" dirty="0" err="1"/>
              <a:t>λήθους</a:t>
            </a:r>
            <a:r>
              <a:rPr lang="en-US" sz="1600" dirty="0"/>
              <a:t> π</a:t>
            </a:r>
            <a:r>
              <a:rPr lang="en-US" sz="1600" dirty="0" err="1"/>
              <a:t>ράξεων</a:t>
            </a:r>
            <a:r>
              <a:rPr lang="en-US" sz="1600" dirty="0"/>
              <a:t> από 620,226,214 </a:t>
            </a:r>
            <a:r>
              <a:rPr lang="en-US" sz="1600" dirty="0" err="1"/>
              <a:t>σε</a:t>
            </a:r>
            <a:r>
              <a:rPr lang="en-US" sz="1600" dirty="0"/>
              <a:t> 223,667,396</a:t>
            </a:r>
            <a:endParaRPr lang="en-US" sz="1600" dirty="0">
              <a:solidFill>
                <a:srgbClr val="D2986F"/>
              </a:solidFill>
              <a:cs typeface="Arial"/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4428CA87-0C7E-B99E-CD4D-934E30A57FA1}"/>
              </a:ext>
            </a:extLst>
          </p:cNvPr>
          <p:cNvSpPr txBox="1">
            <a:spLocks/>
          </p:cNvSpPr>
          <p:nvPr/>
        </p:nvSpPr>
        <p:spPr>
          <a:xfrm>
            <a:off x="5183040" y="3143498"/>
            <a:ext cx="6589768" cy="8072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97% </a:t>
            </a:r>
            <a:r>
              <a:rPr lang="en-US" sz="1600" dirty="0" err="1"/>
              <a:t>μείωση</a:t>
            </a:r>
            <a:r>
              <a:rPr lang="en-US" sz="1600" dirty="0"/>
              <a:t> </a:t>
            </a:r>
            <a:r>
              <a:rPr lang="en-US" sz="1600" dirty="0" err="1"/>
              <a:t>της</a:t>
            </a:r>
            <a:r>
              <a:rPr lang="en-US" sz="1600" dirty="0"/>
              <a:t> ανα</a:t>
            </a:r>
            <a:r>
              <a:rPr lang="en-US" sz="1600" dirty="0" err="1"/>
              <a:t>μονής</a:t>
            </a:r>
            <a:r>
              <a:rPr lang="en-US" sz="1600" dirty="0"/>
              <a:t> </a:t>
            </a:r>
            <a:r>
              <a:rPr lang="en-US" sz="1600" dirty="0" err="1"/>
              <a:t>λόγω</a:t>
            </a:r>
            <a:r>
              <a:rPr lang="en-US" sz="1600" dirty="0"/>
              <a:t> α</a:t>
            </a:r>
            <a:r>
              <a:rPr lang="en-US" sz="1600" dirty="0" err="1"/>
              <a:t>ργής</a:t>
            </a:r>
            <a:r>
              <a:rPr lang="en-US" sz="1600" dirty="0"/>
              <a:t> </a:t>
            </a:r>
            <a:r>
              <a:rPr lang="en-US" sz="1600" dirty="0" err="1"/>
              <a:t>μνήμης</a:t>
            </a:r>
            <a:r>
              <a:rPr lang="en-US" sz="1600" dirty="0"/>
              <a:t> από 1,240,908,894 </a:t>
            </a:r>
            <a:r>
              <a:rPr lang="en-US" sz="1600" dirty="0" err="1"/>
              <a:t>κύκλους</a:t>
            </a:r>
            <a:r>
              <a:rPr lang="en-US" sz="1600" dirty="0"/>
              <a:t> </a:t>
            </a:r>
            <a:r>
              <a:rPr lang="en-US" sz="1600" dirty="0" err="1"/>
              <a:t>σε</a:t>
            </a:r>
            <a:r>
              <a:rPr lang="en-US" sz="1600" dirty="0"/>
              <a:t> 33,280,800 </a:t>
            </a:r>
            <a:r>
              <a:rPr lang="en-US" sz="1600" dirty="0" err="1"/>
              <a:t>κύκλους</a:t>
            </a:r>
            <a:endParaRPr lang="en-US" sz="1600" dirty="0" err="1">
              <a:solidFill>
                <a:srgbClr val="D2986F"/>
              </a:solidFill>
              <a:cs typeface="Arial"/>
            </a:endParaRPr>
          </a:p>
        </p:txBody>
      </p:sp>
      <p:pic>
        <p:nvPicPr>
          <p:cNvPr id="24" name="Graphic 23" descr="Bullseye with solid fill">
            <a:extLst>
              <a:ext uri="{FF2B5EF4-FFF2-40B4-BE49-F238E27FC236}">
                <a16:creationId xmlns:a16="http://schemas.microsoft.com/office/drawing/2014/main" id="{4CF6ECCA-3FD3-0A24-7C49-DF1FE3E4E90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68692" y="4513916"/>
            <a:ext cx="602474" cy="602474"/>
          </a:xfrm>
          <a:prstGeom prst="rect">
            <a:avLst/>
          </a:prstGeom>
        </p:spPr>
      </p:pic>
      <p:pic>
        <p:nvPicPr>
          <p:cNvPr id="26" name="Graphic 25" descr="Bullseye with solid fill">
            <a:extLst>
              <a:ext uri="{FF2B5EF4-FFF2-40B4-BE49-F238E27FC236}">
                <a16:creationId xmlns:a16="http://schemas.microsoft.com/office/drawing/2014/main" id="{B0E9D511-F6E8-B8E1-300F-F6D8B5D5450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68691" y="2089372"/>
            <a:ext cx="602474" cy="602474"/>
          </a:xfrm>
          <a:prstGeom prst="rect">
            <a:avLst/>
          </a:prstGeom>
        </p:spPr>
      </p:pic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C6E0C2CD-A8E3-6651-4CD5-7D0D990D12B4}"/>
              </a:ext>
            </a:extLst>
          </p:cNvPr>
          <p:cNvSpPr txBox="1">
            <a:spLocks/>
          </p:cNvSpPr>
          <p:nvPr/>
        </p:nvSpPr>
        <p:spPr>
          <a:xfrm>
            <a:off x="5183040" y="4568536"/>
            <a:ext cx="7302057" cy="4905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81% </a:t>
            </a:r>
            <a:r>
              <a:rPr lang="en-US" sz="1600" dirty="0" err="1"/>
              <a:t>μείωση</a:t>
            </a:r>
            <a:r>
              <a:rPr lang="en-US" sz="1600" dirty="0"/>
              <a:t> </a:t>
            </a:r>
            <a:r>
              <a:rPr lang="en-US" sz="1600" dirty="0" err="1"/>
              <a:t>του</a:t>
            </a:r>
            <a:r>
              <a:rPr lang="en-US" sz="1600" dirty="0"/>
              <a:t> </a:t>
            </a:r>
            <a:r>
              <a:rPr lang="en-US" sz="1600" dirty="0" err="1"/>
              <a:t>χρόνου</a:t>
            </a:r>
            <a:r>
              <a:rPr lang="en-US" sz="1600" dirty="0"/>
              <a:t> </a:t>
            </a:r>
            <a:r>
              <a:rPr lang="en-US" sz="1600" dirty="0" err="1"/>
              <a:t>εκτέλεσης</a:t>
            </a:r>
            <a:r>
              <a:rPr lang="en-US" sz="1600" dirty="0"/>
              <a:t> από 46.5 </a:t>
            </a:r>
            <a:r>
              <a:rPr lang="en-US" sz="1600" dirty="0" err="1"/>
              <a:t>μs</a:t>
            </a:r>
            <a:r>
              <a:rPr lang="en-US" sz="1600" dirty="0"/>
              <a:t> </a:t>
            </a:r>
            <a:r>
              <a:rPr lang="en-US" sz="1600" dirty="0" err="1"/>
              <a:t>σε</a:t>
            </a:r>
            <a:r>
              <a:rPr lang="en-US" sz="1600" dirty="0"/>
              <a:t> 8.9 </a:t>
            </a:r>
            <a:r>
              <a:rPr lang="en-US" sz="1600" dirty="0" err="1"/>
              <a:t>μs</a:t>
            </a:r>
            <a:endParaRPr lang="en-US" sz="1600" dirty="0" err="1">
              <a:solidFill>
                <a:srgbClr val="D2986F"/>
              </a:solidFill>
              <a:cs typeface="Arial"/>
            </a:endParaRPr>
          </a:p>
        </p:txBody>
      </p:sp>
      <p:pic>
        <p:nvPicPr>
          <p:cNvPr id="28" name="Graphic 27" descr="Bullseye with solid fill">
            <a:extLst>
              <a:ext uri="{FF2B5EF4-FFF2-40B4-BE49-F238E27FC236}">
                <a16:creationId xmlns:a16="http://schemas.microsoft.com/office/drawing/2014/main" id="{E4543A29-2BFC-0AD2-BDD4-F79681CF93B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58794" y="3296696"/>
            <a:ext cx="602474" cy="602474"/>
          </a:xfrm>
          <a:prstGeom prst="rect">
            <a:avLst/>
          </a:prstGeom>
        </p:spPr>
      </p:pic>
      <p:pic>
        <p:nvPicPr>
          <p:cNvPr id="5" name="Graphic 4" descr="Bullseye with solid fill">
            <a:extLst>
              <a:ext uri="{FF2B5EF4-FFF2-40B4-BE49-F238E27FC236}">
                <a16:creationId xmlns:a16="http://schemas.microsoft.com/office/drawing/2014/main" id="{430C0008-43A0-6267-79DA-0A22953B0AE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8588" y="882048"/>
            <a:ext cx="602474" cy="60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48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4389120" cy="792375"/>
          </a:xfrm>
        </p:spPr>
        <p:txBody>
          <a:bodyPr anchor="t">
            <a:normAutofit fontScale="90000"/>
          </a:bodyPr>
          <a:lstStyle/>
          <a:p>
            <a:r>
              <a:rPr lang="en-US" sz="4600" dirty="0" err="1"/>
              <a:t>Ευχ</a:t>
            </a:r>
            <a:r>
              <a:rPr lang="en-US" sz="4600" dirty="0"/>
              <a:t>α</a:t>
            </a:r>
            <a:r>
              <a:rPr lang="en-US" sz="4600" dirty="0" err="1"/>
              <a:t>ριστουμε</a:t>
            </a:r>
            <a:br>
              <a:rPr lang="en-US" sz="4600" dirty="0">
                <a:cs typeface="Arial"/>
              </a:rPr>
            </a:br>
            <a:br>
              <a:rPr lang="en-US" sz="4600" dirty="0">
                <a:cs typeface="Arial"/>
              </a:rPr>
            </a:br>
            <a:endParaRPr lang="en-US" sz="4600">
              <a:cs typeface="Arial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A26A42A-990A-85A6-3C02-22D6456FA3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>
                <a:cs typeface="Arial"/>
              </a:rPr>
              <a:t>Τζίτζος</a:t>
            </a:r>
            <a:r>
              <a:rPr lang="en-US" dirty="0">
                <a:cs typeface="Arial"/>
              </a:rPr>
              <a:t> Πα</a:t>
            </a:r>
            <a:r>
              <a:rPr lang="en-US" dirty="0" err="1">
                <a:cs typeface="Arial"/>
              </a:rPr>
              <a:t>ύλος</a:t>
            </a:r>
            <a:r>
              <a:rPr lang="en-US" dirty="0">
                <a:cs typeface="Arial"/>
              </a:rPr>
              <a:t>       58123</a:t>
            </a:r>
          </a:p>
          <a:p>
            <a:r>
              <a:rPr lang="en-US" dirty="0" err="1">
                <a:cs typeface="Arial"/>
              </a:rPr>
              <a:t>Αθ</a:t>
            </a:r>
            <a:r>
              <a:rPr lang="en-US" dirty="0">
                <a:cs typeface="Arial"/>
              </a:rPr>
              <a:t>α</a:t>
            </a:r>
            <a:r>
              <a:rPr lang="en-US" dirty="0" err="1">
                <a:cs typeface="Arial"/>
              </a:rPr>
              <a:t>νάσιος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Κουμ</a:t>
            </a:r>
            <a:r>
              <a:rPr lang="en-US" dirty="0">
                <a:cs typeface="Arial"/>
              </a:rPr>
              <a:t>πα</a:t>
            </a:r>
            <a:r>
              <a:rPr lang="en-US" dirty="0" err="1">
                <a:cs typeface="Arial"/>
              </a:rPr>
              <a:t>νης</a:t>
            </a:r>
            <a:r>
              <a:rPr lang="en-US" dirty="0">
                <a:cs typeface="Arial"/>
              </a:rPr>
              <a:t>    57796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066301EB-77F3-C6A7-8089-F96D609C4D7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301625"/>
            <a:ext cx="1828800" cy="27463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Presentation title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71C6EB9D-4D30-81B7-EE8C-68DFB673986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518775" y="301625"/>
            <a:ext cx="1673225" cy="274638"/>
          </a:xfrm>
        </p:spPr>
        <p:txBody>
          <a:bodyPr/>
          <a:lstStyle/>
          <a:p>
            <a:pPr>
              <a:spcAft>
                <a:spcPts val="600"/>
              </a:spcAft>
            </a:pPr>
            <a:fld id="{5BFCF61C-3B18-4C03-8326-CC3B32D710C9}" type="slidenum">
              <a:rPr lang="en-US" noProof="0" smtClean="0"/>
              <a:pPr>
                <a:spcAft>
                  <a:spcPts val="600"/>
                </a:spcAft>
              </a:pPr>
              <a:t>17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E8320-5728-1777-BF26-B63490DDC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70077-E316-C16B-CF8B-09F2D39A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sz="4600" dirty="0"/>
              <a:t>ΕΡΩΤΗΣΕΙΣ - απ</a:t>
            </a:r>
            <a:r>
              <a:rPr lang="en-US" sz="4600" dirty="0" err="1"/>
              <a:t>οριεσ</a:t>
            </a:r>
            <a:br>
              <a:rPr lang="en-US" sz="4600" dirty="0">
                <a:cs typeface="Arial"/>
              </a:rPr>
            </a:br>
            <a:br>
              <a:rPr lang="en-US" sz="4600" dirty="0">
                <a:cs typeface="Arial"/>
              </a:rPr>
            </a:br>
            <a:endParaRPr lang="en-US" sz="4600">
              <a:cs typeface="Arial"/>
            </a:endParaRP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21F9D561-7DDE-320D-3542-29C194B4E7C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301625"/>
            <a:ext cx="1828800" cy="27463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Presentation title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97F69CBE-47F2-03A7-BAD1-3CB09C62D16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518775" y="301625"/>
            <a:ext cx="1673225" cy="274638"/>
          </a:xfrm>
        </p:spPr>
        <p:txBody>
          <a:bodyPr/>
          <a:lstStyle/>
          <a:p>
            <a:pPr>
              <a:spcAft>
                <a:spcPts val="600"/>
              </a:spcAft>
            </a:pPr>
            <a:fld id="{5BFCF61C-3B18-4C03-8326-CC3B32D710C9}" type="slidenum">
              <a:rPr lang="en-US" noProof="0" smtClean="0"/>
              <a:pPr>
                <a:spcAft>
                  <a:spcPts val="600"/>
                </a:spcAft>
              </a:pPr>
              <a:t>18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67436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77DC8907-8B74-BF13-7C91-F8848093A0A4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20396447"/>
              </p:ext>
            </p:extLst>
          </p:nvPr>
        </p:nvGraphicFramePr>
        <p:xfrm>
          <a:off x="-1492" y="2794599"/>
          <a:ext cx="12191214" cy="3297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79730E-E638-275F-6C74-85FDCE30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4258573" cy="2743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ΔΗΜΙΟΥΡΓΙΑ EDGES ΚΑΙ OUTLINE EFFECTS</a:t>
            </a:r>
            <a:endParaRPr lang="en-US" dirty="0"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BFCF61C-3B18-4C03-8326-CC3B32D710C9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907" y="1625858"/>
            <a:ext cx="4396260" cy="575321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cs typeface="Arial"/>
              </a:rPr>
              <a:t>π</a:t>
            </a:r>
            <a:r>
              <a:rPr lang="en-US" dirty="0" err="1">
                <a:cs typeface="Arial"/>
              </a:rPr>
              <a:t>εριεχομεν</a:t>
            </a:r>
            <a:r>
              <a:rPr lang="en-US" dirty="0">
                <a:cs typeface="Arial"/>
              </a:rPr>
              <a:t>α</a:t>
            </a:r>
          </a:p>
        </p:txBody>
      </p:sp>
      <p:pic>
        <p:nvPicPr>
          <p:cNvPr id="1580" name="Graphic 1579" descr="Hurdle outline">
            <a:extLst>
              <a:ext uri="{FF2B5EF4-FFF2-40B4-BE49-F238E27FC236}">
                <a16:creationId xmlns:a16="http://schemas.microsoft.com/office/drawing/2014/main" id="{033C2BB9-45CD-7551-8FB7-4D7828782FEA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13082" y="3712335"/>
            <a:ext cx="602474" cy="60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2A8B13-5EC6-F0C1-0D70-E650DCC1369B}"/>
              </a:ext>
            </a:extLst>
          </p:cNvPr>
          <p:cNvSpPr>
            <a:spLocks/>
          </p:cNvSpPr>
          <p:nvPr/>
        </p:nvSpPr>
        <p:spPr>
          <a:xfrm>
            <a:off x="5738518" y="2050815"/>
            <a:ext cx="361243" cy="36237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3590306" cy="274320"/>
          </a:xfrm>
        </p:spPr>
        <p:txBody>
          <a:bodyPr/>
          <a:lstStyle/>
          <a:p>
            <a:r>
              <a:rPr lang="en-US" dirty="0"/>
              <a:t>ΔΗΜΙΟΥΡΓΙΑ EDGES ΚΑΙ OUTLINE EFFECTS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13" y="2546980"/>
            <a:ext cx="4846320" cy="683243"/>
          </a:xfrm>
        </p:spPr>
        <p:txBody>
          <a:bodyPr/>
          <a:lstStyle/>
          <a:p>
            <a:r>
              <a:rPr lang="en-US" sz="4000" dirty="0" err="1"/>
              <a:t>Αλγοριθμοσ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F894F-23A1-85D4-2713-57D743F808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85975" y="579793"/>
            <a:ext cx="3442578" cy="4905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/>
              <a:t>Μετ</a:t>
            </a:r>
            <a:r>
              <a:rPr lang="en-US" dirty="0"/>
              <a:t>α</a:t>
            </a:r>
            <a:r>
              <a:rPr lang="en-US" dirty="0" err="1"/>
              <a:t>τρο</a:t>
            </a:r>
            <a:r>
              <a:rPr lang="en-US" dirty="0"/>
              <a:t>π</a:t>
            </a:r>
            <a:r>
              <a:rPr lang="en-US" dirty="0" err="1"/>
              <a:t>ές</a:t>
            </a:r>
            <a:endParaRPr lang="en-PK" dirty="0" err="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F4D35-9BD6-00FC-A23D-DCE50F2F20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5975" y="1988048"/>
            <a:ext cx="3442578" cy="4905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/>
              <a:t>Φίλτρ</a:t>
            </a:r>
            <a:r>
              <a:rPr lang="en-US" dirty="0"/>
              <a:t>α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7242" y="1059912"/>
            <a:ext cx="3438699" cy="93064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dirty="0"/>
              <a:t>YUV </a:t>
            </a:r>
            <a:r>
              <a:rPr lang="en-US" dirty="0" err="1"/>
              <a:t>σε</a:t>
            </a:r>
            <a:r>
              <a:rPr lang="en-US" dirty="0"/>
              <a:t> RGB</a:t>
            </a:r>
            <a:endParaRPr lang="en-US" dirty="0">
              <a:cs typeface="Arial"/>
            </a:endParaRPr>
          </a:p>
          <a:p>
            <a:pPr marL="283210" indent="-283210"/>
            <a:r>
              <a:rPr lang="en-US" dirty="0"/>
              <a:t>RGB </a:t>
            </a:r>
            <a:r>
              <a:rPr lang="en-US" dirty="0" err="1"/>
              <a:t>σε</a:t>
            </a:r>
            <a:r>
              <a:rPr lang="en-US" dirty="0"/>
              <a:t> </a:t>
            </a:r>
            <a:r>
              <a:rPr lang="en-US" dirty="0" err="1"/>
              <a:t>Ασ</a:t>
            </a:r>
            <a:r>
              <a:rPr lang="en-US" dirty="0"/>
              <a:t>π</a:t>
            </a:r>
            <a:r>
              <a:rPr lang="en-US" dirty="0" err="1"/>
              <a:t>ρόμ</a:t>
            </a:r>
            <a:r>
              <a:rPr lang="en-US" dirty="0"/>
              <a:t>α</a:t>
            </a:r>
            <a:r>
              <a:rPr lang="en-US" dirty="0" err="1"/>
              <a:t>υρη</a:t>
            </a:r>
            <a:endParaRPr lang="en-US" dirty="0" err="1">
              <a:cs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6865D3-E9E5-FDDD-B091-FE6F9039C6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7242" y="2476441"/>
            <a:ext cx="3438699" cy="82178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dirty="0" err="1">
                <a:cs typeface="Arial"/>
              </a:rPr>
              <a:t>Γκ</a:t>
            </a:r>
            <a:r>
              <a:rPr lang="en-US" dirty="0">
                <a:cs typeface="Arial"/>
              </a:rPr>
              <a:t>α</a:t>
            </a:r>
            <a:r>
              <a:rPr lang="en-US" dirty="0" err="1">
                <a:cs typeface="Arial"/>
              </a:rPr>
              <a:t>ουσι</a:t>
            </a:r>
            <a:r>
              <a:rPr lang="en-US" dirty="0">
                <a:cs typeface="Arial"/>
              </a:rPr>
              <a:t>α</a:t>
            </a:r>
            <a:r>
              <a:rPr lang="en-US" dirty="0" err="1">
                <a:cs typeface="Arial"/>
              </a:rPr>
              <a:t>νό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φίλτρο</a:t>
            </a:r>
          </a:p>
          <a:p>
            <a:pPr marL="283210" indent="-283210"/>
            <a:r>
              <a:rPr lang="en-US" dirty="0" err="1">
                <a:cs typeface="Arial"/>
              </a:rPr>
              <a:t>Φίλτρ</a:t>
            </a:r>
            <a:r>
              <a:rPr lang="en-US" dirty="0">
                <a:cs typeface="Arial"/>
              </a:rPr>
              <a:t>α </a:t>
            </a:r>
            <a:r>
              <a:rPr lang="en-US" dirty="0" err="1">
                <a:cs typeface="Arial"/>
              </a:rPr>
              <a:t>sobel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12DEA75-345C-2050-E5BA-BE99258FFAAC}"/>
              </a:ext>
            </a:extLst>
          </p:cNvPr>
          <p:cNvSpPr txBox="1">
            <a:spLocks/>
          </p:cNvSpPr>
          <p:nvPr/>
        </p:nvSpPr>
        <p:spPr>
          <a:xfrm>
            <a:off x="6183404" y="3297102"/>
            <a:ext cx="3448925" cy="4617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Πα</a:t>
            </a:r>
            <a:r>
              <a:rPr lang="en-US" dirty="0" err="1">
                <a:cs typeface="Arial"/>
              </a:rPr>
              <a:t>ράγωγ</a:t>
            </a:r>
            <a:r>
              <a:rPr lang="en-US" dirty="0">
                <a:cs typeface="Arial"/>
              </a:rPr>
              <a:t>α </a:t>
            </a:r>
            <a:r>
              <a:rPr lang="en-US" dirty="0" err="1">
                <a:cs typeface="Arial"/>
              </a:rPr>
              <a:t>των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Φίλτρων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C40D9A4-EDD7-5D8A-8D09-9471AC2CDE92}"/>
              </a:ext>
            </a:extLst>
          </p:cNvPr>
          <p:cNvSpPr txBox="1">
            <a:spLocks/>
          </p:cNvSpPr>
          <p:nvPr/>
        </p:nvSpPr>
        <p:spPr>
          <a:xfrm>
            <a:off x="6188239" y="3760106"/>
            <a:ext cx="2497635" cy="8514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210" indent="-283210"/>
            <a:r>
              <a:rPr lang="en-US" dirty="0">
                <a:cs typeface="Arial"/>
              </a:rPr>
              <a:t>Βα</a:t>
            </a:r>
            <a:r>
              <a:rPr lang="en-US" dirty="0" err="1">
                <a:cs typeface="Arial"/>
              </a:rPr>
              <a:t>θμίδ</a:t>
            </a:r>
            <a:r>
              <a:rPr lang="en-US" dirty="0">
                <a:cs typeface="Arial"/>
              </a:rPr>
              <a:t>α </a:t>
            </a:r>
            <a:r>
              <a:rPr lang="en-US" dirty="0" err="1">
                <a:cs typeface="Arial"/>
              </a:rPr>
              <a:t>Εικόν</a:t>
            </a:r>
            <a:r>
              <a:rPr lang="en-US" dirty="0">
                <a:cs typeface="Arial"/>
              </a:rPr>
              <a:t>ας</a:t>
            </a:r>
          </a:p>
          <a:p>
            <a:pPr marL="283210" indent="-283210"/>
            <a:r>
              <a:rPr lang="en-US" dirty="0" err="1">
                <a:cs typeface="Arial"/>
              </a:rPr>
              <a:t>Γωνί</a:t>
            </a:r>
            <a:r>
              <a:rPr lang="en-US" dirty="0">
                <a:cs typeface="Arial"/>
              </a:rPr>
              <a:t>α </a:t>
            </a:r>
            <a:r>
              <a:rPr lang="en-US" dirty="0" err="1">
                <a:cs typeface="Arial"/>
              </a:rPr>
              <a:t>Εικόν</a:t>
            </a:r>
            <a:r>
              <a:rPr lang="en-US" dirty="0">
                <a:cs typeface="Arial"/>
              </a:rPr>
              <a:t>ας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C7821CB-C7EC-A492-4903-62D76F0E86D7}"/>
              </a:ext>
            </a:extLst>
          </p:cNvPr>
          <p:cNvSpPr txBox="1">
            <a:spLocks/>
          </p:cNvSpPr>
          <p:nvPr/>
        </p:nvSpPr>
        <p:spPr>
          <a:xfrm>
            <a:off x="6182843" y="4614217"/>
            <a:ext cx="3448925" cy="4617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cs typeface="Arial"/>
              </a:rPr>
              <a:t>Χρωμ</a:t>
            </a:r>
            <a:r>
              <a:rPr lang="en-US" dirty="0">
                <a:cs typeface="Arial"/>
              </a:rPr>
              <a:t>α</a:t>
            </a:r>
            <a:r>
              <a:rPr lang="en-US" dirty="0" err="1">
                <a:cs typeface="Arial"/>
              </a:rPr>
              <a:t>τισμός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4E129D33-B0E2-3DA2-463F-3277EBD94636}"/>
              </a:ext>
            </a:extLst>
          </p:cNvPr>
          <p:cNvSpPr txBox="1">
            <a:spLocks/>
          </p:cNvSpPr>
          <p:nvPr/>
        </p:nvSpPr>
        <p:spPr>
          <a:xfrm>
            <a:off x="6187678" y="5077221"/>
            <a:ext cx="3437764" cy="11978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210" indent="-283210"/>
            <a:r>
              <a:rPr lang="en-US" dirty="0" err="1">
                <a:cs typeface="Arial"/>
              </a:rPr>
              <a:t>Χρωμ</a:t>
            </a:r>
            <a:r>
              <a:rPr lang="en-US" dirty="0">
                <a:cs typeface="Arial"/>
              </a:rPr>
              <a:t>α</a:t>
            </a:r>
            <a:r>
              <a:rPr lang="en-US" dirty="0" err="1">
                <a:cs typeface="Arial"/>
              </a:rPr>
              <a:t>τισμός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εικόν</a:t>
            </a:r>
            <a:r>
              <a:rPr lang="en-US" dirty="0">
                <a:cs typeface="Arial"/>
              </a:rPr>
              <a:t>ας β</a:t>
            </a:r>
            <a:r>
              <a:rPr lang="en-US" dirty="0" err="1">
                <a:cs typeface="Arial"/>
              </a:rPr>
              <a:t>άση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της</a:t>
            </a:r>
            <a:r>
              <a:rPr lang="en-US" dirty="0">
                <a:cs typeface="Arial"/>
              </a:rPr>
              <a:t> βα</a:t>
            </a:r>
            <a:r>
              <a:rPr lang="en-US" dirty="0" err="1">
                <a:cs typeface="Arial"/>
              </a:rPr>
              <a:t>θμίδ</a:t>
            </a:r>
            <a:r>
              <a:rPr lang="en-US" dirty="0">
                <a:cs typeface="Arial"/>
              </a:rPr>
              <a:t>ας και </a:t>
            </a:r>
            <a:r>
              <a:rPr lang="en-US" dirty="0" err="1">
                <a:cs typeface="Arial"/>
              </a:rPr>
              <a:t>της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γωνί</a:t>
            </a:r>
            <a:r>
              <a:rPr lang="en-US" dirty="0">
                <a:cs typeface="Arial"/>
              </a:rPr>
              <a:t>ας</a:t>
            </a:r>
          </a:p>
        </p:txBody>
      </p:sp>
      <p:pic>
        <p:nvPicPr>
          <p:cNvPr id="7" name="Graphic 6" descr="Filter outline">
            <a:extLst>
              <a:ext uri="{FF2B5EF4-FFF2-40B4-BE49-F238E27FC236}">
                <a16:creationId xmlns:a16="http://schemas.microsoft.com/office/drawing/2014/main" id="{7C0EF757-0E18-82BA-CC0B-2417848AD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2281" y="2049874"/>
            <a:ext cx="357484" cy="36877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6E3204F-AE52-EA87-8B06-96E6DDCC7B85}"/>
              </a:ext>
            </a:extLst>
          </p:cNvPr>
          <p:cNvSpPr>
            <a:spLocks/>
          </p:cNvSpPr>
          <p:nvPr/>
        </p:nvSpPr>
        <p:spPr>
          <a:xfrm>
            <a:off x="5738518" y="733777"/>
            <a:ext cx="361243" cy="36237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Graphic 15" descr="Repeat outline">
            <a:extLst>
              <a:ext uri="{FF2B5EF4-FFF2-40B4-BE49-F238E27FC236}">
                <a16:creationId xmlns:a16="http://schemas.microsoft.com/office/drawing/2014/main" id="{361EE3D8-18B3-0552-AB5E-BD1A0E26D9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42281" y="738480"/>
            <a:ext cx="357484" cy="35748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F9DCF89-F6D5-DA64-56E5-79F30AE8C641}"/>
              </a:ext>
            </a:extLst>
          </p:cNvPr>
          <p:cNvSpPr>
            <a:spLocks/>
          </p:cNvSpPr>
          <p:nvPr/>
        </p:nvSpPr>
        <p:spPr>
          <a:xfrm>
            <a:off x="5738518" y="3349037"/>
            <a:ext cx="361243" cy="36237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Graphic 17" descr="Hierarchy outline">
            <a:extLst>
              <a:ext uri="{FF2B5EF4-FFF2-40B4-BE49-F238E27FC236}">
                <a16:creationId xmlns:a16="http://schemas.microsoft.com/office/drawing/2014/main" id="{2E691C43-D01D-F879-6FB5-5EDF869F6E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42281" y="3353740"/>
            <a:ext cx="357484" cy="3574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A8177A0-F301-9764-27B2-80E70F184DE5}"/>
              </a:ext>
            </a:extLst>
          </p:cNvPr>
          <p:cNvSpPr>
            <a:spLocks/>
          </p:cNvSpPr>
          <p:nvPr/>
        </p:nvSpPr>
        <p:spPr>
          <a:xfrm>
            <a:off x="5738517" y="4666074"/>
            <a:ext cx="361243" cy="36237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Graphic 19" descr="Paint brush outline">
            <a:extLst>
              <a:ext uri="{FF2B5EF4-FFF2-40B4-BE49-F238E27FC236}">
                <a16:creationId xmlns:a16="http://schemas.microsoft.com/office/drawing/2014/main" id="{0C07CC27-9BE0-7039-7994-96900198DB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42281" y="4670776"/>
            <a:ext cx="357484" cy="35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74F0DD-9277-50B0-68E1-220BA834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3610098" cy="274320"/>
          </a:xfrm>
        </p:spPr>
        <p:txBody>
          <a:bodyPr anchor="ctr">
            <a:normAutofit/>
          </a:bodyPr>
          <a:lstStyle/>
          <a:p>
            <a:r>
              <a:rPr lang="en-US" dirty="0"/>
              <a:t>ΔΗΜΙΟΥΡΓΙΑ EDGES ΚΑΙ OUTLINE EFFECTS</a:t>
            </a:r>
            <a:endParaRPr lang="en-US">
              <a:cs typeface="Arial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BFCF61C-3B18-4C03-8326-CC3B32D710C9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13" y="2467812"/>
            <a:ext cx="5182787" cy="663451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err="1"/>
              <a:t>Βελτιστο</a:t>
            </a:r>
            <a:r>
              <a:rPr lang="en-US" sz="4000" dirty="0"/>
              <a:t>π</a:t>
            </a:r>
            <a:r>
              <a:rPr lang="en-US" sz="4000" err="1"/>
              <a:t>οιηση</a:t>
            </a:r>
            <a:r>
              <a:rPr lang="en-US" sz="4000" dirty="0"/>
              <a:t> </a:t>
            </a:r>
            <a:br>
              <a:rPr lang="en-US" sz="4000" dirty="0"/>
            </a:br>
            <a:endParaRPr lang="en-US" sz="40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845AAF2-5EB7-C2C0-C3DB-724839C85B12}"/>
              </a:ext>
            </a:extLst>
          </p:cNvPr>
          <p:cNvSpPr txBox="1">
            <a:spLocks/>
          </p:cNvSpPr>
          <p:nvPr/>
        </p:nvSpPr>
        <p:spPr>
          <a:xfrm>
            <a:off x="414171" y="3095225"/>
            <a:ext cx="3441073" cy="12473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4000" dirty="0" err="1"/>
              <a:t>Σε</a:t>
            </a:r>
            <a:r>
              <a:rPr lang="en-US" sz="4000" dirty="0"/>
              <a:t> επιπ</a:t>
            </a:r>
            <a:r>
              <a:rPr lang="en-US" sz="4000" dirty="0" err="1"/>
              <a:t>εδο</a:t>
            </a:r>
            <a:r>
              <a:rPr lang="en-US" sz="4000" dirty="0"/>
              <a:t> </a:t>
            </a:r>
            <a:r>
              <a:rPr lang="en-US" sz="4000" dirty="0" err="1"/>
              <a:t>εντολων</a:t>
            </a:r>
            <a:br>
              <a:rPr lang="en-US" sz="4000" dirty="0"/>
            </a:br>
            <a:endParaRPr lang="en-US" sz="4000">
              <a:cs typeface="Arial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5C002B7-DC93-DEE8-80C5-B79DD75EB9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1130" y="764860"/>
            <a:ext cx="3442578" cy="4994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>
                <a:cs typeface="Arial"/>
              </a:rPr>
              <a:t>Τεχνικές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Βρόχων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45B21815-87B2-6F00-268A-3FC136DA71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2301" y="3762147"/>
            <a:ext cx="3442578" cy="38421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Απ</a:t>
            </a:r>
            <a:r>
              <a:rPr lang="en-US" dirty="0" err="1"/>
              <a:t>λο</a:t>
            </a:r>
            <a:r>
              <a:rPr lang="en-US" dirty="0"/>
              <a:t>π</a:t>
            </a:r>
            <a:r>
              <a:rPr lang="en-US" dirty="0" err="1"/>
              <a:t>οίηση</a:t>
            </a:r>
            <a:r>
              <a:rPr lang="en-US" dirty="0"/>
              <a:t> </a:t>
            </a:r>
            <a:r>
              <a:rPr lang="en-US" dirty="0" err="1"/>
              <a:t>Κώδικ</a:t>
            </a:r>
            <a:r>
              <a:rPr lang="en-US" dirty="0"/>
              <a:t>α</a:t>
            </a:r>
            <a:endParaRPr lang="en-US" dirty="0">
              <a:cs typeface="Arial"/>
            </a:endParaRP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968F2D1A-1B1F-939C-7319-5A700C429F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2397" y="1271559"/>
            <a:ext cx="3447559" cy="119646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dirty="0"/>
              <a:t>Loop Unrolling</a:t>
            </a:r>
            <a:endParaRPr lang="en-US" dirty="0">
              <a:cs typeface="Arial"/>
            </a:endParaRPr>
          </a:p>
          <a:p>
            <a:pPr marL="283210" indent="-283210"/>
            <a:r>
              <a:rPr lang="en-US" dirty="0"/>
              <a:t>Loop Fussion</a:t>
            </a:r>
            <a:endParaRPr lang="en-US" dirty="0" err="1"/>
          </a:p>
          <a:p>
            <a:pPr marL="283210" indent="-283210"/>
            <a:r>
              <a:rPr lang="en-US" dirty="0"/>
              <a:t>Loop Fission</a:t>
            </a:r>
            <a:endParaRPr lang="en-US" dirty="0">
              <a:cs typeface="Arial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B3143558-A8AF-96FF-EAC8-91D440B4CCE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93568" y="4144215"/>
            <a:ext cx="5077717" cy="125310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dirty="0">
                <a:cs typeface="Arial"/>
              </a:rPr>
              <a:t>Inline Substitution</a:t>
            </a:r>
          </a:p>
          <a:p>
            <a:pPr marL="283210" indent="-283210"/>
            <a:r>
              <a:rPr lang="en-US" dirty="0">
                <a:cs typeface="Arial"/>
              </a:rPr>
              <a:t>Dead Code &amp; Common Subexpression Elimination</a:t>
            </a:r>
          </a:p>
          <a:p>
            <a:pPr marL="283210" indent="-283210"/>
            <a:r>
              <a:rPr lang="en-US" dirty="0">
                <a:cs typeface="Arial"/>
              </a:rPr>
              <a:t>Strength Reduction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BB6A32-30A5-C495-AD84-B6A5DF63FA6D}"/>
              </a:ext>
            </a:extLst>
          </p:cNvPr>
          <p:cNvSpPr>
            <a:spLocks/>
          </p:cNvSpPr>
          <p:nvPr/>
        </p:nvSpPr>
        <p:spPr>
          <a:xfrm>
            <a:off x="5936074" y="893703"/>
            <a:ext cx="361243" cy="36237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Graphic 5" descr="Refresh outline">
            <a:extLst>
              <a:ext uri="{FF2B5EF4-FFF2-40B4-BE49-F238E27FC236}">
                <a16:creationId xmlns:a16="http://schemas.microsoft.com/office/drawing/2014/main" id="{D5430F33-696D-C1F9-7086-A5D60C3CC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39837" y="898406"/>
            <a:ext cx="357484" cy="35748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B2D90E-1B29-4621-89B1-7967418DEBCC}"/>
              </a:ext>
            </a:extLst>
          </p:cNvPr>
          <p:cNvSpPr>
            <a:spLocks/>
          </p:cNvSpPr>
          <p:nvPr/>
        </p:nvSpPr>
        <p:spPr>
          <a:xfrm>
            <a:off x="5936074" y="3781777"/>
            <a:ext cx="361243" cy="36237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8" descr="Eraser outline">
            <a:extLst>
              <a:ext uri="{FF2B5EF4-FFF2-40B4-BE49-F238E27FC236}">
                <a16:creationId xmlns:a16="http://schemas.microsoft.com/office/drawing/2014/main" id="{E742375C-F18C-76D7-32AA-13EB53E470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30430" y="3777073"/>
            <a:ext cx="357484" cy="35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9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8679E-D908-7F25-316B-9866A5CD2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34116F1-D8C6-CA77-E645-9E93D9FCF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3610098" cy="274320"/>
          </a:xfrm>
        </p:spPr>
        <p:txBody>
          <a:bodyPr anchor="ctr">
            <a:normAutofit/>
          </a:bodyPr>
          <a:lstStyle/>
          <a:p>
            <a:r>
              <a:rPr lang="en-US" dirty="0"/>
              <a:t>ΔΗΜΙΟΥΡΓΙΑ EDGES ΚΑΙ OUTLINE EFFECTS</a:t>
            </a:r>
            <a:endParaRPr lang="en-US">
              <a:cs typeface="Arial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94D4F29-9578-B49F-7A71-6D6BFF9B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BFCF61C-3B18-4C03-8326-CC3B32D710C9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1E7A08-ACF2-8728-D004-D9057E776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13" y="2467812"/>
            <a:ext cx="5182787" cy="663451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err="1"/>
              <a:t>Βελτιστο</a:t>
            </a:r>
            <a:r>
              <a:rPr lang="en-US" sz="4000" dirty="0"/>
              <a:t>π</a:t>
            </a:r>
            <a:r>
              <a:rPr lang="en-US" sz="4000" err="1"/>
              <a:t>οιηση</a:t>
            </a:r>
            <a:r>
              <a:rPr lang="en-US" sz="4000" dirty="0"/>
              <a:t> </a:t>
            </a:r>
            <a:br>
              <a:rPr lang="en-US" sz="4000" dirty="0"/>
            </a:br>
            <a:endParaRPr lang="en-US" sz="40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718E8D-70DA-7FB5-397E-E47ED6BF14D6}"/>
              </a:ext>
            </a:extLst>
          </p:cNvPr>
          <p:cNvSpPr txBox="1">
            <a:spLocks/>
          </p:cNvSpPr>
          <p:nvPr/>
        </p:nvSpPr>
        <p:spPr>
          <a:xfrm>
            <a:off x="414171" y="3095225"/>
            <a:ext cx="3599411" cy="11780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4000" dirty="0" err="1"/>
              <a:t>Σε</a:t>
            </a:r>
            <a:r>
              <a:rPr lang="en-US" sz="4000" dirty="0"/>
              <a:t> επιπ</a:t>
            </a:r>
            <a:r>
              <a:rPr lang="en-US" sz="4000" dirty="0" err="1"/>
              <a:t>εδο</a:t>
            </a:r>
            <a:r>
              <a:rPr lang="en-US" sz="4000" dirty="0"/>
              <a:t> </a:t>
            </a:r>
            <a:r>
              <a:rPr lang="en-US" sz="4000" dirty="0" err="1"/>
              <a:t>μνημησ</a:t>
            </a:r>
            <a:br>
              <a:rPr lang="en-US" sz="4000" dirty="0"/>
            </a:br>
            <a:endParaRPr lang="en-US" sz="4000">
              <a:cs typeface="Arial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8EC353F-6455-BD9A-298C-66E60CC9ED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85975" y="1058258"/>
            <a:ext cx="3442578" cy="4905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dirty="0" err="1">
                <a:cs typeface="Arial"/>
              </a:rPr>
              <a:t>Μείωση</a:t>
            </a:r>
            <a:r>
              <a:rPr lang="en-GB" dirty="0">
                <a:cs typeface="Arial"/>
              </a:rPr>
              <a:t> </a:t>
            </a:r>
            <a:r>
              <a:rPr lang="en-GB" dirty="0" err="1">
                <a:cs typeface="Arial"/>
              </a:rPr>
              <a:t>Όγκου</a:t>
            </a:r>
            <a:r>
              <a:rPr lang="en-GB" dirty="0">
                <a:cs typeface="Arial"/>
              </a:rPr>
              <a:t> </a:t>
            </a:r>
            <a:r>
              <a:rPr lang="en-GB" dirty="0" err="1">
                <a:cs typeface="Arial"/>
              </a:rPr>
              <a:t>Μνήμης</a:t>
            </a:r>
            <a:endParaRPr lang="en-US" dirty="0" err="1">
              <a:cs typeface="Arial"/>
            </a:endParaRP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3109CDFB-620F-E0EE-F7E4-3EEFE1F39A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5975" y="3653815"/>
            <a:ext cx="6003252" cy="48167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>
                <a:cs typeface="Arial"/>
              </a:rPr>
              <a:t>Μείωση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Χρόνων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Εγγρ</a:t>
            </a:r>
            <a:r>
              <a:rPr lang="en-US" dirty="0">
                <a:cs typeface="Arial"/>
              </a:rPr>
              <a:t>α</a:t>
            </a:r>
            <a:r>
              <a:rPr lang="en-US" dirty="0" err="1">
                <a:cs typeface="Arial"/>
              </a:rPr>
              <a:t>φής</a:t>
            </a:r>
            <a:r>
              <a:rPr lang="en-US" dirty="0">
                <a:cs typeface="Arial"/>
              </a:rPr>
              <a:t> / </a:t>
            </a:r>
            <a:r>
              <a:rPr lang="en-US" dirty="0" err="1">
                <a:cs typeface="Arial"/>
              </a:rPr>
              <a:t>Ανάγνωσης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5B73F925-847A-30A3-E0AA-33D0911BB3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7242" y="1556097"/>
            <a:ext cx="4369047" cy="91292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dirty="0" err="1">
                <a:cs typeface="Arial"/>
              </a:rPr>
              <a:t>Μείωση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Πλήθους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Πινάκων</a:t>
            </a:r>
            <a:r>
              <a:rPr lang="en-US" dirty="0">
                <a:cs typeface="Arial"/>
              </a:rPr>
              <a:t> και </a:t>
            </a:r>
            <a:r>
              <a:rPr lang="en-US" dirty="0" err="1">
                <a:cs typeface="Arial"/>
              </a:rPr>
              <a:t>μετ</a:t>
            </a:r>
            <a:r>
              <a:rPr lang="en-US" dirty="0">
                <a:cs typeface="Arial"/>
              </a:rPr>
              <a:t>αβ</a:t>
            </a:r>
            <a:r>
              <a:rPr lang="en-US" dirty="0" err="1">
                <a:cs typeface="Arial"/>
              </a:rPr>
              <a:t>λητών</a:t>
            </a:r>
            <a:endParaRPr lang="en-US" dirty="0">
              <a:cs typeface="Arial"/>
            </a:endParaRPr>
          </a:p>
          <a:p>
            <a:pPr marL="283210" indent="-283210"/>
            <a:r>
              <a:rPr lang="en-US" dirty="0" err="1">
                <a:cs typeface="Arial"/>
              </a:rPr>
              <a:t>Μείωση</a:t>
            </a:r>
            <a:r>
              <a:rPr lang="en-US" dirty="0">
                <a:cs typeface="Arial"/>
              </a:rPr>
              <a:t> stack και heap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F7A3EBAE-2128-BE69-882F-5D164A13342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7242" y="4142208"/>
            <a:ext cx="6008233" cy="82178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dirty="0" err="1">
                <a:cs typeface="Arial"/>
              </a:rPr>
              <a:t>Χρήση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γρηγορότερης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μνήμης</a:t>
            </a:r>
            <a:endParaRPr lang="en-US" dirty="0">
              <a:cs typeface="Arial"/>
            </a:endParaRPr>
          </a:p>
          <a:p>
            <a:pPr marL="283210" indent="-283210"/>
            <a:r>
              <a:rPr lang="en-US" dirty="0" err="1">
                <a:cs typeface="Arial"/>
              </a:rPr>
              <a:t>Λιγότερες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εντολές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εγγρ</a:t>
            </a:r>
            <a:r>
              <a:rPr lang="en-US" dirty="0">
                <a:cs typeface="Arial"/>
              </a:rPr>
              <a:t>α</a:t>
            </a:r>
            <a:r>
              <a:rPr lang="en-US" dirty="0" err="1">
                <a:cs typeface="Arial"/>
              </a:rPr>
              <a:t>φής</a:t>
            </a:r>
            <a:r>
              <a:rPr lang="en-US" dirty="0">
                <a:cs typeface="Arial"/>
              </a:rPr>
              <a:t> / α</a:t>
            </a:r>
            <a:r>
              <a:rPr lang="en-US" dirty="0" err="1">
                <a:cs typeface="Arial"/>
              </a:rPr>
              <a:t>νάγνωσης</a:t>
            </a:r>
            <a:r>
              <a:rPr lang="en-US" dirty="0">
                <a:cs typeface="Arial"/>
              </a:rPr>
              <a:t> π</a:t>
            </a:r>
            <a:r>
              <a:rPr lang="en-US" dirty="0" err="1">
                <a:cs typeface="Arial"/>
              </a:rPr>
              <a:t>ρος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την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μνήμη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718803-AB19-5067-0941-0AA1F162E9C0}"/>
              </a:ext>
            </a:extLst>
          </p:cNvPr>
          <p:cNvSpPr>
            <a:spLocks/>
          </p:cNvSpPr>
          <p:nvPr/>
        </p:nvSpPr>
        <p:spPr>
          <a:xfrm>
            <a:off x="5832593" y="1232370"/>
            <a:ext cx="361243" cy="36237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Graphic 5" descr="Database outline">
            <a:extLst>
              <a:ext uri="{FF2B5EF4-FFF2-40B4-BE49-F238E27FC236}">
                <a16:creationId xmlns:a16="http://schemas.microsoft.com/office/drawing/2014/main" id="{FB975908-5F65-44B1-BB22-7C987E4FA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6355" y="1237073"/>
            <a:ext cx="357484" cy="35748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1DA06CA-B08E-9B64-44DE-CB7E0566D3B1}"/>
              </a:ext>
            </a:extLst>
          </p:cNvPr>
          <p:cNvSpPr>
            <a:spLocks/>
          </p:cNvSpPr>
          <p:nvPr/>
        </p:nvSpPr>
        <p:spPr>
          <a:xfrm>
            <a:off x="5832592" y="3687703"/>
            <a:ext cx="361243" cy="36237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8" descr="Hourglass 30% outline">
            <a:extLst>
              <a:ext uri="{FF2B5EF4-FFF2-40B4-BE49-F238E27FC236}">
                <a16:creationId xmlns:a16="http://schemas.microsoft.com/office/drawing/2014/main" id="{1FF1E6B3-1F42-9D6E-4939-1354184052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36355" y="3711220"/>
            <a:ext cx="357484" cy="35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1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6EBFF-039F-6F38-CEA9-BB4681178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04D4BF1-9740-8B61-F231-24AA07C5C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4453466" cy="274320"/>
          </a:xfrm>
        </p:spPr>
        <p:txBody>
          <a:bodyPr anchor="ctr">
            <a:normAutofit/>
          </a:bodyPr>
          <a:lstStyle/>
          <a:p>
            <a:r>
              <a:rPr lang="en-US" dirty="0"/>
              <a:t>ΔΗΜΙΟΥΡΓΙΑ EDGES ΚΑΙ OUTLINE EFFECTS</a:t>
            </a:r>
            <a:endParaRPr lang="en-US">
              <a:cs typeface="Arial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4D1B96C-5E60-66A6-722C-A20E208B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BFCF61C-3B18-4C03-8326-CC3B32D710C9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C23F13-B944-0145-D7D0-F0BC803E9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736" y="1082040"/>
            <a:ext cx="8991600" cy="1257576"/>
          </a:xfrm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000" err="1"/>
              <a:t>Βελτιστο</a:t>
            </a:r>
            <a:r>
              <a:rPr lang="en-US" sz="4000" dirty="0"/>
              <a:t>π</a:t>
            </a:r>
            <a:r>
              <a:rPr lang="en-US" sz="4000" err="1"/>
              <a:t>οιηση</a:t>
            </a:r>
            <a:r>
              <a:rPr lang="en-US" sz="4000" dirty="0"/>
              <a:t> </a:t>
            </a:r>
            <a:r>
              <a:rPr lang="en-US" sz="4000" err="1"/>
              <a:t>δομησ</a:t>
            </a:r>
            <a:r>
              <a:rPr lang="en-US" sz="4000" dirty="0"/>
              <a:t> </a:t>
            </a:r>
            <a:r>
              <a:rPr lang="en-US" sz="4000" err="1"/>
              <a:t>μνημησ</a:t>
            </a:r>
            <a:br>
              <a:rPr lang="en-US" sz="4000" dirty="0"/>
            </a:br>
            <a:r>
              <a:rPr lang="en-US" sz="4000" dirty="0">
                <a:cs typeface="Arial"/>
              </a:rPr>
              <a:t>(</a:t>
            </a:r>
            <a:r>
              <a:rPr lang="en-US" sz="4000" err="1">
                <a:cs typeface="Arial"/>
              </a:rPr>
              <a:t>ιερ</a:t>
            </a:r>
            <a:r>
              <a:rPr lang="en-US" sz="4000" dirty="0">
                <a:cs typeface="Arial"/>
              </a:rPr>
              <a:t>α</a:t>
            </a:r>
            <a:r>
              <a:rPr lang="en-US" sz="4000" err="1">
                <a:cs typeface="Arial"/>
              </a:rPr>
              <a:t>ρχι</a:t>
            </a:r>
            <a:r>
              <a:rPr lang="en-US" sz="4000" dirty="0">
                <a:cs typeface="Arial"/>
              </a:rPr>
              <a:t>α)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3CFA519C-836C-D1D3-98AC-DC481E7DB7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557" y="2971800"/>
            <a:ext cx="2786625" cy="4905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2 </a:t>
            </a:r>
            <a:r>
              <a:rPr lang="en-US" dirty="0" err="1"/>
              <a:t>Μνήμες</a:t>
            </a:r>
            <a:endParaRPr lang="en-PK" dirty="0" err="1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DAA1D14-133D-A84E-32DF-8D88BFC7AB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48134" y="2971800"/>
            <a:ext cx="2748995" cy="4905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Arial"/>
              </a:rPr>
              <a:t>3 </a:t>
            </a:r>
            <a:r>
              <a:rPr lang="en-US" dirty="0" err="1">
                <a:cs typeface="Arial"/>
              </a:rPr>
              <a:t>Μνήμες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D11C10F-19C4-D4C4-231D-D8196763DA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0945" y="3466872"/>
            <a:ext cx="2751104" cy="189660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dirty="0">
                <a:cs typeface="Arial"/>
              </a:rPr>
              <a:t>ROM</a:t>
            </a:r>
          </a:p>
          <a:p>
            <a:pPr marL="283210" indent="-283210"/>
            <a:r>
              <a:rPr lang="en-US" dirty="0"/>
              <a:t>RAM</a:t>
            </a:r>
            <a:endParaRPr lang="en-US" dirty="0" err="1">
              <a:cs typeface="Arial"/>
            </a:endParaRP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3C444AF6-F732-9D2E-C659-5680791690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47156" y="3466872"/>
            <a:ext cx="2751103" cy="189080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dirty="0">
                <a:cs typeface="Arial"/>
              </a:rPr>
              <a:t>ROM</a:t>
            </a:r>
          </a:p>
          <a:p>
            <a:pPr marL="283210" indent="-283210"/>
            <a:r>
              <a:rPr lang="en-US">
                <a:cs typeface="Arial"/>
              </a:rPr>
              <a:t>SRAM</a:t>
            </a:r>
            <a:endParaRPr lang="en-US" dirty="0">
              <a:cs typeface="Arial"/>
            </a:endParaRPr>
          </a:p>
          <a:p>
            <a:pPr marL="283210" indent="-283210"/>
            <a:r>
              <a:rPr lang="en-US" dirty="0">
                <a:cs typeface="Arial"/>
              </a:rPr>
              <a:t>DRAM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D3E4BC1-E1C4-0283-8F40-0B49E3261F57}"/>
              </a:ext>
            </a:extLst>
          </p:cNvPr>
          <p:cNvSpPr txBox="1">
            <a:spLocks/>
          </p:cNvSpPr>
          <p:nvPr/>
        </p:nvSpPr>
        <p:spPr>
          <a:xfrm>
            <a:off x="6098176" y="2969343"/>
            <a:ext cx="2696333" cy="4617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5 </a:t>
            </a:r>
            <a:r>
              <a:rPr lang="en-US" dirty="0" err="1">
                <a:cs typeface="Arial"/>
              </a:rPr>
              <a:t>Μνήμες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47E0876-DBF1-DE21-FD57-32F5034E60B8}"/>
              </a:ext>
            </a:extLst>
          </p:cNvPr>
          <p:cNvSpPr txBox="1">
            <a:spLocks/>
          </p:cNvSpPr>
          <p:nvPr/>
        </p:nvSpPr>
        <p:spPr>
          <a:xfrm>
            <a:off x="6094940" y="3466538"/>
            <a:ext cx="2704374" cy="18928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210" indent="-283210"/>
            <a:r>
              <a:rPr lang="en-US" dirty="0">
                <a:cs typeface="Arial"/>
              </a:rPr>
              <a:t>ROM</a:t>
            </a:r>
          </a:p>
          <a:p>
            <a:pPr marL="283210" indent="-283210"/>
            <a:r>
              <a:rPr lang="en-US" dirty="0">
                <a:cs typeface="Arial"/>
              </a:rPr>
              <a:t>STACK &amp; HEAP</a:t>
            </a:r>
          </a:p>
          <a:p>
            <a:pPr marL="283210" indent="-283210"/>
            <a:r>
              <a:rPr lang="en-US">
                <a:cs typeface="Arial"/>
              </a:rPr>
              <a:t>L1</a:t>
            </a:r>
          </a:p>
          <a:p>
            <a:pPr marL="283210" indent="-283210"/>
            <a:r>
              <a:rPr lang="en-US">
                <a:cs typeface="Arial"/>
              </a:rPr>
              <a:t>L2</a:t>
            </a:r>
          </a:p>
          <a:p>
            <a:pPr marL="283210" indent="-283210"/>
            <a:r>
              <a:rPr lang="en-US" dirty="0">
                <a:cs typeface="Arial"/>
              </a:rPr>
              <a:t>DRAM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028B862-7234-307E-DFAB-21A493C3CD7C}"/>
              </a:ext>
            </a:extLst>
          </p:cNvPr>
          <p:cNvSpPr txBox="1">
            <a:spLocks/>
          </p:cNvSpPr>
          <p:nvPr/>
        </p:nvSpPr>
        <p:spPr>
          <a:xfrm>
            <a:off x="8798102" y="2969343"/>
            <a:ext cx="2696333" cy="4617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4 </a:t>
            </a:r>
            <a:r>
              <a:rPr lang="en-US" dirty="0" err="1">
                <a:cs typeface="Arial"/>
              </a:rPr>
              <a:t>Μνήμες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2E30D0-43E9-9192-83BD-D9416B297C7E}"/>
              </a:ext>
            </a:extLst>
          </p:cNvPr>
          <p:cNvSpPr txBox="1">
            <a:spLocks/>
          </p:cNvSpPr>
          <p:nvPr/>
        </p:nvSpPr>
        <p:spPr>
          <a:xfrm>
            <a:off x="8794866" y="3429456"/>
            <a:ext cx="2695514" cy="19282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210" indent="-283210"/>
            <a:r>
              <a:rPr lang="en-US" dirty="0">
                <a:cs typeface="Arial"/>
              </a:rPr>
              <a:t>ROM</a:t>
            </a:r>
          </a:p>
          <a:p>
            <a:pPr marL="283210" indent="-283210"/>
            <a:r>
              <a:rPr lang="en-US" dirty="0">
                <a:cs typeface="Arial"/>
              </a:rPr>
              <a:t>L1</a:t>
            </a:r>
          </a:p>
          <a:p>
            <a:pPr marL="283210" indent="-283210"/>
            <a:r>
              <a:rPr lang="en-US" dirty="0">
                <a:cs typeface="Arial"/>
              </a:rPr>
              <a:t>STACK &amp; HEAP</a:t>
            </a:r>
            <a:endParaRPr lang="en-US" dirty="0"/>
          </a:p>
          <a:p>
            <a:pPr marL="283210" indent="-283210"/>
            <a:r>
              <a:rPr lang="en-US" dirty="0">
                <a:cs typeface="Arial"/>
              </a:rPr>
              <a:t>DRAM</a:t>
            </a:r>
          </a:p>
        </p:txBody>
      </p:sp>
    </p:spTree>
    <p:extLst>
      <p:ext uri="{BB962C8B-B14F-4D97-AF65-F5344CB8AC3E}">
        <p14:creationId xmlns:p14="http://schemas.microsoft.com/office/powerpoint/2010/main" val="1818250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BF670-7B10-7404-BE89-21E737277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FD95374-7DF2-4599-1D06-BD91CCDA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3610098" cy="274320"/>
          </a:xfrm>
        </p:spPr>
        <p:txBody>
          <a:bodyPr anchor="ctr">
            <a:normAutofit/>
          </a:bodyPr>
          <a:lstStyle/>
          <a:p>
            <a:r>
              <a:rPr lang="en-US" dirty="0"/>
              <a:t>ΔΗΜΙΟΥΡΓΙΑ EDGES ΚΑΙ OUTLINE EFFECTS</a:t>
            </a:r>
            <a:endParaRPr lang="en-US">
              <a:cs typeface="Arial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03C3E3C-8E6B-0D5A-54DB-613F1D7F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BFCF61C-3B18-4C03-8326-CC3B32D710C9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9B3241-393D-D1D4-9433-7BE6EDA4F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13" y="2467812"/>
            <a:ext cx="5182787" cy="663451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dirty="0" err="1"/>
              <a:t>Χρηση</a:t>
            </a:r>
            <a:r>
              <a:rPr lang="en-US" sz="4000" dirty="0"/>
              <a:t> buffers </a:t>
            </a:r>
            <a:br>
              <a:rPr lang="en-US" sz="4000" dirty="0"/>
            </a:br>
            <a:endParaRPr lang="en-US" sz="400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7135CBF-40D6-60F5-F428-99EFB5BC80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60653" y="3982212"/>
            <a:ext cx="3629722" cy="4905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>
                <a:cs typeface="Arial"/>
              </a:rPr>
              <a:t>Φίλτρ</a:t>
            </a:r>
            <a:r>
              <a:rPr lang="en-US" dirty="0">
                <a:cs typeface="Arial"/>
              </a:rPr>
              <a:t>α Gauss &amp; Sobel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BE2EE0C-E795-146B-7311-FD84D61FD0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-59386" y="4470645"/>
            <a:ext cx="3163478" cy="161038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dirty="0">
                <a:cs typeface="Arial"/>
              </a:rPr>
              <a:t>3 buffers</a:t>
            </a:r>
          </a:p>
          <a:p>
            <a:pPr marL="283210" indent="-283210"/>
            <a:r>
              <a:rPr lang="en-US" dirty="0" err="1">
                <a:cs typeface="Arial"/>
              </a:rPr>
              <a:t>Ιερ</a:t>
            </a:r>
            <a:r>
              <a:rPr lang="en-US" dirty="0">
                <a:cs typeface="Arial"/>
              </a:rPr>
              <a:t>α</a:t>
            </a:r>
            <a:r>
              <a:rPr lang="en-US" dirty="0" err="1">
                <a:cs typeface="Arial"/>
              </a:rPr>
              <a:t>ρχί</a:t>
            </a:r>
            <a:r>
              <a:rPr lang="en-US" dirty="0">
                <a:cs typeface="Arial"/>
              </a:rPr>
              <a:t>α 3 </a:t>
            </a:r>
            <a:r>
              <a:rPr lang="en-US" dirty="0" err="1">
                <a:cs typeface="Arial"/>
              </a:rPr>
              <a:t>μνημών</a:t>
            </a:r>
            <a:endParaRPr lang="en-US" dirty="0">
              <a:cs typeface="Arial"/>
            </a:endParaRPr>
          </a:p>
          <a:p>
            <a:pPr marL="283210" indent="-283210"/>
            <a:r>
              <a:rPr lang="en-US" dirty="0" err="1">
                <a:cs typeface="Arial"/>
              </a:rPr>
              <a:t>Ιερ</a:t>
            </a:r>
            <a:r>
              <a:rPr lang="en-US" dirty="0">
                <a:cs typeface="Arial"/>
              </a:rPr>
              <a:t>α</a:t>
            </a:r>
            <a:r>
              <a:rPr lang="en-US" dirty="0" err="1">
                <a:cs typeface="Arial"/>
              </a:rPr>
              <a:t>ρχί</a:t>
            </a:r>
            <a:r>
              <a:rPr lang="en-US" dirty="0">
                <a:cs typeface="Arial"/>
              </a:rPr>
              <a:t>α 5 </a:t>
            </a:r>
            <a:r>
              <a:rPr lang="en-US" dirty="0" err="1">
                <a:cs typeface="Arial"/>
              </a:rPr>
              <a:t>μνημών</a:t>
            </a:r>
            <a:endParaRPr lang="en-US" dirty="0">
              <a:cs typeface="Arial"/>
            </a:endParaRPr>
          </a:p>
          <a:p>
            <a:pPr marL="283210" indent="-283210"/>
            <a:r>
              <a:rPr lang="en-US" dirty="0" err="1">
                <a:cs typeface="Arial"/>
              </a:rPr>
              <a:t>Ιερ</a:t>
            </a:r>
            <a:r>
              <a:rPr lang="en-US" dirty="0">
                <a:cs typeface="Arial"/>
              </a:rPr>
              <a:t>α</a:t>
            </a:r>
            <a:r>
              <a:rPr lang="en-US" dirty="0" err="1">
                <a:cs typeface="Arial"/>
              </a:rPr>
              <a:t>ρχί</a:t>
            </a:r>
            <a:r>
              <a:rPr lang="en-US" dirty="0">
                <a:cs typeface="Arial"/>
              </a:rPr>
              <a:t>α 4 </a:t>
            </a:r>
            <a:r>
              <a:rPr lang="en-US" dirty="0" err="1">
                <a:cs typeface="Arial"/>
              </a:rPr>
              <a:t>μνημών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091904-570D-66F3-2A9C-D655A02C3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637708"/>
              </p:ext>
            </p:extLst>
          </p:nvPr>
        </p:nvGraphicFramePr>
        <p:xfrm>
          <a:off x="5183372" y="443023"/>
          <a:ext cx="6034145" cy="632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829">
                  <a:extLst>
                    <a:ext uri="{9D8B030D-6E8A-4147-A177-3AD203B41FA5}">
                      <a16:colId xmlns:a16="http://schemas.microsoft.com/office/drawing/2014/main" val="381503324"/>
                    </a:ext>
                  </a:extLst>
                </a:gridCol>
                <a:gridCol w="1206829">
                  <a:extLst>
                    <a:ext uri="{9D8B030D-6E8A-4147-A177-3AD203B41FA5}">
                      <a16:colId xmlns:a16="http://schemas.microsoft.com/office/drawing/2014/main" val="2981295293"/>
                    </a:ext>
                  </a:extLst>
                </a:gridCol>
                <a:gridCol w="1206829">
                  <a:extLst>
                    <a:ext uri="{9D8B030D-6E8A-4147-A177-3AD203B41FA5}">
                      <a16:colId xmlns:a16="http://schemas.microsoft.com/office/drawing/2014/main" val="2472558347"/>
                    </a:ext>
                  </a:extLst>
                </a:gridCol>
                <a:gridCol w="1206829">
                  <a:extLst>
                    <a:ext uri="{9D8B030D-6E8A-4147-A177-3AD203B41FA5}">
                      <a16:colId xmlns:a16="http://schemas.microsoft.com/office/drawing/2014/main" val="3737709130"/>
                    </a:ext>
                  </a:extLst>
                </a:gridCol>
                <a:gridCol w="1206829">
                  <a:extLst>
                    <a:ext uri="{9D8B030D-6E8A-4147-A177-3AD203B41FA5}">
                      <a16:colId xmlns:a16="http://schemas.microsoft.com/office/drawing/2014/main" val="2742085673"/>
                    </a:ext>
                  </a:extLst>
                </a:gridCol>
              </a:tblGrid>
              <a:tr h="425302">
                <a:tc>
                  <a:txBody>
                    <a:bodyPr/>
                    <a:lstStyle/>
                    <a:p>
                      <a:pPr algn="ctr" fontAlgn="b"/>
                      <a:endParaRPr lang="en-GB" sz="14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project </a:t>
                      </a: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name </a:t>
                      </a: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clock (s) </a:t>
                      </a: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GB" sz="90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cputime</a:t>
                      </a: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(in clock units) </a:t>
                      </a: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GB" sz="90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sys_clock</a:t>
                      </a: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409437"/>
                  </a:ext>
                </a:extLst>
              </a:tr>
              <a:tr h="434162">
                <a:tc rowSpan="3">
                  <a:txBody>
                    <a:bodyPr/>
                    <a:lstStyle/>
                    <a:p>
                      <a:pPr fontAlgn="ctr"/>
                      <a:endParaRPr lang="en-GB" sz="1400" dirty="0">
                        <a:effectLst/>
                      </a:endParaRPr>
                    </a:p>
                    <a:p>
                      <a:pPr algn="ctr" rtl="0" fontAlgn="base"/>
                      <a:r>
                        <a:rPr lang="en-GB" sz="9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cw-optimized-3-v1 </a:t>
                      </a:r>
                      <a:endParaRPr lang="en-GB" sz="900">
                        <a:solidFill>
                          <a:srgbClr val="5A5A5A"/>
                        </a:solidFill>
                        <a:effectLst/>
                        <a:latin typeface="Calibri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1400" dirty="0">
                        <a:effectLst/>
                      </a:endParaRPr>
                    </a:p>
                    <a:p>
                      <a:pPr algn="ctr" rtl="0" fontAlgn="base"/>
                      <a:r>
                        <a:rPr lang="en-GB" sz="90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ROM </a:t>
                      </a:r>
                      <a:endParaRPr lang="en-GB" sz="900">
                        <a:solidFill>
                          <a:srgbClr val="5A5A5A"/>
                        </a:solidFill>
                        <a:effectLst/>
                        <a:latin typeface="Calibri"/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rowSpan="3">
                  <a:txBody>
                    <a:bodyPr/>
                    <a:lstStyle/>
                    <a:p>
                      <a:pPr fontAlgn="ctr"/>
                      <a:endParaRPr lang="en-GB" sz="1400" dirty="0">
                        <a:effectLst/>
                      </a:endParaRPr>
                    </a:p>
                    <a:p>
                      <a:pPr algn="ctr" rtl="0" fontAlgn="base"/>
                      <a:r>
                        <a:rPr lang="en-GB" sz="9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16.571789 </a:t>
                      </a:r>
                      <a:endParaRPr lang="en-GB" sz="900">
                        <a:solidFill>
                          <a:srgbClr val="5A5A5A"/>
                        </a:solidFill>
                        <a:effectLst/>
                        <a:latin typeface="Calibri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fontAlgn="ctr"/>
                      <a:endParaRPr lang="en-GB" sz="1400" dirty="0">
                        <a:effectLst/>
                      </a:endParaRPr>
                    </a:p>
                    <a:p>
                      <a:pPr algn="ctr" rtl="0" fontAlgn="base"/>
                      <a:r>
                        <a:rPr lang="en-GB" sz="9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828589496 </a:t>
                      </a:r>
                      <a:endParaRPr lang="en-GB" sz="900">
                        <a:solidFill>
                          <a:srgbClr val="5A5A5A"/>
                        </a:solidFill>
                        <a:effectLst/>
                        <a:latin typeface="Calibri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fontAlgn="ctr"/>
                      <a:endParaRPr lang="en-GB" sz="1400" dirty="0">
                        <a:effectLst/>
                      </a:endParaRPr>
                    </a:p>
                    <a:p>
                      <a:pPr algn="ctr" rtl="0" fontAlgn="base"/>
                      <a:r>
                        <a:rPr lang="en-GB" sz="9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1657 </a:t>
                      </a:r>
                      <a:endParaRPr lang="en-GB" sz="900">
                        <a:solidFill>
                          <a:srgbClr val="5A5A5A"/>
                        </a:solidFill>
                        <a:effectLst/>
                        <a:latin typeface="Calibri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325209"/>
                  </a:ext>
                </a:extLst>
              </a:tr>
              <a:tr h="39044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GB" sz="1400" dirty="0">
                        <a:effectLst/>
                      </a:endParaRPr>
                    </a:p>
                    <a:p>
                      <a:pPr algn="ctr" rtl="0" fontAlgn="base"/>
                      <a:r>
                        <a:rPr lang="en-GB" sz="90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SRAM </a:t>
                      </a:r>
                      <a:endParaRPr lang="en-GB" sz="900">
                        <a:solidFill>
                          <a:srgbClr val="5A5A5A"/>
                        </a:solidFill>
                        <a:effectLst/>
                        <a:latin typeface="Calibri"/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017579"/>
                  </a:ext>
                </a:extLst>
              </a:tr>
              <a:tr h="39044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GB" sz="1400" dirty="0">
                        <a:effectLst/>
                      </a:endParaRPr>
                    </a:p>
                    <a:p>
                      <a:pPr algn="ctr" rtl="0" fontAlgn="base"/>
                      <a:r>
                        <a:rPr lang="en-GB" sz="90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DRAM </a:t>
                      </a:r>
                      <a:endParaRPr lang="en-GB" sz="900">
                        <a:solidFill>
                          <a:srgbClr val="5A5A5A"/>
                        </a:solidFill>
                        <a:effectLst/>
                        <a:latin typeface="Calibri"/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092244"/>
                  </a:ext>
                </a:extLst>
              </a:tr>
              <a:tr h="390445">
                <a:tc rowSpan="5">
                  <a:txBody>
                    <a:bodyPr/>
                    <a:lstStyle/>
                    <a:p>
                      <a:pPr fontAlgn="ctr"/>
                      <a:endParaRPr lang="en-GB" sz="1400" dirty="0">
                        <a:effectLst/>
                      </a:endParaRPr>
                    </a:p>
                    <a:p>
                      <a:pPr algn="ctr" rtl="0" fontAlgn="base"/>
                      <a:r>
                        <a:rPr lang="en-GB" sz="9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cw-optimized-3-v2 </a:t>
                      </a:r>
                      <a:endParaRPr lang="en-GB" sz="900">
                        <a:solidFill>
                          <a:srgbClr val="5A5A5A"/>
                        </a:solidFill>
                        <a:effectLst/>
                        <a:latin typeface="Calibri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1400" dirty="0">
                        <a:effectLst/>
                      </a:endParaRPr>
                    </a:p>
                    <a:p>
                      <a:pPr algn="ctr" rtl="0" fontAlgn="base"/>
                      <a:r>
                        <a:rPr lang="en-GB" sz="90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ROM </a:t>
                      </a:r>
                      <a:endParaRPr lang="en-GB" sz="900">
                        <a:solidFill>
                          <a:srgbClr val="5A5A5A"/>
                        </a:solidFill>
                        <a:effectLst/>
                        <a:latin typeface="Calibri"/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rowSpan="5">
                  <a:txBody>
                    <a:bodyPr/>
                    <a:lstStyle/>
                    <a:p>
                      <a:pPr fontAlgn="ctr"/>
                      <a:endParaRPr lang="en-GB" sz="1400" dirty="0">
                        <a:effectLst/>
                      </a:endParaRPr>
                    </a:p>
                    <a:p>
                      <a:pPr algn="ctr" rtl="0" fontAlgn="base"/>
                      <a:r>
                        <a:rPr lang="en-GB" sz="9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1.407247 </a:t>
                      </a:r>
                      <a:endParaRPr lang="en-GB" sz="900">
                        <a:solidFill>
                          <a:srgbClr val="5A5A5A"/>
                        </a:solidFill>
                        <a:effectLst/>
                        <a:latin typeface="Calibri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fontAlgn="ctr"/>
                      <a:endParaRPr lang="en-GB" sz="1400" dirty="0">
                        <a:effectLst/>
                      </a:endParaRPr>
                    </a:p>
                    <a:p>
                      <a:pPr algn="ctr" rtl="0" fontAlgn="base"/>
                      <a:r>
                        <a:rPr lang="en-GB" sz="9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1125799188 </a:t>
                      </a:r>
                      <a:endParaRPr lang="en-GB" sz="900">
                        <a:solidFill>
                          <a:srgbClr val="5A5A5A"/>
                        </a:solidFill>
                        <a:effectLst/>
                        <a:latin typeface="Calibri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fontAlgn="ctr"/>
                      <a:endParaRPr lang="en-GB" sz="1400" dirty="0">
                        <a:effectLst/>
                      </a:endParaRPr>
                    </a:p>
                    <a:p>
                      <a:pPr algn="ctr" rtl="0" fontAlgn="base"/>
                      <a:r>
                        <a:rPr lang="en-GB" sz="9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2251 </a:t>
                      </a:r>
                      <a:endParaRPr lang="en-GB" sz="900">
                        <a:solidFill>
                          <a:srgbClr val="5A5A5A"/>
                        </a:solidFill>
                        <a:effectLst/>
                        <a:latin typeface="Calibri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269311"/>
                  </a:ext>
                </a:extLst>
              </a:tr>
              <a:tr h="39044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GB" sz="1400" dirty="0">
                        <a:effectLst/>
                      </a:endParaRPr>
                    </a:p>
                    <a:p>
                      <a:pPr algn="ctr" rtl="0" fontAlgn="base"/>
                      <a:r>
                        <a:rPr lang="en-GB" sz="90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SRAM </a:t>
                      </a:r>
                      <a:endParaRPr lang="en-GB" sz="900">
                        <a:solidFill>
                          <a:srgbClr val="5A5A5A"/>
                        </a:solidFill>
                        <a:effectLst/>
                        <a:latin typeface="Calibri"/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044118"/>
                  </a:ext>
                </a:extLst>
              </a:tr>
              <a:tr h="39044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GB" sz="1400" dirty="0">
                        <a:effectLst/>
                      </a:endParaRPr>
                    </a:p>
                    <a:p>
                      <a:pPr algn="ctr" rtl="0" fontAlgn="base"/>
                      <a:r>
                        <a:rPr lang="en-GB" sz="90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SRAM </a:t>
                      </a:r>
                      <a:endParaRPr lang="en-GB" sz="900">
                        <a:solidFill>
                          <a:srgbClr val="5A5A5A"/>
                        </a:solidFill>
                        <a:effectLst/>
                        <a:latin typeface="Calibri"/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084573"/>
                  </a:ext>
                </a:extLst>
              </a:tr>
              <a:tr h="39044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GB" sz="1400" dirty="0">
                        <a:effectLst/>
                      </a:endParaRPr>
                    </a:p>
                    <a:p>
                      <a:pPr algn="ctr" rtl="0" fontAlgn="base"/>
                      <a:r>
                        <a:rPr lang="en-GB" sz="90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DRAM </a:t>
                      </a:r>
                      <a:endParaRPr lang="en-GB" sz="900">
                        <a:solidFill>
                          <a:srgbClr val="5A5A5A"/>
                        </a:solidFill>
                        <a:effectLst/>
                        <a:latin typeface="Calibri"/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431861"/>
                  </a:ext>
                </a:extLst>
              </a:tr>
              <a:tr h="39044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GB" sz="1400" dirty="0">
                        <a:effectLst/>
                      </a:endParaRPr>
                    </a:p>
                    <a:p>
                      <a:pPr algn="ctr" rtl="0" fontAlgn="base"/>
                      <a:r>
                        <a:rPr lang="en-GB" sz="90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DRAM </a:t>
                      </a:r>
                      <a:endParaRPr lang="en-GB" sz="900">
                        <a:solidFill>
                          <a:srgbClr val="5A5A5A"/>
                        </a:solidFill>
                        <a:effectLst/>
                        <a:latin typeface="Calibri"/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71463"/>
                  </a:ext>
                </a:extLst>
              </a:tr>
              <a:tr h="390445">
                <a:tc rowSpan="5">
                  <a:txBody>
                    <a:bodyPr/>
                    <a:lstStyle/>
                    <a:p>
                      <a:pPr fontAlgn="ctr"/>
                      <a:endParaRPr lang="en-GB" sz="1400" dirty="0">
                        <a:effectLst/>
                      </a:endParaRPr>
                    </a:p>
                    <a:p>
                      <a:pPr algn="ctr" rtl="0" fontAlgn="base"/>
                      <a:r>
                        <a:rPr lang="en-GB" sz="9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cw-optimized-3-v3 </a:t>
                      </a:r>
                      <a:endParaRPr lang="en-GB" sz="900">
                        <a:solidFill>
                          <a:srgbClr val="5A5A5A"/>
                        </a:solidFill>
                        <a:effectLst/>
                        <a:latin typeface="Calibri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1400" dirty="0">
                        <a:effectLst/>
                      </a:endParaRPr>
                    </a:p>
                    <a:p>
                      <a:pPr algn="ctr" rtl="0" fontAlgn="base"/>
                      <a:r>
                        <a:rPr lang="en-GB" sz="90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ROM </a:t>
                      </a:r>
                      <a:endParaRPr lang="en-GB" sz="900">
                        <a:solidFill>
                          <a:srgbClr val="5A5A5A"/>
                        </a:solidFill>
                        <a:effectLst/>
                        <a:latin typeface="Calibri"/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rowSpan="5">
                  <a:txBody>
                    <a:bodyPr/>
                    <a:lstStyle/>
                    <a:p>
                      <a:pPr fontAlgn="ctr"/>
                      <a:endParaRPr lang="en-GB" sz="1400" dirty="0">
                        <a:effectLst/>
                      </a:endParaRPr>
                    </a:p>
                    <a:p>
                      <a:pPr algn="ctr" rtl="0" fontAlgn="base"/>
                      <a:r>
                        <a:rPr lang="en-GB" sz="9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8.94913 </a:t>
                      </a:r>
                      <a:endParaRPr lang="en-GB" sz="900">
                        <a:solidFill>
                          <a:srgbClr val="5A5A5A"/>
                        </a:solidFill>
                        <a:effectLst/>
                        <a:latin typeface="Calibri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fontAlgn="ctr"/>
                      <a:endParaRPr lang="en-GB" sz="1400" dirty="0">
                        <a:effectLst/>
                      </a:endParaRPr>
                    </a:p>
                    <a:p>
                      <a:pPr algn="ctr" rtl="0" fontAlgn="base"/>
                      <a:r>
                        <a:rPr lang="en-GB" sz="9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447456546 </a:t>
                      </a:r>
                      <a:endParaRPr lang="en-GB" sz="900">
                        <a:solidFill>
                          <a:srgbClr val="5A5A5A"/>
                        </a:solidFill>
                        <a:effectLst/>
                        <a:latin typeface="Calibri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fontAlgn="ctr"/>
                      <a:endParaRPr lang="en-GB" sz="1400" dirty="0">
                        <a:effectLst/>
                      </a:endParaRPr>
                    </a:p>
                    <a:p>
                      <a:pPr algn="ctr" rtl="0" fontAlgn="base"/>
                      <a:r>
                        <a:rPr lang="en-GB" sz="9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894 </a:t>
                      </a:r>
                      <a:endParaRPr lang="en-GB" sz="900">
                        <a:solidFill>
                          <a:srgbClr val="5A5A5A"/>
                        </a:solidFill>
                        <a:effectLst/>
                        <a:latin typeface="Calibri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912827"/>
                  </a:ext>
                </a:extLst>
              </a:tr>
              <a:tr h="39044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GB" sz="1400" dirty="0">
                        <a:effectLst/>
                      </a:endParaRPr>
                    </a:p>
                    <a:p>
                      <a:pPr algn="ctr" rtl="0" fontAlgn="base"/>
                      <a:r>
                        <a:rPr lang="en-GB" sz="90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ROM </a:t>
                      </a:r>
                      <a:endParaRPr lang="en-GB" sz="900" dirty="0">
                        <a:solidFill>
                          <a:srgbClr val="5A5A5A"/>
                        </a:solidFill>
                        <a:effectLst/>
                        <a:latin typeface="Calibri"/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78777"/>
                  </a:ext>
                </a:extLst>
              </a:tr>
              <a:tr h="39044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GB" sz="1400" dirty="0">
                        <a:effectLst/>
                      </a:endParaRPr>
                    </a:p>
                    <a:p>
                      <a:pPr algn="ctr" rtl="0" fontAlgn="base"/>
                      <a:r>
                        <a:rPr lang="en-GB" sz="90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SRAM </a:t>
                      </a:r>
                      <a:endParaRPr lang="en-GB" sz="900">
                        <a:solidFill>
                          <a:srgbClr val="5A5A5A"/>
                        </a:solidFill>
                        <a:effectLst/>
                        <a:latin typeface="Calibri"/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61300"/>
                  </a:ext>
                </a:extLst>
              </a:tr>
              <a:tr h="39044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GB" sz="1400" dirty="0">
                        <a:effectLst/>
                      </a:endParaRPr>
                    </a:p>
                    <a:p>
                      <a:pPr algn="ctr" rtl="0" fontAlgn="base"/>
                      <a:r>
                        <a:rPr lang="en-GB" sz="90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SRAM </a:t>
                      </a:r>
                      <a:endParaRPr lang="en-GB" sz="900">
                        <a:solidFill>
                          <a:srgbClr val="5A5A5A"/>
                        </a:solidFill>
                        <a:effectLst/>
                        <a:latin typeface="Calibri"/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315832"/>
                  </a:ext>
                </a:extLst>
              </a:tr>
              <a:tr h="39044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GB" sz="1400" dirty="0">
                        <a:effectLst/>
                      </a:endParaRPr>
                    </a:p>
                    <a:p>
                      <a:pPr algn="ctr" rtl="0" fontAlgn="base"/>
                      <a:r>
                        <a:rPr lang="en-GB" sz="900" i="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DRAM </a:t>
                      </a:r>
                      <a:endParaRPr lang="en-GB" sz="900" i="0">
                        <a:solidFill>
                          <a:srgbClr val="5A5A5A"/>
                        </a:solidFill>
                        <a:effectLst/>
                        <a:latin typeface="Calibri"/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851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834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F0834-2119-ED8C-BF28-A5B347E11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658E581-9A60-9339-A260-E6EEE7E5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3913516" cy="274320"/>
          </a:xfrm>
        </p:spPr>
        <p:txBody>
          <a:bodyPr anchor="ctr">
            <a:normAutofit/>
          </a:bodyPr>
          <a:lstStyle/>
          <a:p>
            <a:r>
              <a:rPr lang="en-US" dirty="0"/>
              <a:t>ΔΗΜΙΟΥΡΓΙΑ EDGES ΚΑΙ OUTLINE EFFECTS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BAE5283-D021-DF29-0AD0-F02F47470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BFCF61C-3B18-4C03-8326-CC3B32D710C9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D441F-4D50-FC76-865C-5F7DAD10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106" y="1263046"/>
            <a:ext cx="6626547" cy="575321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Απ</a:t>
            </a:r>
            <a:r>
              <a:rPr lang="en-US" sz="4000" dirty="0" err="1"/>
              <a:t>οτελεσμ</a:t>
            </a:r>
            <a:r>
              <a:rPr lang="en-US" sz="4000" dirty="0"/>
              <a:t>ατα </a:t>
            </a:r>
            <a:r>
              <a:rPr lang="en-US" sz="4000" dirty="0" err="1"/>
              <a:t>εικον</a:t>
            </a:r>
            <a:r>
              <a:rPr lang="en-US" sz="4000" dirty="0"/>
              <a:t>ασ</a:t>
            </a:r>
            <a:endParaRPr lang="en-US" sz="4000" dirty="0">
              <a:cs typeface="Arial"/>
            </a:endParaRPr>
          </a:p>
        </p:txBody>
      </p:sp>
      <p:pic>
        <p:nvPicPr>
          <p:cNvPr id="3" name="Picture 2" descr="A tree with pink flowers in a field&#10;&#10;Description automatically generated">
            <a:extLst>
              <a:ext uri="{FF2B5EF4-FFF2-40B4-BE49-F238E27FC236}">
                <a16:creationId xmlns:a16="http://schemas.microsoft.com/office/drawing/2014/main" id="{B8302D25-2CB2-92A5-3F6E-81CF94173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85" y="2812291"/>
            <a:ext cx="3790950" cy="2867025"/>
          </a:xfrm>
          <a:prstGeom prst="rect">
            <a:avLst/>
          </a:prstGeom>
        </p:spPr>
      </p:pic>
      <p:pic>
        <p:nvPicPr>
          <p:cNvPr id="4" name="Picture 3" descr="A black and grey background&#10;&#10;Description automatically generated">
            <a:extLst>
              <a:ext uri="{FF2B5EF4-FFF2-40B4-BE49-F238E27FC236}">
                <a16:creationId xmlns:a16="http://schemas.microsoft.com/office/drawing/2014/main" id="{FFA9A5C2-92E2-959C-558D-19436D766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5764" y="2837744"/>
            <a:ext cx="3800475" cy="2819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104347-32AB-4683-3C73-A4E249CA99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9266" y="2809405"/>
            <a:ext cx="37909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84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4B8A5-1150-97A6-398E-01C0E1119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5C147E2-0B07-7178-E83E-020DC69AD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3913516" cy="274320"/>
          </a:xfrm>
        </p:spPr>
        <p:txBody>
          <a:bodyPr anchor="ctr">
            <a:normAutofit/>
          </a:bodyPr>
          <a:lstStyle/>
          <a:p>
            <a:r>
              <a:rPr lang="en-US" dirty="0"/>
              <a:t>ΔΗΜΙΟΥΡΓΙΑ EDGES ΚΑΙ OUTLINE EFFECTS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6AB33C-6857-A19B-FF32-8F7ACAC8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BFCF61C-3B18-4C03-8326-CC3B32D710C9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EA53E0-1E46-6691-2080-532A17EDF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711" y="1245325"/>
            <a:ext cx="7982198" cy="575321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Απ</a:t>
            </a:r>
            <a:r>
              <a:rPr lang="en-US" sz="4000" dirty="0" err="1"/>
              <a:t>οτελεσμ</a:t>
            </a:r>
            <a:r>
              <a:rPr lang="en-US" sz="4000" dirty="0"/>
              <a:t>ατα </a:t>
            </a:r>
            <a:r>
              <a:rPr lang="en-US" sz="4000" dirty="0" err="1"/>
              <a:t>χωρισ</a:t>
            </a:r>
            <a:r>
              <a:rPr lang="en-US" sz="4000" dirty="0"/>
              <a:t> </a:t>
            </a:r>
            <a:r>
              <a:rPr lang="en-US" sz="4000" dirty="0" err="1"/>
              <a:t>μνημη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B84A5D1-9864-9AB1-7C31-8C1D2E441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598707"/>
              </p:ext>
            </p:extLst>
          </p:nvPr>
        </p:nvGraphicFramePr>
        <p:xfrm>
          <a:off x="733245" y="2731698"/>
          <a:ext cx="10671605" cy="3297897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967601">
                  <a:extLst>
                    <a:ext uri="{9D8B030D-6E8A-4147-A177-3AD203B41FA5}">
                      <a16:colId xmlns:a16="http://schemas.microsoft.com/office/drawing/2014/main" val="3290846806"/>
                    </a:ext>
                  </a:extLst>
                </a:gridCol>
                <a:gridCol w="1184223">
                  <a:extLst>
                    <a:ext uri="{9D8B030D-6E8A-4147-A177-3AD203B41FA5}">
                      <a16:colId xmlns:a16="http://schemas.microsoft.com/office/drawing/2014/main" val="2356790540"/>
                    </a:ext>
                  </a:extLst>
                </a:gridCol>
                <a:gridCol w="1317698">
                  <a:extLst>
                    <a:ext uri="{9D8B030D-6E8A-4147-A177-3AD203B41FA5}">
                      <a16:colId xmlns:a16="http://schemas.microsoft.com/office/drawing/2014/main" val="827689763"/>
                    </a:ext>
                  </a:extLst>
                </a:gridCol>
                <a:gridCol w="1184223">
                  <a:extLst>
                    <a:ext uri="{9D8B030D-6E8A-4147-A177-3AD203B41FA5}">
                      <a16:colId xmlns:a16="http://schemas.microsoft.com/office/drawing/2014/main" val="2900803402"/>
                    </a:ext>
                  </a:extLst>
                </a:gridCol>
                <a:gridCol w="1184223">
                  <a:extLst>
                    <a:ext uri="{9D8B030D-6E8A-4147-A177-3AD203B41FA5}">
                      <a16:colId xmlns:a16="http://schemas.microsoft.com/office/drawing/2014/main" val="705467061"/>
                    </a:ext>
                  </a:extLst>
                </a:gridCol>
                <a:gridCol w="1184223">
                  <a:extLst>
                    <a:ext uri="{9D8B030D-6E8A-4147-A177-3AD203B41FA5}">
                      <a16:colId xmlns:a16="http://schemas.microsoft.com/office/drawing/2014/main" val="2981005283"/>
                    </a:ext>
                  </a:extLst>
                </a:gridCol>
                <a:gridCol w="731288">
                  <a:extLst>
                    <a:ext uri="{9D8B030D-6E8A-4147-A177-3AD203B41FA5}">
                      <a16:colId xmlns:a16="http://schemas.microsoft.com/office/drawing/2014/main" val="2199599981"/>
                    </a:ext>
                  </a:extLst>
                </a:gridCol>
                <a:gridCol w="731288">
                  <a:extLst>
                    <a:ext uri="{9D8B030D-6E8A-4147-A177-3AD203B41FA5}">
                      <a16:colId xmlns:a16="http://schemas.microsoft.com/office/drawing/2014/main" val="1507063360"/>
                    </a:ext>
                  </a:extLst>
                </a:gridCol>
                <a:gridCol w="1317698">
                  <a:extLst>
                    <a:ext uri="{9D8B030D-6E8A-4147-A177-3AD203B41FA5}">
                      <a16:colId xmlns:a16="http://schemas.microsoft.com/office/drawing/2014/main" val="4014818163"/>
                    </a:ext>
                  </a:extLst>
                </a:gridCol>
                <a:gridCol w="869140">
                  <a:extLst>
                    <a:ext uri="{9D8B030D-6E8A-4147-A177-3AD203B41FA5}">
                      <a16:colId xmlns:a16="http://schemas.microsoft.com/office/drawing/2014/main" val="2028709372"/>
                    </a:ext>
                  </a:extLst>
                </a:gridCol>
              </a:tblGrid>
              <a:tr h="694294">
                <a:tc>
                  <a:txBody>
                    <a:bodyPr/>
                    <a:lstStyle/>
                    <a:p>
                      <a:pPr algn="ctr" fontAlgn="b"/>
                      <a:endParaRPr lang="en-GB" sz="11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GB" sz="1100" b="0" cap="none" spc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NO MEMORY </a:t>
                      </a:r>
                      <a:endParaRPr lang="en-GB" sz="11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328" marR="8701" marT="41022" marB="4102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GB" sz="1100" b="0" cap="none" spc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Instuctions</a:t>
                      </a:r>
                      <a:r>
                        <a:rPr lang="en-GB" sz="1100" b="0" cap="none" spc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n-GB" sz="11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328" marR="8701" marT="41022" marB="4102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GB" sz="1100" b="0" cap="none" spc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Core Cycles </a:t>
                      </a:r>
                      <a:endParaRPr lang="en-GB" sz="11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328" marR="8701" marT="41022" marB="4102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GB" sz="1100" b="0" cap="none" spc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 Cycles </a:t>
                      </a:r>
                      <a:endParaRPr lang="en-GB" sz="11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328" marR="8701" marT="41022" marB="4102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GB" sz="1100" b="0" cap="none" spc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N Cycles </a:t>
                      </a:r>
                      <a:endParaRPr lang="en-GB" sz="11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328" marR="8701" marT="41022" marB="4102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GB" sz="1100" b="0" cap="none" spc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I Cycles </a:t>
                      </a:r>
                      <a:endParaRPr lang="en-GB" sz="11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328" marR="8701" marT="41022" marB="4102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GB" sz="1100" b="0" cap="none" spc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 Cycles </a:t>
                      </a:r>
                      <a:endParaRPr lang="en-GB" sz="11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328" marR="8701" marT="41022" marB="4102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GB" sz="1100" b="0" cap="none" spc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Wait Cycles </a:t>
                      </a:r>
                      <a:endParaRPr lang="en-GB" sz="11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328" marR="8701" marT="41022" marB="4102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GB" sz="1100" b="0" cap="none" spc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Total </a:t>
                      </a:r>
                      <a:endParaRPr lang="en-GB" sz="11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328" marR="8701" marT="41022" marB="4102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GB" sz="1100" b="0" cap="none" spc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True Idle Cycles </a:t>
                      </a:r>
                      <a:endParaRPr lang="en-GB" sz="11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328" marR="8701" marT="41022" marB="4102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38438"/>
                  </a:ext>
                </a:extLst>
              </a:tr>
              <a:tr h="520721">
                <a:tc>
                  <a:txBody>
                    <a:bodyPr/>
                    <a:lstStyle/>
                    <a:p>
                      <a:pPr fontAlgn="b"/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base"/>
                      <a:r>
                        <a:rPr lang="en-GB" sz="11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initial </a:t>
                      </a:r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328" marR="8701" marT="41022" marB="41022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11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620,226,123 </a:t>
                      </a:r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328" marR="8701" marT="41022" marB="41022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11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102,298,801 </a:t>
                      </a:r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328" marR="8701" marT="41022" marB="41022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11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728,855,498 </a:t>
                      </a:r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328" marR="8701" marT="41022" marB="41022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11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232,897,531 </a:t>
                      </a:r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328" marR="8701" marT="41022" marB="41022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11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120,254,198 </a:t>
                      </a:r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328" marR="8701" marT="41022" marB="41022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11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0 </a:t>
                      </a:r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328" marR="8701" marT="41022" marB="41022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11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0 </a:t>
                      </a:r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328" marR="8701" marT="41022" marB="41022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11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1,082,007,227 </a:t>
                      </a:r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328" marR="8701" marT="41022" marB="41022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11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0 </a:t>
                      </a:r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328" marR="8701" marT="41022" marB="41022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971828"/>
                  </a:ext>
                </a:extLst>
              </a:tr>
              <a:tr h="694294">
                <a:tc>
                  <a:txBody>
                    <a:bodyPr/>
                    <a:lstStyle/>
                    <a:p>
                      <a:pPr fontAlgn="b"/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base"/>
                      <a:r>
                        <a:rPr lang="en-GB" sz="11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optimized-1 </a:t>
                      </a:r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328" marR="8701" marT="41022" marB="41022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11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844,442,376 </a:t>
                      </a:r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328" marR="8701" marT="41022" marB="41022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11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1,287,663,527 </a:t>
                      </a:r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328" marR="8701" marT="41022" marB="41022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11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974,504,597 </a:t>
                      </a:r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328" marR="8701" marT="41022" marB="41022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11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243,573,763 </a:t>
                      </a:r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328" marR="8701" marT="41022" marB="41022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11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167,334,313 </a:t>
                      </a:r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328" marR="8701" marT="41022" marB="41022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11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0 </a:t>
                      </a:r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328" marR="8701" marT="41022" marB="41022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11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0 </a:t>
                      </a:r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328" marR="8701" marT="41022" marB="41022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11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1,385,412,673 </a:t>
                      </a:r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328" marR="8701" marT="41022" marB="41022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11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0 </a:t>
                      </a:r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328" marR="8701" marT="41022" marB="41022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104424"/>
                  </a:ext>
                </a:extLst>
              </a:tr>
              <a:tr h="694294">
                <a:tc>
                  <a:txBody>
                    <a:bodyPr/>
                    <a:lstStyle/>
                    <a:p>
                      <a:pPr fontAlgn="b"/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base"/>
                      <a:r>
                        <a:rPr lang="en-GB" sz="11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optimized-2-v3 </a:t>
                      </a:r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328" marR="8701" marT="41022" marB="41022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11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470,994,406 </a:t>
                      </a:r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328" marR="8701" marT="41022" marB="41022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11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694,339,163 </a:t>
                      </a:r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328" marR="8701" marT="41022" marB="41022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11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534,629,122 </a:t>
                      </a:r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328" marR="8701" marT="41022" marB="41022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11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123,891,439 </a:t>
                      </a:r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328" marR="8701" marT="41022" marB="41022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11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84,076,059 </a:t>
                      </a:r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328" marR="8701" marT="41022" marB="41022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11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0 </a:t>
                      </a:r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328" marR="8701" marT="41022" marB="41022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11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0 </a:t>
                      </a:r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328" marR="8701" marT="41022" marB="41022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11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1,357,023,856 </a:t>
                      </a:r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328" marR="8701" marT="41022" marB="41022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11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0 </a:t>
                      </a:r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328" marR="8701" marT="41022" marB="41022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867341"/>
                  </a:ext>
                </a:extLst>
              </a:tr>
              <a:tr h="694294">
                <a:tc>
                  <a:txBody>
                    <a:bodyPr/>
                    <a:lstStyle/>
                    <a:p>
                      <a:pPr fontAlgn="b"/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base"/>
                      <a:r>
                        <a:rPr lang="en-GB" sz="11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optimized-3-v1 </a:t>
                      </a:r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328" marR="8701" marT="41022" marB="41022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11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377,499,895 </a:t>
                      </a:r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328" marR="8701" marT="41022" marB="41022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11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555,538,749 </a:t>
                      </a:r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328" marR="8701" marT="41022" marB="41022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11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434,852,992 </a:t>
                      </a:r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328" marR="8701" marT="41022" marB="41022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11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95,472,978 </a:t>
                      </a:r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328" marR="8701" marT="41022" marB="41022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11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61,677,728 </a:t>
                      </a:r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328" marR="8701" marT="41022" marB="41022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11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0 </a:t>
                      </a:r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328" marR="8701" marT="41022" marB="41022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11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0 </a:t>
                      </a:r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328" marR="8701" marT="41022" marB="41022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11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592,003,698 </a:t>
                      </a:r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328" marR="8701" marT="41022" marB="41022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GB" sz="11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0 </a:t>
                      </a:r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328" marR="8701" marT="41022" marB="41022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125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100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2" id="{5D6FBA16-B4D1-4307-B1D7-61285FA0D9C0}" vid="{1DA9E459-46CB-4408-AA4C-63950E2E54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5B4CAA5-BE7A-46AB-97ED-63B24C46A3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83CE7D-BFC6-4030-A335-E7F88DB66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1F98F7-6576-47F1-AD63-56E26C33974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421</Words>
  <Application>Microsoft Office PowerPoint</Application>
  <PresentationFormat>Widescreen</PresentationFormat>
  <Paragraphs>95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ΔημιουργΙα Edges και outline effects</vt:lpstr>
      <vt:lpstr>περιεχομενα</vt:lpstr>
      <vt:lpstr>Αλγοριθμοσ</vt:lpstr>
      <vt:lpstr>Βελτιστοποιηση  </vt:lpstr>
      <vt:lpstr>Βελτιστοποιηση  </vt:lpstr>
      <vt:lpstr>Βελτιστοποιηση δομησ μνημησ (ιεραρχια)</vt:lpstr>
      <vt:lpstr>Χρηση buffers  </vt:lpstr>
      <vt:lpstr>Αποτελεσματα εικονασ</vt:lpstr>
      <vt:lpstr>Αποτελεσματα χωρισ μνημη</vt:lpstr>
      <vt:lpstr>Αποτελεσματα χωρισ μνημη</vt:lpstr>
      <vt:lpstr>Αποτελεσματα με μνημη</vt:lpstr>
      <vt:lpstr>Αποτελεσματα με μνημη</vt:lpstr>
      <vt:lpstr>αποτελεσματα </vt:lpstr>
      <vt:lpstr>προκλησεισ </vt:lpstr>
      <vt:lpstr>Στοχοι </vt:lpstr>
      <vt:lpstr>Στοχοι </vt:lpstr>
      <vt:lpstr>Ευχαριστουμε  </vt:lpstr>
      <vt:lpstr>ΕΡΩΤΗΣΕΙΣ - αποριεσ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/>
  <cp:lastModifiedBy/>
  <cp:revision>2087</cp:revision>
  <dcterms:created xsi:type="dcterms:W3CDTF">2024-01-10T12:58:36Z</dcterms:created>
  <dcterms:modified xsi:type="dcterms:W3CDTF">2024-01-13T18:33:18Z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