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E010-E98E-4ABD-BF0A-7FFF3E7D57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E8EC-C7E1-4CFD-BE67-4E8F050BF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45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E010-E98E-4ABD-BF0A-7FFF3E7D57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E8EC-C7E1-4CFD-BE67-4E8F050BF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7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E010-E98E-4ABD-BF0A-7FFF3E7D57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E8EC-C7E1-4CFD-BE67-4E8F050BF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285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E010-E98E-4ABD-BF0A-7FFF3E7D57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E8EC-C7E1-4CFD-BE67-4E8F050BF88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50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E010-E98E-4ABD-BF0A-7FFF3E7D57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E8EC-C7E1-4CFD-BE67-4E8F050BF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16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E010-E98E-4ABD-BF0A-7FFF3E7D57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E8EC-C7E1-4CFD-BE67-4E8F050BF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4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E010-E98E-4ABD-BF0A-7FFF3E7D57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E8EC-C7E1-4CFD-BE67-4E8F050BF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89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E010-E98E-4ABD-BF0A-7FFF3E7D57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E8EC-C7E1-4CFD-BE67-4E8F050BF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9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E010-E98E-4ABD-BF0A-7FFF3E7D57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E8EC-C7E1-4CFD-BE67-4E8F050BF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1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E010-E98E-4ABD-BF0A-7FFF3E7D57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E8EC-C7E1-4CFD-BE67-4E8F050BF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83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E010-E98E-4ABD-BF0A-7FFF3E7D57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E8EC-C7E1-4CFD-BE67-4E8F050BF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47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E010-E98E-4ABD-BF0A-7FFF3E7D57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E8EC-C7E1-4CFD-BE67-4E8F050BF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07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E010-E98E-4ABD-BF0A-7FFF3E7D57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E8EC-C7E1-4CFD-BE67-4E8F050BF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34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E010-E98E-4ABD-BF0A-7FFF3E7D57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E8EC-C7E1-4CFD-BE67-4E8F050BF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63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E010-E98E-4ABD-BF0A-7FFF3E7D57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E8EC-C7E1-4CFD-BE67-4E8F050BF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7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E010-E98E-4ABD-BF0A-7FFF3E7D57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E8EC-C7E1-4CFD-BE67-4E8F050BF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17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E010-E98E-4ABD-BF0A-7FFF3E7D57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E8EC-C7E1-4CFD-BE67-4E8F050BF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88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F9DE010-E98E-4ABD-BF0A-7FFF3E7D57C5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76E8EC-C7E1-4CFD-BE67-4E8F050BF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702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setinoid.ru/wp-content/uploads/2017/12/181.jpg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28B56-CCEF-4F99-AB31-5C6FA2487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25745"/>
            <a:ext cx="12192000" cy="1641490"/>
          </a:xfrm>
        </p:spPr>
        <p:txBody>
          <a:bodyPr/>
          <a:lstStyle/>
          <a:p>
            <a:pPr algn="ctr"/>
            <a:r>
              <a:rPr lang="ru-RU" dirty="0"/>
              <a:t>«</a:t>
            </a:r>
            <a:r>
              <a:rPr lang="ru-RU" dirty="0" err="1"/>
              <a:t>Псевдоведущая</a:t>
            </a:r>
            <a:r>
              <a:rPr lang="ru-RU" dirty="0"/>
              <a:t> ЭВМ»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0405E5-B067-43F0-A56F-A1CBF71A3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71720"/>
            <a:ext cx="12192000" cy="754025"/>
          </a:xfrm>
        </p:spPr>
        <p:txBody>
          <a:bodyPr/>
          <a:lstStyle/>
          <a:p>
            <a:pPr algn="ctr"/>
            <a:r>
              <a:rPr lang="ru-RU" dirty="0"/>
              <a:t>Презентация на тему: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EA1C3-34E2-4456-A73D-32CD21DB9C66}"/>
              </a:ext>
            </a:extLst>
          </p:cNvPr>
          <p:cNvSpPr txBox="1"/>
          <p:nvPr/>
        </p:nvSpPr>
        <p:spPr>
          <a:xfrm>
            <a:off x="0" y="0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Колледж космического машиностроения и технологий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06ABA-2873-4DEA-8608-BAD79098FB04}"/>
              </a:ext>
            </a:extLst>
          </p:cNvPr>
          <p:cNvSpPr txBox="1"/>
          <p:nvPr/>
        </p:nvSpPr>
        <p:spPr>
          <a:xfrm>
            <a:off x="6096000" y="3767235"/>
            <a:ext cx="5461000" cy="263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Обучающегося 2 курса группы П2-20 </a:t>
            </a:r>
            <a:b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Павлова Анна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Проверяющий(-</a:t>
            </a:r>
            <a:r>
              <a:rPr lang="ru-RU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ая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b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 </a:t>
            </a:r>
            <a:r>
              <a:rPr lang="ru-RU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Лихторенко</a:t>
            </a: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Олеся Сергеевна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700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4D595D-8D71-4055-8862-ABFBF6E0FBA5}"/>
              </a:ext>
            </a:extLst>
          </p:cNvPr>
          <p:cNvSpPr txBox="1"/>
          <p:nvPr/>
        </p:nvSpPr>
        <p:spPr>
          <a:xfrm>
            <a:off x="105834" y="1105030"/>
            <a:ext cx="11980332" cy="4647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sz="3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функциям систем мониторинга сети можно отнести: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-           Возможность составления топологии сети в автоматическом режиме.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-           Постоянный мониторинг сети.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-           Возможность своевременного оповещения лиц, ответственных за администрирование                  	       	    инфраструктуры.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-           Построение ретроспективы работоспособности сетевой инфраструктуры.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-           Составление различные отчетов.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-           Диагностика возникших сбоев в работе, которая достигается с помощью отправки </a:t>
            </a:r>
            <a:r>
              <a:rPr lang="ru-RU" sz="2000" dirty="0" err="1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ping</a:t>
            </a:r>
            <a:r>
              <a:rPr lang="ru-RU" sz="200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, 	     	 	 	    протоколов и возможностей SNMP, </a:t>
            </a:r>
            <a:r>
              <a:rPr lang="ru-RU" sz="2000" dirty="0" err="1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Syslog</a:t>
            </a:r>
            <a:r>
              <a:rPr lang="ru-RU" sz="200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rPr>
              <a:t>, WMI, эмуляции и анализа сетевого трафика.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90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3EE68-EA85-4290-AAFE-9C9B35258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/>
              <a:t>Компьютерных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70119F-EEE0-4B46-8639-0AEE570C7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Программы мониторинга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10766E-6042-43B4-A277-62D8AAC3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55942"/>
            <a:ext cx="3878783" cy="38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BA300-28DE-413F-9230-0723F7F9C0D0}"/>
              </a:ext>
            </a:extLst>
          </p:cNvPr>
          <p:cNvSpPr txBox="1"/>
          <p:nvPr/>
        </p:nvSpPr>
        <p:spPr>
          <a:xfrm>
            <a:off x="1384300" y="1951672"/>
            <a:ext cx="9423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Мониторингом компьютерной сети 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принято называть функционирование специальной системы, ведущей постоянное наблюдение за сетью для того, чтобы вовремя обнаруживать неисправности и замедление работы сети. Как только проблема будет выявлена, система должна будет оповестить сетевого администратора при помощи сообщения по электронной почте, мессенджера, телефона или другим способом.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20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63D3C-B343-4FCC-B754-D70A5725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8" y="978297"/>
            <a:ext cx="3918479" cy="584200"/>
          </a:xfrm>
        </p:spPr>
        <p:txBody>
          <a:bodyPr/>
          <a:lstStyle/>
          <a:p>
            <a:r>
              <a:rPr lang="en-US" dirty="0"/>
              <a:t>ZABBIX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73C987-EA54-4557-B069-3884AE347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988" y="1587897"/>
            <a:ext cx="4394200" cy="5257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9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Плюсы данной программы для мониторинга локальной сети:</a:t>
            </a:r>
            <a:endParaRPr lang="ru-RU" sz="29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многофункциональность;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масштабирование;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удобное оповещение;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скриптов;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можно получить карту сети;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агенты для Windows.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9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Минусы:</a:t>
            </a:r>
            <a:endParaRPr lang="ru-RU" sz="29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сложная первичная настройка;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недостаточная стабильность работы;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уступает по количеству наблюдаемых узлов аналогичному ПО.</a:t>
            </a:r>
          </a:p>
          <a:p>
            <a:endParaRPr lang="ru-RU" dirty="0"/>
          </a:p>
        </p:txBody>
      </p:sp>
      <p:pic>
        <p:nvPicPr>
          <p:cNvPr id="6" name="Объект 5" descr="Zabbix">
            <a:extLst>
              <a:ext uri="{FF2B5EF4-FFF2-40B4-BE49-F238E27FC236}">
                <a16:creationId xmlns:a16="http://schemas.microsoft.com/office/drawing/2014/main" id="{0FC0F50D-BBC3-4FF6-BD83-F771B70F7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270397"/>
            <a:ext cx="6172200" cy="4307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81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63D3C-B343-4FCC-B754-D70A5725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8" y="978297"/>
            <a:ext cx="3918479" cy="584200"/>
          </a:xfrm>
        </p:spPr>
        <p:txBody>
          <a:bodyPr/>
          <a:lstStyle/>
          <a:p>
            <a:r>
              <a:rPr lang="en-US" dirty="0"/>
              <a:t>Nagios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73C987-EA54-4557-B069-3884AE347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988" y="1587897"/>
            <a:ext cx="4394200" cy="5257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Достоинства данной программы:</a:t>
            </a:r>
            <a:endParaRPr lang="ru-RU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простота;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стабильность работы;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множество плагинов;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способна мониторить десятки тысяч сервисов и тысячи хостов и на одном сервере.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Недостатки:</a:t>
            </a:r>
            <a:endParaRPr lang="ru-RU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устаревший интерфейс;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невозможность добавления графиков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8" name="Объект 7" descr="Nagios">
            <a:extLst>
              <a:ext uri="{FF2B5EF4-FFF2-40B4-BE49-F238E27FC236}">
                <a16:creationId xmlns:a16="http://schemas.microsoft.com/office/drawing/2014/main" id="{2EAED9E9-698F-4061-A74F-15DD2CB67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38" y="1042987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356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63D3C-B343-4FCC-B754-D70A5725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8" y="978297"/>
            <a:ext cx="3918479" cy="584200"/>
          </a:xfrm>
        </p:spPr>
        <p:txBody>
          <a:bodyPr/>
          <a:lstStyle/>
          <a:p>
            <a:r>
              <a:rPr lang="en-US" dirty="0"/>
              <a:t>Cacti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73C987-EA54-4557-B069-3884AE347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988" y="1587897"/>
            <a:ext cx="4394200" cy="5257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Достоинства ПО:</a:t>
            </a:r>
            <a:endParaRPr lang="ru-RU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удобный веб-интерфейс;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наличие информативных графиков;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подключение скриптов.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Недостатки:</a:t>
            </a:r>
            <a:endParaRPr lang="ru-RU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сложная первоначальная настройка;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предназначение преимущественно для визуализации.</a:t>
            </a:r>
          </a:p>
          <a:p>
            <a:endParaRPr lang="ru-RU" dirty="0"/>
          </a:p>
        </p:txBody>
      </p:sp>
      <p:pic>
        <p:nvPicPr>
          <p:cNvPr id="7" name="Объект 6" descr="Cacti">
            <a:extLst>
              <a:ext uri="{FF2B5EF4-FFF2-40B4-BE49-F238E27FC236}">
                <a16:creationId xmlns:a16="http://schemas.microsoft.com/office/drawing/2014/main" id="{4501F499-3A84-409C-838A-4B5F28D42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06562"/>
            <a:ext cx="4917591" cy="344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890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63D3C-B343-4FCC-B754-D70A5725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8" y="978297"/>
            <a:ext cx="3918479" cy="584200"/>
          </a:xfrm>
        </p:spPr>
        <p:txBody>
          <a:bodyPr/>
          <a:lstStyle/>
          <a:p>
            <a:r>
              <a:rPr lang="en-US" dirty="0" err="1"/>
              <a:t>Monit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73C987-EA54-4557-B069-3884AE347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988" y="1587897"/>
            <a:ext cx="4394200" cy="52578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Преимущества:</a:t>
            </a:r>
            <a:endParaRPr lang="ru-RU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комбинированные методы проверки;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оповещения по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поддержка внешних скриптов;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наличие веб-интерфейса.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Недостатки:</a:t>
            </a:r>
            <a:endParaRPr lang="ru-RU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существует версия только для систем Unix.</a:t>
            </a:r>
          </a:p>
          <a:p>
            <a:endParaRPr lang="ru-RU" dirty="0"/>
          </a:p>
        </p:txBody>
      </p:sp>
      <p:pic>
        <p:nvPicPr>
          <p:cNvPr id="8" name="Объект 7" descr="Monit">
            <a:extLst>
              <a:ext uri="{FF2B5EF4-FFF2-40B4-BE49-F238E27FC236}">
                <a16:creationId xmlns:a16="http://schemas.microsoft.com/office/drawing/2014/main" id="{4B655680-7200-45AA-AA2A-75C1B3B15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002256"/>
            <a:ext cx="6619345" cy="2664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25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E5956-67EC-4E82-9A1A-642B14D97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800" dirty="0"/>
              <a:t>Компьютерных</a:t>
            </a:r>
            <a:r>
              <a:rPr lang="ru-RU" dirty="0"/>
              <a:t>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469B53-5A28-4909-89E1-C510891961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Анализ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394E4C-68AA-4BCE-9004-B656C7BBB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34" y="417074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2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D8C56-1D7D-4212-86D3-F614D8ED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 сетей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AF28E5-2FCA-48CD-929F-2BFD72D6D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effectLst/>
                <a:ea typeface="Calibri" panose="020F0502020204030204" pitchFamily="34" charset="0"/>
              </a:rPr>
              <a:t>Отдельной строкой красуется моделирование пакетов. Современный проектировщик заранее оценивает работоспособность, преодолевая этап проектирования. В компьютерных сетях примерная производительность известна, методика стала палочкой-выручалочкой сотовых операторов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000" dirty="0"/>
          </a:p>
        </p:txBody>
      </p:sp>
      <p:pic>
        <p:nvPicPr>
          <p:cNvPr id="5" name="Объект 4" descr="Моделирование компьютерных пакетов">
            <a:hlinkClick r:id="rId2"/>
            <a:extLst>
              <a:ext uri="{FF2B5EF4-FFF2-40B4-BE49-F238E27FC236}">
                <a16:creationId xmlns:a16="http://schemas.microsoft.com/office/drawing/2014/main" id="{EAE4FBAF-38AF-435E-9211-FCFB8A121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31" y="1174237"/>
            <a:ext cx="5785714" cy="45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023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7CBAA3-E508-459D-A2D1-41B0DBF5CA07}"/>
              </a:ext>
            </a:extLst>
          </p:cNvPr>
          <p:cNvSpPr txBox="1"/>
          <p:nvPr/>
        </p:nvSpPr>
        <p:spPr>
          <a:xfrm>
            <a:off x="3369733" y="1783603"/>
            <a:ext cx="545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Методы моделирования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79D924DB-358A-47B7-81CD-37482BD51F7B}"/>
              </a:ext>
            </a:extLst>
          </p:cNvPr>
          <p:cNvCxnSpPr>
            <a:cxnSpLocks/>
          </p:cNvCxnSpPr>
          <p:nvPr/>
        </p:nvCxnSpPr>
        <p:spPr>
          <a:xfrm flipH="1">
            <a:off x="2260599" y="2819401"/>
            <a:ext cx="1210735" cy="138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E549FA9-EEEC-4D6A-82F9-ABF0CEF4DBFF}"/>
              </a:ext>
            </a:extLst>
          </p:cNvPr>
          <p:cNvCxnSpPr>
            <a:cxnSpLocks/>
          </p:cNvCxnSpPr>
          <p:nvPr/>
        </p:nvCxnSpPr>
        <p:spPr>
          <a:xfrm flipH="1">
            <a:off x="4512732" y="2819401"/>
            <a:ext cx="296335" cy="160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263A6B0-11C8-4D87-8952-04EE143D77AE}"/>
              </a:ext>
            </a:extLst>
          </p:cNvPr>
          <p:cNvCxnSpPr>
            <a:cxnSpLocks/>
          </p:cNvCxnSpPr>
          <p:nvPr/>
        </p:nvCxnSpPr>
        <p:spPr>
          <a:xfrm>
            <a:off x="8483599" y="2819401"/>
            <a:ext cx="1134534" cy="160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D348322-8899-4A6A-9ACE-7C93D4C78972}"/>
              </a:ext>
            </a:extLst>
          </p:cNvPr>
          <p:cNvCxnSpPr>
            <a:cxnSpLocks/>
          </p:cNvCxnSpPr>
          <p:nvPr/>
        </p:nvCxnSpPr>
        <p:spPr>
          <a:xfrm>
            <a:off x="6756397" y="2819401"/>
            <a:ext cx="296335" cy="160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C766BE-2064-446C-8967-E73F8359FEBF}"/>
              </a:ext>
            </a:extLst>
          </p:cNvPr>
          <p:cNvSpPr txBox="1"/>
          <p:nvPr/>
        </p:nvSpPr>
        <p:spPr>
          <a:xfrm>
            <a:off x="1293281" y="4428067"/>
            <a:ext cx="17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Натуральные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04FD27-F881-47CA-B4B6-4F4B5EA0ED8A}"/>
              </a:ext>
            </a:extLst>
          </p:cNvPr>
          <p:cNvSpPr txBox="1"/>
          <p:nvPr/>
        </p:nvSpPr>
        <p:spPr>
          <a:xfrm>
            <a:off x="3547533" y="4428067"/>
            <a:ext cx="198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Имитационные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046C29-1F5B-4B5C-9BA4-F10352EFB186}"/>
              </a:ext>
            </a:extLst>
          </p:cNvPr>
          <p:cNvSpPr txBox="1"/>
          <p:nvPr/>
        </p:nvSpPr>
        <p:spPr>
          <a:xfrm>
            <a:off x="6089650" y="4428067"/>
            <a:ext cx="198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Аналитические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7552A6-09B7-45D4-9C80-EFFB7D6D8D32}"/>
              </a:ext>
            </a:extLst>
          </p:cNvPr>
          <p:cNvSpPr txBox="1"/>
          <p:nvPr/>
        </p:nvSpPr>
        <p:spPr>
          <a:xfrm>
            <a:off x="8597899" y="442806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Комбинированные</a:t>
            </a:r>
          </a:p>
        </p:txBody>
      </p:sp>
    </p:spTree>
    <p:extLst>
      <p:ext uri="{BB962C8B-B14F-4D97-AF65-F5344CB8AC3E}">
        <p14:creationId xmlns:p14="http://schemas.microsoft.com/office/powerpoint/2010/main" val="381888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47DE9-7228-4A4B-B8DB-A11A333CA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Псевдоведущая</a:t>
            </a:r>
            <a:r>
              <a:rPr lang="ru-RU" dirty="0"/>
              <a:t> ЭВМ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EAF033-5A2C-4B1D-9B65-A3327A3FD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6EE85B-AA0B-4139-9EC9-BC8410C1B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98" y="540087"/>
            <a:ext cx="2838270" cy="353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6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79A9A-A1AC-44BB-AF1C-E8114A450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AF7BDD-50E7-402B-BDAA-68AF0FB42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229" y="1142802"/>
            <a:ext cx="3682303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70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8257F1-69EB-4560-8932-709CBDAFD4EA}"/>
              </a:ext>
            </a:extLst>
          </p:cNvPr>
          <p:cNvSpPr txBox="1"/>
          <p:nvPr/>
        </p:nvSpPr>
        <p:spPr>
          <a:xfrm>
            <a:off x="1612900" y="2274838"/>
            <a:ext cx="896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0" i="0" dirty="0">
                <a:effectLst/>
              </a:rPr>
              <a:t>Информационные технологии занимают уникальное положение в современном обществе. В отличие от других научно-технических достижений средства вычислительной техники и информатики применяются практически во всех сферах интеллектуальной деятельности человека, способствуя прогрессу в технике и технологии.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2742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D65E5-E069-4CDF-99A3-4BD8A21F3537}"/>
              </a:ext>
            </a:extLst>
          </p:cNvPr>
          <p:cNvSpPr txBox="1"/>
          <p:nvPr/>
        </p:nvSpPr>
        <p:spPr>
          <a:xfrm>
            <a:off x="914400" y="3429000"/>
            <a:ext cx="78909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Спасибо </a:t>
            </a:r>
          </a:p>
          <a:p>
            <a:r>
              <a:rPr lang="ru-RU" sz="9600" dirty="0"/>
              <a:t>за внимание!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ABDE9B-FE11-4715-9278-4FEC72167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899" y="677333"/>
            <a:ext cx="2751667" cy="55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1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43D3B-AEBB-4962-8AAD-C772A53B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24843"/>
            <a:ext cx="3932237" cy="1600200"/>
          </a:xfrm>
        </p:spPr>
        <p:txBody>
          <a:bodyPr/>
          <a:lstStyle/>
          <a:p>
            <a:r>
              <a:rPr lang="ru-RU" sz="3200" dirty="0" err="1">
                <a:effectLst/>
                <a:ea typeface="Calibri" panose="020F0502020204030204" pitchFamily="34" charset="0"/>
              </a:rPr>
              <a:t>Псевдоведущая</a:t>
            </a:r>
            <a:r>
              <a:rPr lang="ru-RU" sz="3200" dirty="0">
                <a:effectLst/>
                <a:ea typeface="Calibri" panose="020F0502020204030204" pitchFamily="34" charset="0"/>
              </a:rPr>
              <a:t> ЭВМ [</a:t>
            </a:r>
            <a:r>
              <a:rPr lang="ru-RU" sz="3200" dirty="0" err="1">
                <a:effectLst/>
                <a:ea typeface="Calibri" panose="020F0502020204030204" pitchFamily="34" charset="0"/>
              </a:rPr>
              <a:t>take</a:t>
            </a:r>
            <a:r>
              <a:rPr lang="ru-RU" sz="3200" dirty="0">
                <a:effectLst/>
                <a:ea typeface="Calibri" panose="020F0502020204030204" pitchFamily="34" charset="0"/>
              </a:rPr>
              <a:t> </a:t>
            </a:r>
            <a:r>
              <a:rPr lang="ru-RU" sz="3200" dirty="0" err="1">
                <a:effectLst/>
                <a:ea typeface="Calibri" panose="020F0502020204030204" pitchFamily="34" charset="0"/>
              </a:rPr>
              <a:t>host</a:t>
            </a:r>
            <a:r>
              <a:rPr lang="ru-RU" sz="3200" dirty="0">
                <a:effectLst/>
                <a:ea typeface="Calibri" panose="020F0502020204030204" pitchFamily="34" charset="0"/>
              </a:rPr>
              <a:t>]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0AF312-4236-452B-BFC3-26802DED3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1492" y="3147156"/>
            <a:ext cx="3570533" cy="2286000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ea typeface="Calibri" panose="020F0502020204030204" pitchFamily="34" charset="0"/>
              </a:rPr>
              <a:t>- ЭВМ, осуществляющая сбор статистики о работе вычислительной сети.</a:t>
            </a:r>
            <a:r>
              <a:rPr lang="ru-RU" sz="2400" b="1" dirty="0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 </a:t>
            </a:r>
            <a:endParaRPr lang="ru-RU" sz="2400" dirty="0"/>
          </a:p>
        </p:txBody>
      </p:sp>
      <p:pic>
        <p:nvPicPr>
          <p:cNvPr id="5" name="Picture 2" descr="Сделано в СССР. История развития отечественного компьютеростроения —  Ferra.ru">
            <a:extLst>
              <a:ext uri="{FF2B5EF4-FFF2-40B4-BE49-F238E27FC236}">
                <a16:creationId xmlns:a16="http://schemas.microsoft.com/office/drawing/2014/main" id="{3DFF56EC-0FBC-43A9-930A-692C9678C2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1424843"/>
            <a:ext cx="6172200" cy="40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57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6CD0A-23EF-41F6-9988-47E270D10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Локальных сетей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AE4BA9-CB68-49EB-AFEF-E5EAB5A3E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Мониторинг и анализ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8E2262-AFF6-4F97-8BFD-CC713380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757" y="-444694"/>
            <a:ext cx="6777243" cy="45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3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A007B-C813-4D0C-80B9-FF37D7B1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Мониторинг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F16A8-58B6-4B21-8901-1AF1CA384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2400" dirty="0"/>
              <a:t>Процедура сбора первичных данных о работе сети: статистики о количестве циркулирующих в сети кадров и пакетов различных протоколов, состоянии портов концентраторов, коммутаторов и маршрутизаторов и т. п. </a:t>
            </a:r>
          </a:p>
          <a:p>
            <a:endParaRPr lang="ru-RU" dirty="0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003863AB-C846-426B-A194-F9E8C50DF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5" y="995892"/>
            <a:ext cx="5239525" cy="5239525"/>
          </a:xfrm>
        </p:spPr>
      </p:pic>
    </p:spTree>
    <p:extLst>
      <p:ext uri="{BB962C8B-B14F-4D97-AF65-F5344CB8AC3E}">
        <p14:creationId xmlns:p14="http://schemas.microsoft.com/office/powerpoint/2010/main" val="254723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E4746-B008-47B3-BD64-67773EED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48A6DB8-453B-4C27-9A37-6144EB1EA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35" y="987425"/>
            <a:ext cx="6015305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672E009-C741-44CF-BB5F-5BF19C263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процесс осмысления собранной на этапе мониторинга информации, сопоставления ее с данными, полученными ранее, и выработки предположений о возможных причинах замедленной или ненадежной работы сети.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28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06779-CCCC-4C0A-BBF0-090A6A21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3900"/>
            <a:ext cx="3932237" cy="1600200"/>
          </a:xfrm>
        </p:spPr>
        <p:txBody>
          <a:bodyPr/>
          <a:lstStyle/>
          <a:p>
            <a:r>
              <a:rPr lang="ru-RU" dirty="0"/>
              <a:t>Системы мониторинга сети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BC3076-B0DC-4837-A07C-0543A3E0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0000" y="2455333"/>
            <a:ext cx="3652025" cy="2820564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ea typeface="Calibri" panose="020F0502020204030204" pitchFamily="34" charset="0"/>
              </a:rPr>
              <a:t>это программное обеспечение, позволяющее </a:t>
            </a:r>
            <a:r>
              <a:rPr lang="ru-RU" sz="2400" dirty="0"/>
              <a:t>отслеживать состояние сетевых устройств, их работоспособность, исправность и другие </a:t>
            </a:r>
            <a:r>
              <a:rPr lang="ru-RU" sz="2400" dirty="0">
                <a:effectLst/>
                <a:ea typeface="Calibri" panose="020F0502020204030204" pitchFamily="34" charset="0"/>
              </a:rPr>
              <a:t>характеристики.</a:t>
            </a:r>
            <a:endParaRPr lang="ru-RU" sz="2400" dirty="0"/>
          </a:p>
        </p:txBody>
      </p:sp>
      <p:pic>
        <p:nvPicPr>
          <p:cNvPr id="2050" name="Picture 2" descr="Системы мониторинга сети">
            <a:extLst>
              <a:ext uri="{FF2B5EF4-FFF2-40B4-BE49-F238E27FC236}">
                <a16:creationId xmlns:a16="http://schemas.microsoft.com/office/drawing/2014/main" id="{27BDFBED-04DA-4C19-AB03-F60DF881BE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524000"/>
            <a:ext cx="6253162" cy="375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64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188BA-4382-4EF0-8F4D-3A4E36A4BBCA}"/>
              </a:ext>
            </a:extLst>
          </p:cNvPr>
          <p:cNvSpPr txBox="1"/>
          <p:nvPr/>
        </p:nvSpPr>
        <p:spPr>
          <a:xfrm>
            <a:off x="3297766" y="1227668"/>
            <a:ext cx="559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+mj-lt"/>
              </a:rPr>
              <a:t>Системы мониторинга сети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80A7A51-4DFD-4A74-8EC5-3D59F8313554}"/>
              </a:ext>
            </a:extLst>
          </p:cNvPr>
          <p:cNvCxnSpPr>
            <a:cxnSpLocks/>
          </p:cNvCxnSpPr>
          <p:nvPr/>
        </p:nvCxnSpPr>
        <p:spPr>
          <a:xfrm flipH="1">
            <a:off x="3742267" y="2209800"/>
            <a:ext cx="829734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A4A3C61-57A9-475F-AF32-ACDC738C6177}"/>
              </a:ext>
            </a:extLst>
          </p:cNvPr>
          <p:cNvCxnSpPr>
            <a:cxnSpLocks/>
          </p:cNvCxnSpPr>
          <p:nvPr/>
        </p:nvCxnSpPr>
        <p:spPr>
          <a:xfrm>
            <a:off x="7205136" y="2209800"/>
            <a:ext cx="829730" cy="12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64C77D-5340-4CC2-B466-55D4014C7887}"/>
              </a:ext>
            </a:extLst>
          </p:cNvPr>
          <p:cNvSpPr txBox="1"/>
          <p:nvPr/>
        </p:nvSpPr>
        <p:spPr>
          <a:xfrm>
            <a:off x="901702" y="3764801"/>
            <a:ext cx="4051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ea typeface="Calibri" panose="020F0502020204030204" pitchFamily="34" charset="0"/>
              </a:rPr>
              <a:t>О</a:t>
            </a:r>
            <a:r>
              <a:rPr lang="ru-RU" sz="2000" dirty="0">
                <a:effectLst/>
                <a:ea typeface="Calibri" panose="020F0502020204030204" pitchFamily="34" charset="0"/>
              </a:rPr>
              <a:t>тслеживают производительность сети и сигнализируют при перегрузке каналов.</a:t>
            </a: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CCDEA-2963-4983-835C-E585D9AF7A76}"/>
              </a:ext>
            </a:extLst>
          </p:cNvPr>
          <p:cNvSpPr txBox="1"/>
          <p:nvPr/>
        </p:nvSpPr>
        <p:spPr>
          <a:xfrm>
            <a:off x="7239000" y="3764801"/>
            <a:ext cx="40512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роизводят мониторинг сети с целью поиска сбоев и других проблем, связанных с работоспособностью серверного оборудования и других систем.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40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Изображение логотипа">
            <a:extLst>
              <a:ext uri="{FF2B5EF4-FFF2-40B4-BE49-F238E27FC236}">
                <a16:creationId xmlns:a16="http://schemas.microsoft.com/office/drawing/2014/main" id="{D195ED10-14B0-4354-8E53-419F72A5E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57" y="4404078"/>
            <a:ext cx="3423708" cy="18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MTP - Home | Facebook">
            <a:extLst>
              <a:ext uri="{FF2B5EF4-FFF2-40B4-BE49-F238E27FC236}">
                <a16:creationId xmlns:a16="http://schemas.microsoft.com/office/drawing/2014/main" id="{0E9FCCFC-B52E-4E74-BF1F-E187A0CE5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54" y="627944"/>
            <a:ext cx="2762513" cy="27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Разница между IMAP и POP">
            <a:extLst>
              <a:ext uri="{FF2B5EF4-FFF2-40B4-BE49-F238E27FC236}">
                <a16:creationId xmlns:a16="http://schemas.microsoft.com/office/drawing/2014/main" id="{1640DB0F-1879-4705-82B3-ECD23C76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64" y="1877925"/>
            <a:ext cx="6663270" cy="33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266783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194</TotalTime>
  <Words>529</Words>
  <Application>Microsoft Office PowerPoint</Application>
  <PresentationFormat>Широкоэкранный</PresentationFormat>
  <Paragraphs>81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Corbel</vt:lpstr>
      <vt:lpstr>Symbol</vt:lpstr>
      <vt:lpstr>Times New Roman</vt:lpstr>
      <vt:lpstr>Глубина</vt:lpstr>
      <vt:lpstr>«Псевдоведущая ЭВМ»</vt:lpstr>
      <vt:lpstr>Псевдоведущая ЭВМ</vt:lpstr>
      <vt:lpstr>Псевдоведущая ЭВМ [take host]</vt:lpstr>
      <vt:lpstr>Локальных сетей</vt:lpstr>
      <vt:lpstr>Мониторинг</vt:lpstr>
      <vt:lpstr>Анализ</vt:lpstr>
      <vt:lpstr>Системы мониторинга сети</vt:lpstr>
      <vt:lpstr>Презентация PowerPoint</vt:lpstr>
      <vt:lpstr>Презентация PowerPoint</vt:lpstr>
      <vt:lpstr>Презентация PowerPoint</vt:lpstr>
      <vt:lpstr>Компьютерных систем</vt:lpstr>
      <vt:lpstr>Презентация PowerPoint</vt:lpstr>
      <vt:lpstr>ZABBIX</vt:lpstr>
      <vt:lpstr>Nagios</vt:lpstr>
      <vt:lpstr>Cacti</vt:lpstr>
      <vt:lpstr>Monit</vt:lpstr>
      <vt:lpstr>Компьютерных систем</vt:lpstr>
      <vt:lpstr>Моделирование сетей</vt:lpstr>
      <vt:lpstr>Презентация PowerPoint</vt:lpstr>
      <vt:lpstr>выводы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«Псевдоведущая ЭВМ»</dc:title>
  <dc:creator>Нюта Вольф</dc:creator>
  <cp:lastModifiedBy>Нюта Вольф</cp:lastModifiedBy>
  <cp:revision>3</cp:revision>
  <dcterms:created xsi:type="dcterms:W3CDTF">2022-01-18T21:08:21Z</dcterms:created>
  <dcterms:modified xsi:type="dcterms:W3CDTF">2022-01-20T21:27:31Z</dcterms:modified>
</cp:coreProperties>
</file>