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04" r:id="rId1"/>
  </p:sldMasterIdLst>
  <p:notesMasterIdLst>
    <p:notesMasterId r:id="rId24"/>
  </p:notesMasterIdLst>
  <p:handoutMasterIdLst>
    <p:handoutMasterId r:id="rId25"/>
  </p:handoutMasterIdLst>
  <p:sldIdLst>
    <p:sldId id="284" r:id="rId2"/>
    <p:sldId id="286" r:id="rId3"/>
    <p:sldId id="287" r:id="rId4"/>
    <p:sldId id="321" r:id="rId5"/>
    <p:sldId id="322" r:id="rId6"/>
    <p:sldId id="288" r:id="rId7"/>
    <p:sldId id="309" r:id="rId8"/>
    <p:sldId id="289" r:id="rId9"/>
    <p:sldId id="290" r:id="rId10"/>
    <p:sldId id="291" r:id="rId11"/>
    <p:sldId id="292" r:id="rId12"/>
    <p:sldId id="310" r:id="rId13"/>
    <p:sldId id="311" r:id="rId14"/>
    <p:sldId id="312" r:id="rId15"/>
    <p:sldId id="313" r:id="rId16"/>
    <p:sldId id="314" r:id="rId17"/>
    <p:sldId id="323" r:id="rId18"/>
    <p:sldId id="324" r:id="rId19"/>
    <p:sldId id="325" r:id="rId20"/>
    <p:sldId id="326" r:id="rId21"/>
    <p:sldId id="327" r:id="rId22"/>
    <p:sldId id="328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A0000"/>
    <a:srgbClr val="99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636" autoAdjust="0"/>
    <p:restoredTop sz="94913" autoAdjust="0"/>
  </p:normalViewPr>
  <p:slideViewPr>
    <p:cSldViewPr>
      <p:cViewPr>
        <p:scale>
          <a:sx n="70" d="100"/>
          <a:sy n="70" d="100"/>
        </p:scale>
        <p:origin x="-139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РЕШЕНИЕ ИНТЕГРАЛЬНОГО УРАВНЕНИЯ ФРЕДГОЛЬМА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FD8B5C0-7A30-4658-8C17-BAA39B2F39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4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5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8FA203F-AF84-4023-948A-9160966DF7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Верхний колонтитул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0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BC8E4F-E2A1-4390-8C6C-0E82A63950EB}" type="slidenum">
              <a:rPr lang="ru-RU" altLang="en-US" smtClean="0"/>
              <a:pPr eaLnBrk="1" hangingPunct="1"/>
              <a:t>1</a:t>
            </a:fld>
            <a:endParaRPr lang="ru-R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A203F-AF84-4023-948A-9160966DF79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34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SU full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7763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2014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8970A-1896-4271-8E12-2218CA1E70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056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Курсовой проект 2013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95BB0-F5EB-4E26-BEB6-EE775BC531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82635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Курсовой проект 2013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87A5B-8F6E-4CEB-9940-FEDC6D41C0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0555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053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5796136" y="14288"/>
            <a:ext cx="33478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/>
            <a:r>
              <a:rPr lang="en-US" altLang="en-US" sz="1200" b="1" dirty="0" smtClean="0">
                <a:solidFill>
                  <a:srgbClr val="404040"/>
                </a:solidFill>
              </a:rPr>
              <a:t>Web-</a:t>
            </a:r>
            <a:r>
              <a:rPr lang="ru-RU" altLang="en-US" sz="1200" b="1" dirty="0" smtClean="0">
                <a:solidFill>
                  <a:srgbClr val="404040"/>
                </a:solidFill>
              </a:rPr>
              <a:t>сервис</a:t>
            </a:r>
            <a:r>
              <a:rPr lang="ru-RU" altLang="en-US" sz="1200" b="1" baseline="0" dirty="0" smtClean="0">
                <a:solidFill>
                  <a:srgbClr val="404040"/>
                </a:solidFill>
              </a:rPr>
              <a:t> анализа изображений</a:t>
            </a:r>
            <a:endParaRPr lang="ru-RU" altLang="en-US" sz="1200" b="1" dirty="0">
              <a:solidFill>
                <a:srgbClr val="40404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2014</a:t>
            </a: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C4BF-FB49-4A53-ADD5-E2D555B5B9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517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DE7EE-4070-4B4A-B938-BF03413DC8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73287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611188" y="0"/>
            <a:ext cx="8532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en-US" sz="1200" b="1">
                <a:solidFill>
                  <a:srgbClr val="7F7F7F"/>
                </a:solidFill>
              </a:rPr>
              <a:t> ПРОГРАММИРОВАНИЕ АЛГОРИТМОВ ИНТЕРПОЛИРОВАНИЯ ФУНКЦИЙ МНОГОЧЛЕНАМИ НЬЮТОНА И ЛАГРАНЖА. СОПОСТАВЛЕНИЕ, ГРАФИЧЕСКАЯ ВИЗУАЛИЗАЦИЯ.</a:t>
            </a:r>
          </a:p>
        </p:txBody>
      </p: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053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2014</a:t>
            </a:r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180D2-BC41-4E42-8641-528E6524A1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441549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Курсовой проект 2013</a:t>
            </a: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C63CC-281A-44AA-B036-8428D7CB73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8084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Курсовой проект 2013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CFD46-B31A-4E6B-B8B4-63C08C55C3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958656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Курсовой проект 2013</a:t>
            </a: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CF4E-D282-454E-ABEC-D4E653F68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77429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Курсовой проект 2013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D85FE-534F-43A3-A1D5-1C147B3B21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24851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Курсовой проект 2013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0756-CD00-435C-8049-3791D4D9E5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2509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Курсовая работа 2014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Павлова М.В.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4CA4A8-BA38-4E78-B908-AF8304A190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3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1143000" y="2928938"/>
            <a:ext cx="6886575" cy="1655762"/>
          </a:xfrm>
        </p:spPr>
        <p:txBody>
          <a:bodyPr/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altLang="en-US" sz="2400" dirty="0" smtClean="0">
                <a:latin typeface="Times New Roman" pitchFamily="18" charset="0"/>
                <a:cs typeface="Times New Roman" pitchFamily="18" charset="0"/>
              </a:rPr>
              <a:t>сервис для анализа изображений</a:t>
            </a:r>
            <a:endParaRPr lang="ru-RU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C85ED-E383-41EA-A824-7187239895A4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042988" y="188913"/>
            <a:ext cx="81010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u-RU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БЕЛОРУССКИЙ</a:t>
            </a:r>
            <a:r>
              <a:rPr lang="ru-RU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ГОСУДАРСТВЕННЫЙ УНИВЕРСИТЕТ</a:t>
            </a:r>
            <a:r>
              <a:rPr lang="ru-RU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1187450" y="549275"/>
            <a:ext cx="757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ФАКУЛЬТЕТ ПРИКЛАДНОЙ МАТЕМАТИКИ и ИНФОРМАТИКИ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1476375" y="1217613"/>
            <a:ext cx="6275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en-US" sz="2000">
                <a:latin typeface="Times New Roman" pitchFamily="18" charset="0"/>
                <a:cs typeface="Times New Roman" pitchFamily="18" charset="0"/>
              </a:rPr>
              <a:t>Кафедра многопроцессорных систем и сетей</a:t>
            </a: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2220913" y="2038350"/>
            <a:ext cx="435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Павлова Маргарита Валерьевна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4611688" y="5373688"/>
            <a:ext cx="5568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Руководитель работы</a:t>
            </a:r>
            <a:endParaRPr lang="ru-RU" altLang="en-US" sz="24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Рафеенко Екатерина Дмитриевна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b="1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5E7CC-BB9B-4F64-90F2-EBE8BEBE54E2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340768"/>
            <a:ext cx="7775575" cy="3800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2790" y="5589240"/>
            <a:ext cx="2658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изображений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похожих изображений с использованием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D704D-73C2-4204-AFD9-D554C009157D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544616" cy="424847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endParaRPr lang="ru-RU" altLang="en-US" smtClean="0"/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</a:pPr>
            <a:endParaRPr lang="en-US" altLang="en-US" sz="5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altLang="en-US" sz="5400" b="1" dirty="0" smtClean="0">
                <a:latin typeface="Times New Roman" pitchFamily="18" charset="0"/>
                <a:cs typeface="Times New Roman" pitchFamily="18" charset="0"/>
              </a:rPr>
              <a:t>AngularJS</a:t>
            </a:r>
            <a:endParaRPr lang="ru-RU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7C83-FC13-4E7D-A507-45F4990F368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7056784" cy="36769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3373" y="1196752"/>
            <a:ext cx="49308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размера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6D259-A260-4386-B460-0019C2482866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5" y="1124744"/>
            <a:ext cx="5184577" cy="208823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3" y="3933056"/>
            <a:ext cx="4852367" cy="1839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548680"/>
            <a:ext cx="6219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изображения в градации серого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3284984"/>
            <a:ext cx="60290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среднего и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хэша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D72A-7113-4F03-A1E7-D3B53B07423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556058" y="481027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4000" dirty="0"/>
          </a:p>
        </p:txBody>
      </p:sp>
      <p:pic>
        <p:nvPicPr>
          <p:cNvPr id="8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91" y="1628800"/>
            <a:ext cx="4763219" cy="3319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43509" y="5358019"/>
            <a:ext cx="3256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Похожие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похожих изображений с использованием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pHash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18356" y="1600200"/>
                <a:ext cx="8507288" cy="4525963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endParaRPr lang="ru-RU" alt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ru-RU" alt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/>
                        <m:t>𝑭</m:t>
                      </m:r>
                      <m:d>
                        <m:dPr>
                          <m:ctrlPr>
                            <a:rPr lang="en-US" sz="2400" b="1" i="1"/>
                          </m:ctrlPr>
                        </m:dPr>
                        <m:e>
                          <m:r>
                            <a:rPr lang="ru-RU" sz="2400" b="1" i="1"/>
                            <m:t>𝒖</m:t>
                          </m:r>
                          <m:r>
                            <a:rPr lang="ru-RU" sz="2400" b="1" i="1"/>
                            <m:t>,</m:t>
                          </m:r>
                          <m:r>
                            <a:rPr lang="ru-RU" sz="2400" b="1" i="1"/>
                            <m:t>𝒗</m:t>
                          </m:r>
                        </m:e>
                      </m:d>
                      <m:r>
                        <a:rPr lang="ru-RU" sz="2400" b="1" i="1"/>
                        <m:t>=</m:t>
                      </m:r>
                      <m:sSup>
                        <m:sSupPr>
                          <m:ctrlPr>
                            <a:rPr lang="en-US" sz="2400" b="1" i="1"/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/>
                                  </m:ctrlPr>
                                </m:fPr>
                                <m:num>
                                  <m:r>
                                    <a:rPr lang="ru-RU" sz="2400" b="1" i="1"/>
                                    <m:t>𝟐</m:t>
                                  </m:r>
                                </m:num>
                                <m:den>
                                  <m:r>
                                    <a:rPr lang="ru-RU" sz="2400" b="1" i="1"/>
                                    <m:t>𝑵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1" i="1"/>
                              </m:ctrlPr>
                            </m:fPr>
                            <m:num>
                              <m:r>
                                <a:rPr lang="ru-RU" sz="2400" b="1" i="1"/>
                                <m:t>𝟏</m:t>
                              </m:r>
                            </m:num>
                            <m:den>
                              <m:r>
                                <a:rPr lang="ru-RU" sz="2400" b="1" i="1"/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1" i="1"/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/>
                                  </m:ctrlPr>
                                </m:fPr>
                                <m:num>
                                  <m:r>
                                    <a:rPr lang="ru-RU" sz="2400" b="1" i="1"/>
                                    <m:t>𝟐</m:t>
                                  </m:r>
                                </m:num>
                                <m:den>
                                  <m:r>
                                    <a:rPr lang="ru-RU" sz="2400" b="1" i="1"/>
                                    <m:t>𝑴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1" i="1"/>
                              </m:ctrlPr>
                            </m:fPr>
                            <m:num>
                              <m:r>
                                <a:rPr lang="ru-RU" sz="2400" b="1" i="1"/>
                                <m:t>𝟏</m:t>
                              </m:r>
                            </m:num>
                            <m:den>
                              <m:r>
                                <a:rPr lang="ru-RU" sz="2400" b="1" i="1"/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ru-RU" sz="2400" b="1" i="1"/>
                        <m:t>×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/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b="1" i="1"/>
                          </m:ctrlPr>
                        </m:naryPr>
                        <m:sub>
                          <m:r>
                            <a:rPr lang="ru-RU" sz="2400" b="1" i="1"/>
                            <m:t>𝒊</m:t>
                          </m:r>
                          <m:r>
                            <a:rPr lang="ru-RU" sz="2400" b="1" i="1"/>
                            <m:t>=</m:t>
                          </m:r>
                          <m:r>
                            <a:rPr lang="ru-RU" sz="2400" b="1" i="1"/>
                            <m:t>𝟎</m:t>
                          </m:r>
                        </m:sub>
                        <m:sup>
                          <m:r>
                            <a:rPr lang="ru-RU" sz="2400" b="1" i="1"/>
                            <m:t>𝑵</m:t>
                          </m:r>
                          <m:r>
                            <a:rPr lang="ru-RU" sz="2400" b="1" i="1"/>
                            <m:t>−</m:t>
                          </m:r>
                          <m:r>
                            <a:rPr lang="ru-RU" sz="2400" b="1" i="1"/>
                            <m:t>𝟏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b="1" i="1"/>
                              </m:ctrlPr>
                            </m:naryPr>
                            <m:sub>
                              <m:r>
                                <a:rPr lang="ru-RU" sz="2400" b="1" i="1"/>
                                <m:t>𝒋</m:t>
                              </m:r>
                              <m:r>
                                <a:rPr lang="ru-RU" sz="2400" b="1" i="1"/>
                                <m:t>=</m:t>
                              </m:r>
                              <m:r>
                                <a:rPr lang="ru-RU" sz="2400" b="1" i="1"/>
                                <m:t>𝟎</m:t>
                              </m:r>
                            </m:sub>
                            <m:sup>
                              <m:r>
                                <a:rPr lang="ru-RU" sz="2400" b="1" i="1"/>
                                <m:t>𝑴</m:t>
                              </m:r>
                              <m:r>
                                <a:rPr lang="ru-RU" sz="2400" b="1" i="1"/>
                                <m:t>−</m:t>
                              </m:r>
                              <m:r>
                                <a:rPr lang="ru-RU" sz="2400" b="1" i="1"/>
                                <m:t>𝟏</m:t>
                              </m:r>
                            </m:sup>
                            <m:e>
                              <m:r>
                                <a:rPr lang="ru-RU" sz="2400" b="1" i="1"/>
                                <m:t>𝚲</m:t>
                              </m:r>
                              <m:d>
                                <m:dPr>
                                  <m:ctrlPr>
                                    <a:rPr lang="en-US" sz="2400" b="1" i="1"/>
                                  </m:ctrlPr>
                                </m:dPr>
                                <m:e>
                                  <m:r>
                                    <a:rPr lang="ru-RU" sz="2400" b="1" i="1"/>
                                    <m:t>𝒊</m:t>
                                  </m:r>
                                </m:e>
                              </m:d>
                              <m:r>
                                <a:rPr lang="ru-RU" sz="2400" b="1" i="1"/>
                                <m:t>𝚲</m:t>
                              </m:r>
                              <m:d>
                                <m:dPr>
                                  <m:ctrlPr>
                                    <a:rPr lang="en-US" sz="2400" b="1" i="1"/>
                                  </m:ctrlPr>
                                </m:dPr>
                                <m:e>
                                  <m:r>
                                    <a:rPr lang="ru-RU" sz="2400" b="1" i="1"/>
                                    <m:t>𝒋</m:t>
                                  </m:r>
                                </m:e>
                              </m:d>
                              <m:r>
                                <a:rPr lang="ru-RU" sz="2400" b="1" i="1"/>
                                <m:t>𝒄𝒐𝒔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/>
                                      </m:ctrlPr>
                                    </m:fPr>
                                    <m:num>
                                      <m:r>
                                        <a:rPr lang="ru-RU" sz="2400" b="1" i="1"/>
                                        <m:t>𝝅</m:t>
                                      </m:r>
                                      <m:r>
                                        <a:rPr lang="ru-RU" sz="2400" b="1" i="1"/>
                                        <m:t>𝒖</m:t>
                                      </m:r>
                                    </m:num>
                                    <m:den>
                                      <m:r>
                                        <a:rPr lang="ru-RU" sz="2400" b="1" i="1"/>
                                        <m:t>𝟐</m:t>
                                      </m:r>
                                      <m:r>
                                        <a:rPr lang="ru-RU" sz="2400" b="1" i="1"/>
                                        <m:t>𝑵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1" i="1"/>
                                      </m:ctrlPr>
                                    </m:dPr>
                                    <m:e>
                                      <m:r>
                                        <a:rPr lang="ru-RU" sz="2400" b="1" i="1"/>
                                        <m:t>𝟐</m:t>
                                      </m:r>
                                      <m:r>
                                        <a:rPr lang="ru-RU" sz="2400" b="1" i="1"/>
                                        <m:t>𝒊</m:t>
                                      </m:r>
                                      <m:r>
                                        <a:rPr lang="ru-RU" sz="2400" b="1" i="1"/>
                                        <m:t>+</m:t>
                                      </m:r>
                                      <m:r>
                                        <a:rPr lang="ru-RU" sz="2400" b="1" i="1"/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2400" b="1" i="1"/>
                        <m:t>𝒄𝒐𝒔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/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/>
                              </m:ctrlPr>
                            </m:fPr>
                            <m:num>
                              <m:r>
                                <a:rPr lang="ru-RU" sz="2400" b="1" i="1"/>
                                <m:t>𝝅</m:t>
                              </m:r>
                              <m:r>
                                <a:rPr lang="ru-RU" sz="2400" b="1" i="1"/>
                                <m:t>𝒗</m:t>
                              </m:r>
                            </m:num>
                            <m:den>
                              <m:r>
                                <a:rPr lang="ru-RU" sz="2400" b="1" i="1"/>
                                <m:t>𝟐</m:t>
                              </m:r>
                              <m:r>
                                <a:rPr lang="ru-RU" sz="2400" b="1" i="1"/>
                                <m:t>𝑴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1" i="1"/>
                              </m:ctrlPr>
                            </m:dPr>
                            <m:e>
                              <m:r>
                                <a:rPr lang="ru-RU" sz="2400" b="1" i="1"/>
                                <m:t>𝟐</m:t>
                              </m:r>
                              <m:r>
                                <a:rPr lang="ru-RU" sz="2400" b="1" i="1"/>
                                <m:t>𝒋</m:t>
                              </m:r>
                              <m:r>
                                <a:rPr lang="ru-RU" sz="2400" b="1" i="1"/>
                                <m:t>+</m:t>
                              </m:r>
                              <m:r>
                                <a:rPr lang="ru-RU" sz="2400" b="1" i="1"/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ru-RU" sz="2400" b="1" i="1"/>
                        <m:t>𝒇</m:t>
                      </m:r>
                      <m:r>
                        <a:rPr lang="ru-RU" sz="2400" b="1" i="1"/>
                        <m:t>(</m:t>
                      </m:r>
                      <m:r>
                        <a:rPr lang="ru-RU" sz="2400" b="1" i="1"/>
                        <m:t>𝒊</m:t>
                      </m:r>
                      <m:r>
                        <a:rPr lang="ru-RU" sz="2400" b="1" i="1"/>
                        <m:t>,</m:t>
                      </m:r>
                      <m:r>
                        <a:rPr lang="ru-RU" sz="2400" b="1" i="1"/>
                        <m:t>𝒋</m:t>
                      </m:r>
                      <m:r>
                        <a:rPr lang="ru-RU" sz="2400" b="1" i="1"/>
                        <m:t>)</m:t>
                      </m:r>
                    </m:oMath>
                  </m:oMathPara>
                </a14:m>
                <a:endParaRPr lang="ru-RU" alt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560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356" y="1600200"/>
                <a:ext cx="8507288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E9BDD-FE0C-469B-8D1F-D291B0198621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5229200"/>
            <a:ext cx="30634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DCT-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02AA7-B6D5-4652-B873-EC6230AB93F5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54" y="1628800"/>
            <a:ext cx="492169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943509" y="5358019"/>
            <a:ext cx="3256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Похожие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lvl="0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похожих изображений с использованием цветовых гистограмм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Font typeface="Arial" charset="0"/>
                  <a:buNone/>
                </a:pPr>
                <a:endParaRPr lang="ru-RU" alt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/>
                        <m:t>𝒅</m:t>
                      </m:r>
                      <m:d>
                        <m:dPr>
                          <m:ctrlPr>
                            <a:rPr lang="en-US" sz="2400" b="1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/>
                              </m:ctrlPr>
                            </m:sSubPr>
                            <m:e>
                              <m:r>
                                <a:rPr lang="ru-RU" sz="2400" b="1" i="1"/>
                                <m:t>𝑯</m:t>
                              </m:r>
                            </m:e>
                            <m:sub>
                              <m:r>
                                <a:rPr lang="ru-RU" sz="2400" b="1" i="1"/>
                                <m:t>𝟏</m:t>
                              </m:r>
                            </m:sub>
                          </m:sSub>
                          <m:r>
                            <a:rPr lang="ru-RU" sz="2400" b="1" i="1"/>
                            <m:t>,</m:t>
                          </m:r>
                          <m:sSub>
                            <m:sSubPr>
                              <m:ctrlPr>
                                <a:rPr lang="en-US" sz="2400" b="1" i="1"/>
                              </m:ctrlPr>
                            </m:sSubPr>
                            <m:e>
                              <m:r>
                                <a:rPr lang="ru-RU" sz="2400" b="1" i="1"/>
                                <m:t>𝑯</m:t>
                              </m:r>
                            </m:e>
                            <m:sub>
                              <m:r>
                                <a:rPr lang="ru-RU" sz="2400" b="1" i="1"/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ru-RU" sz="2400" b="1" i="1"/>
                        <m:t>=</m:t>
                      </m:r>
                      <m:f>
                        <m:fPr>
                          <m:ctrlPr>
                            <a:rPr lang="en-US" sz="2400" b="1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400" b="1" i="1"/>
                              </m:ctrlPr>
                            </m:naryPr>
                            <m:sub>
                              <m:r>
                                <a:rPr lang="ru-RU" sz="2400" b="1" i="1"/>
                                <m:t>𝒊</m:t>
                              </m:r>
                            </m:sub>
                            <m:sup/>
                            <m:e>
                              <m:r>
                                <a:rPr lang="ru-RU" sz="2400" b="1" i="1"/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/>
                                  </m:ctrlPr>
                                </m:sSubPr>
                                <m:e>
                                  <m:r>
                                    <a:rPr lang="ru-RU" sz="2400" b="1" i="1"/>
                                    <m:t>𝑯</m:t>
                                  </m:r>
                                </m:e>
                                <m:sub>
                                  <m:r>
                                    <a:rPr lang="ru-RU" sz="2400" b="1" i="1"/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/>
                                  </m:ctrlPr>
                                </m:dPr>
                                <m:e>
                                  <m:r>
                                    <a:rPr lang="ru-RU" sz="2400" b="1" i="1"/>
                                    <m:t>𝒊</m:t>
                                  </m:r>
                                </m:e>
                              </m:d>
                              <m:r>
                                <a:rPr lang="ru-RU" sz="2400" b="1" i="1"/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/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/>
                                      </m:ctrlPr>
                                    </m:sSubPr>
                                    <m:e>
                                      <m:r>
                                        <a:rPr lang="ru-RU" sz="2400" b="1" i="1"/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ru-RU" sz="2400" b="1" i="1"/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ru-RU" sz="2400" b="1" i="1"/>
                                <m:t>)(</m:t>
                              </m:r>
                              <m:sSub>
                                <m:sSubPr>
                                  <m:ctrlPr>
                                    <a:rPr lang="en-US" sz="2400" b="1" i="1"/>
                                  </m:ctrlPr>
                                </m:sSubPr>
                                <m:e>
                                  <m:r>
                                    <a:rPr lang="ru-RU" sz="2400" b="1" i="1"/>
                                    <m:t>𝑯</m:t>
                                  </m:r>
                                </m:e>
                                <m:sub>
                                  <m:r>
                                    <a:rPr lang="ru-RU" sz="2400" b="1" i="1"/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/>
                                  </m:ctrlPr>
                                </m:dPr>
                                <m:e>
                                  <m:r>
                                    <a:rPr lang="ru-RU" sz="2400" b="1" i="1"/>
                                    <m:t>𝒊</m:t>
                                  </m:r>
                                </m:e>
                              </m:d>
                              <m:r>
                                <a:rPr lang="ru-RU" sz="2400" b="1" i="1"/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/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/>
                                      </m:ctrlPr>
                                    </m:sSubPr>
                                    <m:e>
                                      <m:r>
                                        <a:rPr lang="ru-RU" sz="2400" b="1" i="1"/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ru-RU" sz="2400" b="1" i="1"/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ru-RU" sz="2400" b="1" i="1"/>
                                <m:t>))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/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400" b="1" i="1"/>
                                  </m:ctrlPr>
                                </m:naryPr>
                                <m:sub>
                                  <m:r>
                                    <a:rPr lang="ru-RU" sz="2400" b="1" i="1"/>
                                    <m:t>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/>
                                      </m:ctrlPr>
                                    </m:sSupPr>
                                    <m:e>
                                      <m:r>
                                        <a:rPr lang="ru-RU" sz="2400" b="1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b="1" i="1"/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/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1" i="1"/>
                                          </m:ctrlPr>
                                        </m:dPr>
                                        <m:e>
                                          <m:r>
                                            <a:rPr lang="ru-RU" sz="2400" b="1" i="1"/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ru-RU" sz="2400" b="1" i="1"/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1" i="1"/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b="1" i="1"/>
                                                <m:t>𝑯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b="1" i="1"/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ru-RU" sz="2400" b="1" i="1"/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400" b="1" i="1"/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ru-RU" sz="2400" b="1" i="1"/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400" b="1" i="1"/>
                                      </m:ctrlPr>
                                    </m:sSupPr>
                                    <m:e>
                                      <m:r>
                                        <a:rPr lang="ru-RU" sz="2400" b="1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b="1" i="1"/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/>
                                            <m:t>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1" i="1"/>
                                          </m:ctrlPr>
                                        </m:dPr>
                                        <m:e>
                                          <m:r>
                                            <a:rPr lang="ru-RU" sz="2400" b="1" i="1"/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ru-RU" sz="2400" b="1" i="1"/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1" i="1"/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b="1" i="1"/>
                                                <m:t>𝑯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b="1" i="1"/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ru-RU" sz="2400" b="1" i="1"/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400" b="1" i="1"/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Возвращаемое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лежит в интервале </a:t>
                </a:r>
                <a14:m>
                  <m:oMath xmlns:m="http://schemas.openxmlformats.org/officeDocument/2006/math">
                    <m:r>
                      <a:rPr lang="ru-RU" sz="2400" i="1"/>
                      <m:t>[−1;1]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i="1"/>
                      <m:t>−1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/>
                      <m:t>1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означает максимальное соответствие, 0 – отсутствие корреляции </a:t>
                </a:r>
                <a:endParaRPr lang="ru-RU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560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E9BDD-FE0C-469B-8D1F-D291B0198621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247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02AA7-B6D5-4652-B873-EC6230AB93F5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488832" cy="27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943509" y="5358019"/>
            <a:ext cx="3256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Похожие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08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lvl="0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похожих изображений, использующий пиксельное сравнение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2856"/>
                <a:ext cx="8229600" cy="3993307"/>
              </a:xfrm>
            </p:spPr>
            <p:txBody>
              <a:bodyPr/>
              <a:lstStyle/>
              <a:p>
                <a:pPr lvl="0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Приведение всех изображений к одному размеру (возьмем для определенности размер </a:t>
                </a:r>
                <a14:m>
                  <m:oMath xmlns:m="http://schemas.openxmlformats.org/officeDocument/2006/math">
                    <m:r>
                      <a:rPr lang="ru-RU" sz="2400" i="1"/>
                      <m:t>32×32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Исключение цветовой информации (преобразование в серое изображение);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Нахождение среднеквадратической разности для каждой пары уменьшенных серых изображений;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Сравнение полученной среднеквадратической разности с некоторым порогом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60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2856"/>
                <a:ext cx="8229600" cy="3993307"/>
              </a:xfrm>
              <a:blipFill rotWithShape="1">
                <a:blip r:embed="rId2"/>
                <a:stretch>
                  <a:fillRect l="-963" t="-1221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E9BDD-FE0C-469B-8D1F-D291B0198621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3734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b="1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481C8-7D54-411F-8D78-DBD868141BA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1434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Телевидение</a:t>
            </a: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дизайн</a:t>
            </a: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Историю искусств</a:t>
            </a: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Криминологию</a:t>
            </a: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Геологию</a:t>
            </a: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02AA7-B6D5-4652-B873-EC6230AB93F5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943509" y="5358019"/>
            <a:ext cx="3256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Похожие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8" y="1916832"/>
            <a:ext cx="8530133" cy="273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0991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lvl="0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993307"/>
          </a:xfrm>
        </p:spPr>
        <p:txBody>
          <a:bodyPr/>
          <a:lstStyle/>
          <a:p>
            <a:pPr lvl="0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алгоритмы поиска похожих изображений</a:t>
            </a:r>
          </a:p>
          <a:p>
            <a:pPr lvl="0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</a:t>
            </a:r>
          </a:p>
          <a:p>
            <a:pPr lvl="1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на основе цвета и текстуры;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на основе модели индекса качества изображения;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aHash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pHash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цветовых гистограмм;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пиксельного сравнения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 вывод об их эффективности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E9BDD-FE0C-469B-8D1F-D291B0198621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855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lvl="0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993307"/>
          </a:xfrm>
        </p:spPr>
        <p:txBody>
          <a:bodyPr/>
          <a:lstStyle/>
          <a:p>
            <a:pPr lvl="0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каркас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pPr lvl="0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и протестированы сервисы для хранения изображения</a:t>
            </a:r>
          </a:p>
          <a:p>
            <a:pPr lvl="0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алгоритмы выявления лиц на фотографии и реализованы 2 из них (выявление волос и кожных покровов)</a:t>
            </a:r>
            <a:endParaRPr lang="en-US" sz="2500" dirty="0"/>
          </a:p>
          <a:p>
            <a:pPr marL="0" lv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E9BDD-FE0C-469B-8D1F-D291B0198621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963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altLang="en-US" sz="4000" b="1" dirty="0" smtClean="0">
                <a:latin typeface="Times New Roman" pitchFamily="18" charset="0"/>
                <a:cs typeface="Times New Roman" pitchFamily="18" charset="0"/>
              </a:rPr>
              <a:t>Существующие системы поиска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74F7-3612-48A8-A132-CE3353204C36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15364" name="Объект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525963"/>
          </a:xfrm>
        </p:spPr>
        <p:txBody>
          <a:bodyPr/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(https://yandex.by/images);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NBCi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(http://www.snap.com);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Yahoo! Image Search (http://images.search.yahoo.com);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Tineye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(https://www.tineye.com);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Bing (http://www.bing.com);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Image Search (http://images.google.com);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PICSearch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(http://www.picsearch.com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altLang="en-US" sz="4000" b="1" dirty="0" smtClean="0">
                <a:latin typeface="Times New Roman" pitchFamily="18" charset="0"/>
                <a:cs typeface="Times New Roman" pitchFamily="18" charset="0"/>
              </a:rPr>
              <a:t>Тестовое изображений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74F7-3612-48A8-A132-CE3353204C36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49" y="1628775"/>
            <a:ext cx="2858502" cy="4525963"/>
          </a:xfrm>
        </p:spPr>
      </p:pic>
    </p:spTree>
    <p:extLst>
      <p:ext uri="{BB962C8B-B14F-4D97-AF65-F5344CB8AC3E}">
        <p14:creationId xmlns:p14="http://schemas.microsoft.com/office/powerpoint/2010/main" val="39466136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altLang="en-US" sz="4000" b="1" dirty="0" smtClean="0">
                <a:latin typeface="Times New Roman" pitchFamily="18" charset="0"/>
                <a:cs typeface="Times New Roman" pitchFamily="18" charset="0"/>
              </a:rPr>
              <a:t>База изображений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74F7-3612-48A8-A132-CE3353204C36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991482"/>
            <a:ext cx="7775575" cy="38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136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1"/>
          </a:xfrm>
        </p:spPr>
        <p:txBody>
          <a:bodyPr/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похожих изображений на основе цвета и текстуры</a:t>
            </a:r>
            <a:endParaRPr lang="ru-RU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359AA-1D24-4C1F-BEFC-029A345BC65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7584" y="2420888"/>
                <a:ext cx="7920880" cy="339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/>
                          </m:ctrlPr>
                        </m:sSubPr>
                        <m:e>
                          <m:r>
                            <a:rPr lang="en-US" b="1" i="1"/>
                            <m:t>𝑫</m:t>
                          </m:r>
                        </m:e>
                        <m:sub>
                          <m:r>
                            <a:rPr lang="en-US" b="1" i="1"/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𝑸</m:t>
                          </m:r>
                          <m:r>
                            <a:rPr lang="ru-RU" b="1" i="1"/>
                            <m:t>, </m:t>
                          </m:r>
                          <m:r>
                            <a:rPr lang="en-US" b="1" i="1"/>
                            <m:t>𝑰</m:t>
                          </m:r>
                        </m:e>
                      </m:d>
                      <m:r>
                        <a:rPr lang="ru-RU" b="1" i="1"/>
                        <m:t>=</m:t>
                      </m:r>
                      <m:f>
                        <m:fPr>
                          <m:ctrlPr>
                            <a:rPr lang="en-US" b="1" i="1"/>
                          </m:ctrlPr>
                        </m:fPr>
                        <m:num>
                          <m:r>
                            <a:rPr lang="ru-RU" b="1" i="1"/>
                            <m:t>𝟏</m:t>
                          </m:r>
                        </m:num>
                        <m:den>
                          <m:r>
                            <a:rPr lang="ru-RU" b="1" i="1"/>
                            <m:t>𝟖</m:t>
                          </m:r>
                        </m:den>
                      </m:f>
                      <m:sSup>
                        <m:sSupPr>
                          <m:ctrlPr>
                            <a:rPr lang="en-US" b="1" i="1"/>
                          </m:ctrlPr>
                        </m:sSupPr>
                        <m:e>
                          <m:d>
                            <m:dPr>
                              <m:ctrlPr>
                                <a:rPr lang="en-US" b="1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𝑸</m:t>
                                  </m:r>
                                </m:sub>
                              </m:sSub>
                              <m:r>
                                <a:rPr lang="ru-RU" b="1" i="1"/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𝑰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/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/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/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1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/>
                                          </m:ctrlPr>
                                        </m:sSubPr>
                                        <m:e>
                                          <m:r>
                                            <a:rPr lang="ru-RU" b="1" i="1"/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ru-RU" b="1" i="1"/>
                                            <m:t>𝑸</m:t>
                                          </m:r>
                                        </m:sub>
                                      </m:sSub>
                                      <m:r>
                                        <a:rPr lang="ru-RU" b="1" i="1"/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/>
                                          </m:ctrlPr>
                                        </m:sSubPr>
                                        <m:e>
                                          <m:r>
                                            <a:rPr lang="ru-RU" b="1" i="1"/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ru-RU" b="1" i="1"/>
                                            <m:t>𝑰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ru-RU" b="1" i="1"/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b="1" i="1"/>
                            <m:t>−</m:t>
                          </m:r>
                          <m:r>
                            <a:rPr lang="ru-RU" b="1" i="1"/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𝝁</m:t>
                              </m:r>
                            </m:e>
                            <m:sub>
                              <m:r>
                                <a:rPr lang="en-US" b="1" i="1"/>
                                <m:t>𝑸</m:t>
                              </m:r>
                            </m:sub>
                          </m:sSub>
                          <m:r>
                            <a:rPr lang="ru-RU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𝝁</m:t>
                              </m:r>
                            </m:e>
                            <m:sub>
                              <m:r>
                                <a:rPr lang="en-US" b="1" i="1"/>
                                <m:t>𝑰</m:t>
                              </m:r>
                            </m:sub>
                          </m:sSub>
                        </m:e>
                      </m:d>
                      <m:r>
                        <a:rPr lang="ru-RU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ru-RU"/>
                            <m:t>1</m:t>
                          </m:r>
                        </m:num>
                        <m:den>
                          <m:r>
                            <a:rPr lang="ru-RU"/>
                            <m:t>2</m:t>
                          </m:r>
                        </m:den>
                      </m:f>
                      <m:r>
                        <a:rPr lang="ru-RU" i="1"/>
                        <m:t>𝑙𝑛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ru-RU" b="1" i="1"/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ru-RU" b="1" i="1"/>
                                        <m:t>𝑸</m:t>
                                      </m:r>
                                    </m:sub>
                                  </m:sSub>
                                  <m:r>
                                    <a:rPr lang="ru-RU" b="1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ru-RU" b="1" i="1"/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ru-RU" b="1" i="1"/>
                                        <m:t>𝑰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/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/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ru-RU" b="1" i="1"/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ru-RU" b="1" i="1"/>
                                        <m:t>𝑸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ru-RU" b="1" i="1"/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ru-RU" b="1" i="1"/>
                                        <m:t>𝑰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𝑫</m:t>
                          </m:r>
                        </m:e>
                        <m:sub>
                          <m:r>
                            <a:rPr lang="en-US" b="1" i="1"/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𝑸</m:t>
                          </m:r>
                          <m:r>
                            <a:rPr lang="ru-RU" b="1" i="1"/>
                            <m:t>, </m:t>
                          </m:r>
                          <m:r>
                            <a:rPr lang="en-US" b="1" i="1"/>
                            <m:t>𝑰</m:t>
                          </m:r>
                        </m:e>
                      </m:d>
                      <m:r>
                        <a:rPr lang="ru-RU"/>
                        <m:t>=</m:t>
                      </m:r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ru-RU" i="1"/>
                                <m:t>𝑖</m:t>
                              </m:r>
                              <m:r>
                                <a:rPr lang="ru-RU"/>
                                <m:t>=1</m:t>
                              </m:r>
                            </m:sub>
                            <m:sup>
                              <m:r>
                                <a:rPr lang="ru-RU" i="1"/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ru-RU"/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𝑄</m:t>
                                      </m:r>
                                    </m:sup>
                                  </m:sSubSup>
                                  <m:r>
                                    <a:rPr lang="ru-RU" i="1"/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𝐼</m:t>
                                      </m:r>
                                    </m:sup>
                                  </m:sSubSup>
                                  <m:r>
                                    <a:rPr lang="ru-RU"/>
                                    <m:t>)</m:t>
                                  </m:r>
                                </m:e>
                                <m:sup>
                                  <m:r>
                                    <a:rPr lang="ru-RU"/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𝑺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𝑸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𝑰</m:t>
                          </m:r>
                        </m:e>
                      </m:d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𝑤</m:t>
                          </m:r>
                        </m:e>
                        <m:sub>
                          <m:r>
                            <a:rPr lang="ru-RU" i="1"/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𝐷</m:t>
                          </m:r>
                        </m:e>
                        <m:sub>
                          <m:r>
                            <a:rPr lang="ru-RU" i="1"/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ru-RU" i="1"/>
                            <m:t>𝑄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𝐼</m:t>
                          </m:r>
                        </m:e>
                      </m:d>
                      <m:r>
                        <a:rPr lang="ru-RU" i="1"/>
                        <m:t>+(1−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𝑤</m:t>
                          </m:r>
                        </m:e>
                        <m:sub>
                          <m:r>
                            <a:rPr lang="ru-RU" i="1"/>
                            <m:t>𝑐</m:t>
                          </m:r>
                        </m:sub>
                      </m:sSub>
                      <m:r>
                        <a:rPr lang="ru-RU" i="1"/>
                        <m:t>)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𝐷</m:t>
                          </m:r>
                        </m:e>
                        <m:sub>
                          <m:r>
                            <a:rPr lang="ru-RU" i="1"/>
                            <m:t>𝑇</m:t>
                          </m:r>
                        </m:sub>
                      </m:sSub>
                      <m:r>
                        <a:rPr lang="ru-RU" i="1"/>
                        <m:t>(</m:t>
                      </m:r>
                      <m:r>
                        <a:rPr lang="ru-RU" i="1"/>
                        <m:t>𝑄</m:t>
                      </m:r>
                      <m:r>
                        <a:rPr lang="ru-RU" i="1"/>
                        <m:t>,</m:t>
                      </m:r>
                      <m:r>
                        <a:rPr lang="ru-RU" i="1"/>
                        <m:t>𝐼</m:t>
                      </m:r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20888"/>
                <a:ext cx="7920880" cy="3399841"/>
              </a:xfrm>
              <a:prstGeom prst="rect">
                <a:avLst/>
              </a:prstGeom>
              <a:blipFill rotWithShape="1">
                <a:blip r:embed="rId2"/>
                <a:stretch>
                  <a:fillRect b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71DCD-06C6-4471-824A-D2F0BC3B624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488832" cy="36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8657" y="5805264"/>
            <a:ext cx="3256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Похожие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179387" y="548680"/>
            <a:ext cx="8964613" cy="1143000"/>
          </a:xfrm>
        </p:spPr>
        <p:txBody>
          <a:bodyPr/>
          <a:lstStyle/>
          <a:p>
            <a:pPr lvl="0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поиска похожих изображений с использованием модели индекса качества изображения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CB3AA-0714-4DDF-978A-4A49247A745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68312" y="1988840"/>
            <a:ext cx="8135937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83381" y="2464463"/>
                <a:ext cx="6977238" cy="4227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/>
                        <m:t>𝑸</m:t>
                      </m:r>
                      <m:r>
                        <a:rPr lang="ru-RU" sz="2000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ru-RU" sz="2000"/>
                            <m:t>4×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𝜎</m:t>
                              </m:r>
                            </m:e>
                            <m:sub>
                              <m:r>
                                <a:rPr lang="ru-RU" sz="2000" i="1"/>
                                <m:t>𝛼𝛽</m:t>
                              </m:r>
                            </m:sub>
                          </m:sSub>
                          <m:r>
                            <a:rPr lang="ru-RU" sz="2000"/>
                            <m:t>×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𝛼</m:t>
                              </m:r>
                            </m:sub>
                          </m:sSub>
                          <m:r>
                            <a:rPr lang="ru-RU" sz="2000"/>
                            <m:t>×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ru-RU" sz="2000"/>
                            <m:t>(</m:t>
                          </m:r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ru-RU" sz="2000" i="1"/>
                                <m:t>𝜎</m:t>
                              </m:r>
                            </m:e>
                            <m:sub>
                              <m:r>
                                <a:rPr lang="ru-RU" sz="2000" i="1"/>
                                <m:t>𝛼</m:t>
                              </m:r>
                            </m:sub>
                            <m:sup>
                              <m:r>
                                <a:rPr lang="ru-RU" sz="2000"/>
                                <m:t>2</m:t>
                              </m:r>
                            </m:sup>
                          </m:sSubSup>
                          <m:r>
                            <a:rPr lang="ru-RU" sz="2000"/>
                            <m:t>+</m:t>
                          </m:r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ru-RU" sz="2000" i="1"/>
                                <m:t>𝜎</m:t>
                              </m:r>
                            </m:e>
                            <m:sub>
                              <m:r>
                                <a:rPr lang="ru-RU" sz="2000" i="1"/>
                                <m:t>𝛽</m:t>
                              </m:r>
                            </m:sub>
                            <m:sup>
                              <m:r>
                                <a:rPr lang="ru-RU" sz="2000"/>
                                <m:t>2</m:t>
                              </m:r>
                            </m:sup>
                          </m:sSubSup>
                          <m:r>
                            <a:rPr lang="ru-RU" sz="2000"/>
                            <m:t>)×(</m:t>
                          </m:r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𝛼</m:t>
                              </m:r>
                            </m:sub>
                            <m:sup>
                              <m:r>
                                <a:rPr lang="ru-RU" sz="2000"/>
                                <m:t>2</m:t>
                              </m:r>
                            </m:sup>
                          </m:sSubSup>
                          <m:r>
                            <a:rPr lang="ru-RU" sz="2000"/>
                            <m:t>+</m:t>
                          </m:r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𝛽</m:t>
                              </m:r>
                            </m:sub>
                            <m:sup>
                              <m:r>
                                <a:rPr lang="ru-RU" sz="2000"/>
                                <m:t>2</m:t>
                              </m:r>
                            </m:sup>
                          </m:sSubSup>
                          <m:r>
                            <a:rPr lang="ru-RU" sz="2000"/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/>
                        <m:t>𝑸</m:t>
                      </m:r>
                      <m:r>
                        <a:rPr lang="ru-RU" sz="2000" i="1"/>
                        <m:t>=</m:t>
                      </m:r>
                      <m:r>
                        <a:rPr lang="ru-RU" sz="2000" i="1"/>
                        <m:t>𝛾</m:t>
                      </m:r>
                      <m:r>
                        <a:rPr lang="ru-RU" sz="2000" i="1"/>
                        <m:t>×</m:t>
                      </m:r>
                      <m:r>
                        <a:rPr lang="en-US" sz="2000" i="1"/>
                        <m:t>𝑙</m:t>
                      </m:r>
                      <m:r>
                        <a:rPr lang="en-US" sz="2000" i="1"/>
                        <m:t>×</m:t>
                      </m:r>
                      <m:r>
                        <a:rPr lang="en-US" sz="2000" i="1"/>
                        <m:t>𝜗</m:t>
                      </m:r>
                    </m:oMath>
                  </m:oMathPara>
                </a14:m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ru-RU" sz="2000" i="1"/>
                      <m:t>𝛾</m:t>
                    </m:r>
                    <m:r>
                      <a:rPr lang="ru-RU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ru-RU" sz="2000" i="1"/>
                              <m:t>𝜎</m:t>
                            </m:r>
                          </m:e>
                          <m:sub>
                            <m:r>
                              <a:rPr lang="ru-RU" sz="2000" i="1"/>
                              <m:t>𝛼𝛽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ru-RU" sz="2000" i="1"/>
                              <m:t>𝜎</m:t>
                            </m:r>
                          </m:e>
                          <m:sub>
                            <m:r>
                              <a:rPr lang="ru-RU" sz="2000" i="1"/>
                              <m:t>𝛼</m:t>
                            </m:r>
                          </m:sub>
                        </m:sSub>
                        <m:r>
                          <a:rPr lang="ru-RU" sz="2000" i="1"/>
                          <m:t>×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ru-RU" sz="2000" i="1"/>
                              <m:t>𝜎</m:t>
                            </m:r>
                          </m:e>
                          <m:sub>
                            <m:r>
                              <a:rPr lang="ru-RU" sz="2000" i="1"/>
                              <m:t>𝛽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/>
                  <a:t> </a:t>
                </a:r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𝑙</m:t>
                      </m:r>
                      <m:r>
                        <a:rPr lang="ru-RU" sz="2000" i="1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ru-RU" sz="2000" i="1"/>
                            <m:t>2×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𝜎</m:t>
                              </m:r>
                            </m:e>
                            <m:sub>
                              <m:r>
                                <a:rPr lang="ru-RU" sz="2000" i="1"/>
                                <m:t>𝛼𝛽</m:t>
                              </m:r>
                            </m:sub>
                          </m:sSub>
                          <m:r>
                            <a:rPr lang="ru-RU" sz="2000" i="1"/>
                            <m:t>×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𝛼</m:t>
                              </m:r>
                            </m:sub>
                          </m:sSub>
                          <m:r>
                            <a:rPr lang="ru-RU" sz="2000" i="1"/>
                            <m:t>×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ru-RU" sz="2000" i="1"/>
                            <m:t>(</m:t>
                          </m:r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𝛼</m:t>
                              </m:r>
                            </m:sub>
                            <m:sup>
                              <m:r>
                                <a:rPr lang="ru-RU" sz="2000" i="1"/>
                                <m:t>2</m:t>
                              </m:r>
                            </m:sup>
                          </m:sSubSup>
                          <m:r>
                            <a:rPr lang="ru-RU" sz="2000" i="1"/>
                            <m:t>+</m:t>
                          </m:r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ru-RU" sz="2000" i="1"/>
                                <m:t>𝜇</m:t>
                              </m:r>
                            </m:e>
                            <m:sub>
                              <m:r>
                                <a:rPr lang="ru-RU" sz="2000" i="1"/>
                                <m:t>𝛽</m:t>
                              </m:r>
                            </m:sub>
                            <m:sup>
                              <m:r>
                                <a:rPr lang="ru-RU" sz="2000" i="1"/>
                                <m:t>2</m:t>
                              </m:r>
                            </m:sup>
                          </m:sSubSup>
                          <m:r>
                            <a:rPr lang="ru-RU" sz="2000" i="1"/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𝜗</m:t>
                    </m:r>
                    <m:r>
                      <a:rPr lang="ru-RU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ru-RU" sz="2000" i="1"/>
                          <m:t>2×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ru-RU" sz="2000" i="1"/>
                              <m:t>𝜎</m:t>
                            </m:r>
                          </m:e>
                          <m:sub>
                            <m:r>
                              <a:rPr lang="ru-RU" sz="2000" i="1"/>
                              <m:t>𝛼</m:t>
                            </m:r>
                          </m:sub>
                        </m:sSub>
                        <m:r>
                          <a:rPr lang="ru-RU" sz="2000" i="1"/>
                          <m:t>×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ru-RU" sz="2000" i="1"/>
                              <m:t>𝜎</m:t>
                            </m:r>
                          </m:e>
                          <m:sub>
                            <m:r>
                              <a:rPr lang="ru-RU" sz="2000" i="1"/>
                              <m:t>𝛽</m:t>
                            </m:r>
                          </m:sub>
                        </m:sSub>
                      </m:num>
                      <m:den>
                        <m:r>
                          <a:rPr lang="ru-RU" sz="2000" i="1"/>
                          <m:t>(</m:t>
                        </m:r>
                        <m:sSubSup>
                          <m:sSubSupPr>
                            <m:ctrlPr>
                              <a:rPr lang="en-US" sz="2000" i="1"/>
                            </m:ctrlPr>
                          </m:sSubSupPr>
                          <m:e>
                            <m:r>
                              <a:rPr lang="ru-RU" sz="2000" i="1"/>
                              <m:t>𝜎</m:t>
                            </m:r>
                          </m:e>
                          <m:sub>
                            <m:r>
                              <a:rPr lang="ru-RU" sz="2000" i="1"/>
                              <m:t>𝛼</m:t>
                            </m:r>
                          </m:sub>
                          <m:sup>
                            <m:r>
                              <a:rPr lang="ru-RU" sz="2000" i="1"/>
                              <m:t>2</m:t>
                            </m:r>
                          </m:sup>
                        </m:sSubSup>
                        <m:r>
                          <a:rPr lang="ru-RU" sz="2000" i="1"/>
                          <m:t>+</m:t>
                        </m:r>
                        <m:sSubSup>
                          <m:sSubSupPr>
                            <m:ctrlPr>
                              <a:rPr lang="en-US" sz="2000" i="1"/>
                            </m:ctrlPr>
                          </m:sSubSupPr>
                          <m:e>
                            <m:r>
                              <a:rPr lang="ru-RU" sz="2000" i="1"/>
                              <m:t>𝜎</m:t>
                            </m:r>
                          </m:e>
                          <m:sub>
                            <m:r>
                              <a:rPr lang="ru-RU" sz="2000" i="1"/>
                              <m:t>𝛽</m:t>
                            </m:r>
                          </m:sub>
                          <m:sup>
                            <m:r>
                              <a:rPr lang="ru-RU" sz="2000" i="1"/>
                              <m:t>2</m:t>
                            </m:r>
                          </m:sup>
                        </m:sSubSup>
                        <m:r>
                          <a:rPr lang="ru-RU" sz="2000" i="1"/>
                          <m:t>)</m:t>
                        </m:r>
                      </m:den>
                    </m:f>
                  </m:oMath>
                </a14:m>
                <a:r>
                  <a:rPr lang="ru-RU" sz="2000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81" y="2464463"/>
                <a:ext cx="6977238" cy="42278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b="1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en-US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5EAF9-E73A-4A53-9600-DE36EC208581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732" y="2060848"/>
            <a:ext cx="4824536" cy="3384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8657" y="5805264"/>
            <a:ext cx="3256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Похожие изображения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</TotalTime>
  <Words>785</Words>
  <Application>Microsoft Office PowerPoint</Application>
  <PresentationFormat>On-screen Show (4:3)</PresentationFormat>
  <Paragraphs>117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Тема Office</vt:lpstr>
      <vt:lpstr>Web-сервис для анализа изображений</vt:lpstr>
      <vt:lpstr>Актуальность</vt:lpstr>
      <vt:lpstr>Существующие системы поиска</vt:lpstr>
      <vt:lpstr>Тестовое изображений</vt:lpstr>
      <vt:lpstr>База изображений</vt:lpstr>
      <vt:lpstr>Алгоритм поиска похожих изображений на основе цвета и текстуры</vt:lpstr>
      <vt:lpstr>Результаты</vt:lpstr>
      <vt:lpstr>Алгоритмы поиска похожих изображений с использованием модели индекса качества изображения</vt:lpstr>
      <vt:lpstr>Результаты</vt:lpstr>
      <vt:lpstr>Результаты</vt:lpstr>
      <vt:lpstr>Алгоритм поиска похожих изображений с использованием aHash</vt:lpstr>
      <vt:lpstr> </vt:lpstr>
      <vt:lpstr>PowerPoint Presentation</vt:lpstr>
      <vt:lpstr>PowerPoint Presentation</vt:lpstr>
      <vt:lpstr>Алгоритм поиска похожих изображений с использованием pHash</vt:lpstr>
      <vt:lpstr>Результаты</vt:lpstr>
      <vt:lpstr>Алгоритм поиска похожих изображений с использованием цветовых гистограмм </vt:lpstr>
      <vt:lpstr>Результаты</vt:lpstr>
      <vt:lpstr>Алгоритм поиска похожих изображений, использующий пиксельное сравнение</vt:lpstr>
      <vt:lpstr>Результаты</vt:lpstr>
      <vt:lpstr>Заключение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специальных функций MS Excel и SPSS для вычисления выборочных характеристик данных</dc:title>
  <dc:creator>Vitalina</dc:creator>
  <cp:lastModifiedBy>RePack by Diakov</cp:lastModifiedBy>
  <cp:revision>221</cp:revision>
  <dcterms:created xsi:type="dcterms:W3CDTF">2006-11-28T08:32:07Z</dcterms:created>
  <dcterms:modified xsi:type="dcterms:W3CDTF">2016-02-24T20:45:37Z</dcterms:modified>
</cp:coreProperties>
</file>