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48" autoAdjust="0"/>
  </p:normalViewPr>
  <p:slideViewPr>
    <p:cSldViewPr snapToGrid="0">
      <p:cViewPr varScale="1">
        <p:scale>
          <a:sx n="134" d="100"/>
          <a:sy n="134" d="100"/>
        </p:scale>
        <p:origin x="3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5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9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49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5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2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94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38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idden_Markov_mode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976697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Desktop assistant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15E8B-2ADA-4B17-AC2E-1E93DB0A98CB}"/>
              </a:ext>
            </a:extLst>
          </p:cNvPr>
          <p:cNvSpPr txBox="1"/>
          <p:nvPr/>
        </p:nvSpPr>
        <p:spPr>
          <a:xfrm>
            <a:off x="2068576" y="633984"/>
            <a:ext cx="7701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</a:rPr>
              <a:t>Pavly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Salah </a:t>
            </a:r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</a:rPr>
              <a:t>Zaki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– section 2</a:t>
            </a:r>
          </a:p>
          <a:p>
            <a:pPr algn="ctr"/>
            <a:r>
              <a:rPr lang="en-US" sz="2800" b="1" dirty="0" err="1">
                <a:solidFill>
                  <a:schemeClr val="bg1">
                    <a:lumMod val="85000"/>
                  </a:schemeClr>
                </a:solidFill>
              </a:rPr>
              <a:t>Bolis</a:t>
            </a:r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 Karam Soliman – section 2</a:t>
            </a:r>
          </a:p>
          <a:p>
            <a:pPr algn="ctr"/>
            <a:r>
              <a:rPr lang="en-US" sz="2800" b="1" dirty="0">
                <a:solidFill>
                  <a:schemeClr val="bg1">
                    <a:lumMod val="85000"/>
                  </a:schemeClr>
                </a:solidFill>
              </a:rPr>
              <a:t>Marco Magdy William – section 3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8550656" cy="4360672"/>
          </a:xfrm>
        </p:spPr>
        <p:txBody>
          <a:bodyPr>
            <a:normAutofit/>
          </a:bodyPr>
          <a:lstStyle/>
          <a:p>
            <a:r>
              <a:rPr lang="en-US" sz="2400" dirty="0"/>
              <a:t>Our Desktop </a:t>
            </a:r>
            <a:r>
              <a:rPr lang="en-US" sz="2400" dirty="0" err="1"/>
              <a:t>Asistant</a:t>
            </a:r>
            <a:r>
              <a:rPr lang="en-US" sz="2400" dirty="0"/>
              <a:t> is an Speech Recognition-powered virtual </a:t>
            </a:r>
            <a:br>
              <a:rPr lang="en-US" sz="2400" dirty="0"/>
            </a:br>
            <a:r>
              <a:rPr lang="en-US" sz="2400" dirty="0"/>
              <a:t>assistant that is developed for different platforms, mainly desktop </a:t>
            </a:r>
            <a:br>
              <a:rPr lang="en-US" sz="2400" dirty="0"/>
            </a:br>
            <a:r>
              <a:rPr lang="en-US" sz="2400" dirty="0"/>
              <a:t>devices that </a:t>
            </a:r>
            <a:r>
              <a:rPr lang="en-US" sz="2400" dirty="0" err="1"/>
              <a:t>canhelp</a:t>
            </a:r>
            <a:r>
              <a:rPr lang="en-US" sz="2400" dirty="0"/>
              <a:t> the </a:t>
            </a:r>
            <a:r>
              <a:rPr lang="en-US" sz="2400" dirty="0" err="1"/>
              <a:t>imapred</a:t>
            </a:r>
            <a:r>
              <a:rPr lang="en-US" sz="2400" dirty="0"/>
              <a:t> communicate easily with their </a:t>
            </a:r>
            <a:br>
              <a:rPr lang="en-US" sz="2400" dirty="0"/>
            </a:br>
            <a:r>
              <a:rPr lang="en-US" sz="2400" dirty="0"/>
              <a:t>desktop devices.</a:t>
            </a:r>
          </a:p>
          <a:p>
            <a:r>
              <a:rPr lang="en-US" sz="2400" dirty="0"/>
              <a:t>It supports vocal inputs now and we’re looking forward to adding </a:t>
            </a:r>
            <a:br>
              <a:rPr lang="en-US" sz="2400" dirty="0"/>
            </a:br>
            <a:r>
              <a:rPr lang="en-US" sz="2400" dirty="0"/>
              <a:t>support for keyboard inputs in the near future.</a:t>
            </a:r>
          </a:p>
          <a:p>
            <a:r>
              <a:rPr lang="en-US" sz="2400" dirty="0"/>
              <a:t>It’s as easy to use as saying a command and it will execute it. </a:t>
            </a:r>
            <a:br>
              <a:rPr lang="en-US" sz="2400" dirty="0"/>
            </a:br>
            <a:r>
              <a:rPr lang="en-US" sz="2400" dirty="0"/>
              <a:t>(List of available commands are shown in later slides.)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767D2-C994-422D-981C-98F7FF63A4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8" t="606"/>
          <a:stretch/>
        </p:blipFill>
        <p:spPr>
          <a:xfrm>
            <a:off x="9241536" y="1975104"/>
            <a:ext cx="2503424" cy="46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2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360672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Speech Recognition is the technology that allows humans to interact with machine through the means of vocal commands.</a:t>
            </a:r>
          </a:p>
          <a:p>
            <a:r>
              <a:rPr lang="en-US" sz="2800" b="1" dirty="0">
                <a:solidFill>
                  <a:srgbClr val="1A3260"/>
                </a:solidFill>
              </a:rPr>
              <a:t>How It Works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The audio analog sound signal is converted into digital using sampling and quantization</a:t>
            </a:r>
          </a:p>
          <a:p>
            <a:pPr lvl="2"/>
            <a:r>
              <a:rPr lang="en-US" sz="1700" i="1" dirty="0"/>
              <a:t>Sampling</a:t>
            </a:r>
            <a:r>
              <a:rPr lang="en-US" sz="1700" dirty="0"/>
              <a:t> converts a continuous time continuous amplitude signal to discrete time continuous amplitude signal. </a:t>
            </a:r>
          </a:p>
          <a:p>
            <a:pPr lvl="2"/>
            <a:r>
              <a:rPr lang="en-US" sz="1700" i="1" dirty="0"/>
              <a:t>Quantization</a:t>
            </a:r>
            <a:r>
              <a:rPr lang="en-US" sz="1700" dirty="0"/>
              <a:t> converts the discrete time continuous amplitude signal to discrete time and discrete valued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Noise reduction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Speech signals are then segmented as multiple few (usually 10) millisecond signals; these signals are approximated to be stationary phonemes.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 segmented signals are then passed to a Hidden Markov Model* which produces an output of multiple vectors of dimension 10.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Speech Decoder; the vectors are then mapped to one or more phoneme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A group of output phonemes are then passed through a special algorithm to form a meaningful word</a:t>
            </a:r>
            <a:endParaRPr lang="en-US" b="1" dirty="0">
              <a:solidFill>
                <a:srgbClr val="1A32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2E2D4-9025-4092-B936-C2E3E0F01DD5}"/>
              </a:ext>
            </a:extLst>
          </p:cNvPr>
          <p:cNvSpPr/>
          <p:nvPr/>
        </p:nvSpPr>
        <p:spPr>
          <a:xfrm>
            <a:off x="3559151" y="6355640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</a:t>
            </a:r>
            <a:r>
              <a:rPr lang="en-US" dirty="0">
                <a:hlinkClick r:id="rId4"/>
              </a:rPr>
              <a:t>https://en.wikipedia.org/wiki/Hidden_Markov_model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7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What can ‘da’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360672"/>
          </a:xfrm>
        </p:spPr>
        <p:txBody>
          <a:bodyPr>
            <a:normAutofit/>
          </a:bodyPr>
          <a:lstStyle/>
          <a:p>
            <a:r>
              <a:rPr lang="en-US" dirty="0"/>
              <a:t>‘DA’ can do various tasks for you and it’s only one command away.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324000" lvl="1" indent="0">
              <a:buNone/>
            </a:pPr>
            <a:r>
              <a:rPr lang="en-US" dirty="0"/>
              <a:t>And more features will be added in the 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E51E0-6C73-4B76-9FE8-69ACB2A84698}"/>
              </a:ext>
            </a:extLst>
          </p:cNvPr>
          <p:cNvSpPr txBox="1"/>
          <p:nvPr/>
        </p:nvSpPr>
        <p:spPr>
          <a:xfrm>
            <a:off x="4295648" y="6425184"/>
            <a:ext cx="364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*Powered by Google Translation API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7CBE2B-EA7E-4F63-81EF-528163A5D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10993"/>
              </p:ext>
            </p:extLst>
          </p:nvPr>
        </p:nvGraphicFramePr>
        <p:xfrm>
          <a:off x="2076577" y="3225183"/>
          <a:ext cx="7343774" cy="9204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18951">
                  <a:extLst>
                    <a:ext uri="{9D8B030D-6E8A-4147-A177-3AD203B41FA5}">
                      <a16:colId xmlns:a16="http://schemas.microsoft.com/office/drawing/2014/main" val="492004177"/>
                    </a:ext>
                  </a:extLst>
                </a:gridCol>
                <a:gridCol w="3224823">
                  <a:extLst>
                    <a:ext uri="{9D8B030D-6E8A-4147-A177-3AD203B41FA5}">
                      <a16:colId xmlns:a16="http://schemas.microsoft.com/office/drawing/2014/main" val="2174101883"/>
                    </a:ext>
                  </a:extLst>
                </a:gridCol>
              </a:tblGrid>
              <a:tr h="460249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Open a web page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Tell you a joke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65909476"/>
                  </a:ext>
                </a:extLst>
              </a:tr>
              <a:tr h="460249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Send an E-mail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Translation*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076229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AAC6A5-656C-485D-887A-0E7FF65E1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0145"/>
              </p:ext>
            </p:extLst>
          </p:nvPr>
        </p:nvGraphicFramePr>
        <p:xfrm>
          <a:off x="2076576" y="4135458"/>
          <a:ext cx="7343775" cy="914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18951">
                  <a:extLst>
                    <a:ext uri="{9D8B030D-6E8A-4147-A177-3AD203B41FA5}">
                      <a16:colId xmlns:a16="http://schemas.microsoft.com/office/drawing/2014/main" val="492004177"/>
                    </a:ext>
                  </a:extLst>
                </a:gridCol>
                <a:gridCol w="3224824">
                  <a:extLst>
                    <a:ext uri="{9D8B030D-6E8A-4147-A177-3AD203B41FA5}">
                      <a16:colId xmlns:a16="http://schemas.microsoft.com/office/drawing/2014/main" val="2174101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Tell the weather forecast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Open a program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6590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Audio visualization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1A3260"/>
                          </a:solidFill>
                        </a:rPr>
                        <a:t>Object detection</a:t>
                      </a:r>
                    </a:p>
                  </a:txBody>
                  <a:tcPr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0762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3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61670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Open a webpage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“Open website {website name}”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internet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website with the name provided</a:t>
            </a:r>
          </a:p>
          <a:p>
            <a:endParaRPr lang="en-US" b="1" dirty="0">
              <a:solidFill>
                <a:srgbClr val="1A3260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Open a program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“Open program {program name}”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Program X is not found</a:t>
            </a:r>
          </a:p>
          <a:p>
            <a:endParaRPr lang="en-US" b="1" dirty="0">
              <a:solidFill>
                <a:srgbClr val="1A3260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Close a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“Close program {program name}”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Program X is not opened or not found</a:t>
            </a:r>
          </a:p>
        </p:txBody>
      </p:sp>
    </p:spTree>
    <p:extLst>
      <p:ext uri="{BB962C8B-B14F-4D97-AF65-F5344CB8AC3E}">
        <p14:creationId xmlns:p14="http://schemas.microsoft.com/office/powerpoint/2010/main" val="261672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61670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Tell Me a Joke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“Tell me a joke”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No internet connection</a:t>
            </a: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Translate a 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“Translate {word} into Arabic”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No internet connection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1A3260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Send an E-Mail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“Send an E-Mail  to {person name}”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 internet connection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Person X is not in your E-Mail contacts</a:t>
            </a:r>
          </a:p>
        </p:txBody>
      </p:sp>
    </p:spTree>
    <p:extLst>
      <p:ext uri="{BB962C8B-B14F-4D97-AF65-F5344CB8AC3E}">
        <p14:creationId xmlns:p14="http://schemas.microsoft.com/office/powerpoint/2010/main" val="121330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61670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1A3260"/>
                </a:solidFill>
              </a:rPr>
              <a:t>Audio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“Audio Visualization” or “Visualizer”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None</a:t>
            </a:r>
          </a:p>
          <a:p>
            <a:pPr marL="0" indent="0">
              <a:buNone/>
            </a:pPr>
            <a:endParaRPr lang="en-US" b="1" dirty="0">
              <a:solidFill>
                <a:srgbClr val="1A3260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Object Detection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“Object Detection” or “Detector”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None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1A3260"/>
                </a:solidFill>
              </a:rPr>
              <a:t>Weather Forecast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Command</a:t>
            </a:r>
            <a:r>
              <a:rPr lang="en-US" dirty="0">
                <a:solidFill>
                  <a:schemeClr val="tx1"/>
                </a:solidFill>
              </a:rPr>
              <a:t>: “Weather Forecast” or “How is the weather today”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Error raising</a:t>
            </a:r>
            <a:r>
              <a:rPr lang="en-US" dirty="0">
                <a:solidFill>
                  <a:schemeClr val="tx1"/>
                </a:solidFill>
              </a:rPr>
              <a:t>: No internet connection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0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3760"/>
            <a:ext cx="11029616" cy="59835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EFF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68A71-A60B-4CED-B88A-2B0EC37E2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32" y="1918208"/>
            <a:ext cx="11285728" cy="43606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Mobile application</a:t>
            </a:r>
          </a:p>
          <a:p>
            <a:r>
              <a:rPr lang="en-US" dirty="0">
                <a:solidFill>
                  <a:schemeClr val="tx1"/>
                </a:solidFill>
              </a:rPr>
              <a:t>Performance optimization</a:t>
            </a:r>
          </a:p>
          <a:p>
            <a:r>
              <a:rPr lang="en-US" dirty="0">
                <a:solidFill>
                  <a:schemeClr val="tx1"/>
                </a:solidFill>
              </a:rPr>
              <a:t>Commands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TODO notes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Call {Person} (for mobile)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Take a picture or a video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Play a song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Google search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Sports results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289004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1684" y="1423708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>
                <a:solidFill>
                  <a:schemeClr val="bg2"/>
                </a:solidFill>
              </a:rPr>
              <a:t>Pavly</a:t>
            </a:r>
            <a:r>
              <a:rPr lang="en-US" sz="2000" dirty="0">
                <a:solidFill>
                  <a:schemeClr val="bg2"/>
                </a:solidFill>
              </a:rPr>
              <a:t> salah </a:t>
            </a:r>
            <a:r>
              <a:rPr lang="en-US" sz="2000" dirty="0" err="1">
                <a:solidFill>
                  <a:schemeClr val="bg2"/>
                </a:solidFill>
              </a:rPr>
              <a:t>zaki</a:t>
            </a:r>
            <a:endParaRPr lang="en-US" sz="2000" dirty="0">
              <a:solidFill>
                <a:schemeClr val="bg2"/>
              </a:solidFill>
            </a:endParaRPr>
          </a:p>
          <a:p>
            <a:pPr algn="ctr"/>
            <a:r>
              <a:rPr lang="en-US" sz="2000" dirty="0" err="1">
                <a:solidFill>
                  <a:schemeClr val="bg2"/>
                </a:solidFill>
              </a:rPr>
              <a:t>Bolis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karam</a:t>
            </a:r>
            <a:r>
              <a:rPr lang="en-US" sz="2000" dirty="0">
                <a:solidFill>
                  <a:schemeClr val="bg2"/>
                </a:solidFill>
              </a:rPr>
              <a:t> Soliman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</a:rPr>
              <a:t>Marco </a:t>
            </a:r>
            <a:r>
              <a:rPr lang="en-US" sz="2000" dirty="0" err="1">
                <a:solidFill>
                  <a:schemeClr val="bg2"/>
                </a:solidFill>
              </a:rPr>
              <a:t>magdy</a:t>
            </a: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 err="1">
                <a:solidFill>
                  <a:schemeClr val="bg2"/>
                </a:solidFill>
              </a:rPr>
              <a:t>william</a:t>
            </a:r>
            <a:endParaRPr lang="en-US" sz="2000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1026" name="Picture 2" descr="Image result for iron man infinity gauntlet">
            <a:extLst>
              <a:ext uri="{FF2B5EF4-FFF2-40B4-BE49-F238E27FC236}">
                <a16:creationId xmlns:a16="http://schemas.microsoft.com/office/drawing/2014/main" id="{E7D1F17A-35C7-4208-BCAB-C2F7B988D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7" r="14861"/>
          <a:stretch/>
        </p:blipFill>
        <p:spPr bwMode="auto">
          <a:xfrm>
            <a:off x="507331" y="733472"/>
            <a:ext cx="7262609" cy="566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399</Words>
  <Application>Microsoft Office PowerPoint</Application>
  <PresentationFormat>Widescreen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Wingdings</vt:lpstr>
      <vt:lpstr>Wingdings 2</vt:lpstr>
      <vt:lpstr>Dividend</vt:lpstr>
      <vt:lpstr>Desktop assistant</vt:lpstr>
      <vt:lpstr>introduction</vt:lpstr>
      <vt:lpstr>Speech recognition</vt:lpstr>
      <vt:lpstr>What can ‘da’ do</vt:lpstr>
      <vt:lpstr>commands</vt:lpstr>
      <vt:lpstr>commands</vt:lpstr>
      <vt:lpstr>commands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2019-06-08T14:54:50Z</dcterms:created>
  <dcterms:modified xsi:type="dcterms:W3CDTF">2019-06-09T20:02:52Z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