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40" d="100"/>
          <a:sy n="140" d="100"/>
        </p:scale>
        <p:origin x="99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9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2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dden_Markov_mod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416165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Artificially intelligent digital assistant (Aida)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15E8B-2ADA-4B17-AC2E-1E93DB0A98CB}"/>
              </a:ext>
            </a:extLst>
          </p:cNvPr>
          <p:cNvSpPr txBox="1"/>
          <p:nvPr/>
        </p:nvSpPr>
        <p:spPr>
          <a:xfrm>
            <a:off x="2068576" y="633984"/>
            <a:ext cx="7701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Pavly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Zaki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– section 2</a:t>
            </a:r>
          </a:p>
          <a:p>
            <a:pPr algn="ctr"/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Bolis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Karam Soliman – section 2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Marco Magdy William – section 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1423708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chemeClr val="bg2"/>
                </a:solidFill>
              </a:rPr>
              <a:t>Pavly</a:t>
            </a:r>
            <a:r>
              <a:rPr lang="en-US" sz="2000" dirty="0">
                <a:solidFill>
                  <a:schemeClr val="bg2"/>
                </a:solidFill>
              </a:rPr>
              <a:t> salah </a:t>
            </a:r>
            <a:r>
              <a:rPr lang="en-US" sz="2000" dirty="0" err="1">
                <a:solidFill>
                  <a:schemeClr val="bg2"/>
                </a:solidFill>
              </a:rPr>
              <a:t>zaki</a:t>
            </a:r>
            <a:endParaRPr lang="en-US" sz="2000" dirty="0">
              <a:solidFill>
                <a:schemeClr val="bg2"/>
              </a:solidFill>
            </a:endParaRPr>
          </a:p>
          <a:p>
            <a:pPr algn="ctr"/>
            <a:r>
              <a:rPr lang="en-US" sz="2000" dirty="0" err="1">
                <a:solidFill>
                  <a:schemeClr val="bg2"/>
                </a:solidFill>
              </a:rPr>
              <a:t>Bolis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karam</a:t>
            </a:r>
            <a:r>
              <a:rPr lang="en-US" sz="2000" dirty="0">
                <a:solidFill>
                  <a:schemeClr val="bg2"/>
                </a:solidFill>
              </a:rPr>
              <a:t> Soliman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Marco </a:t>
            </a:r>
            <a:r>
              <a:rPr lang="en-US" sz="2000" dirty="0" err="1">
                <a:solidFill>
                  <a:schemeClr val="bg2"/>
                </a:solidFill>
              </a:rPr>
              <a:t>magdy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william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8550656" cy="4360672"/>
          </a:xfrm>
        </p:spPr>
        <p:txBody>
          <a:bodyPr>
            <a:normAutofit/>
          </a:bodyPr>
          <a:lstStyle/>
          <a:p>
            <a:r>
              <a:rPr lang="en-US" sz="2400" dirty="0"/>
              <a:t>AIDA is a Speech Recognition-powered virtual assistant that is developed for various platforms – mainly desktop devices – that can help the impaired communicate easily with their desktop devices.</a:t>
            </a:r>
          </a:p>
          <a:p>
            <a:r>
              <a:rPr lang="en-US" sz="2400" dirty="0"/>
              <a:t>It supports vocal and keyboard inputs.</a:t>
            </a:r>
          </a:p>
          <a:p>
            <a:r>
              <a:rPr lang="en-US" sz="2400" dirty="0"/>
              <a:t>It support online and offline usage (although some of the online features may not be available for offline usage).</a:t>
            </a:r>
          </a:p>
          <a:p>
            <a:r>
              <a:rPr lang="en-US" sz="2400" dirty="0"/>
              <a:t>It’s as easy to use as saying a command and it will execute it. </a:t>
            </a:r>
            <a:br>
              <a:rPr lang="en-US" sz="2400" dirty="0"/>
            </a:br>
            <a:r>
              <a:rPr lang="en-US" sz="2400" dirty="0"/>
              <a:t>(List of available commands are shown in later slides).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407CF-3251-4B99-9A54-51A8611AF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416" y="1893178"/>
            <a:ext cx="2520654" cy="47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Speech Recognition is the technology that allows humans to interact with machines through the means of vocal commands.</a:t>
            </a:r>
          </a:p>
          <a:p>
            <a:r>
              <a:rPr lang="en-US" sz="2800" b="1" dirty="0">
                <a:solidFill>
                  <a:srgbClr val="1A3260"/>
                </a:solidFill>
              </a:rPr>
              <a:t>How It Works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audio analog sound signal is converted into digital using sampling and quantization</a:t>
            </a:r>
          </a:p>
          <a:p>
            <a:pPr lvl="2"/>
            <a:r>
              <a:rPr lang="en-US" sz="1700" i="1" dirty="0"/>
              <a:t>Sampling</a:t>
            </a:r>
            <a:r>
              <a:rPr lang="en-US" sz="1700" dirty="0"/>
              <a:t> converts a continuous time continuous amplitude signal to discrete time continuous amplitude signal. </a:t>
            </a:r>
          </a:p>
          <a:p>
            <a:pPr lvl="2"/>
            <a:r>
              <a:rPr lang="en-US" sz="1700" i="1" dirty="0"/>
              <a:t>Quantization</a:t>
            </a:r>
            <a:r>
              <a:rPr lang="en-US" sz="1700" dirty="0"/>
              <a:t> converts the discrete time continuous amplitude signal to discrete time and discrete valued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Noise reduction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Speech signals are then segmented as multiple few (usually 10) millisecond signals; these signals are approximated to be stationary phonemes.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segmented signals are then passed to a Hidden Markov Model* which produces an output of multiple vectors of dimension 10.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Speech Decoder; the vectors are then mapped to one or more phoneme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A group of output phonemes are then passed through a special algorithm to form a meaningful word</a:t>
            </a:r>
            <a:endParaRPr lang="en-US" b="1" dirty="0">
              <a:solidFill>
                <a:srgbClr val="1A32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2E2D4-9025-4092-B936-C2E3E0F01DD5}"/>
              </a:ext>
            </a:extLst>
          </p:cNvPr>
          <p:cNvSpPr/>
          <p:nvPr/>
        </p:nvSpPr>
        <p:spPr>
          <a:xfrm>
            <a:off x="3559151" y="6355640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4"/>
              </a:rPr>
              <a:t>https://en.wikipedia.org/wiki/Hidden_Markov_model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What can </a:t>
            </a:r>
            <a:r>
              <a:rPr lang="en-US" b="1" dirty="0" err="1">
                <a:solidFill>
                  <a:srgbClr val="FFFEFF"/>
                </a:solidFill>
              </a:rPr>
              <a:t>AIda</a:t>
            </a:r>
            <a:r>
              <a:rPr lang="en-US" b="1" dirty="0">
                <a:solidFill>
                  <a:srgbClr val="FFFEFF"/>
                </a:solidFill>
              </a:rPr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/>
          </a:bodyPr>
          <a:lstStyle/>
          <a:p>
            <a:r>
              <a:rPr lang="en-US" dirty="0"/>
              <a:t>AIDA can do various tasks for you and it’s only one command away.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 commands are available for online usage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E51E0-6C73-4B76-9FE8-69ACB2A84698}"/>
              </a:ext>
            </a:extLst>
          </p:cNvPr>
          <p:cNvSpPr txBox="1"/>
          <p:nvPr/>
        </p:nvSpPr>
        <p:spPr>
          <a:xfrm>
            <a:off x="4295648" y="6425184"/>
            <a:ext cx="364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*Powered by Google Translation API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7CBE2B-EA7E-4F63-81EF-528163A5D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00138"/>
              </p:ext>
            </p:extLst>
          </p:nvPr>
        </p:nvGraphicFramePr>
        <p:xfrm>
          <a:off x="2076577" y="3225183"/>
          <a:ext cx="7343774" cy="9204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18951">
                  <a:extLst>
                    <a:ext uri="{9D8B030D-6E8A-4147-A177-3AD203B41FA5}">
                      <a16:colId xmlns:a16="http://schemas.microsoft.com/office/drawing/2014/main" val="492004177"/>
                    </a:ext>
                  </a:extLst>
                </a:gridCol>
                <a:gridCol w="3224823">
                  <a:extLst>
                    <a:ext uri="{9D8B030D-6E8A-4147-A177-3AD203B41FA5}">
                      <a16:colId xmlns:a16="http://schemas.microsoft.com/office/drawing/2014/main" val="2174101883"/>
                    </a:ext>
                  </a:extLst>
                </a:gridCol>
              </a:tblGrid>
              <a:tr h="46024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Open a web page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Tell you a joke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5909476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Send an E-mail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Translation*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76229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AAC6A5-656C-485D-887A-0E7FF65E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7942"/>
              </p:ext>
            </p:extLst>
          </p:nvPr>
        </p:nvGraphicFramePr>
        <p:xfrm>
          <a:off x="2076576" y="4135458"/>
          <a:ext cx="7343775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18951">
                  <a:extLst>
                    <a:ext uri="{9D8B030D-6E8A-4147-A177-3AD203B41FA5}">
                      <a16:colId xmlns:a16="http://schemas.microsoft.com/office/drawing/2014/main" val="492004177"/>
                    </a:ext>
                  </a:extLst>
                </a:gridCol>
                <a:gridCol w="3224824">
                  <a:extLst>
                    <a:ext uri="{9D8B030D-6E8A-4147-A177-3AD203B41FA5}">
                      <a16:colId xmlns:a16="http://schemas.microsoft.com/office/drawing/2014/main" val="2174101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Tell the weather forecast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Open a program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590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Audio visualization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Object detection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762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5547360" cy="461670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Open a webpage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“Open website {website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website with the name provided</a:t>
            </a:r>
          </a:p>
          <a:p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Open a program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“Open program {program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Program X is not found</a:t>
            </a:r>
          </a:p>
          <a:p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Close a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“Close program {program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Program X is not opened or not found</a:t>
            </a:r>
          </a:p>
        </p:txBody>
      </p:sp>
    </p:spTree>
    <p:extLst>
      <p:ext uri="{BB962C8B-B14F-4D97-AF65-F5344CB8AC3E}">
        <p14:creationId xmlns:p14="http://schemas.microsoft.com/office/powerpoint/2010/main" val="26167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61670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Tell Me a Joke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“Tell me a joke”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 internet connection</a:t>
            </a: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Translate a 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“Translate {word} into {language}”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Invalid language</a:t>
            </a:r>
          </a:p>
        </p:txBody>
      </p:sp>
    </p:spTree>
    <p:extLst>
      <p:ext uri="{BB962C8B-B14F-4D97-AF65-F5344CB8AC3E}">
        <p14:creationId xmlns:p14="http://schemas.microsoft.com/office/powerpoint/2010/main" val="12133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5149088" cy="46167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Audio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“Audio Visualization” or “Visualizer”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None</a:t>
            </a: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Object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“Object Detection” or “Detector”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36978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5331968" cy="461670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Send an E-Mail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“Send an E-Mail  to {person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Person X is not in your E-Mail contacts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Weather Forecast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“Weather Forecast”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or “How is the weather today”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20730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Mobile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Performance optimization</a:t>
            </a:r>
          </a:p>
          <a:p>
            <a:r>
              <a:rPr lang="en-US" dirty="0">
                <a:solidFill>
                  <a:schemeClr val="tx1"/>
                </a:solidFill>
              </a:rPr>
              <a:t>Commands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TODO notes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Call {Person} (for mobile)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Take a picture or a video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a song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search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Sports results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890041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456</Words>
  <Application>Microsoft Office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Artificially intelligent digital assistant (Aida)</vt:lpstr>
      <vt:lpstr>introduction</vt:lpstr>
      <vt:lpstr>Speech recognition</vt:lpstr>
      <vt:lpstr>What can AIda do</vt:lpstr>
      <vt:lpstr>commands</vt:lpstr>
      <vt:lpstr>commands</vt:lpstr>
      <vt:lpstr>commands</vt:lpstr>
      <vt:lpstr>commands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2019-06-08T14:54:50Z</dcterms:created>
  <dcterms:modified xsi:type="dcterms:W3CDTF">2019-06-12T10:09:33Z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