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9" d="100"/>
          <a:sy n="79" d="100"/>
        </p:scale>
        <p:origin x="773"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5BA56D-43BF-46E7-80D8-1481706C00B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B7174-54A6-402E-B91A-6CDE60D90E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4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BA56D-43BF-46E7-80D8-1481706C00B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B7174-54A6-402E-B91A-6CDE60D90EC3}" type="slidenum">
              <a:rPr lang="en-IN" smtClean="0"/>
              <a:t>‹#›</a:t>
            </a:fld>
            <a:endParaRPr lang="en-IN"/>
          </a:p>
        </p:txBody>
      </p:sp>
    </p:spTree>
    <p:extLst>
      <p:ext uri="{BB962C8B-B14F-4D97-AF65-F5344CB8AC3E}">
        <p14:creationId xmlns:p14="http://schemas.microsoft.com/office/powerpoint/2010/main" val="1849800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BA56D-43BF-46E7-80D8-1481706C00B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B7174-54A6-402E-B91A-6CDE60D90EC3}" type="slidenum">
              <a:rPr lang="en-IN" smtClean="0"/>
              <a:t>‹#›</a:t>
            </a:fld>
            <a:endParaRPr lang="en-IN"/>
          </a:p>
        </p:txBody>
      </p:sp>
    </p:spTree>
    <p:extLst>
      <p:ext uri="{BB962C8B-B14F-4D97-AF65-F5344CB8AC3E}">
        <p14:creationId xmlns:p14="http://schemas.microsoft.com/office/powerpoint/2010/main" val="1178409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5BA56D-43BF-46E7-80D8-1481706C00B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B7174-54A6-402E-B91A-6CDE60D90EC3}" type="slidenum">
              <a:rPr lang="en-IN" smtClean="0"/>
              <a:t>‹#›</a:t>
            </a:fld>
            <a:endParaRPr lang="en-IN"/>
          </a:p>
        </p:txBody>
      </p:sp>
    </p:spTree>
    <p:extLst>
      <p:ext uri="{BB962C8B-B14F-4D97-AF65-F5344CB8AC3E}">
        <p14:creationId xmlns:p14="http://schemas.microsoft.com/office/powerpoint/2010/main" val="3183277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5BA56D-43BF-46E7-80D8-1481706C00BC}" type="datetimeFigureOut">
              <a:rPr lang="en-IN" smtClean="0"/>
              <a:t>14-03-2019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9B7174-54A6-402E-B91A-6CDE60D90EC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1468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5BA56D-43BF-46E7-80D8-1481706C00BC}" type="datetimeFigureOut">
              <a:rPr lang="en-IN" smtClean="0"/>
              <a:t>14-03-2019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9B7174-54A6-402E-B91A-6CDE60D90EC3}" type="slidenum">
              <a:rPr lang="en-IN" smtClean="0"/>
              <a:t>‹#›</a:t>
            </a:fld>
            <a:endParaRPr lang="en-IN"/>
          </a:p>
        </p:txBody>
      </p:sp>
    </p:spTree>
    <p:extLst>
      <p:ext uri="{BB962C8B-B14F-4D97-AF65-F5344CB8AC3E}">
        <p14:creationId xmlns:p14="http://schemas.microsoft.com/office/powerpoint/2010/main" val="270399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5BA56D-43BF-46E7-80D8-1481706C00BC}" type="datetimeFigureOut">
              <a:rPr lang="en-IN" smtClean="0"/>
              <a:t>14-03-2019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9B7174-54A6-402E-B91A-6CDE60D90EC3}" type="slidenum">
              <a:rPr lang="en-IN" smtClean="0"/>
              <a:t>‹#›</a:t>
            </a:fld>
            <a:endParaRPr lang="en-IN"/>
          </a:p>
        </p:txBody>
      </p:sp>
    </p:spTree>
    <p:extLst>
      <p:ext uri="{BB962C8B-B14F-4D97-AF65-F5344CB8AC3E}">
        <p14:creationId xmlns:p14="http://schemas.microsoft.com/office/powerpoint/2010/main" val="1599293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5BA56D-43BF-46E7-80D8-1481706C00BC}" type="datetimeFigureOut">
              <a:rPr lang="en-IN" smtClean="0"/>
              <a:t>14-03-2019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9B7174-54A6-402E-B91A-6CDE60D90EC3}" type="slidenum">
              <a:rPr lang="en-IN" smtClean="0"/>
              <a:t>‹#›</a:t>
            </a:fld>
            <a:endParaRPr lang="en-IN"/>
          </a:p>
        </p:txBody>
      </p:sp>
    </p:spTree>
    <p:extLst>
      <p:ext uri="{BB962C8B-B14F-4D97-AF65-F5344CB8AC3E}">
        <p14:creationId xmlns:p14="http://schemas.microsoft.com/office/powerpoint/2010/main" val="2991777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5BA56D-43BF-46E7-80D8-1481706C00BC}" type="datetimeFigureOut">
              <a:rPr lang="en-IN" smtClean="0"/>
              <a:t>14-03-2019</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9B7174-54A6-402E-B91A-6CDE60D90EC3}" type="slidenum">
              <a:rPr lang="en-IN" smtClean="0"/>
              <a:t>‹#›</a:t>
            </a:fld>
            <a:endParaRPr lang="en-IN"/>
          </a:p>
        </p:txBody>
      </p:sp>
    </p:spTree>
    <p:extLst>
      <p:ext uri="{BB962C8B-B14F-4D97-AF65-F5344CB8AC3E}">
        <p14:creationId xmlns:p14="http://schemas.microsoft.com/office/powerpoint/2010/main" val="309012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5BA56D-43BF-46E7-80D8-1481706C00BC}" type="datetimeFigureOut">
              <a:rPr lang="en-IN" smtClean="0"/>
              <a:t>14-03-2019</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9B7174-54A6-402E-B91A-6CDE60D90EC3}" type="slidenum">
              <a:rPr lang="en-IN" smtClean="0"/>
              <a:t>‹#›</a:t>
            </a:fld>
            <a:endParaRPr lang="en-IN"/>
          </a:p>
        </p:txBody>
      </p:sp>
    </p:spTree>
    <p:extLst>
      <p:ext uri="{BB962C8B-B14F-4D97-AF65-F5344CB8AC3E}">
        <p14:creationId xmlns:p14="http://schemas.microsoft.com/office/powerpoint/2010/main" val="101233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5BA56D-43BF-46E7-80D8-1481706C00BC}" type="datetimeFigureOut">
              <a:rPr lang="en-IN" smtClean="0"/>
              <a:t>14-03-2019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9B7174-54A6-402E-B91A-6CDE60D90EC3}" type="slidenum">
              <a:rPr lang="en-IN" smtClean="0"/>
              <a:t>‹#›</a:t>
            </a:fld>
            <a:endParaRPr lang="en-IN"/>
          </a:p>
        </p:txBody>
      </p:sp>
    </p:spTree>
    <p:extLst>
      <p:ext uri="{BB962C8B-B14F-4D97-AF65-F5344CB8AC3E}">
        <p14:creationId xmlns:p14="http://schemas.microsoft.com/office/powerpoint/2010/main" val="4084385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5BA56D-43BF-46E7-80D8-1481706C00BC}" type="datetimeFigureOut">
              <a:rPr lang="en-IN" smtClean="0"/>
              <a:t>14-03-2019</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9B7174-54A6-402E-B91A-6CDE60D90EC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39743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25AD-6CCA-4E32-BE2F-82F1F9E9E1F6}"/>
              </a:ext>
            </a:extLst>
          </p:cNvPr>
          <p:cNvSpPr>
            <a:spLocks noGrp="1"/>
          </p:cNvSpPr>
          <p:nvPr>
            <p:ph type="ctrTitle"/>
          </p:nvPr>
        </p:nvSpPr>
        <p:spPr/>
        <p:txBody>
          <a:bodyPr>
            <a:normAutofit/>
          </a:bodyPr>
          <a:lstStyle/>
          <a:p>
            <a:r>
              <a:rPr lang="en-IN" sz="8800" dirty="0"/>
              <a:t>Clustering of Suburbs in Brisbane</a:t>
            </a:r>
          </a:p>
        </p:txBody>
      </p:sp>
    </p:spTree>
    <p:extLst>
      <p:ext uri="{BB962C8B-B14F-4D97-AF65-F5344CB8AC3E}">
        <p14:creationId xmlns:p14="http://schemas.microsoft.com/office/powerpoint/2010/main" val="176614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BF57AC-9FF0-4632-B67A-426BDD294F30}"/>
              </a:ext>
            </a:extLst>
          </p:cNvPr>
          <p:cNvSpPr txBox="1"/>
          <p:nvPr/>
        </p:nvSpPr>
        <p:spPr>
          <a:xfrm>
            <a:off x="507459" y="243192"/>
            <a:ext cx="11177081" cy="707886"/>
          </a:xfrm>
          <a:prstGeom prst="rect">
            <a:avLst/>
          </a:prstGeom>
          <a:noFill/>
        </p:spPr>
        <p:txBody>
          <a:bodyPr wrap="square" rtlCol="0">
            <a:spAutoFit/>
          </a:bodyPr>
          <a:lstStyle/>
          <a:p>
            <a:pPr algn="ctr"/>
            <a:r>
              <a:rPr lang="en-IN" sz="4000" u="sng" dirty="0"/>
              <a:t>Problem</a:t>
            </a:r>
            <a:endParaRPr lang="en-IN" u="sng" dirty="0"/>
          </a:p>
        </p:txBody>
      </p:sp>
      <p:sp>
        <p:nvSpPr>
          <p:cNvPr id="6" name="TextBox 5">
            <a:extLst>
              <a:ext uri="{FF2B5EF4-FFF2-40B4-BE49-F238E27FC236}">
                <a16:creationId xmlns:a16="http://schemas.microsoft.com/office/drawing/2014/main" id="{2979F9EA-7504-4244-AEC5-B0D42168DD4A}"/>
              </a:ext>
            </a:extLst>
          </p:cNvPr>
          <p:cNvSpPr txBox="1"/>
          <p:nvPr/>
        </p:nvSpPr>
        <p:spPr>
          <a:xfrm>
            <a:off x="1206229" y="1284051"/>
            <a:ext cx="9844391" cy="4154984"/>
          </a:xfrm>
          <a:prstGeom prst="rect">
            <a:avLst/>
          </a:prstGeom>
          <a:noFill/>
        </p:spPr>
        <p:txBody>
          <a:bodyPr wrap="square" rtlCol="0">
            <a:spAutoFit/>
          </a:bodyPr>
          <a:lstStyle/>
          <a:p>
            <a:pPr algn="just"/>
            <a:r>
              <a:rPr lang="en-IN" sz="2400" dirty="0"/>
              <a:t>The following information could be of great help to someone who is looking to relocate to a similar suburb he/she is living in and start a business. </a:t>
            </a:r>
            <a:r>
              <a:rPr lang="en-IN" sz="2400" dirty="0" err="1"/>
              <a:t>Teneriffe</a:t>
            </a:r>
            <a:r>
              <a:rPr lang="en-IN" sz="2400" dirty="0"/>
              <a:t> is the current location for this case and Indian Restaurant as the business :</a:t>
            </a:r>
          </a:p>
          <a:p>
            <a:pPr algn="just"/>
            <a:endParaRPr lang="en-IN" sz="2400" dirty="0"/>
          </a:p>
          <a:p>
            <a:pPr marL="285750" lvl="0" indent="-285750" algn="just">
              <a:buFont typeface="Arial" panose="020B0604020202020204" pitchFamily="34" charset="0"/>
              <a:buChar char="•"/>
            </a:pPr>
            <a:r>
              <a:rPr lang="en-IN" sz="2400" dirty="0"/>
              <a:t>Which suburbs of Brisbane are like </a:t>
            </a:r>
            <a:r>
              <a:rPr lang="en-IN" sz="2400" dirty="0" err="1"/>
              <a:t>Teneriffe</a:t>
            </a:r>
            <a:r>
              <a:rPr lang="en-IN" sz="2400" dirty="0"/>
              <a:t>?</a:t>
            </a:r>
          </a:p>
          <a:p>
            <a:pPr marL="285750" lvl="0" indent="-285750" algn="just">
              <a:buFont typeface="Arial" panose="020B0604020202020204" pitchFamily="34" charset="0"/>
              <a:buChar char="•"/>
            </a:pPr>
            <a:endParaRPr lang="en-IN" sz="2400" dirty="0"/>
          </a:p>
          <a:p>
            <a:pPr marL="285750" lvl="0" indent="-285750" algn="just">
              <a:buFont typeface="Arial" panose="020B0604020202020204" pitchFamily="34" charset="0"/>
              <a:buChar char="•"/>
            </a:pPr>
            <a:r>
              <a:rPr lang="en-IN" sz="2400" dirty="0"/>
              <a:t>What are top 10 most common business in that neighbourhood? (His/her business might have more chances of flourishing in that region where there is no Indian Restaurant in the top 10 most common venues as there will be less competition)</a:t>
            </a:r>
          </a:p>
          <a:p>
            <a:pPr algn="just"/>
            <a:endParaRPr lang="en-IN" sz="2400" dirty="0"/>
          </a:p>
        </p:txBody>
      </p:sp>
    </p:spTree>
    <p:extLst>
      <p:ext uri="{BB962C8B-B14F-4D97-AF65-F5344CB8AC3E}">
        <p14:creationId xmlns:p14="http://schemas.microsoft.com/office/powerpoint/2010/main" val="4115394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BF57AC-9FF0-4632-B67A-426BDD294F30}"/>
              </a:ext>
            </a:extLst>
          </p:cNvPr>
          <p:cNvSpPr txBox="1"/>
          <p:nvPr/>
        </p:nvSpPr>
        <p:spPr>
          <a:xfrm>
            <a:off x="507459" y="243192"/>
            <a:ext cx="11177081" cy="707886"/>
          </a:xfrm>
          <a:prstGeom prst="rect">
            <a:avLst/>
          </a:prstGeom>
          <a:noFill/>
        </p:spPr>
        <p:txBody>
          <a:bodyPr wrap="square" rtlCol="0">
            <a:spAutoFit/>
          </a:bodyPr>
          <a:lstStyle/>
          <a:p>
            <a:pPr algn="ctr"/>
            <a:r>
              <a:rPr lang="en-IN" sz="4000" u="sng" dirty="0"/>
              <a:t>Data Sources</a:t>
            </a:r>
            <a:endParaRPr lang="en-IN" u="sng" dirty="0"/>
          </a:p>
        </p:txBody>
      </p:sp>
      <p:pic>
        <p:nvPicPr>
          <p:cNvPr id="1026" name="Picture 1" descr="wiki_data">
            <a:extLst>
              <a:ext uri="{FF2B5EF4-FFF2-40B4-BE49-F238E27FC236}">
                <a16:creationId xmlns:a16="http://schemas.microsoft.com/office/drawing/2014/main" id="{37E54508-1E37-41E5-BA4B-2BC102EA6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044" y="2184956"/>
            <a:ext cx="4416357" cy="2488088"/>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2" descr="wiki_data2">
            <a:extLst>
              <a:ext uri="{FF2B5EF4-FFF2-40B4-BE49-F238E27FC236}">
                <a16:creationId xmlns:a16="http://schemas.microsoft.com/office/drawing/2014/main" id="{23917DED-594A-4605-8293-BA5081CCA8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5601" y="3697912"/>
            <a:ext cx="5382528" cy="24607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A253DF9-3749-4066-ABFC-A2CF7ACC711C}"/>
              </a:ext>
            </a:extLst>
          </p:cNvPr>
          <p:cNvSpPr>
            <a:spLocks noChangeArrowheads="1"/>
          </p:cNvSpPr>
          <p:nvPr/>
        </p:nvSpPr>
        <p:spPr bwMode="auto">
          <a:xfrm>
            <a:off x="1020593" y="1199101"/>
            <a:ext cx="459956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list of Suburbs in Brisbane was taken from Wikipedia and compiled into a CSV file which was imported into a pandas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4">
            <a:extLst>
              <a:ext uri="{FF2B5EF4-FFF2-40B4-BE49-F238E27FC236}">
                <a16:creationId xmlns:a16="http://schemas.microsoft.com/office/drawing/2014/main" id="{636E8F90-1157-4E73-B567-6CF046D16CED}"/>
              </a:ext>
            </a:extLst>
          </p:cNvPr>
          <p:cNvSpPr>
            <a:spLocks noChangeArrowheads="1"/>
          </p:cNvSpPr>
          <p:nvPr/>
        </p:nvSpPr>
        <p:spPr bwMode="auto">
          <a:xfrm>
            <a:off x="6095999" y="2804015"/>
            <a:ext cx="573078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Latitude and Longitude values of the Suburbs were obtained using the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geopy.geocoders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library and populated in the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dataframe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a:extLst>
              <a:ext uri="{FF2B5EF4-FFF2-40B4-BE49-F238E27FC236}">
                <a16:creationId xmlns:a16="http://schemas.microsoft.com/office/drawing/2014/main" id="{0642F724-B3B7-4591-A35F-9EE6ED3AFB82}"/>
              </a:ext>
            </a:extLst>
          </p:cNvPr>
          <p:cNvSpPr>
            <a:spLocks noChangeArrowheads="1"/>
          </p:cNvSpPr>
          <p:nvPr/>
        </p:nvSpPr>
        <p:spPr bwMode="auto">
          <a:xfrm>
            <a:off x="457200" y="34893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3766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BF57AC-9FF0-4632-B67A-426BDD294F30}"/>
              </a:ext>
            </a:extLst>
          </p:cNvPr>
          <p:cNvSpPr txBox="1"/>
          <p:nvPr/>
        </p:nvSpPr>
        <p:spPr>
          <a:xfrm>
            <a:off x="507459" y="243192"/>
            <a:ext cx="11177081" cy="707886"/>
          </a:xfrm>
          <a:prstGeom prst="rect">
            <a:avLst/>
          </a:prstGeom>
          <a:noFill/>
        </p:spPr>
        <p:txBody>
          <a:bodyPr wrap="square" rtlCol="0">
            <a:spAutoFit/>
          </a:bodyPr>
          <a:lstStyle/>
          <a:p>
            <a:pPr algn="ctr"/>
            <a:r>
              <a:rPr lang="en-IN" sz="4000" u="sng" dirty="0"/>
              <a:t>Problem</a:t>
            </a:r>
            <a:endParaRPr lang="en-IN" u="sng" dirty="0"/>
          </a:p>
        </p:txBody>
      </p:sp>
      <p:sp>
        <p:nvSpPr>
          <p:cNvPr id="6" name="TextBox 5">
            <a:extLst>
              <a:ext uri="{FF2B5EF4-FFF2-40B4-BE49-F238E27FC236}">
                <a16:creationId xmlns:a16="http://schemas.microsoft.com/office/drawing/2014/main" id="{2979F9EA-7504-4244-AEC5-B0D42168DD4A}"/>
              </a:ext>
            </a:extLst>
          </p:cNvPr>
          <p:cNvSpPr txBox="1"/>
          <p:nvPr/>
        </p:nvSpPr>
        <p:spPr>
          <a:xfrm>
            <a:off x="1206229" y="1284051"/>
            <a:ext cx="9844391" cy="4154984"/>
          </a:xfrm>
          <a:prstGeom prst="rect">
            <a:avLst/>
          </a:prstGeom>
          <a:noFill/>
        </p:spPr>
        <p:txBody>
          <a:bodyPr wrap="square" rtlCol="0">
            <a:spAutoFit/>
          </a:bodyPr>
          <a:lstStyle/>
          <a:p>
            <a:pPr algn="just"/>
            <a:r>
              <a:rPr lang="en-IN" sz="2400" dirty="0"/>
              <a:t>The following information could be of great help to someone who is looking to relocate to a similar suburb he/she is living in and start a business. </a:t>
            </a:r>
            <a:r>
              <a:rPr lang="en-IN" sz="2400" dirty="0" err="1"/>
              <a:t>Teneriffe</a:t>
            </a:r>
            <a:r>
              <a:rPr lang="en-IN" sz="2400" dirty="0"/>
              <a:t> is the current location for this case and Indian Restaurant as the business :</a:t>
            </a:r>
          </a:p>
          <a:p>
            <a:pPr algn="just"/>
            <a:endParaRPr lang="en-IN" sz="2400" dirty="0"/>
          </a:p>
          <a:p>
            <a:pPr marL="285750" lvl="0" indent="-285750" algn="just">
              <a:buFont typeface="Arial" panose="020B0604020202020204" pitchFamily="34" charset="0"/>
              <a:buChar char="•"/>
            </a:pPr>
            <a:r>
              <a:rPr lang="en-IN" sz="2400" dirty="0"/>
              <a:t>Which suburbs of Brisbane are like </a:t>
            </a:r>
            <a:r>
              <a:rPr lang="en-IN" sz="2400" dirty="0" err="1"/>
              <a:t>Teneriffe</a:t>
            </a:r>
            <a:r>
              <a:rPr lang="en-IN" sz="2400" dirty="0"/>
              <a:t>?</a:t>
            </a:r>
          </a:p>
          <a:p>
            <a:pPr marL="285750" lvl="0" indent="-285750" algn="just">
              <a:buFont typeface="Arial" panose="020B0604020202020204" pitchFamily="34" charset="0"/>
              <a:buChar char="•"/>
            </a:pPr>
            <a:endParaRPr lang="en-IN" sz="2400" dirty="0"/>
          </a:p>
          <a:p>
            <a:pPr marL="285750" lvl="0" indent="-285750" algn="just">
              <a:buFont typeface="Arial" panose="020B0604020202020204" pitchFamily="34" charset="0"/>
              <a:buChar char="•"/>
            </a:pPr>
            <a:r>
              <a:rPr lang="en-IN" sz="2400" dirty="0"/>
              <a:t>What are top 10 most common business in that neighbourhood? (His/her business might have more chances of flourishing in that region where there is no Indian Restaurant in the top 10 most common venues as there will be less competition)</a:t>
            </a:r>
          </a:p>
          <a:p>
            <a:pPr algn="just"/>
            <a:endParaRPr lang="en-IN" sz="2400" dirty="0"/>
          </a:p>
        </p:txBody>
      </p:sp>
    </p:spTree>
    <p:extLst>
      <p:ext uri="{BB962C8B-B14F-4D97-AF65-F5344CB8AC3E}">
        <p14:creationId xmlns:p14="http://schemas.microsoft.com/office/powerpoint/2010/main" val="300262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BF57AC-9FF0-4632-B67A-426BDD294F30}"/>
              </a:ext>
            </a:extLst>
          </p:cNvPr>
          <p:cNvSpPr txBox="1"/>
          <p:nvPr/>
        </p:nvSpPr>
        <p:spPr>
          <a:xfrm>
            <a:off x="507459" y="243192"/>
            <a:ext cx="11177081" cy="707886"/>
          </a:xfrm>
          <a:prstGeom prst="rect">
            <a:avLst/>
          </a:prstGeom>
          <a:noFill/>
        </p:spPr>
        <p:txBody>
          <a:bodyPr wrap="square" rtlCol="0">
            <a:spAutoFit/>
          </a:bodyPr>
          <a:lstStyle/>
          <a:p>
            <a:pPr algn="ctr"/>
            <a:r>
              <a:rPr lang="en-IN" sz="4000" u="sng" dirty="0"/>
              <a:t>Listing of Top 10 Venues in each suburb</a:t>
            </a:r>
            <a:endParaRPr lang="en-IN" u="sng" dirty="0"/>
          </a:p>
        </p:txBody>
      </p:sp>
      <p:sp>
        <p:nvSpPr>
          <p:cNvPr id="6" name="TextBox 5">
            <a:extLst>
              <a:ext uri="{FF2B5EF4-FFF2-40B4-BE49-F238E27FC236}">
                <a16:creationId xmlns:a16="http://schemas.microsoft.com/office/drawing/2014/main" id="{2979F9EA-7504-4244-AEC5-B0D42168DD4A}"/>
              </a:ext>
            </a:extLst>
          </p:cNvPr>
          <p:cNvSpPr txBox="1"/>
          <p:nvPr/>
        </p:nvSpPr>
        <p:spPr>
          <a:xfrm>
            <a:off x="1173804" y="1140650"/>
            <a:ext cx="9844391" cy="1292662"/>
          </a:xfrm>
          <a:prstGeom prst="rect">
            <a:avLst/>
          </a:prstGeom>
          <a:noFill/>
        </p:spPr>
        <p:txBody>
          <a:bodyPr wrap="square" rtlCol="0">
            <a:spAutoFit/>
          </a:bodyPr>
          <a:lstStyle/>
          <a:p>
            <a:pPr lvl="0" algn="just"/>
            <a:r>
              <a:rPr lang="en-IN" dirty="0"/>
              <a:t>The Foursquare API was then used to identify around 100 venues in the 500 meters radius for each suburb. The results obtained were then normalized by calculating the mean through the </a:t>
            </a:r>
            <a:r>
              <a:rPr lang="en-IN" dirty="0" err="1"/>
              <a:t>onehot</a:t>
            </a:r>
            <a:r>
              <a:rPr lang="en-IN" dirty="0"/>
              <a:t> encoding technique and top 10 most common venues were listed for each suburb. </a:t>
            </a:r>
          </a:p>
          <a:p>
            <a:pPr algn="just"/>
            <a:endParaRPr lang="en-IN" sz="2400" dirty="0"/>
          </a:p>
        </p:txBody>
      </p:sp>
      <p:pic>
        <p:nvPicPr>
          <p:cNvPr id="4" name="Picture 3" descr="C:\Users\Pavneet1.Singh\AppData\Local\Microsoft\Windows\INetCache\Content.Word\proc1.jpg">
            <a:extLst>
              <a:ext uri="{FF2B5EF4-FFF2-40B4-BE49-F238E27FC236}">
                <a16:creationId xmlns:a16="http://schemas.microsoft.com/office/drawing/2014/main" id="{3B7BEAF8-DF22-43A1-BC1D-B9C4348CF3F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57072" y="2326304"/>
            <a:ext cx="10077855" cy="3500560"/>
          </a:xfrm>
          <a:prstGeom prst="rect">
            <a:avLst/>
          </a:prstGeom>
          <a:noFill/>
          <a:ln>
            <a:noFill/>
          </a:ln>
        </p:spPr>
      </p:pic>
    </p:spTree>
    <p:extLst>
      <p:ext uri="{BB962C8B-B14F-4D97-AF65-F5344CB8AC3E}">
        <p14:creationId xmlns:p14="http://schemas.microsoft.com/office/powerpoint/2010/main" val="360566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BF57AC-9FF0-4632-B67A-426BDD294F30}"/>
              </a:ext>
            </a:extLst>
          </p:cNvPr>
          <p:cNvSpPr txBox="1"/>
          <p:nvPr/>
        </p:nvSpPr>
        <p:spPr>
          <a:xfrm>
            <a:off x="507459" y="243192"/>
            <a:ext cx="11177081" cy="707886"/>
          </a:xfrm>
          <a:prstGeom prst="rect">
            <a:avLst/>
          </a:prstGeom>
          <a:noFill/>
        </p:spPr>
        <p:txBody>
          <a:bodyPr wrap="square" rtlCol="0">
            <a:spAutoFit/>
          </a:bodyPr>
          <a:lstStyle/>
          <a:p>
            <a:pPr algn="ctr"/>
            <a:r>
              <a:rPr lang="en-IN" sz="4000" u="sng" dirty="0"/>
              <a:t>k-Means clustering</a:t>
            </a:r>
            <a:endParaRPr lang="en-IN" u="sng" dirty="0"/>
          </a:p>
        </p:txBody>
      </p:sp>
      <p:sp>
        <p:nvSpPr>
          <p:cNvPr id="2" name="Rectangle 1">
            <a:extLst>
              <a:ext uri="{FF2B5EF4-FFF2-40B4-BE49-F238E27FC236}">
                <a16:creationId xmlns:a16="http://schemas.microsoft.com/office/drawing/2014/main" id="{23F01BAE-B7FD-488C-A635-FB4D46E5C594}"/>
              </a:ext>
            </a:extLst>
          </p:cNvPr>
          <p:cNvSpPr/>
          <p:nvPr/>
        </p:nvSpPr>
        <p:spPr>
          <a:xfrm>
            <a:off x="1238656" y="1267398"/>
            <a:ext cx="9685506" cy="388696"/>
          </a:xfrm>
          <a:prstGeom prst="rect">
            <a:avLst/>
          </a:prstGeom>
        </p:spPr>
        <p:txBody>
          <a:bodyPr wrap="square">
            <a:spAutoFit/>
          </a:bodyPr>
          <a:lstStyle/>
          <a:p>
            <a:pPr lvl="0">
              <a:lnSpc>
                <a:spcPct val="107000"/>
              </a:lnSpc>
              <a:spcAft>
                <a:spcPts val="800"/>
              </a:spcAft>
            </a:pPr>
            <a:r>
              <a:rPr lang="en-IN" dirty="0">
                <a:latin typeface="Calibri" panose="020F0502020204030204" pitchFamily="34" charset="0"/>
                <a:ea typeface="Calibri" panose="020F0502020204030204" pitchFamily="34" charset="0"/>
                <a:cs typeface="Calibri" panose="020F0502020204030204" pitchFamily="34" charset="0"/>
              </a:rPr>
              <a:t>Using k-means clustering technique, each of the suburb were clustered and allotted a cluster number.</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C:\Users\Pavneet1.Singh\AppData\Local\Microsoft\Windows\INetCache\Content.Word\proc2.jpg">
            <a:extLst>
              <a:ext uri="{FF2B5EF4-FFF2-40B4-BE49-F238E27FC236}">
                <a16:creationId xmlns:a16="http://schemas.microsoft.com/office/drawing/2014/main" id="{DD879495-82F2-44E2-AC20-FF8F96B68D7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7052" y="2007611"/>
            <a:ext cx="10727488" cy="2842777"/>
          </a:xfrm>
          <a:prstGeom prst="rect">
            <a:avLst/>
          </a:prstGeom>
          <a:noFill/>
          <a:ln>
            <a:noFill/>
          </a:ln>
        </p:spPr>
      </p:pic>
    </p:spTree>
    <p:extLst>
      <p:ext uri="{BB962C8B-B14F-4D97-AF65-F5344CB8AC3E}">
        <p14:creationId xmlns:p14="http://schemas.microsoft.com/office/powerpoint/2010/main" val="184271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BF57AC-9FF0-4632-B67A-426BDD294F30}"/>
              </a:ext>
            </a:extLst>
          </p:cNvPr>
          <p:cNvSpPr txBox="1"/>
          <p:nvPr/>
        </p:nvSpPr>
        <p:spPr>
          <a:xfrm>
            <a:off x="507459" y="184826"/>
            <a:ext cx="11177081" cy="707886"/>
          </a:xfrm>
          <a:prstGeom prst="rect">
            <a:avLst/>
          </a:prstGeom>
          <a:noFill/>
        </p:spPr>
        <p:txBody>
          <a:bodyPr wrap="square" rtlCol="0">
            <a:spAutoFit/>
          </a:bodyPr>
          <a:lstStyle/>
          <a:p>
            <a:pPr algn="ctr"/>
            <a:r>
              <a:rPr lang="en-IN" sz="4000" u="sng" dirty="0"/>
              <a:t>Concluding representation</a:t>
            </a:r>
            <a:endParaRPr lang="en-IN" u="sng" dirty="0"/>
          </a:p>
        </p:txBody>
      </p:sp>
      <p:pic>
        <p:nvPicPr>
          <p:cNvPr id="6" name="Picture 5" descr="C:\Users\Pavneet1.Singh\AppData\Local\Microsoft\Windows\INetCache\Content.Word\proc3.jpg">
            <a:extLst>
              <a:ext uri="{FF2B5EF4-FFF2-40B4-BE49-F238E27FC236}">
                <a16:creationId xmlns:a16="http://schemas.microsoft.com/office/drawing/2014/main" id="{FEBD7336-BAEE-43CB-9478-1417076D098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33260" y="1105647"/>
            <a:ext cx="5251280" cy="49449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70CB3EB-F79B-49AC-AD36-D72CD65A727C}"/>
              </a:ext>
            </a:extLst>
          </p:cNvPr>
          <p:cNvPicPr/>
          <p:nvPr/>
        </p:nvPicPr>
        <p:blipFill>
          <a:blip r:embed="rId3"/>
          <a:stretch>
            <a:fillRect/>
          </a:stretch>
        </p:blipFill>
        <p:spPr>
          <a:xfrm>
            <a:off x="594002" y="1280931"/>
            <a:ext cx="5501998" cy="45943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512506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23</TotalTime>
  <Words>327</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Retrospect</vt:lpstr>
      <vt:lpstr>Clustering of Suburbs in Brisbane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of Suburbs in Brisbane</dc:title>
  <dc:creator>Pavneet Singh</dc:creator>
  <cp:lastModifiedBy>Pavneet Singh</cp:lastModifiedBy>
  <cp:revision>3</cp:revision>
  <dcterms:created xsi:type="dcterms:W3CDTF">2019-03-14T09:53:59Z</dcterms:created>
  <dcterms:modified xsi:type="dcterms:W3CDTF">2019-03-14T10:17:28Z</dcterms:modified>
</cp:coreProperties>
</file>