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59"/>
  </p:notesMasterIdLst>
  <p:handoutMasterIdLst>
    <p:handoutMasterId r:id="rId60"/>
  </p:handoutMasterIdLst>
  <p:sldIdLst>
    <p:sldId id="417" r:id="rId2"/>
    <p:sldId id="442" r:id="rId3"/>
    <p:sldId id="443" r:id="rId4"/>
    <p:sldId id="444" r:id="rId5"/>
    <p:sldId id="418" r:id="rId6"/>
    <p:sldId id="419" r:id="rId7"/>
    <p:sldId id="420" r:id="rId8"/>
    <p:sldId id="421" r:id="rId9"/>
    <p:sldId id="422" r:id="rId10"/>
    <p:sldId id="423" r:id="rId11"/>
    <p:sldId id="424" r:id="rId12"/>
    <p:sldId id="425" r:id="rId13"/>
    <p:sldId id="426" r:id="rId14"/>
    <p:sldId id="427" r:id="rId15"/>
    <p:sldId id="471" r:id="rId16"/>
    <p:sldId id="472" r:id="rId17"/>
    <p:sldId id="473" r:id="rId18"/>
    <p:sldId id="474" r:id="rId19"/>
    <p:sldId id="428" r:id="rId20"/>
    <p:sldId id="429" r:id="rId21"/>
    <p:sldId id="430" r:id="rId22"/>
    <p:sldId id="445" r:id="rId23"/>
    <p:sldId id="446" r:id="rId24"/>
    <p:sldId id="447" r:id="rId25"/>
    <p:sldId id="431" r:id="rId26"/>
    <p:sldId id="432" r:id="rId27"/>
    <p:sldId id="433" r:id="rId28"/>
    <p:sldId id="466" r:id="rId29"/>
    <p:sldId id="467" r:id="rId30"/>
    <p:sldId id="434" r:id="rId31"/>
    <p:sldId id="435" r:id="rId32"/>
    <p:sldId id="436" r:id="rId33"/>
    <p:sldId id="468" r:id="rId34"/>
    <p:sldId id="469" r:id="rId35"/>
    <p:sldId id="470" r:id="rId36"/>
    <p:sldId id="437" r:id="rId37"/>
    <p:sldId id="438" r:id="rId38"/>
    <p:sldId id="448" r:id="rId39"/>
    <p:sldId id="449" r:id="rId40"/>
    <p:sldId id="450" r:id="rId41"/>
    <p:sldId id="451" r:id="rId42"/>
    <p:sldId id="452" r:id="rId43"/>
    <p:sldId id="453" r:id="rId44"/>
    <p:sldId id="454" r:id="rId45"/>
    <p:sldId id="455" r:id="rId46"/>
    <p:sldId id="456" r:id="rId47"/>
    <p:sldId id="457" r:id="rId48"/>
    <p:sldId id="458" r:id="rId49"/>
    <p:sldId id="459" r:id="rId50"/>
    <p:sldId id="460" r:id="rId51"/>
    <p:sldId id="461" r:id="rId52"/>
    <p:sldId id="462" r:id="rId53"/>
    <p:sldId id="463" r:id="rId54"/>
    <p:sldId id="464" r:id="rId55"/>
    <p:sldId id="465" r:id="rId56"/>
    <p:sldId id="439" r:id="rId57"/>
    <p:sldId id="441" r:id="rId5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B2B2B2"/>
    <a:srgbClr val="C0C0C0"/>
    <a:srgbClr val="DDDDDD"/>
    <a:srgbClr val="33CC33"/>
    <a:srgbClr val="0066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82"/>
    <p:restoredTop sz="96154"/>
  </p:normalViewPr>
  <p:slideViewPr>
    <p:cSldViewPr>
      <p:cViewPr varScale="1">
        <p:scale>
          <a:sx n="122" d="100"/>
          <a:sy n="122" d="100"/>
        </p:scale>
        <p:origin x="80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handoutMaster" Target="handoutMasters/handoutMaster1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BF546ABD-53F9-DB49-9729-6890676112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02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t" anchorCtr="0" compatLnSpc="1">
            <a:prstTxWarp prst="textNoShape">
              <a:avLst/>
            </a:prstTxWarp>
          </a:bodyPr>
          <a:lstStyle>
            <a:lvl1pPr defTabSz="969963">
              <a:defRPr sz="1300"/>
            </a:lvl1pPr>
          </a:lstStyle>
          <a:p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t" anchorCtr="0" compatLnSpc="1">
            <a:prstTxWarp prst="textNoShape">
              <a:avLst/>
            </a:prstTxWarp>
          </a:bodyPr>
          <a:lstStyle>
            <a:lvl1pPr algn="r" defTabSz="969963">
              <a:defRPr sz="13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43013" y="725488"/>
            <a:ext cx="4832350" cy="36242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91050"/>
            <a:ext cx="5365750" cy="426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1138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b" anchorCtr="0" compatLnSpc="1">
            <a:prstTxWarp prst="textNoShape">
              <a:avLst/>
            </a:prstTxWarp>
          </a:bodyPr>
          <a:lstStyle>
            <a:lvl1pPr defTabSz="969963">
              <a:defRPr sz="1300"/>
            </a:lvl1pPr>
          </a:lstStyle>
          <a:p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01138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b" anchorCtr="0" compatLnSpc="1">
            <a:prstTxWarp prst="textNoShape">
              <a:avLst/>
            </a:prstTxWarp>
          </a:bodyPr>
          <a:lstStyle>
            <a:lvl1pPr algn="r" defTabSz="969963">
              <a:defRPr sz="1300"/>
            </a:lvl1pPr>
          </a:lstStyle>
          <a:p>
            <a:fld id="{4D8A469F-B81D-0444-9661-ACB5EB20B2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9DC85B-D632-6E42-95C3-C5326ADBF0AE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3E977C-6BF4-9943-921F-F076513FBED8}" type="slidenum">
              <a:rPr lang="en-US"/>
              <a:pPr/>
              <a:t>3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808868-2061-AD40-9D0C-04B351A6DF39}" type="slidenum">
              <a:rPr lang="en-US"/>
              <a:pPr/>
              <a:t>28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C2BEC5-36DF-2F44-B06C-A20DB4B5464C}" type="slidenum">
              <a:rPr lang="en-US"/>
              <a:pPr/>
              <a:t>29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0A551C-443A-5F4E-8278-654294A4BB8A}" type="slidenum">
              <a:rPr lang="en-US"/>
              <a:pPr/>
              <a:t>33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26FC37-5D74-F64A-B9FE-97B4C74B4061}" type="slidenum">
              <a:rPr lang="en-US"/>
              <a:pPr/>
              <a:t>34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2F7D4D-A2F0-A040-A541-CE76D7D435FD}" type="slidenum">
              <a:rPr lang="en-US"/>
              <a:pPr/>
              <a:t>35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20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03BD1B8F-70C2-2740-BC8A-DC7B656009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20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4013E-7EE8-BB44-9138-72108AD4DC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447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59817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20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547959-478A-A245-8487-4B4E4F42C6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295400"/>
            <a:ext cx="8178800" cy="47625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20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16B434-488F-8B47-BAFE-40BB2F6408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13200" cy="4762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295400"/>
            <a:ext cx="4013200" cy="4762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20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B02AC0-D261-984F-8E2D-FA651D9C84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295400"/>
            <a:ext cx="4013200" cy="47625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2800" y="1295400"/>
            <a:ext cx="4013200" cy="4762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20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4D0A44-4D29-0E4E-B702-35A09AB2E8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20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87D6B1-B0B7-8145-A6D2-A17A509F41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20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DA2204-6034-EA4A-B433-CEFC5DB27B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13200" cy="476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295400"/>
            <a:ext cx="4013200" cy="476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20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4C7AD6-4407-9D48-AB8A-3D171BBA87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20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034CB9-09D6-3145-A776-7DF2EE4095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20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EA068-3D32-E544-AE0E-160A20E43D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20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87F1B2-9B85-ED47-93F8-29D719F1DD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20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76DE4D-50DA-D040-BECB-E60DCD6DAB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20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BE7E3E-FE17-A34B-A6BF-581C00C8CA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9900" y="2286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1788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215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20</a:t>
            </a:r>
            <a:endParaRPr 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fld id="{9A7F3590-DC4E-6445-98A9-FECC13FCF1EA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911225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600">
          <a:solidFill>
            <a:schemeClr val="tx1"/>
          </a:solidFill>
          <a:latin typeface="+mn-lt"/>
          <a:ea typeface="ヒラギノ角ゴ Pro W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+mn-lt"/>
          <a:ea typeface="ヒラギノ角ゴ Pro W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ヒラギノ角ゴ Pro W3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6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1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21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nformation_entropy" TargetMode="External"/><Relationship Id="rId4" Type="http://schemas.openxmlformats.org/officeDocument/2006/relationships/hyperlink" Target="http://en.wikipedia.org/wiki/Bi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22.w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23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24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27.png"/><Relationship Id="rId5" Type="http://schemas.openxmlformats.org/officeDocument/2006/relationships/image" Target="../media/image26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28.png"/><Relationship Id="rId5" Type="http://schemas.openxmlformats.org/officeDocument/2006/relationships/image" Target="../media/image26.png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29.png"/><Relationship Id="rId5" Type="http://schemas.openxmlformats.org/officeDocument/2006/relationships/image" Target="../media/image26.png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30.png"/><Relationship Id="rId5" Type="http://schemas.openxmlformats.org/officeDocument/2006/relationships/image" Target="../media/image26.png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31.png"/><Relationship Id="rId5" Type="http://schemas.openxmlformats.org/officeDocument/2006/relationships/image" Target="../media/image26.png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32.png"/><Relationship Id="rId5" Type="http://schemas.openxmlformats.org/officeDocument/2006/relationships/image" Target="../media/image26.png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33.png"/><Relationship Id="rId5" Type="http://schemas.openxmlformats.org/officeDocument/2006/relationships/image" Target="../media/image26.png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34.png"/><Relationship Id="rId5" Type="http://schemas.openxmlformats.org/officeDocument/2006/relationships/image" Target="../media/image26.png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38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39.png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time: learning from examples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Learning agents</a:t>
            </a:r>
          </a:p>
          <a:p>
            <a:r>
              <a:rPr lang="en-US" dirty="0"/>
              <a:t>Inductive </a:t>
            </a:r>
            <a:r>
              <a:rPr lang="en-US" dirty="0" smtClean="0"/>
              <a:t>learning</a:t>
            </a:r>
          </a:p>
          <a:p>
            <a:r>
              <a:rPr lang="en-US" dirty="0" smtClean="0"/>
              <a:t>Classification and support vector machines (SVM)</a:t>
            </a:r>
          </a:p>
          <a:p>
            <a:r>
              <a:rPr lang="en-US" dirty="0"/>
              <a:t>Decision tree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Inductive learning method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Construct/adjust </a:t>
            </a:r>
            <a:r>
              <a:rPr lang="en-US" sz="2400" i="1" dirty="0" err="1"/>
              <a:t>h</a:t>
            </a:r>
            <a:r>
              <a:rPr lang="en-US" sz="2400" i="1" dirty="0"/>
              <a:t> </a:t>
            </a:r>
            <a:r>
              <a:rPr lang="en-US" sz="2400" dirty="0"/>
              <a:t>to agree with </a:t>
            </a:r>
            <a:r>
              <a:rPr lang="en-US" sz="2400" i="1" dirty="0" err="1"/>
              <a:t>f</a:t>
            </a:r>
            <a:r>
              <a:rPr lang="en-US" sz="2400" dirty="0"/>
              <a:t> on training set</a:t>
            </a:r>
          </a:p>
          <a:p>
            <a:r>
              <a:rPr lang="en-US" sz="2400" dirty="0"/>
              <a:t>(</a:t>
            </a:r>
            <a:r>
              <a:rPr lang="en-US" sz="2400" i="1" dirty="0"/>
              <a:t>h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3366FF"/>
                </a:solidFill>
              </a:rPr>
              <a:t>consistent </a:t>
            </a:r>
            <a:r>
              <a:rPr lang="en-US" sz="2400" dirty="0"/>
              <a:t>if it agrees with </a:t>
            </a:r>
            <a:r>
              <a:rPr lang="en-US" sz="2400" i="1" dirty="0"/>
              <a:t>f</a:t>
            </a:r>
            <a:r>
              <a:rPr lang="en-US" sz="2400" dirty="0"/>
              <a:t> on all examples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/>
              <a:t>E.g., curve fitting</a:t>
            </a:r>
            <a:r>
              <a:rPr lang="en-US" sz="2400" dirty="0" smtClean="0"/>
              <a:t>:</a:t>
            </a:r>
            <a:endParaRPr lang="en-US" sz="2400" dirty="0"/>
          </a:p>
          <a:p>
            <a:pPr>
              <a:buFontTx/>
              <a:buNone/>
            </a:pPr>
            <a:endParaRPr lang="en-US" sz="2400" dirty="0"/>
          </a:p>
        </p:txBody>
      </p:sp>
      <p:pic>
        <p:nvPicPr>
          <p:cNvPr id="38918" name="Picture 6" descr="curve-fitting2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200400"/>
            <a:ext cx="3810000" cy="29289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Inductive learning method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Construct/adjust </a:t>
            </a:r>
            <a:r>
              <a:rPr lang="en-US" sz="2400" i="1" dirty="0" err="1"/>
              <a:t>h</a:t>
            </a:r>
            <a:r>
              <a:rPr lang="en-US" sz="2400" i="1" dirty="0"/>
              <a:t> </a:t>
            </a:r>
            <a:r>
              <a:rPr lang="en-US" sz="2400" dirty="0"/>
              <a:t>to agree with </a:t>
            </a:r>
            <a:r>
              <a:rPr lang="en-US" sz="2400" i="1" dirty="0" err="1"/>
              <a:t>f</a:t>
            </a:r>
            <a:r>
              <a:rPr lang="en-US" sz="2400" dirty="0"/>
              <a:t> on training set</a:t>
            </a:r>
          </a:p>
          <a:p>
            <a:r>
              <a:rPr lang="en-US" sz="2400" dirty="0"/>
              <a:t>(</a:t>
            </a:r>
            <a:r>
              <a:rPr lang="en-US" sz="2400" i="1" dirty="0"/>
              <a:t>h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3366FF"/>
                </a:solidFill>
              </a:rPr>
              <a:t>consistent </a:t>
            </a:r>
            <a:r>
              <a:rPr lang="en-US" sz="2400" dirty="0"/>
              <a:t>if it agrees with </a:t>
            </a:r>
            <a:r>
              <a:rPr lang="en-US" sz="2400" i="1" dirty="0"/>
              <a:t>f</a:t>
            </a:r>
            <a:r>
              <a:rPr lang="en-US" sz="2400" dirty="0"/>
              <a:t> on all examples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/>
              <a:t>E.g., curve fitting</a:t>
            </a:r>
            <a:r>
              <a:rPr lang="en-US" sz="2400" dirty="0" smtClean="0"/>
              <a:t>:</a:t>
            </a:r>
            <a:endParaRPr lang="en-US" sz="2400" dirty="0"/>
          </a:p>
          <a:p>
            <a:pPr>
              <a:buFontTx/>
              <a:buNone/>
            </a:pPr>
            <a:endParaRPr lang="en-US" sz="2400" dirty="0"/>
          </a:p>
        </p:txBody>
      </p:sp>
      <p:pic>
        <p:nvPicPr>
          <p:cNvPr id="39942" name="Picture 6" descr="curve-fitting3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200400"/>
            <a:ext cx="3810000" cy="29289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Inductive learning method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Construct/adjust </a:t>
            </a:r>
            <a:r>
              <a:rPr lang="en-US" sz="2400" i="1" dirty="0" err="1"/>
              <a:t>h</a:t>
            </a:r>
            <a:r>
              <a:rPr lang="en-US" sz="2400" i="1" dirty="0"/>
              <a:t> </a:t>
            </a:r>
            <a:r>
              <a:rPr lang="en-US" sz="2400" dirty="0"/>
              <a:t>to agree with </a:t>
            </a:r>
            <a:r>
              <a:rPr lang="en-US" sz="2400" i="1" dirty="0" err="1"/>
              <a:t>f</a:t>
            </a:r>
            <a:r>
              <a:rPr lang="en-US" sz="2400" dirty="0"/>
              <a:t> on training set</a:t>
            </a:r>
          </a:p>
          <a:p>
            <a:r>
              <a:rPr lang="en-US" sz="2400" dirty="0"/>
              <a:t>(</a:t>
            </a:r>
            <a:r>
              <a:rPr lang="en-US" sz="2400" i="1" dirty="0"/>
              <a:t>h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3366FF"/>
                </a:solidFill>
              </a:rPr>
              <a:t>consistent </a:t>
            </a:r>
            <a:r>
              <a:rPr lang="en-US" sz="2400" dirty="0"/>
              <a:t>if it agrees with </a:t>
            </a:r>
            <a:r>
              <a:rPr lang="en-US" sz="2400" i="1" dirty="0"/>
              <a:t>f</a:t>
            </a:r>
            <a:r>
              <a:rPr lang="en-US" sz="2400" dirty="0"/>
              <a:t> on all examples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/>
              <a:t>E.g., curve fitting</a:t>
            </a:r>
            <a:r>
              <a:rPr lang="en-US" sz="2400" dirty="0" smtClean="0"/>
              <a:t>:</a:t>
            </a:r>
            <a:endParaRPr lang="en-US" sz="2400" dirty="0"/>
          </a:p>
          <a:p>
            <a:pPr>
              <a:buFontTx/>
              <a:buNone/>
            </a:pPr>
            <a:endParaRPr lang="en-US" sz="2400" dirty="0"/>
          </a:p>
        </p:txBody>
      </p:sp>
      <p:pic>
        <p:nvPicPr>
          <p:cNvPr id="40966" name="Picture 6" descr="curve-fitting4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200400"/>
            <a:ext cx="3429000" cy="29543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curve-fitting5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370262"/>
            <a:ext cx="3429000" cy="2954338"/>
          </a:xfrm>
          <a:prstGeom prst="rect">
            <a:avLst/>
          </a:prstGeom>
          <a:noFill/>
        </p:spPr>
      </p:pic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Inductive learning method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sz="2400" dirty="0"/>
              <a:t>Construct/adjust </a:t>
            </a:r>
            <a:r>
              <a:rPr lang="en-US" sz="2400" i="1" dirty="0" err="1"/>
              <a:t>h</a:t>
            </a:r>
            <a:r>
              <a:rPr lang="en-US" sz="2400" i="1" dirty="0"/>
              <a:t> </a:t>
            </a:r>
            <a:r>
              <a:rPr lang="en-US" sz="2400" dirty="0"/>
              <a:t>to agree with </a:t>
            </a:r>
            <a:r>
              <a:rPr lang="en-US" sz="2400" i="1" dirty="0" err="1"/>
              <a:t>f</a:t>
            </a:r>
            <a:r>
              <a:rPr lang="en-US" sz="2400" dirty="0"/>
              <a:t> on training set</a:t>
            </a:r>
          </a:p>
          <a:p>
            <a:r>
              <a:rPr lang="en-US" sz="2400" dirty="0"/>
              <a:t>(</a:t>
            </a:r>
            <a:r>
              <a:rPr lang="en-US" sz="2400" i="1" dirty="0"/>
              <a:t>h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3366FF"/>
                </a:solidFill>
              </a:rPr>
              <a:t>consistent </a:t>
            </a:r>
            <a:r>
              <a:rPr lang="en-US" sz="2400" dirty="0"/>
              <a:t>if it agrees with </a:t>
            </a:r>
            <a:r>
              <a:rPr lang="en-US" sz="2400" i="1" dirty="0"/>
              <a:t>f</a:t>
            </a:r>
            <a:r>
              <a:rPr lang="en-US" sz="2400" dirty="0"/>
              <a:t> on all examples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/>
              <a:t>E.g., curve fitting: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91" name="Picture 7" descr="curve-fitting5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429000"/>
            <a:ext cx="3429000" cy="2954338"/>
          </a:xfrm>
          <a:prstGeom prst="rect">
            <a:avLst/>
          </a:prstGeom>
          <a:noFill/>
        </p:spPr>
      </p:pic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learning method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Construct/adjust </a:t>
            </a:r>
            <a:r>
              <a:rPr lang="en-US" sz="2400" i="1" dirty="0" err="1"/>
              <a:t>h</a:t>
            </a:r>
            <a:r>
              <a:rPr lang="en-US" sz="2400" i="1" dirty="0"/>
              <a:t> </a:t>
            </a:r>
            <a:r>
              <a:rPr lang="en-US" sz="2400" dirty="0"/>
              <a:t>to agree with </a:t>
            </a:r>
            <a:r>
              <a:rPr lang="en-US" sz="2400" i="1" dirty="0" err="1"/>
              <a:t>f</a:t>
            </a:r>
            <a:r>
              <a:rPr lang="en-US" sz="2400" dirty="0"/>
              <a:t> on training set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(</a:t>
            </a:r>
            <a:r>
              <a:rPr lang="en-US" sz="2400" i="1" dirty="0"/>
              <a:t>h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3366FF"/>
                </a:solidFill>
              </a:rPr>
              <a:t>consistent </a:t>
            </a:r>
            <a:r>
              <a:rPr lang="en-US" sz="2400" dirty="0"/>
              <a:t>if it agrees with </a:t>
            </a:r>
            <a:r>
              <a:rPr lang="en-US" sz="2400" i="1" dirty="0"/>
              <a:t>f</a:t>
            </a:r>
            <a:r>
              <a:rPr lang="en-US" sz="2400" dirty="0"/>
              <a:t> on all examples</a:t>
            </a:r>
            <a:r>
              <a:rPr lang="en-US" sz="2400" dirty="0" smtClean="0"/>
              <a:t>)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E.g., curve fitting: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Ockham’s razor: prefer the simplest hypothesis consistent with data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to classify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 smtClean="0"/>
              <a:t>In many problems we want to learn how to classify data into one of several possible categories.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E.g., face recognition, etc. Here earthquake </a:t>
            </a:r>
            <a:r>
              <a:rPr lang="en-US" dirty="0" err="1" smtClean="0"/>
              <a:t>vs</a:t>
            </a:r>
            <a:r>
              <a:rPr lang="en-US" dirty="0" smtClean="0"/>
              <a:t> nuclear explosion:</a:t>
            </a:r>
          </a:p>
        </p:txBody>
      </p:sp>
      <p:pic>
        <p:nvPicPr>
          <p:cNvPr id="5" name="Picture 4" descr="photo 1.JPG"/>
          <p:cNvPicPr>
            <a:picLocks noChangeAspect="1"/>
          </p:cNvPicPr>
          <p:nvPr/>
        </p:nvPicPr>
        <p:blipFill>
          <a:blip r:embed="rId2">
            <a:lum bright="22000" contrast="37000"/>
          </a:blip>
          <a:stretch>
            <a:fillRect/>
          </a:stretch>
        </p:blipFill>
        <p:spPr>
          <a:xfrm>
            <a:off x="990600" y="2290198"/>
            <a:ext cx="7569200" cy="456780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how to best draw the line?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 smtClean="0"/>
              <a:t>Many methods exist. One of the most popular ones is the support vector machine (SVM): Find the </a:t>
            </a:r>
            <a:r>
              <a:rPr lang="en-US" sz="1800" dirty="0" smtClean="0">
                <a:solidFill>
                  <a:srgbClr val="FF0000"/>
                </a:solidFill>
              </a:rPr>
              <a:t>maximum margin separator</a:t>
            </a:r>
            <a:r>
              <a:rPr lang="en-US" sz="1800" dirty="0" smtClean="0"/>
              <a:t>, i.e., the one that is as far as possible from any example point.</a:t>
            </a:r>
            <a:endParaRPr lang="en-US" sz="1400" dirty="0" smtClean="0"/>
          </a:p>
          <a:p>
            <a:pPr>
              <a:lnSpc>
                <a:spcPct val="90000"/>
              </a:lnSpc>
            </a:pPr>
            <a:endParaRPr lang="en-US" sz="1800" dirty="0" smtClean="0"/>
          </a:p>
        </p:txBody>
      </p:sp>
      <p:pic>
        <p:nvPicPr>
          <p:cNvPr id="10" name="Picture 9" descr="photo 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02443"/>
            <a:ext cx="6172200" cy="445555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 </a:t>
            </a:r>
            <a:r>
              <a:rPr lang="en-US" dirty="0" err="1" smtClean="0"/>
              <a:t>separability</a:t>
            </a:r>
            <a:r>
              <a:rPr lang="en-US" dirty="0" smtClean="0"/>
              <a:t> and SVM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 smtClean="0"/>
              <a:t>SVM can handle data that is not linearly separable using the so-called “</a:t>
            </a:r>
            <a:r>
              <a:rPr lang="en-US" sz="1800" dirty="0" smtClean="0">
                <a:solidFill>
                  <a:srgbClr val="FF0000"/>
                </a:solidFill>
              </a:rPr>
              <a:t>kernel trick</a:t>
            </a:r>
            <a:r>
              <a:rPr lang="en-US" sz="1800" dirty="0" smtClean="0"/>
              <a:t>”: embed the data into a higher-dimensional space, in which it is linearly separable.</a:t>
            </a:r>
            <a:endParaRPr lang="en-US" sz="1400" dirty="0" smtClean="0"/>
          </a:p>
          <a:p>
            <a:pPr>
              <a:lnSpc>
                <a:spcPct val="90000"/>
              </a:lnSpc>
            </a:pPr>
            <a:endParaRPr lang="en-US" sz="1800" dirty="0" smtClean="0"/>
          </a:p>
        </p:txBody>
      </p:sp>
      <p:pic>
        <p:nvPicPr>
          <p:cNvPr id="5" name="Picture 4" descr="photo 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221589"/>
            <a:ext cx="6132513" cy="463641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 </a:t>
            </a:r>
            <a:r>
              <a:rPr lang="en-US" dirty="0" err="1" smtClean="0"/>
              <a:t>separability</a:t>
            </a:r>
            <a:r>
              <a:rPr lang="en-US" dirty="0" smtClean="0"/>
              <a:t> and SVM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2296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 smtClean="0"/>
              <a:t>Kernel: remaps from original 2 dimensions x1 and x2 to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/>
              <a:t>3 new dimensions: f1 = x1^2, f2 = x2^2, f3 =     .x1.x2</a:t>
            </a:r>
            <a:endParaRPr lang="en-US" sz="1400" dirty="0" smtClean="0"/>
          </a:p>
          <a:p>
            <a:pPr>
              <a:lnSpc>
                <a:spcPct val="90000"/>
              </a:lnSpc>
            </a:pPr>
            <a:endParaRPr lang="en-US" sz="1800" dirty="0" smtClean="0"/>
          </a:p>
        </p:txBody>
      </p:sp>
      <p:pic>
        <p:nvPicPr>
          <p:cNvPr id="5" name="Picture 4" descr="photo 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018755"/>
            <a:ext cx="6400800" cy="4839246"/>
          </a:xfrm>
          <a:prstGeom prst="rect">
            <a:avLst/>
          </a:prstGeom>
        </p:spPr>
      </p:pic>
      <p:pic>
        <p:nvPicPr>
          <p:cNvPr id="12" name="Picture 11" descr="Screen shot 2014-08-21 at 1.20.2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600200"/>
            <a:ext cx="366183" cy="304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400" y="5334000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(see textbook for details on how those new dimensions were chosen)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decision trees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34400" cy="5257800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dirty="0" smtClean="0"/>
              <a:t>In some other problems, a single A vs. B classification is not sufficient.</a:t>
            </a:r>
          </a:p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dirty="0" smtClean="0"/>
              <a:t>For example:</a:t>
            </a:r>
          </a:p>
          <a:p>
            <a:pPr marL="381000" indent="-381000">
              <a:lnSpc>
                <a:spcPct val="90000"/>
              </a:lnSpc>
              <a:buFontTx/>
              <a:buNone/>
            </a:pPr>
            <a:endParaRPr lang="en-US" b="1" dirty="0" smtClean="0">
              <a:solidFill>
                <a:srgbClr val="3366FF"/>
              </a:solidFill>
            </a:endParaRPr>
          </a:p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b="1" dirty="0" smtClean="0">
                <a:solidFill>
                  <a:srgbClr val="3366FF"/>
                </a:solidFill>
              </a:rPr>
              <a:t>Problem</a:t>
            </a:r>
            <a:r>
              <a:rPr lang="en-US" b="1" dirty="0">
                <a:solidFill>
                  <a:srgbClr val="3366FF"/>
                </a:solidFill>
              </a:rPr>
              <a:t>:</a:t>
            </a:r>
            <a:r>
              <a:rPr lang="en-US" dirty="0">
                <a:solidFill>
                  <a:srgbClr val="3366FF"/>
                </a:solidFill>
              </a:rPr>
              <a:t> decide whether to wait for a table at a restaurant, based on the following attributes</a:t>
            </a:r>
            <a:r>
              <a:rPr lang="en-US" dirty="0" smtClean="0">
                <a:solidFill>
                  <a:srgbClr val="3366FF"/>
                </a:solidFill>
              </a:rPr>
              <a:t>:</a:t>
            </a:r>
          </a:p>
          <a:p>
            <a:pPr marL="381000" indent="-381000">
              <a:lnSpc>
                <a:spcPct val="90000"/>
              </a:lnSpc>
              <a:buFontTx/>
              <a:buNone/>
            </a:pPr>
            <a:endParaRPr lang="en-US" dirty="0" smtClean="0">
              <a:solidFill>
                <a:srgbClr val="3366FF"/>
              </a:solidFill>
            </a:endParaRP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1800" dirty="0"/>
              <a:t>Alternate: is there an alternative restaurant nearby?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1800" dirty="0"/>
              <a:t>Bar: is there a comfortable bar area to wait in?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1800" dirty="0"/>
              <a:t>Fri/Sat: is today Friday or Saturday?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1800" dirty="0"/>
              <a:t>Hungry: are we hungry?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1800" dirty="0"/>
              <a:t>Patrons: number of people in the restaurant (None, Some, Full)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1800" dirty="0"/>
              <a:t>Price: price range ($, $$, $$$)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1800" dirty="0"/>
              <a:t>Raining: is it raining outside?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1800" dirty="0"/>
              <a:t>Reservation: have we made a reservation?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1800" dirty="0"/>
              <a:t>Type: kind of restaurant (French, Italian, Thai, Burger)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1800" dirty="0"/>
              <a:t> </a:t>
            </a:r>
            <a:r>
              <a:rPr lang="en-US" sz="1800" dirty="0" err="1"/>
              <a:t>WaitEstimate</a:t>
            </a:r>
            <a:r>
              <a:rPr lang="en-US" sz="1800" dirty="0"/>
              <a:t>: estimated waiting time (0-10, 10-30, 30-60, &gt;60)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r>
              <a:rPr lang="en-US" dirty="0"/>
              <a:t>What is learning?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“Learning denotes changes in a system that ... enable a system to do the same task more efficiently the next time.” </a:t>
            </a:r>
            <a:r>
              <a:rPr lang="en-US" sz="2400" dirty="0">
                <a:solidFill>
                  <a:srgbClr val="3366FF"/>
                </a:solidFill>
                <a:ea typeface="Times New Roman" charset="0"/>
                <a:cs typeface="Times New Roman" charset="0"/>
              </a:rPr>
              <a:t>–</a:t>
            </a:r>
            <a:r>
              <a:rPr lang="en-US" sz="2400" dirty="0">
                <a:solidFill>
                  <a:srgbClr val="3366FF"/>
                </a:solidFill>
              </a:rPr>
              <a:t>Herbert Simon</a:t>
            </a:r>
            <a:r>
              <a:rPr lang="en-US" sz="2400" dirty="0" smtClean="0">
                <a:solidFill>
                  <a:srgbClr val="3366FF"/>
                </a:solidFill>
              </a:rPr>
              <a:t>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/>
              <a:t>“Learning is constructing or modifying representations of what is being experienced.”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3366FF"/>
                </a:solidFill>
                <a:ea typeface="Times New Roman" charset="0"/>
                <a:cs typeface="Times New Roman" charset="0"/>
              </a:rPr>
              <a:t>–</a:t>
            </a:r>
            <a:r>
              <a:rPr lang="en-US" sz="2400" dirty="0" err="1">
                <a:solidFill>
                  <a:srgbClr val="3366FF"/>
                </a:solidFill>
              </a:rPr>
              <a:t>Ryszard</a:t>
            </a:r>
            <a:r>
              <a:rPr lang="en-US" sz="2400" dirty="0">
                <a:solidFill>
                  <a:srgbClr val="3366FF"/>
                </a:solidFill>
              </a:rPr>
              <a:t> </a:t>
            </a:r>
            <a:r>
              <a:rPr lang="en-US" sz="2400" dirty="0" err="1">
                <a:solidFill>
                  <a:srgbClr val="3366FF"/>
                </a:solidFill>
              </a:rPr>
              <a:t>Michalski</a:t>
            </a:r>
            <a:r>
              <a:rPr lang="en-US" sz="2400" dirty="0" smtClean="0">
                <a:solidFill>
                  <a:srgbClr val="3366FF"/>
                </a:solidFill>
              </a:rPr>
              <a:t>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/>
              <a:t>“Learning is making useful changes in our minds.” </a:t>
            </a:r>
            <a:r>
              <a:rPr lang="en-US" sz="2400" dirty="0">
                <a:solidFill>
                  <a:srgbClr val="3366FF"/>
                </a:solidFill>
                <a:ea typeface="Times New Roman" charset="0"/>
                <a:cs typeface="Times New Roman" charset="0"/>
              </a:rPr>
              <a:t>–</a:t>
            </a:r>
            <a:r>
              <a:rPr lang="en-US" sz="2400" dirty="0">
                <a:solidFill>
                  <a:srgbClr val="3366FF"/>
                </a:solidFill>
              </a:rPr>
              <a:t>Marvin </a:t>
            </a:r>
            <a:r>
              <a:rPr lang="en-US" sz="2400" dirty="0" err="1">
                <a:solidFill>
                  <a:srgbClr val="3366FF"/>
                </a:solidFill>
              </a:rPr>
              <a:t>Minsky</a:t>
            </a:r>
            <a:r>
              <a:rPr lang="en-US" sz="2400" dirty="0">
                <a:solidFill>
                  <a:srgbClr val="3366FF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Attribute-based representations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Examples described by </a:t>
            </a:r>
            <a:r>
              <a:rPr lang="en-US" sz="1800" dirty="0">
                <a:solidFill>
                  <a:srgbClr val="3366FF"/>
                </a:solidFill>
              </a:rPr>
              <a:t>attribute values </a:t>
            </a:r>
            <a:r>
              <a:rPr lang="en-US" sz="1800" dirty="0"/>
              <a:t>(Boolean, discrete, continuous)</a:t>
            </a:r>
          </a:p>
          <a:p>
            <a:r>
              <a:rPr lang="en-US" sz="1800" dirty="0"/>
              <a:t>E.g., situations where I will/won't wait for a table:</a:t>
            </a:r>
          </a:p>
          <a:p>
            <a:pPr>
              <a:buFontTx/>
              <a:buNone/>
            </a:pPr>
            <a:endParaRPr lang="en-US" sz="1800" dirty="0"/>
          </a:p>
          <a:p>
            <a:pPr>
              <a:buFontTx/>
              <a:buNone/>
            </a:pPr>
            <a:endParaRPr lang="en-US" sz="1800" dirty="0"/>
          </a:p>
          <a:p>
            <a:pPr>
              <a:buFontTx/>
              <a:buNone/>
            </a:pPr>
            <a:endParaRPr lang="en-US" sz="1800" dirty="0"/>
          </a:p>
          <a:p>
            <a:pPr>
              <a:buFontTx/>
              <a:buNone/>
            </a:pPr>
            <a:r>
              <a:rPr lang="en-US" sz="1800" dirty="0"/>
              <a:t>
</a:t>
            </a:r>
          </a:p>
          <a:p>
            <a:pPr>
              <a:buFontTx/>
              <a:buNone/>
            </a:pPr>
            <a:endParaRPr lang="en-US" sz="1800" dirty="0"/>
          </a:p>
          <a:p>
            <a:pPr>
              <a:buFontTx/>
              <a:buNone/>
            </a:pPr>
            <a:endParaRPr lang="en-US" sz="1800" dirty="0"/>
          </a:p>
          <a:p>
            <a:endParaRPr lang="en-US" sz="1800" dirty="0">
              <a:solidFill>
                <a:schemeClr val="accent2"/>
              </a:solidFill>
            </a:endParaRPr>
          </a:p>
          <a:p>
            <a:endParaRPr lang="en-US" sz="1800" dirty="0">
              <a:solidFill>
                <a:schemeClr val="accent2"/>
              </a:solidFill>
            </a:endParaRPr>
          </a:p>
          <a:p>
            <a:endParaRPr lang="en-US" sz="1800" dirty="0">
              <a:solidFill>
                <a:schemeClr val="accent2"/>
              </a:solidFill>
            </a:endParaRPr>
          </a:p>
          <a:p>
            <a:endParaRPr lang="en-US" sz="1800" dirty="0">
              <a:solidFill>
                <a:schemeClr val="accent2"/>
              </a:solidFill>
            </a:endParaRPr>
          </a:p>
          <a:p>
            <a:r>
              <a:rPr lang="en-US" sz="1800" dirty="0">
                <a:solidFill>
                  <a:srgbClr val="3366FF"/>
                </a:solidFill>
              </a:rPr>
              <a:t>Classification </a:t>
            </a:r>
            <a:r>
              <a:rPr lang="en-US" sz="1800" dirty="0"/>
              <a:t>of examples is </a:t>
            </a:r>
            <a:r>
              <a:rPr lang="en-US" sz="1800" dirty="0">
                <a:solidFill>
                  <a:srgbClr val="3366FF"/>
                </a:solidFill>
              </a:rPr>
              <a:t>positive </a:t>
            </a:r>
            <a:r>
              <a:rPr lang="en-US" sz="1800" dirty="0"/>
              <a:t>(T) or </a:t>
            </a:r>
            <a:r>
              <a:rPr lang="en-US" sz="1800" dirty="0">
                <a:solidFill>
                  <a:srgbClr val="3366FF"/>
                </a:solidFill>
              </a:rPr>
              <a:t>negative </a:t>
            </a:r>
            <a:r>
              <a:rPr lang="en-US" sz="1800" dirty="0"/>
              <a:t>(F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/>
          <a:srcRect l="53906" t="29167" r="9766" b="19792"/>
          <a:stretch>
            <a:fillRect/>
          </a:stretch>
        </p:blipFill>
        <p:spPr bwMode="auto">
          <a:xfrm>
            <a:off x="1447800" y="2362200"/>
            <a:ext cx="6096000" cy="321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486400"/>
          </a:xfrm>
        </p:spPr>
        <p:txBody>
          <a:bodyPr/>
          <a:lstStyle/>
          <a:p>
            <a:r>
              <a:rPr lang="en-US" dirty="0"/>
              <a:t>One possible representation for hypotheses</a:t>
            </a:r>
          </a:p>
          <a:p>
            <a:r>
              <a:rPr lang="en-US" dirty="0"/>
              <a:t>E.g., here is the “true”</a:t>
            </a:r>
            <a:r>
              <a:rPr lang="en-US" dirty="0" smtClean="0"/>
              <a:t> (designed manually by thinking about all cases) tree </a:t>
            </a:r>
            <a:r>
              <a:rPr lang="en-US" dirty="0"/>
              <a:t>for deciding whether to wait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Could we learn this tree  from examples instead of designing it by hand?</a:t>
            </a:r>
            <a:endParaRPr lang="en-US" dirty="0"/>
          </a:p>
        </p:txBody>
      </p:sp>
      <p:pic>
        <p:nvPicPr>
          <p:cNvPr id="17412" name="Picture 4" descr="restaurant-tre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514600"/>
            <a:ext cx="5181600" cy="3718593"/>
          </a:xfrm>
          <a:prstGeom prst="rect">
            <a:avLst/>
          </a:prstGeom>
          <a:noFill/>
        </p:spPr>
      </p:pic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trees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Inductive</a:t>
            </a:r>
            <a:r>
              <a:rPr lang="sv-SE" dirty="0"/>
              <a:t> </a:t>
            </a:r>
            <a:r>
              <a:rPr lang="sv-SE" dirty="0" err="1"/>
              <a:t>learning</a:t>
            </a:r>
            <a:r>
              <a:rPr lang="sv-SE" dirty="0"/>
              <a:t> of </a:t>
            </a:r>
            <a:r>
              <a:rPr lang="sv-SE" dirty="0" err="1"/>
              <a:t>decision</a:t>
            </a:r>
            <a:r>
              <a:rPr lang="sv-SE" dirty="0"/>
              <a:t> </a:t>
            </a:r>
            <a:r>
              <a:rPr lang="sv-SE" dirty="0" err="1"/>
              <a:t>tree</a:t>
            </a:r>
            <a:endParaRPr lang="en-US" dirty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908300"/>
          </a:xfrm>
        </p:spPr>
        <p:txBody>
          <a:bodyPr/>
          <a:lstStyle/>
          <a:p>
            <a:r>
              <a:rPr lang="sv-SE" sz="2400" b="1"/>
              <a:t>Simplest:</a:t>
            </a:r>
            <a:r>
              <a:rPr lang="sv-SE" sz="2400"/>
              <a:t> Construct a decision tree with one leaf for every example = memory based learning.</a:t>
            </a:r>
            <a:br>
              <a:rPr lang="sv-SE" sz="2400"/>
            </a:br>
            <a:r>
              <a:rPr lang="sv-SE" sz="2400"/>
              <a:t>Not very good generalization.</a:t>
            </a:r>
          </a:p>
          <a:p>
            <a:r>
              <a:rPr lang="sv-SE" sz="2400" b="1"/>
              <a:t>Advanced:</a:t>
            </a:r>
            <a:r>
              <a:rPr lang="sv-SE" sz="2400"/>
              <a:t> Split on each variable so that the purity of each split increases (i.e. either only yes or only no)</a:t>
            </a:r>
          </a:p>
          <a:p>
            <a:r>
              <a:rPr lang="sv-SE" sz="2400"/>
              <a:t>Purity measured,e.g, with </a:t>
            </a:r>
            <a:r>
              <a:rPr lang="sv-SE" sz="2400" u="sng"/>
              <a:t>entropy</a:t>
            </a:r>
            <a:endParaRPr lang="en-US" sz="2400" u="sng"/>
          </a:p>
        </p:txBody>
      </p:sp>
      <p:sp>
        <p:nvSpPr>
          <p:cNvPr id="302088" name="Rectangle 8"/>
          <p:cNvSpPr>
            <a:spLocks noChangeArrowheads="1"/>
          </p:cNvSpPr>
          <p:nvPr/>
        </p:nvSpPr>
        <p:spPr bwMode="auto">
          <a:xfrm>
            <a:off x="395288" y="2852738"/>
            <a:ext cx="8424862" cy="18716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Inductive</a:t>
            </a:r>
            <a:r>
              <a:rPr lang="sv-SE" dirty="0"/>
              <a:t> </a:t>
            </a:r>
            <a:r>
              <a:rPr lang="sv-SE" dirty="0" err="1"/>
              <a:t>learning</a:t>
            </a:r>
            <a:r>
              <a:rPr lang="sv-SE" dirty="0"/>
              <a:t> of </a:t>
            </a:r>
            <a:r>
              <a:rPr lang="sv-SE" dirty="0" err="1"/>
              <a:t>decision</a:t>
            </a:r>
            <a:r>
              <a:rPr lang="sv-SE" dirty="0"/>
              <a:t> </a:t>
            </a:r>
            <a:r>
              <a:rPr lang="sv-SE" dirty="0" err="1"/>
              <a:t>tree</a:t>
            </a:r>
            <a:endParaRPr lang="en-US" dirty="0"/>
          </a:p>
        </p:txBody>
      </p:sp>
      <p:sp>
        <p:nvSpPr>
          <p:cNvPr id="33997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908300"/>
          </a:xfrm>
          <a:noFill/>
          <a:ln/>
        </p:spPr>
        <p:txBody>
          <a:bodyPr/>
          <a:lstStyle/>
          <a:p>
            <a:r>
              <a:rPr lang="sv-SE" sz="2400" b="1"/>
              <a:t>Simplest:</a:t>
            </a:r>
            <a:r>
              <a:rPr lang="sv-SE" sz="2400"/>
              <a:t> Construct a decision tree with one leaf for every example = memory based learning.</a:t>
            </a:r>
            <a:br>
              <a:rPr lang="sv-SE" sz="2400"/>
            </a:br>
            <a:r>
              <a:rPr lang="sv-SE" sz="2400"/>
              <a:t>Not very good generalization.</a:t>
            </a:r>
          </a:p>
          <a:p>
            <a:r>
              <a:rPr lang="sv-SE" sz="2400" b="1"/>
              <a:t>Advanced:</a:t>
            </a:r>
            <a:r>
              <a:rPr lang="sv-SE" sz="2400"/>
              <a:t> Split on each variable so that the purity of each split increases (i.e. either only yes or only no)</a:t>
            </a:r>
          </a:p>
          <a:p>
            <a:r>
              <a:rPr lang="sv-SE" sz="2400"/>
              <a:t>Purity measured,e.g, with </a:t>
            </a:r>
            <a:r>
              <a:rPr lang="sv-SE" sz="2400" u="sng"/>
              <a:t>entropy</a:t>
            </a:r>
            <a:endParaRPr lang="en-US" sz="2400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Inductive</a:t>
            </a:r>
            <a:r>
              <a:rPr lang="sv-SE" dirty="0"/>
              <a:t> </a:t>
            </a:r>
            <a:r>
              <a:rPr lang="sv-SE" dirty="0" err="1"/>
              <a:t>learning</a:t>
            </a:r>
            <a:r>
              <a:rPr lang="sv-SE" dirty="0"/>
              <a:t> of </a:t>
            </a:r>
            <a:r>
              <a:rPr lang="sv-SE" dirty="0" err="1"/>
              <a:t>decision</a:t>
            </a:r>
            <a:r>
              <a:rPr lang="sv-SE" dirty="0"/>
              <a:t> </a:t>
            </a:r>
            <a:r>
              <a:rPr lang="sv-SE" dirty="0" err="1"/>
              <a:t>tree</a:t>
            </a:r>
            <a:endParaRPr lang="en-US" dirty="0"/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908300"/>
          </a:xfrm>
        </p:spPr>
        <p:txBody>
          <a:bodyPr/>
          <a:lstStyle/>
          <a:p>
            <a:r>
              <a:rPr lang="sv-SE" sz="2400" b="1"/>
              <a:t>Simplest:</a:t>
            </a:r>
            <a:r>
              <a:rPr lang="sv-SE" sz="2400"/>
              <a:t> Construct a decision tree with one leaf for every example = memory based learning.</a:t>
            </a:r>
            <a:br>
              <a:rPr lang="sv-SE" sz="2400"/>
            </a:br>
            <a:r>
              <a:rPr lang="sv-SE" sz="2400"/>
              <a:t>Not very good generalization.</a:t>
            </a:r>
          </a:p>
          <a:p>
            <a:r>
              <a:rPr lang="sv-SE" sz="2400" b="1"/>
              <a:t>Advanced:</a:t>
            </a:r>
            <a:r>
              <a:rPr lang="sv-SE" sz="2400"/>
              <a:t> Split on each variable so that the purity of each split increases (i.e. either only yes or only no)</a:t>
            </a:r>
          </a:p>
          <a:p>
            <a:r>
              <a:rPr lang="sv-SE" sz="2400"/>
              <a:t>Purity measured,e.g, with </a:t>
            </a:r>
            <a:r>
              <a:rPr lang="sv-SE" sz="2400" u="sng"/>
              <a:t>entropy</a:t>
            </a:r>
            <a:endParaRPr lang="en-US" sz="2400" u="sng"/>
          </a:p>
        </p:txBody>
      </p:sp>
      <p:graphicFrame>
        <p:nvGraphicFramePr>
          <p:cNvPr id="340996" name="Object 4"/>
          <p:cNvGraphicFramePr>
            <a:graphicFrameLocks noChangeAspect="1"/>
          </p:cNvGraphicFramePr>
          <p:nvPr/>
        </p:nvGraphicFramePr>
        <p:xfrm>
          <a:off x="684213" y="5157788"/>
          <a:ext cx="756126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9" name="Equation" r:id="rId3" imgW="2946240" imgH="203040" progId="Equation.3">
                  <p:embed/>
                </p:oleObj>
              </mc:Choice>
              <mc:Fallback>
                <p:oleObj name="Equation" r:id="rId3" imgW="294624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157788"/>
                        <a:ext cx="7561262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0997" name="Rectangle 5"/>
          <p:cNvSpPr>
            <a:spLocks noChangeArrowheads="1"/>
          </p:cNvSpPr>
          <p:nvPr/>
        </p:nvSpPr>
        <p:spPr bwMode="auto">
          <a:xfrm>
            <a:off x="611188" y="5013325"/>
            <a:ext cx="7777162" cy="7921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40998" name="Object 6"/>
          <p:cNvGraphicFramePr>
            <a:graphicFrameLocks noChangeAspect="1"/>
          </p:cNvGraphicFramePr>
          <p:nvPr/>
        </p:nvGraphicFramePr>
        <p:xfrm>
          <a:off x="2627313" y="5949950"/>
          <a:ext cx="3889375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0" name="Equation" r:id="rId5" imgW="1815840" imgH="342720" progId="Equation.DSMT4">
                  <p:embed/>
                </p:oleObj>
              </mc:Choice>
              <mc:Fallback>
                <p:oleObj name="Equation" r:id="rId5" imgW="1815840" imgH="342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949950"/>
                        <a:ext cx="3889375" cy="735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519113" y="6035675"/>
            <a:ext cx="17986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/>
              <a:t>General form: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Expressiveness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Decision trees can express any function of the input attributes.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E.g., for Boolean functions, truth table row </a:t>
            </a:r>
            <a:r>
              <a:rPr lang="en-US" sz="1800" dirty="0">
                <a:ea typeface="Arial" charset="0"/>
                <a:cs typeface="Arial" charset="0"/>
              </a:rPr>
              <a:t>→ </a:t>
            </a:r>
            <a:r>
              <a:rPr lang="en-US" sz="1800" dirty="0"/>
              <a:t>path to leaf: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Trivially, there is a consistent decision tree for any training set with one path to leaf for each example (unless </a:t>
            </a:r>
            <a:r>
              <a:rPr lang="en-US" sz="1800" i="1" dirty="0" err="1"/>
              <a:t>f</a:t>
            </a:r>
            <a:r>
              <a:rPr lang="en-US" sz="1800" dirty="0"/>
              <a:t> nondeterministic in </a:t>
            </a:r>
            <a:r>
              <a:rPr lang="en-US" sz="1800" i="1" dirty="0" err="1"/>
              <a:t>x</a:t>
            </a:r>
            <a:r>
              <a:rPr lang="en-US" sz="1800" dirty="0"/>
              <a:t>) but it probably won't generalize to new examples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Prefer to find more </a:t>
            </a:r>
            <a:r>
              <a:rPr lang="en-US" sz="1800" dirty="0">
                <a:solidFill>
                  <a:srgbClr val="3366FF"/>
                </a:solidFill>
              </a:rPr>
              <a:t>compact </a:t>
            </a:r>
            <a:r>
              <a:rPr lang="en-US" sz="1800" dirty="0"/>
              <a:t>decision trees</a:t>
            </a:r>
          </a:p>
        </p:txBody>
      </p:sp>
      <p:pic>
        <p:nvPicPr>
          <p:cNvPr id="18436" name="Picture 4" descr="xor-decision-tre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255837"/>
            <a:ext cx="5791200" cy="1935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Hypothesis spaces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u="sng" dirty="0">
                <a:solidFill>
                  <a:srgbClr val="CC0099"/>
                </a:solidFill>
              </a:rPr>
              <a:t>How many distinct decision trees with </a:t>
            </a:r>
            <a:r>
              <a:rPr lang="en-US" sz="2000" i="1" u="sng" dirty="0" err="1">
                <a:solidFill>
                  <a:srgbClr val="CC0099"/>
                </a:solidFill>
              </a:rPr>
              <a:t>n</a:t>
            </a:r>
            <a:r>
              <a:rPr lang="en-US" sz="2000" u="sng" dirty="0">
                <a:solidFill>
                  <a:srgbClr val="CC0099"/>
                </a:solidFill>
              </a:rPr>
              <a:t> Boolean attributes?</a:t>
            </a:r>
          </a:p>
          <a:p>
            <a:pPr>
              <a:buFontTx/>
              <a:buNone/>
            </a:pPr>
            <a:r>
              <a:rPr lang="en-US" sz="2000" dirty="0"/>
              <a:t>= number of Boolean functions</a:t>
            </a:r>
          </a:p>
          <a:p>
            <a:pPr>
              <a:buFontTx/>
              <a:buNone/>
            </a:pPr>
            <a:r>
              <a:rPr lang="en-US" sz="2000" dirty="0"/>
              <a:t>= number of distinct truth tables with 2</a:t>
            </a:r>
            <a:r>
              <a:rPr lang="en-US" sz="2000" baseline="30000" dirty="0"/>
              <a:t>n</a:t>
            </a:r>
            <a:r>
              <a:rPr lang="en-US" sz="2000" dirty="0"/>
              <a:t> rows = 2</a:t>
            </a:r>
            <a:r>
              <a:rPr lang="en-US" sz="2000" baseline="30000" dirty="0"/>
              <a:t>2</a:t>
            </a:r>
            <a:r>
              <a:rPr lang="en-US" sz="2000" baseline="60000" dirty="0"/>
              <a:t>n</a:t>
            </a:r>
          </a:p>
          <a:p>
            <a:endParaRPr lang="en-US" sz="2000" dirty="0"/>
          </a:p>
          <a:p>
            <a:r>
              <a:rPr lang="en-US" sz="2000" dirty="0"/>
              <a:t>E.g., with 6 Boolean attributes, there are 18,446,744,073,709,551,616</a:t>
            </a:r>
            <a:r>
              <a:rPr lang="en-US" sz="2000" dirty="0" smtClean="0"/>
              <a:t> possible trees</a:t>
            </a:r>
            <a:endParaRPr lang="en-US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Hypothesis spaces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u="sng">
                <a:solidFill>
                  <a:srgbClr val="CC0099"/>
                </a:solidFill>
              </a:rPr>
              <a:t>How many distinct decision trees with </a:t>
            </a:r>
            <a:r>
              <a:rPr lang="en-US" sz="2000" i="1" u="sng">
                <a:solidFill>
                  <a:srgbClr val="CC0099"/>
                </a:solidFill>
              </a:rPr>
              <a:t>n</a:t>
            </a:r>
            <a:r>
              <a:rPr lang="en-US" sz="2000" u="sng">
                <a:solidFill>
                  <a:srgbClr val="CC0099"/>
                </a:solidFill>
              </a:rPr>
              <a:t> Boolean attributes?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= number of Boolean functions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= number of distinct truth tables with 2</a:t>
            </a:r>
            <a:r>
              <a:rPr lang="en-US" sz="2000" baseline="30000"/>
              <a:t>n</a:t>
            </a:r>
            <a:r>
              <a:rPr lang="en-US" sz="2000"/>
              <a:t> rows = 2</a:t>
            </a:r>
            <a:r>
              <a:rPr lang="en-US" sz="2000" baseline="30000"/>
              <a:t>2</a:t>
            </a:r>
            <a:r>
              <a:rPr lang="en-US" sz="2000" baseline="60000"/>
              <a:t>n</a:t>
            </a:r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000"/>
              <a:t>E.g., with 6 Boolean attributes, there are 18,446,744,073,709,551,616 trees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u="sng">
              <a:solidFill>
                <a:srgbClr val="CC0099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u="sng">
                <a:solidFill>
                  <a:srgbClr val="CC0099"/>
                </a:solidFill>
              </a:rPr>
              <a:t>How many purely conjunctive hypotheses (e.g., </a:t>
            </a:r>
            <a:r>
              <a:rPr lang="en-US" sz="2000" i="1" u="sng">
                <a:solidFill>
                  <a:srgbClr val="CC0099"/>
                </a:solidFill>
              </a:rPr>
              <a:t>Hungry </a:t>
            </a:r>
            <a:r>
              <a:rPr lang="en-US" sz="2000" u="sng">
                <a:solidFill>
                  <a:srgbClr val="CC0099"/>
                </a:solidFill>
                <a:sym typeface="Symbol" charset="2"/>
              </a:rPr>
              <a:t> </a:t>
            </a:r>
            <a:r>
              <a:rPr lang="en-US" sz="2000" i="1" u="sng">
                <a:solidFill>
                  <a:srgbClr val="CC0099"/>
                </a:solidFill>
              </a:rPr>
              <a:t>Rain</a:t>
            </a:r>
            <a:r>
              <a:rPr lang="en-US" sz="2000" u="sng">
                <a:solidFill>
                  <a:srgbClr val="CC0099"/>
                </a:solidFill>
              </a:rPr>
              <a:t>)?</a:t>
            </a:r>
          </a:p>
          <a:p>
            <a:pPr>
              <a:lnSpc>
                <a:spcPct val="80000"/>
              </a:lnSpc>
            </a:pPr>
            <a:r>
              <a:rPr lang="en-US" sz="2000"/>
              <a:t>Each attribute can be in (positive), in (negative), or out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>
                <a:sym typeface="Symbol" charset="2"/>
              </a:rPr>
              <a:t>		 </a:t>
            </a:r>
            <a:r>
              <a:rPr lang="en-US" sz="1800"/>
              <a:t>3</a:t>
            </a:r>
            <a:r>
              <a:rPr lang="en-US" sz="1800" baseline="30000"/>
              <a:t>n</a:t>
            </a:r>
            <a:r>
              <a:rPr lang="en-US" sz="1800"/>
              <a:t> distinct conjunctive hypotheses</a:t>
            </a:r>
          </a:p>
          <a:p>
            <a:pPr>
              <a:lnSpc>
                <a:spcPct val="80000"/>
              </a:lnSpc>
            </a:pPr>
            <a:r>
              <a:rPr lang="en-US" sz="2000"/>
              <a:t>More expressive hypothesis space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increases chance that target function can be expressed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increases number of hypotheses consistent with training set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>
                <a:sym typeface="Symbol" charset="2"/>
              </a:rPr>
              <a:t>		</a:t>
            </a:r>
            <a:r>
              <a:rPr lang="en-US" sz="1800">
                <a:ea typeface="Arial" charset="0"/>
                <a:cs typeface="Arial" charset="0"/>
              </a:rPr>
              <a:t> </a:t>
            </a:r>
            <a:r>
              <a:rPr lang="en-US" sz="1800"/>
              <a:t>may get worse predictions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dirty="0"/>
              <a:t>ID3 Algorithm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924800" cy="5257800"/>
          </a:xfrm>
        </p:spPr>
        <p:txBody>
          <a:bodyPr/>
          <a:lstStyle/>
          <a:p>
            <a:r>
              <a:rPr lang="en-US" dirty="0"/>
              <a:t>A greedy algorithm for decision tree construction developed by Ross Quinlan circa 1987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Top-down construction of decision tree by recursively selecting “best attribute” to use at the current node in tree</a:t>
            </a:r>
          </a:p>
          <a:p>
            <a:pPr lvl="1"/>
            <a:r>
              <a:rPr lang="en-US" sz="2000" dirty="0"/>
              <a:t>Once attribute is selected for current node, generate child nodes, one for each possible value of selected attribute</a:t>
            </a:r>
          </a:p>
          <a:p>
            <a:pPr lvl="1"/>
            <a:r>
              <a:rPr lang="en-US" sz="2000" dirty="0"/>
              <a:t>Partition examples using the possible values of this attribute, and assign these subsets of the examples to the appropriate child node</a:t>
            </a:r>
          </a:p>
          <a:p>
            <a:pPr lvl="1"/>
            <a:r>
              <a:rPr lang="en-US" sz="2000" dirty="0"/>
              <a:t>Repeat for each child node until all examples associated with a node are either all positive or all negative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dirty="0"/>
              <a:t>Choosing the best attribute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772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Key problem: choosing which attribute to split a given set of examples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Some possibilities are:</a:t>
            </a:r>
          </a:p>
          <a:p>
            <a:pPr lvl="1">
              <a:lnSpc>
                <a:spcPct val="90000"/>
              </a:lnSpc>
            </a:pPr>
            <a:r>
              <a:rPr lang="en-US" sz="1800" b="1" dirty="0" smtClean="0"/>
              <a:t>Random:</a:t>
            </a:r>
            <a:r>
              <a:rPr lang="en-US" sz="1800" dirty="0" smtClean="0"/>
              <a:t> Select any attribute at random </a:t>
            </a:r>
          </a:p>
          <a:p>
            <a:pPr lvl="1">
              <a:lnSpc>
                <a:spcPct val="90000"/>
              </a:lnSpc>
            </a:pPr>
            <a:r>
              <a:rPr lang="en-US" sz="1800" b="1" dirty="0" smtClean="0"/>
              <a:t>Least-Values:</a:t>
            </a:r>
            <a:r>
              <a:rPr lang="en-US" sz="1800" dirty="0" smtClean="0"/>
              <a:t> Choose the attribute with the smallest number of possible values </a:t>
            </a:r>
          </a:p>
          <a:p>
            <a:pPr lvl="1">
              <a:lnSpc>
                <a:spcPct val="90000"/>
              </a:lnSpc>
            </a:pPr>
            <a:r>
              <a:rPr lang="en-US" sz="1800" b="1" dirty="0" smtClean="0"/>
              <a:t>Most-Values:</a:t>
            </a:r>
            <a:r>
              <a:rPr lang="en-US" sz="1800" dirty="0" smtClean="0"/>
              <a:t> Choose the attribute with the largest number of possible values </a:t>
            </a:r>
          </a:p>
          <a:p>
            <a:pPr lvl="1">
              <a:lnSpc>
                <a:spcPct val="90000"/>
              </a:lnSpc>
            </a:pPr>
            <a:r>
              <a:rPr lang="en-US" sz="1800" b="1" dirty="0" smtClean="0"/>
              <a:t>Max-Gain:</a:t>
            </a:r>
            <a:r>
              <a:rPr lang="en-US" sz="1800" dirty="0" smtClean="0"/>
              <a:t> Choose the attribute that has the largest expected </a:t>
            </a:r>
            <a:r>
              <a:rPr lang="en-US" sz="1800" i="1" dirty="0" smtClean="0"/>
              <a:t>information gain</a:t>
            </a:r>
            <a:r>
              <a:rPr lang="en-US" sz="1800" dirty="0" smtClean="0">
                <a:ea typeface="Times New Roman" charset="0"/>
                <a:cs typeface="Times New Roman" charset="0"/>
              </a:rPr>
              <a:t>–i</a:t>
            </a:r>
            <a:r>
              <a:rPr lang="en-US" sz="1800" dirty="0" smtClean="0"/>
              <a:t>.e., attribute that results in smallest expected size of </a:t>
            </a:r>
            <a:r>
              <a:rPr lang="en-US" sz="1800" dirty="0" err="1" smtClean="0"/>
              <a:t>subtrees</a:t>
            </a:r>
            <a:r>
              <a:rPr lang="en-US" sz="1800" dirty="0" smtClean="0"/>
              <a:t> rooted at its children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The ID3 algorithm uses the Max-Gain method of selecting the best attribute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r>
              <a:rPr lang="en-US" dirty="0"/>
              <a:t>Why study learning?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772400" cy="5029200"/>
          </a:xfrm>
        </p:spPr>
        <p:txBody>
          <a:bodyPr/>
          <a:lstStyle/>
          <a:p>
            <a:r>
              <a:rPr lang="en-US" sz="1600" dirty="0">
                <a:solidFill>
                  <a:srgbClr val="3366FF"/>
                </a:solidFill>
              </a:rPr>
              <a:t>Understand and improve efficiency of human learning</a:t>
            </a:r>
          </a:p>
          <a:p>
            <a:pPr lvl="1"/>
            <a:r>
              <a:rPr lang="en-US" sz="1800" dirty="0"/>
              <a:t>Use to improve methods for teaching and tutoring people (e.g., better computer-aided instruction</a:t>
            </a:r>
            <a:r>
              <a:rPr lang="en-US" sz="1800" dirty="0" smtClean="0"/>
              <a:t>)</a:t>
            </a:r>
          </a:p>
          <a:p>
            <a:pPr lvl="1"/>
            <a:endParaRPr lang="en-US" sz="1800" dirty="0" smtClean="0"/>
          </a:p>
          <a:p>
            <a:r>
              <a:rPr lang="en-US" sz="1600" dirty="0">
                <a:solidFill>
                  <a:srgbClr val="3366FF"/>
                </a:solidFill>
              </a:rPr>
              <a:t>Discover new things or structure previously unknown</a:t>
            </a:r>
          </a:p>
          <a:p>
            <a:pPr lvl="1"/>
            <a:r>
              <a:rPr lang="en-US" sz="1800" dirty="0"/>
              <a:t>Examples: data mining, scientific </a:t>
            </a:r>
            <a:r>
              <a:rPr lang="en-US" sz="1800" dirty="0" smtClean="0"/>
              <a:t>discovery</a:t>
            </a:r>
          </a:p>
          <a:p>
            <a:pPr lvl="1"/>
            <a:endParaRPr lang="en-US" sz="1800" dirty="0" smtClean="0"/>
          </a:p>
          <a:p>
            <a:r>
              <a:rPr lang="en-US" sz="1600" dirty="0">
                <a:solidFill>
                  <a:srgbClr val="3366FF"/>
                </a:solidFill>
              </a:rPr>
              <a:t>Fill in skeletal or incomplete specifications about a domain</a:t>
            </a:r>
          </a:p>
          <a:p>
            <a:pPr lvl="1"/>
            <a:r>
              <a:rPr lang="en-US" sz="1800" dirty="0"/>
              <a:t>Large, complex AI systems can’t be completely built by hand and require dynamic updating to incorporate new information</a:t>
            </a:r>
          </a:p>
          <a:p>
            <a:pPr lvl="1"/>
            <a:r>
              <a:rPr lang="en-US" sz="1800" dirty="0"/>
              <a:t>Learning new characteristics expands the domain or expertise and lessens the “brittleness” of the </a:t>
            </a:r>
            <a:r>
              <a:rPr lang="en-US" sz="1800" dirty="0" smtClean="0"/>
              <a:t>system</a:t>
            </a:r>
          </a:p>
          <a:p>
            <a:pPr lvl="1"/>
            <a:endParaRPr lang="en-US" sz="1800" dirty="0" smtClean="0"/>
          </a:p>
          <a:p>
            <a:r>
              <a:rPr lang="en-US" sz="1600" dirty="0">
                <a:solidFill>
                  <a:srgbClr val="3366FF"/>
                </a:solidFill>
              </a:rPr>
              <a:t>Build agents that can adapt to users, other agents, and their environment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tree learning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Aim: find a small tree consistent with the training examples</a:t>
            </a:r>
          </a:p>
          <a:p>
            <a:r>
              <a:rPr lang="en-US" sz="2000"/>
              <a:t>Idea: (recursively) choose "most significant" attribute as root of (sub)tree</a:t>
            </a:r>
          </a:p>
          <a:p>
            <a:endParaRPr lang="en-US" sz="200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/>
          <a:srcRect l="53906" t="23958" r="8984" b="27083"/>
          <a:stretch>
            <a:fillRect/>
          </a:stretch>
        </p:blipFill>
        <p:spPr bwMode="auto">
          <a:xfrm>
            <a:off x="838200" y="2743200"/>
            <a:ext cx="7239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an attribute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Idea: a good attribute splits the examples into subsets that are (ideally) "all positive" or "all negative"</a:t>
            </a:r>
          </a:p>
          <a:p>
            <a:pPr>
              <a:buFontTx/>
              <a:buNone/>
            </a:pPr>
            <a:r>
              <a:rPr lang="en-US" sz="2400"/>
              <a:t>
</a:t>
            </a:r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2400"/>
          </a:p>
          <a:p>
            <a:r>
              <a:rPr lang="en-US" sz="2400" i="1"/>
              <a:t>Patrons?</a:t>
            </a:r>
            <a:r>
              <a:rPr lang="en-US" sz="2400"/>
              <a:t> is a better choice</a:t>
            </a:r>
          </a:p>
        </p:txBody>
      </p:sp>
      <p:pic>
        <p:nvPicPr>
          <p:cNvPr id="22532" name="Picture 4" descr="restaurant-root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819400"/>
            <a:ext cx="7620000" cy="1816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information theory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implement </a:t>
            </a:r>
            <a:r>
              <a:rPr lang="en-US" dirty="0">
                <a:latin typeface="Courier New" charset="0"/>
              </a:rPr>
              <a:t>Choose-Attribute</a:t>
            </a:r>
            <a:r>
              <a:rPr lang="en-US" dirty="0"/>
              <a:t> in the DTL </a:t>
            </a:r>
            <a:r>
              <a:rPr lang="en-US" dirty="0" smtClean="0"/>
              <a:t>algorithm</a:t>
            </a:r>
          </a:p>
          <a:p>
            <a:endParaRPr lang="en-US" dirty="0" smtClean="0"/>
          </a:p>
          <a:p>
            <a:r>
              <a:rPr lang="en-US" dirty="0"/>
              <a:t>Information Content (Entropy):</a:t>
            </a:r>
          </a:p>
          <a:p>
            <a:pPr algn="ctr">
              <a:buFontTx/>
              <a:buNone/>
            </a:pPr>
            <a:r>
              <a:rPr lang="en-US" dirty="0"/>
              <a:t>I(P(v</a:t>
            </a:r>
            <a:r>
              <a:rPr lang="en-US" baseline="-25000" dirty="0"/>
              <a:t>1</a:t>
            </a:r>
            <a:r>
              <a:rPr lang="en-US" dirty="0"/>
              <a:t>), … , </a:t>
            </a:r>
            <a:r>
              <a:rPr lang="en-US" dirty="0" err="1"/>
              <a:t>P(v</a:t>
            </a:r>
            <a:r>
              <a:rPr lang="en-US" baseline="-25000" dirty="0" err="1"/>
              <a:t>n</a:t>
            </a:r>
            <a:r>
              <a:rPr lang="en-US" dirty="0"/>
              <a:t>)) = </a:t>
            </a:r>
            <a:r>
              <a:rPr lang="el-GR" dirty="0">
                <a:ea typeface="Arial" charset="0"/>
                <a:cs typeface="Arial" charset="0"/>
              </a:rPr>
              <a:t>Σ</a:t>
            </a:r>
            <a:r>
              <a:rPr lang="en-US" baseline="-25000" dirty="0" err="1"/>
              <a:t>i</a:t>
            </a:r>
            <a:r>
              <a:rPr lang="en-US" baseline="-25000" dirty="0"/>
              <a:t>=1</a:t>
            </a:r>
            <a:r>
              <a:rPr lang="en-US" dirty="0"/>
              <a:t> -</a:t>
            </a:r>
            <a:r>
              <a:rPr lang="en-US" dirty="0" err="1"/>
              <a:t>P(v</a:t>
            </a:r>
            <a:r>
              <a:rPr lang="en-US" baseline="-25000" dirty="0" err="1"/>
              <a:t>i</a:t>
            </a:r>
            <a:r>
              <a:rPr lang="en-US" dirty="0"/>
              <a:t>) log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err="1"/>
              <a:t>P(v</a:t>
            </a:r>
            <a:r>
              <a:rPr lang="en-US" baseline="-25000" dirty="0" err="1"/>
              <a:t>i</a:t>
            </a:r>
            <a:r>
              <a:rPr lang="en-US" dirty="0" smtClean="0"/>
              <a:t>)</a:t>
            </a:r>
          </a:p>
          <a:p>
            <a:pPr algn="ctr">
              <a:buFontTx/>
              <a:buNone/>
            </a:pPr>
            <a:endParaRPr lang="en-US" dirty="0" smtClean="0"/>
          </a:p>
          <a:p>
            <a:pPr algn="ctr">
              <a:buFontTx/>
              <a:buNone/>
            </a:pPr>
            <a:endParaRPr lang="en-US" dirty="0" smtClean="0"/>
          </a:p>
          <a:p>
            <a:r>
              <a:rPr lang="en-US" dirty="0"/>
              <a:t>For a training set containing </a:t>
            </a:r>
            <a:r>
              <a:rPr lang="en-US" i="1" dirty="0" err="1"/>
              <a:t>p</a:t>
            </a:r>
            <a:r>
              <a:rPr lang="en-US" dirty="0"/>
              <a:t> positive examples and </a:t>
            </a:r>
            <a:r>
              <a:rPr lang="en-US" i="1" dirty="0" err="1"/>
              <a:t>n</a:t>
            </a:r>
            <a:r>
              <a:rPr lang="en-US" dirty="0"/>
              <a:t> negative examples:</a:t>
            </a:r>
          </a:p>
          <a:p>
            <a:pPr algn="ctr">
              <a:buFontTx/>
              <a:buNone/>
            </a:pPr>
            <a:endParaRPr lang="en-US" dirty="0"/>
          </a:p>
        </p:txBody>
      </p:sp>
      <p:graphicFrame>
        <p:nvGraphicFramePr>
          <p:cNvPr id="23569" name="Object 17"/>
          <p:cNvGraphicFramePr>
            <a:graphicFrameLocks noChangeAspect="1"/>
          </p:cNvGraphicFramePr>
          <p:nvPr/>
        </p:nvGraphicFramePr>
        <p:xfrm>
          <a:off x="1295400" y="4648200"/>
          <a:ext cx="64008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3" name="Equation" r:id="rId3" imgW="3327120" imgH="419040" progId="Equation.DSMT4">
                  <p:embed/>
                </p:oleObj>
              </mc:Choice>
              <mc:Fallback>
                <p:oleObj name="Equation" r:id="rId3" imgW="3327120" imgH="419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648200"/>
                        <a:ext cx="6400800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r>
              <a:rPr lang="en-US" dirty="0"/>
              <a:t>Information theory 101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296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Information theory sprang almost fully formed from the seminal work of Claude E. Shannon at Bell Labs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 Mathematical Theory of Communication, </a:t>
            </a:r>
            <a:r>
              <a:rPr lang="en-US" sz="2000" i="1" dirty="0"/>
              <a:t>Bell System Technical Journal</a:t>
            </a:r>
            <a:r>
              <a:rPr lang="en-US" sz="2000" dirty="0"/>
              <a:t>, 1948.</a:t>
            </a:r>
            <a:r>
              <a:rPr lang="en-US" sz="2000" dirty="0" smtClean="0"/>
              <a:t> 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1800" dirty="0"/>
              <a:t>Intuitions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Common words (a, the, dog) are shorter than less common ones (</a:t>
            </a:r>
            <a:r>
              <a:rPr lang="en-US" sz="2000" dirty="0" err="1"/>
              <a:t>parlimentarian</a:t>
            </a:r>
            <a:r>
              <a:rPr lang="en-US" sz="2000" dirty="0"/>
              <a:t>, foreshadowing)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 Morse code, common (probable) letters have shorter </a:t>
            </a:r>
            <a:r>
              <a:rPr lang="en-US" sz="2000" dirty="0" smtClean="0"/>
              <a:t>encodings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1800" dirty="0"/>
              <a:t>Information is measured in minimum number of bits needed to store or send some </a:t>
            </a:r>
            <a:r>
              <a:rPr lang="en-US" sz="1800" dirty="0" smtClean="0"/>
              <a:t>information</a:t>
            </a:r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1800" dirty="0"/>
              <a:t>Wikipedia: The measure of data, known as </a:t>
            </a:r>
            <a:r>
              <a:rPr lang="en-US" sz="1800" dirty="0">
                <a:hlinkClick r:id="rId3" tooltip="Information entropy"/>
              </a:rPr>
              <a:t>information entropy</a:t>
            </a:r>
            <a:r>
              <a:rPr lang="en-US" sz="1800" dirty="0"/>
              <a:t>, is usually expressed by the average number of </a:t>
            </a:r>
            <a:r>
              <a:rPr lang="en-US" sz="1800" dirty="0">
                <a:hlinkClick r:id="rId4" tooltip="Bit"/>
              </a:rPr>
              <a:t>bits</a:t>
            </a:r>
            <a:r>
              <a:rPr lang="en-US" sz="1800" dirty="0"/>
              <a:t> needed for storage or communication.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457200"/>
          </a:xfrm>
        </p:spPr>
        <p:txBody>
          <a:bodyPr/>
          <a:lstStyle/>
          <a:p>
            <a:r>
              <a:rPr lang="en-US" dirty="0"/>
              <a:t>Information theory 101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4876800"/>
          </a:xfrm>
        </p:spPr>
        <p:txBody>
          <a:bodyPr/>
          <a:lstStyle/>
          <a:p>
            <a:r>
              <a:rPr lang="en-US" dirty="0"/>
              <a:t>Information is measured in bits</a:t>
            </a:r>
          </a:p>
          <a:p>
            <a:r>
              <a:rPr lang="en-US" dirty="0"/>
              <a:t>Information conveyed by message depends on its </a:t>
            </a:r>
            <a:r>
              <a:rPr lang="en-US" dirty="0" smtClean="0"/>
              <a:t>probability</a:t>
            </a:r>
          </a:p>
          <a:p>
            <a:endParaRPr lang="en-US" dirty="0" smtClean="0"/>
          </a:p>
          <a:p>
            <a:r>
              <a:rPr lang="en-US" dirty="0"/>
              <a:t>With </a:t>
            </a:r>
            <a:r>
              <a:rPr lang="en-US" dirty="0" err="1"/>
              <a:t>n</a:t>
            </a:r>
            <a:r>
              <a:rPr lang="en-US" dirty="0"/>
              <a:t> equally probable possible </a:t>
            </a:r>
            <a:r>
              <a:rPr lang="en-US" i="1" dirty="0"/>
              <a:t>messages</a:t>
            </a:r>
            <a:r>
              <a:rPr lang="en-US" dirty="0"/>
              <a:t>, the probability </a:t>
            </a:r>
            <a:r>
              <a:rPr lang="en-US" dirty="0" err="1"/>
              <a:t>p</a:t>
            </a:r>
            <a:r>
              <a:rPr lang="en-US" dirty="0"/>
              <a:t> of each is </a:t>
            </a:r>
            <a:r>
              <a:rPr lang="en-US" i="1" dirty="0"/>
              <a:t>1/n</a:t>
            </a:r>
          </a:p>
          <a:p>
            <a:r>
              <a:rPr lang="en-US" dirty="0"/>
              <a:t>Information conveyed by message is -</a:t>
            </a:r>
            <a:r>
              <a:rPr lang="en-US" dirty="0" err="1"/>
              <a:t>log(p</a:t>
            </a:r>
            <a:r>
              <a:rPr lang="en-US" dirty="0"/>
              <a:t>) = </a:t>
            </a:r>
            <a:r>
              <a:rPr lang="en-US" dirty="0" err="1"/>
              <a:t>log(n</a:t>
            </a:r>
            <a:r>
              <a:rPr lang="en-US" dirty="0"/>
              <a:t>)</a:t>
            </a:r>
          </a:p>
          <a:p>
            <a:pPr lvl="1"/>
            <a:r>
              <a:rPr lang="en-US" sz="2000" dirty="0"/>
              <a:t>e.g., with 16 messages, then log(16) = 4 and we need 4 bits to identify/send </a:t>
            </a:r>
            <a:r>
              <a:rPr lang="en-US" sz="2000"/>
              <a:t>each </a:t>
            </a:r>
            <a:r>
              <a:rPr lang="en-US" sz="2000" smtClean="0"/>
              <a:t>message</a:t>
            </a:r>
          </a:p>
          <a:p>
            <a:pPr lvl="1"/>
            <a:endParaRPr lang="en-US" sz="2000" smtClean="0"/>
          </a:p>
          <a:p>
            <a:r>
              <a:rPr lang="en-US" dirty="0"/>
              <a:t>Given probability distribution for </a:t>
            </a:r>
            <a:r>
              <a:rPr lang="en-US" dirty="0" err="1"/>
              <a:t>n</a:t>
            </a:r>
            <a:r>
              <a:rPr lang="en-US" dirty="0"/>
              <a:t> messages  P = (p</a:t>
            </a:r>
            <a:r>
              <a:rPr lang="en-US" baseline="-25000" dirty="0"/>
              <a:t>1</a:t>
            </a:r>
            <a:r>
              <a:rPr lang="en-US" dirty="0"/>
              <a:t>,p</a:t>
            </a:r>
            <a:r>
              <a:rPr lang="en-US" baseline="-25000" dirty="0"/>
              <a:t>2</a:t>
            </a:r>
            <a:r>
              <a:rPr lang="en-US" dirty="0"/>
              <a:t>…</a:t>
            </a:r>
            <a:r>
              <a:rPr lang="en-US" dirty="0" err="1"/>
              <a:t>p</a:t>
            </a:r>
            <a:r>
              <a:rPr lang="en-US" baseline="-25000" dirty="0" err="1"/>
              <a:t>n</a:t>
            </a:r>
            <a:r>
              <a:rPr lang="en-US" dirty="0"/>
              <a:t>), the information conveyed by distribution (aka </a:t>
            </a:r>
            <a:r>
              <a:rPr lang="en-US" i="1" dirty="0"/>
              <a:t>entropy</a:t>
            </a:r>
            <a:r>
              <a:rPr lang="en-US" dirty="0"/>
              <a:t> of P) is: </a:t>
            </a:r>
          </a:p>
          <a:p>
            <a:pPr lvl="1">
              <a:buFontTx/>
              <a:buNone/>
            </a:pPr>
            <a:r>
              <a:rPr lang="en-US" sz="2000" dirty="0"/>
              <a:t>I(P) = -(p</a:t>
            </a:r>
            <a:r>
              <a:rPr lang="en-US" sz="2000" baseline="-25000" dirty="0"/>
              <a:t>1</a:t>
            </a:r>
            <a:r>
              <a:rPr lang="en-US" sz="2000" dirty="0"/>
              <a:t>*log(p</a:t>
            </a:r>
            <a:r>
              <a:rPr lang="en-US" sz="2000" baseline="-25000" dirty="0"/>
              <a:t>1</a:t>
            </a:r>
            <a:r>
              <a:rPr lang="en-US" sz="2000" dirty="0"/>
              <a:t>) + p</a:t>
            </a:r>
            <a:r>
              <a:rPr lang="en-US" sz="2000" baseline="-25000" dirty="0"/>
              <a:t>2</a:t>
            </a:r>
            <a:r>
              <a:rPr lang="en-US" sz="2000" dirty="0"/>
              <a:t>*log(p</a:t>
            </a:r>
            <a:r>
              <a:rPr lang="en-US" sz="2000" baseline="-25000" dirty="0"/>
              <a:t>2</a:t>
            </a:r>
            <a:r>
              <a:rPr lang="en-US" sz="2000" dirty="0"/>
              <a:t>) + .. + </a:t>
            </a:r>
            <a:r>
              <a:rPr lang="en-US" sz="2000" dirty="0" err="1"/>
              <a:t>p</a:t>
            </a:r>
            <a:r>
              <a:rPr lang="en-US" sz="2000" baseline="-25000" dirty="0" err="1"/>
              <a:t>n</a:t>
            </a:r>
            <a:r>
              <a:rPr lang="en-US" sz="2000" dirty="0"/>
              <a:t>*</a:t>
            </a:r>
            <a:r>
              <a:rPr lang="en-US" sz="2000" dirty="0" err="1"/>
              <a:t>log(p</a:t>
            </a:r>
            <a:r>
              <a:rPr lang="en-US" sz="2000" baseline="-25000" dirty="0" err="1"/>
              <a:t>n</a:t>
            </a:r>
            <a:r>
              <a:rPr lang="en-US" sz="2000" dirty="0"/>
              <a:t>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6172200"/>
            <a:ext cx="1817688" cy="461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info in </a:t>
            </a:r>
            <a:r>
              <a:rPr lang="en-US" dirty="0" err="1"/>
              <a:t>msg</a:t>
            </a:r>
            <a:r>
              <a:rPr lang="en-US" dirty="0"/>
              <a:t>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6172200"/>
            <a:ext cx="2689225" cy="461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probability of </a:t>
            </a:r>
            <a:r>
              <a:rPr lang="en-US" dirty="0" err="1"/>
              <a:t>msg</a:t>
            </a:r>
            <a:r>
              <a:rPr lang="en-US" dirty="0"/>
              <a:t> 2</a:t>
            </a:r>
          </a:p>
        </p:txBody>
      </p:sp>
      <p:cxnSp>
        <p:nvCxnSpPr>
          <p:cNvPr id="70662" name="Straight Arrow Connector 6"/>
          <p:cNvCxnSpPr>
            <a:cxnSpLocks noChangeShapeType="1"/>
            <a:stCxn id="5" idx="3"/>
          </p:cNvCxnSpPr>
          <p:nvPr/>
        </p:nvCxnSpPr>
        <p:spPr bwMode="auto">
          <a:xfrm flipV="1">
            <a:off x="3375025" y="5867400"/>
            <a:ext cx="206375" cy="534988"/>
          </a:xfrm>
          <a:prstGeom prst="straightConnector1">
            <a:avLst/>
          </a:prstGeom>
          <a:noFill/>
          <a:ln w="34925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0663" name="Straight Arrow Connector 7"/>
          <p:cNvCxnSpPr>
            <a:cxnSpLocks noChangeShapeType="1"/>
            <a:stCxn id="4" idx="1"/>
          </p:cNvCxnSpPr>
          <p:nvPr/>
        </p:nvCxnSpPr>
        <p:spPr bwMode="auto">
          <a:xfrm rot="10800000">
            <a:off x="4244975" y="5867400"/>
            <a:ext cx="784225" cy="534988"/>
          </a:xfrm>
          <a:prstGeom prst="straightConnector1">
            <a:avLst/>
          </a:prstGeom>
          <a:noFill/>
          <a:ln w="34925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dirty="0"/>
              <a:t>Information theory II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181600"/>
          </a:xfrm>
        </p:spPr>
        <p:txBody>
          <a:bodyPr/>
          <a:lstStyle/>
          <a:p>
            <a:r>
              <a:rPr lang="en-US"/>
              <a:t>Information conveyed by distribution (a.k.a. </a:t>
            </a:r>
            <a:r>
              <a:rPr lang="en-US" i="1"/>
              <a:t>entropy</a:t>
            </a:r>
            <a:r>
              <a:rPr lang="en-US"/>
              <a:t> of P): </a:t>
            </a:r>
          </a:p>
          <a:p>
            <a:pPr lvl="1">
              <a:buFontTx/>
              <a:buNone/>
            </a:pPr>
            <a:r>
              <a:rPr lang="en-US" sz="2400"/>
              <a:t>I(P) = -(p</a:t>
            </a:r>
            <a:r>
              <a:rPr lang="en-US" sz="2400" baseline="-25000"/>
              <a:t>1</a:t>
            </a:r>
            <a:r>
              <a:rPr lang="en-US" sz="2400"/>
              <a:t>*log(p</a:t>
            </a:r>
            <a:r>
              <a:rPr lang="en-US" sz="2400" baseline="-25000"/>
              <a:t>1</a:t>
            </a:r>
            <a:r>
              <a:rPr lang="en-US" sz="2400"/>
              <a:t>) + p</a:t>
            </a:r>
            <a:r>
              <a:rPr lang="en-US" sz="2400" baseline="-25000"/>
              <a:t>2</a:t>
            </a:r>
            <a:r>
              <a:rPr lang="en-US" sz="2400"/>
              <a:t>*log(p</a:t>
            </a:r>
            <a:r>
              <a:rPr lang="en-US" sz="2400" baseline="-25000"/>
              <a:t>2</a:t>
            </a:r>
            <a:r>
              <a:rPr lang="en-US" sz="2400"/>
              <a:t>) + .. + p</a:t>
            </a:r>
            <a:r>
              <a:rPr lang="en-US" sz="2400" baseline="-25000"/>
              <a:t>n</a:t>
            </a:r>
            <a:r>
              <a:rPr lang="en-US" sz="2400"/>
              <a:t>*log(p</a:t>
            </a:r>
            <a:r>
              <a:rPr lang="en-US" sz="2400" baseline="-25000"/>
              <a:t>n</a:t>
            </a:r>
            <a:r>
              <a:rPr lang="en-US" sz="2400"/>
              <a:t>))</a:t>
            </a:r>
            <a:endParaRPr lang="en-US"/>
          </a:p>
          <a:p>
            <a:r>
              <a:rPr lang="en-US"/>
              <a:t>Examples:</a:t>
            </a:r>
          </a:p>
          <a:p>
            <a:pPr lvl="1"/>
            <a:r>
              <a:rPr lang="en-US" sz="2400"/>
              <a:t>If P is (0.5, 0.5) then I(P) = .5*1 + 0.5*1 = 1</a:t>
            </a:r>
          </a:p>
          <a:p>
            <a:pPr lvl="1"/>
            <a:r>
              <a:rPr lang="en-US" sz="2400"/>
              <a:t>If P is (0.67, 0.33) then I(P) = -(2/3*log(2/3) + 1/3*log(1/3)) = 0.92</a:t>
            </a:r>
          </a:p>
          <a:p>
            <a:pPr lvl="1"/>
            <a:r>
              <a:rPr lang="en-US" sz="2400"/>
              <a:t>If P is (1, 0) then I(P) = 1*1 + 0*log(0) = 0</a:t>
            </a:r>
            <a:endParaRPr lang="en-US"/>
          </a:p>
          <a:p>
            <a:r>
              <a:rPr lang="en-US"/>
              <a:t>The more uniform the probability distribution, the greater its information: More information is conveyed by a message telling you which event actually occurred</a:t>
            </a:r>
          </a:p>
          <a:p>
            <a:r>
              <a:rPr lang="en-US"/>
              <a:t>Entropy is the average number of bits/message needed to represent a stream of messages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 gain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 chosen attribute </a:t>
            </a:r>
            <a:r>
              <a:rPr lang="en-US" sz="2400" i="1" dirty="0"/>
              <a:t>A</a:t>
            </a:r>
            <a:r>
              <a:rPr lang="en-US" sz="2400" dirty="0"/>
              <a:t> divides the training set </a:t>
            </a:r>
            <a:r>
              <a:rPr lang="en-US" sz="2400" i="1" dirty="0"/>
              <a:t>E</a:t>
            </a:r>
            <a:r>
              <a:rPr lang="en-US" sz="2400" dirty="0"/>
              <a:t> into subsets </a:t>
            </a:r>
            <a:r>
              <a:rPr lang="en-US" sz="2400" i="1" dirty="0"/>
              <a:t>E</a:t>
            </a:r>
            <a:r>
              <a:rPr lang="en-US" sz="2400" i="1" baseline="-25000" dirty="0"/>
              <a:t>1</a:t>
            </a:r>
            <a:r>
              <a:rPr lang="en-US" sz="2400" dirty="0"/>
              <a:t>, … , </a:t>
            </a:r>
            <a:r>
              <a:rPr lang="en-US" sz="2400" i="1" dirty="0" err="1"/>
              <a:t>E</a:t>
            </a:r>
            <a:r>
              <a:rPr lang="en-US" sz="2400" i="1" baseline="-25000" dirty="0" err="1">
                <a:latin typeface="Monotype Corsiva" charset="0"/>
              </a:rPr>
              <a:t>v</a:t>
            </a:r>
            <a:r>
              <a:rPr lang="en-US" sz="2400" dirty="0"/>
              <a:t> according to their values for </a:t>
            </a:r>
            <a:r>
              <a:rPr lang="en-US" sz="2400" i="1" dirty="0"/>
              <a:t>A</a:t>
            </a:r>
            <a:r>
              <a:rPr lang="en-US" sz="2400" dirty="0"/>
              <a:t>, where </a:t>
            </a:r>
            <a:r>
              <a:rPr lang="en-US" sz="2400" i="1" dirty="0"/>
              <a:t>A</a:t>
            </a:r>
            <a:r>
              <a:rPr lang="en-US" sz="2400" dirty="0"/>
              <a:t> has </a:t>
            </a:r>
            <a:r>
              <a:rPr lang="en-US" sz="2400" i="1" dirty="0" err="1">
                <a:latin typeface="Monotype Corsiva" charset="0"/>
              </a:rPr>
              <a:t>v</a:t>
            </a:r>
            <a:r>
              <a:rPr lang="en-US" sz="2400" dirty="0"/>
              <a:t> distinct values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Information Gain (IG) or reduction in entropy from the attribute test: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Choose the attribute with the largest IG</a:t>
            </a:r>
          </a:p>
        </p:txBody>
      </p:sp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1371600" y="2743200"/>
          <a:ext cx="57150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1" name="Equation" r:id="rId3" imgW="2717640" imgH="444240" progId="Equation.3">
                  <p:embed/>
                </p:oleObj>
              </mc:Choice>
              <mc:Fallback>
                <p:oleObj name="Equation" r:id="rId3" imgW="271764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743200"/>
                        <a:ext cx="5715000" cy="935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1295400" y="4419600"/>
          <a:ext cx="586740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2" name="Equation" r:id="rId5" imgW="2501640" imgH="419040" progId="Equation.DSMT4">
                  <p:embed/>
                </p:oleObj>
              </mc:Choice>
              <mc:Fallback>
                <p:oleObj name="Equation" r:id="rId5" imgW="2501640" imgH="419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419600"/>
                        <a:ext cx="5867400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 gain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dirty="0"/>
              <a:t>For the training set, </a:t>
            </a:r>
            <a:r>
              <a:rPr lang="en-US" sz="2000" i="1" dirty="0" err="1">
                <a:latin typeface="Monotype Corsiva" charset="0"/>
              </a:rPr>
              <a:t>p</a:t>
            </a:r>
            <a:r>
              <a:rPr lang="en-US" sz="2000" i="1" dirty="0"/>
              <a:t> = </a:t>
            </a:r>
            <a:r>
              <a:rPr lang="en-US" sz="2000" i="1" dirty="0" err="1">
                <a:latin typeface="Monotype Corsiva" charset="0"/>
              </a:rPr>
              <a:t>n</a:t>
            </a:r>
            <a:r>
              <a:rPr lang="en-US" sz="2000" i="1" dirty="0"/>
              <a:t> = 6, I(6/12, 6/12) = 1</a:t>
            </a:r>
            <a:r>
              <a:rPr lang="en-US" sz="2000" dirty="0"/>
              <a:t> bit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Consider the attributes </a:t>
            </a:r>
            <a:r>
              <a:rPr lang="en-US" sz="2000" i="1" dirty="0"/>
              <a:t>Patrons</a:t>
            </a:r>
            <a:r>
              <a:rPr lang="en-US" sz="2000" dirty="0"/>
              <a:t> and </a:t>
            </a:r>
            <a:r>
              <a:rPr lang="en-US" sz="2000" i="1" dirty="0"/>
              <a:t>Type</a:t>
            </a:r>
            <a:r>
              <a:rPr lang="en-US" sz="2000" dirty="0"/>
              <a:t> (and others too):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pPr>
              <a:buFontTx/>
              <a:buNone/>
            </a:pPr>
            <a:endParaRPr lang="en-US" sz="2000" i="1" dirty="0"/>
          </a:p>
          <a:p>
            <a:pPr>
              <a:buFontTx/>
              <a:buNone/>
            </a:pPr>
            <a:endParaRPr lang="en-US" sz="2000" i="1" dirty="0"/>
          </a:p>
          <a:p>
            <a:pPr>
              <a:buFontTx/>
              <a:buNone/>
            </a:pPr>
            <a:r>
              <a:rPr lang="en-US" sz="2000" i="1" dirty="0"/>
              <a:t>Patrons</a:t>
            </a:r>
            <a:r>
              <a:rPr lang="en-US" sz="2000" dirty="0"/>
              <a:t> has the highest IG of all attributes and so is chosen by the DTL algorithm as the root</a:t>
            </a: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762000" y="2895600"/>
          <a:ext cx="7467600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1" name="Equation" r:id="rId3" imgW="4457520" imgH="812520" progId="Equation.DSMT4">
                  <p:embed/>
                </p:oleObj>
              </mc:Choice>
              <mc:Fallback>
                <p:oleObj name="Equation" r:id="rId3" imgW="4457520" imgH="8125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95600"/>
                        <a:ext cx="7467600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Decision tree learning example</a:t>
            </a:r>
            <a:endParaRPr lang="en-US"/>
          </a:p>
        </p:txBody>
      </p:sp>
      <p:graphicFrame>
        <p:nvGraphicFramePr>
          <p:cNvPr id="309254" name="Object 6"/>
          <p:cNvGraphicFramePr>
            <a:graphicFrameLocks noChangeAspect="1"/>
          </p:cNvGraphicFramePr>
          <p:nvPr/>
        </p:nvGraphicFramePr>
        <p:xfrm>
          <a:off x="139621" y="3962400"/>
          <a:ext cx="9004379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9" name="Equation" r:id="rId3" imgW="5168900" imgH="393700" progId="Equation.DSMT4">
                  <p:embed/>
                </p:oleObj>
              </mc:Choice>
              <mc:Fallback>
                <p:oleObj name="Equation" r:id="rId3" imgW="5168900" imgH="3937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621" y="3962400"/>
                        <a:ext cx="9004379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56" name="Rectangle 8"/>
          <p:cNvSpPr>
            <a:spLocks noChangeArrowheads="1"/>
          </p:cNvSpPr>
          <p:nvPr/>
        </p:nvSpPr>
        <p:spPr bwMode="auto">
          <a:xfrm>
            <a:off x="1763713" y="1484313"/>
            <a:ext cx="14398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Alternate?</a:t>
            </a:r>
            <a:endParaRPr lang="en-US"/>
          </a:p>
        </p:txBody>
      </p:sp>
      <p:sp>
        <p:nvSpPr>
          <p:cNvPr id="309257" name="Rectangle 9"/>
          <p:cNvSpPr>
            <a:spLocks noChangeArrowheads="1"/>
          </p:cNvSpPr>
          <p:nvPr/>
        </p:nvSpPr>
        <p:spPr bwMode="auto">
          <a:xfrm>
            <a:off x="468313" y="2852738"/>
            <a:ext cx="14398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3 T, 3 F</a:t>
            </a:r>
            <a:endParaRPr lang="en-US"/>
          </a:p>
        </p:txBody>
      </p:sp>
      <p:sp>
        <p:nvSpPr>
          <p:cNvPr id="309258" name="Rectangle 10"/>
          <p:cNvSpPr>
            <a:spLocks noChangeArrowheads="1"/>
          </p:cNvSpPr>
          <p:nvPr/>
        </p:nvSpPr>
        <p:spPr bwMode="auto">
          <a:xfrm>
            <a:off x="2987675" y="2852738"/>
            <a:ext cx="1439863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3 T, 3 F</a:t>
            </a:r>
            <a:endParaRPr lang="en-US"/>
          </a:p>
        </p:txBody>
      </p:sp>
      <p:cxnSp>
        <p:nvCxnSpPr>
          <p:cNvPr id="309259" name="AutoShape 11"/>
          <p:cNvCxnSpPr>
            <a:cxnSpLocks noChangeShapeType="1"/>
            <a:stCxn id="309256" idx="2"/>
            <a:endCxn id="309257" idx="0"/>
          </p:cNvCxnSpPr>
          <p:nvPr/>
        </p:nvCxnSpPr>
        <p:spPr bwMode="auto">
          <a:xfrm flipH="1">
            <a:off x="1189038" y="2217738"/>
            <a:ext cx="1295400" cy="622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9260" name="AutoShape 12"/>
          <p:cNvCxnSpPr>
            <a:cxnSpLocks noChangeShapeType="1"/>
            <a:stCxn id="309256" idx="2"/>
            <a:endCxn id="309258" idx="0"/>
          </p:cNvCxnSpPr>
          <p:nvPr/>
        </p:nvCxnSpPr>
        <p:spPr bwMode="auto">
          <a:xfrm>
            <a:off x="2484438" y="2217738"/>
            <a:ext cx="1223962" cy="622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9261" name="Text Box 13"/>
          <p:cNvSpPr txBox="1">
            <a:spLocks noChangeArrowheads="1"/>
          </p:cNvSpPr>
          <p:nvPr/>
        </p:nvSpPr>
        <p:spPr bwMode="auto">
          <a:xfrm>
            <a:off x="1331913" y="2276475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Yes</a:t>
            </a:r>
            <a:endParaRPr lang="en-US" sz="1400"/>
          </a:p>
        </p:txBody>
      </p:sp>
      <p:sp>
        <p:nvSpPr>
          <p:cNvPr id="309262" name="Text Box 14"/>
          <p:cNvSpPr txBox="1">
            <a:spLocks noChangeArrowheads="1"/>
          </p:cNvSpPr>
          <p:nvPr/>
        </p:nvSpPr>
        <p:spPr bwMode="auto">
          <a:xfrm>
            <a:off x="3132138" y="2276475"/>
            <a:ext cx="425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No</a:t>
            </a:r>
            <a:endParaRPr lang="en-US" sz="1400"/>
          </a:p>
        </p:txBody>
      </p:sp>
      <p:pic>
        <p:nvPicPr>
          <p:cNvPr id="309263" name="Picture 1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1268413"/>
            <a:ext cx="4176712" cy="2117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309264" name="Rectangle 16"/>
          <p:cNvSpPr>
            <a:spLocks noChangeArrowheads="1"/>
          </p:cNvSpPr>
          <p:nvPr/>
        </p:nvSpPr>
        <p:spPr bwMode="auto">
          <a:xfrm>
            <a:off x="5219700" y="1557338"/>
            <a:ext cx="3529013" cy="287337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65" name="Rectangle 17"/>
          <p:cNvSpPr>
            <a:spLocks noChangeArrowheads="1"/>
          </p:cNvSpPr>
          <p:nvPr/>
        </p:nvSpPr>
        <p:spPr bwMode="auto">
          <a:xfrm>
            <a:off x="5219700" y="1989138"/>
            <a:ext cx="3529013" cy="287337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66" name="Rectangle 18"/>
          <p:cNvSpPr>
            <a:spLocks noChangeArrowheads="1"/>
          </p:cNvSpPr>
          <p:nvPr/>
        </p:nvSpPr>
        <p:spPr bwMode="auto">
          <a:xfrm>
            <a:off x="5219700" y="2852738"/>
            <a:ext cx="3529013" cy="21590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67" name="Rectangle 19"/>
          <p:cNvSpPr>
            <a:spLocks noChangeArrowheads="1"/>
          </p:cNvSpPr>
          <p:nvPr/>
        </p:nvSpPr>
        <p:spPr bwMode="auto">
          <a:xfrm>
            <a:off x="5219700" y="3141663"/>
            <a:ext cx="3529013" cy="21590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68" name="Text Box 20"/>
          <p:cNvSpPr txBox="1">
            <a:spLocks noChangeArrowheads="1"/>
          </p:cNvSpPr>
          <p:nvPr/>
        </p:nvSpPr>
        <p:spPr bwMode="auto">
          <a:xfrm>
            <a:off x="231775" y="5100638"/>
            <a:ext cx="437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/>
              <a:t>Entropy decrease = 0.30 – 0.30 = 0</a:t>
            </a:r>
            <a:endParaRPr lang="en-US"/>
          </a:p>
        </p:txBody>
      </p:sp>
      <p:sp>
        <p:nvSpPr>
          <p:cNvPr id="309269" name="Rectangle 21"/>
          <p:cNvSpPr>
            <a:spLocks noChangeArrowheads="1"/>
          </p:cNvSpPr>
          <p:nvPr/>
        </p:nvSpPr>
        <p:spPr bwMode="auto">
          <a:xfrm>
            <a:off x="5148263" y="1412875"/>
            <a:ext cx="287337" cy="19446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04800" y="5943600"/>
            <a:ext cx="8514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NOTE: These examples use ln(.) and not log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(.) like previous </a:t>
            </a:r>
            <a:r>
              <a:rPr lang="en-US" dirty="0" smtClean="0">
                <a:solidFill>
                  <a:srgbClr val="FF0000"/>
                </a:solidFill>
              </a:rPr>
              <a:t>slides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decisions are the same since both logs are linearly related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Decision tree learning example</a:t>
            </a:r>
            <a:endParaRPr lang="en-US"/>
          </a:p>
        </p:txBody>
      </p:sp>
      <p:graphicFrame>
        <p:nvGraphicFramePr>
          <p:cNvPr id="312323" name="Object 3"/>
          <p:cNvGraphicFramePr>
            <a:graphicFrameLocks noChangeAspect="1"/>
          </p:cNvGraphicFramePr>
          <p:nvPr/>
        </p:nvGraphicFramePr>
        <p:xfrm>
          <a:off x="63420" y="3933824"/>
          <a:ext cx="900438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3" name="Equation" r:id="rId3" imgW="5168900" imgH="393700" progId="Equation.DSMT4">
                  <p:embed/>
                </p:oleObj>
              </mc:Choice>
              <mc:Fallback>
                <p:oleObj name="Equation" r:id="rId3" imgW="5168900" imgH="3937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20" y="3933824"/>
                        <a:ext cx="900438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324" name="Rectangle 4"/>
          <p:cNvSpPr>
            <a:spLocks noChangeArrowheads="1"/>
          </p:cNvSpPr>
          <p:nvPr/>
        </p:nvSpPr>
        <p:spPr bwMode="auto">
          <a:xfrm>
            <a:off x="1763713" y="1484313"/>
            <a:ext cx="14398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Bar?</a:t>
            </a:r>
            <a:endParaRPr lang="en-US"/>
          </a:p>
        </p:txBody>
      </p:sp>
      <p:sp>
        <p:nvSpPr>
          <p:cNvPr id="312325" name="Rectangle 5"/>
          <p:cNvSpPr>
            <a:spLocks noChangeArrowheads="1"/>
          </p:cNvSpPr>
          <p:nvPr/>
        </p:nvSpPr>
        <p:spPr bwMode="auto">
          <a:xfrm>
            <a:off x="468313" y="2852738"/>
            <a:ext cx="14398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3 T, 3 F</a:t>
            </a:r>
            <a:endParaRPr lang="en-US"/>
          </a:p>
        </p:txBody>
      </p:sp>
      <p:sp>
        <p:nvSpPr>
          <p:cNvPr id="312326" name="Rectangle 6"/>
          <p:cNvSpPr>
            <a:spLocks noChangeArrowheads="1"/>
          </p:cNvSpPr>
          <p:nvPr/>
        </p:nvSpPr>
        <p:spPr bwMode="auto">
          <a:xfrm>
            <a:off x="2987675" y="2852738"/>
            <a:ext cx="1439863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3 T, 3 F</a:t>
            </a:r>
            <a:endParaRPr lang="en-US"/>
          </a:p>
        </p:txBody>
      </p:sp>
      <p:cxnSp>
        <p:nvCxnSpPr>
          <p:cNvPr id="312327" name="AutoShape 7"/>
          <p:cNvCxnSpPr>
            <a:cxnSpLocks noChangeShapeType="1"/>
            <a:stCxn id="312324" idx="2"/>
            <a:endCxn id="312325" idx="0"/>
          </p:cNvCxnSpPr>
          <p:nvPr/>
        </p:nvCxnSpPr>
        <p:spPr bwMode="auto">
          <a:xfrm flipH="1">
            <a:off x="1189038" y="2217738"/>
            <a:ext cx="1295400" cy="622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2328" name="AutoShape 8"/>
          <p:cNvCxnSpPr>
            <a:cxnSpLocks noChangeShapeType="1"/>
            <a:stCxn id="312324" idx="2"/>
            <a:endCxn id="312326" idx="0"/>
          </p:cNvCxnSpPr>
          <p:nvPr/>
        </p:nvCxnSpPr>
        <p:spPr bwMode="auto">
          <a:xfrm>
            <a:off x="2484438" y="2217738"/>
            <a:ext cx="1223962" cy="622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2329" name="Text Box 9"/>
          <p:cNvSpPr txBox="1">
            <a:spLocks noChangeArrowheads="1"/>
          </p:cNvSpPr>
          <p:nvPr/>
        </p:nvSpPr>
        <p:spPr bwMode="auto">
          <a:xfrm>
            <a:off x="1331913" y="2276475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Yes</a:t>
            </a:r>
            <a:endParaRPr lang="en-US" sz="1400"/>
          </a:p>
        </p:txBody>
      </p:sp>
      <p:sp>
        <p:nvSpPr>
          <p:cNvPr id="312330" name="Text Box 10"/>
          <p:cNvSpPr txBox="1">
            <a:spLocks noChangeArrowheads="1"/>
          </p:cNvSpPr>
          <p:nvPr/>
        </p:nvSpPr>
        <p:spPr bwMode="auto">
          <a:xfrm>
            <a:off x="3132138" y="2276475"/>
            <a:ext cx="425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No</a:t>
            </a:r>
            <a:endParaRPr lang="en-US" sz="1400"/>
          </a:p>
        </p:txBody>
      </p:sp>
      <p:pic>
        <p:nvPicPr>
          <p:cNvPr id="312331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1268413"/>
            <a:ext cx="4176712" cy="2117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312332" name="Rectangle 12"/>
          <p:cNvSpPr>
            <a:spLocks noChangeArrowheads="1"/>
          </p:cNvSpPr>
          <p:nvPr/>
        </p:nvSpPr>
        <p:spPr bwMode="auto">
          <a:xfrm>
            <a:off x="5219700" y="1844675"/>
            <a:ext cx="3529013" cy="142875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333" name="Rectangle 13"/>
          <p:cNvSpPr>
            <a:spLocks noChangeArrowheads="1"/>
          </p:cNvSpPr>
          <p:nvPr/>
        </p:nvSpPr>
        <p:spPr bwMode="auto">
          <a:xfrm>
            <a:off x="5219700" y="2276475"/>
            <a:ext cx="3529013" cy="287338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334" name="Rectangle 14"/>
          <p:cNvSpPr>
            <a:spLocks noChangeArrowheads="1"/>
          </p:cNvSpPr>
          <p:nvPr/>
        </p:nvSpPr>
        <p:spPr bwMode="auto">
          <a:xfrm>
            <a:off x="5219700" y="2781300"/>
            <a:ext cx="3529013" cy="287338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335" name="Rectangle 15"/>
          <p:cNvSpPr>
            <a:spLocks noChangeArrowheads="1"/>
          </p:cNvSpPr>
          <p:nvPr/>
        </p:nvSpPr>
        <p:spPr bwMode="auto">
          <a:xfrm>
            <a:off x="5219700" y="3141663"/>
            <a:ext cx="3529013" cy="21590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336" name="Text Box 16"/>
          <p:cNvSpPr txBox="1">
            <a:spLocks noChangeArrowheads="1"/>
          </p:cNvSpPr>
          <p:nvPr/>
        </p:nvSpPr>
        <p:spPr bwMode="auto">
          <a:xfrm>
            <a:off x="231775" y="5100638"/>
            <a:ext cx="437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/>
              <a:t>Entropy decrease = 0.30 – 0.30 = 0</a:t>
            </a:r>
            <a:endParaRPr lang="en-US"/>
          </a:p>
        </p:txBody>
      </p:sp>
      <p:sp>
        <p:nvSpPr>
          <p:cNvPr id="312337" name="Rectangle 17"/>
          <p:cNvSpPr>
            <a:spLocks noChangeArrowheads="1"/>
          </p:cNvSpPr>
          <p:nvPr/>
        </p:nvSpPr>
        <p:spPr bwMode="auto">
          <a:xfrm>
            <a:off x="5435600" y="1412875"/>
            <a:ext cx="287338" cy="19446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8" name="Rectangle 4"/>
          <p:cNvSpPr>
            <a:spLocks noChangeArrowheads="1"/>
          </p:cNvSpPr>
          <p:nvPr/>
        </p:nvSpPr>
        <p:spPr bwMode="auto">
          <a:xfrm>
            <a:off x="685800" y="2286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chemeClr val="tx2"/>
                </a:solidFill>
                <a:latin typeface="Helvetica"/>
                <a:cs typeface="Helvetica"/>
              </a:rPr>
              <a:t>Two types of learning in AI</a:t>
            </a:r>
          </a:p>
        </p:txBody>
      </p:sp>
      <p:sp>
        <p:nvSpPr>
          <p:cNvPr id="277509" name="Rectangle 5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000" i="1" dirty="0">
                <a:solidFill>
                  <a:srgbClr val="FF0000"/>
                </a:solidFill>
                <a:latin typeface="Helvetica"/>
                <a:cs typeface="Helvetica"/>
              </a:rPr>
              <a:t>Deductive</a:t>
            </a:r>
            <a:r>
              <a:rPr lang="en-US" sz="2000" dirty="0">
                <a:solidFill>
                  <a:srgbClr val="FF0000"/>
                </a:solidFill>
                <a:latin typeface="Helvetica"/>
                <a:cs typeface="Helvetica"/>
              </a:rPr>
              <a:t>:</a:t>
            </a:r>
            <a:r>
              <a:rPr lang="en-US" sz="2000" dirty="0">
                <a:latin typeface="Helvetica"/>
                <a:cs typeface="Helvetica"/>
              </a:rPr>
              <a:t> Deduce rules/facts from already known rules/facts. (We have already dealt with this)</a:t>
            </a:r>
            <a:endParaRPr lang="en-US" sz="2800" dirty="0">
              <a:latin typeface="Helvetica"/>
              <a:cs typeface="Helvetica"/>
            </a:endParaRPr>
          </a:p>
          <a:p>
            <a:pPr marL="342900" indent="-342900">
              <a:spcBef>
                <a:spcPct val="20000"/>
              </a:spcBef>
            </a:pPr>
            <a:endParaRPr lang="en-US" sz="2800" dirty="0">
              <a:latin typeface="Helvetica"/>
              <a:cs typeface="Helvetica"/>
            </a:endParaRPr>
          </a:p>
          <a:p>
            <a:pPr marL="342900" indent="-342900">
              <a:spcBef>
                <a:spcPct val="20000"/>
              </a:spcBef>
            </a:pPr>
            <a:endParaRPr lang="en-US" sz="2800" dirty="0">
              <a:latin typeface="Helvetica"/>
              <a:cs typeface="Helvetica"/>
            </a:endParaRPr>
          </a:p>
          <a:p>
            <a:pPr marL="342900" indent="-342900">
              <a:spcBef>
                <a:spcPct val="20000"/>
              </a:spcBef>
            </a:pPr>
            <a:endParaRPr lang="en-US" sz="2000" i="1" dirty="0">
              <a:latin typeface="Helvetica"/>
              <a:cs typeface="Helvetica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i="1" dirty="0">
                <a:solidFill>
                  <a:srgbClr val="FF0000"/>
                </a:solidFill>
                <a:latin typeface="Helvetica"/>
                <a:cs typeface="Helvetica"/>
              </a:rPr>
              <a:t>Inductive</a:t>
            </a:r>
            <a:r>
              <a:rPr lang="en-US" sz="2000" dirty="0">
                <a:solidFill>
                  <a:srgbClr val="FF0000"/>
                </a:solidFill>
                <a:latin typeface="Helvetica"/>
                <a:cs typeface="Helvetica"/>
              </a:rPr>
              <a:t>:</a:t>
            </a:r>
            <a:r>
              <a:rPr lang="en-US" sz="2000" dirty="0">
                <a:latin typeface="Helvetica"/>
                <a:cs typeface="Helvetica"/>
              </a:rPr>
              <a:t> Learn </a:t>
            </a:r>
            <a:r>
              <a:rPr lang="en-US" sz="2000" u="sng" dirty="0">
                <a:latin typeface="Helvetica"/>
                <a:cs typeface="Helvetica"/>
              </a:rPr>
              <a:t>new</a:t>
            </a:r>
            <a:r>
              <a:rPr lang="en-US" sz="2000" dirty="0">
                <a:latin typeface="Helvetica"/>
                <a:cs typeface="Helvetica"/>
              </a:rPr>
              <a:t> rules/facts from a data set </a:t>
            </a:r>
            <a:r>
              <a:rPr lang="en-US" sz="2400" dirty="0">
                <a:latin typeface="Helvetica"/>
                <a:cs typeface="Helvetica"/>
              </a:rPr>
              <a:t>D</a:t>
            </a:r>
            <a:r>
              <a:rPr lang="en-US" sz="2000" dirty="0">
                <a:latin typeface="Helvetica"/>
                <a:cs typeface="Helvetica"/>
              </a:rPr>
              <a:t>.</a:t>
            </a:r>
          </a:p>
        </p:txBody>
      </p:sp>
      <p:graphicFrame>
        <p:nvGraphicFramePr>
          <p:cNvPr id="277510" name="Object 6"/>
          <p:cNvGraphicFramePr>
            <a:graphicFrameLocks noChangeAspect="1"/>
          </p:cNvGraphicFramePr>
          <p:nvPr/>
        </p:nvGraphicFramePr>
        <p:xfrm>
          <a:off x="2001838" y="2935288"/>
          <a:ext cx="491331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7" name="Equation" r:id="rId3" imgW="1651000" imgH="241300" progId="Equation.DSMT4">
                  <p:embed/>
                </p:oleObj>
              </mc:Choice>
              <mc:Fallback>
                <p:oleObj name="Equation" r:id="rId3" imgW="1651000" imgH="241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838" y="2935288"/>
                        <a:ext cx="4913312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1" name="Object 7"/>
          <p:cNvGraphicFramePr>
            <a:graphicFrameLocks noChangeAspect="1"/>
          </p:cNvGraphicFramePr>
          <p:nvPr/>
        </p:nvGraphicFramePr>
        <p:xfrm>
          <a:off x="933450" y="4694238"/>
          <a:ext cx="6324600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8" name="Equation" r:id="rId5" imgW="2070100" imgH="241300" progId="Equation.DSMT4">
                  <p:embed/>
                </p:oleObj>
              </mc:Choice>
              <mc:Fallback>
                <p:oleObj name="Equation" r:id="rId5" imgW="2070100" imgH="241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4694238"/>
                        <a:ext cx="6324600" cy="735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12" name="Text Box 8"/>
          <p:cNvSpPr txBox="1">
            <a:spLocks noChangeArrowheads="1"/>
          </p:cNvSpPr>
          <p:nvPr/>
        </p:nvSpPr>
        <p:spPr bwMode="auto">
          <a:xfrm>
            <a:off x="762000" y="5715000"/>
            <a:ext cx="7553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/>
              <a:t>We will be dealing with the latter, </a:t>
            </a:r>
            <a:r>
              <a:rPr lang="en-US" sz="2000" i="1" dirty="0"/>
              <a:t>inductive</a:t>
            </a:r>
            <a:r>
              <a:rPr lang="en-US" sz="2000" dirty="0"/>
              <a:t> learning, now</a:t>
            </a:r>
            <a:endParaRPr lang="en-US" sz="2400" dirty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Decision tree learning example</a:t>
            </a:r>
            <a:endParaRPr lang="en-US"/>
          </a:p>
        </p:txBody>
      </p:sp>
      <p:graphicFrame>
        <p:nvGraphicFramePr>
          <p:cNvPr id="313347" name="Object 3"/>
          <p:cNvGraphicFramePr>
            <a:graphicFrameLocks noChangeAspect="1"/>
          </p:cNvGraphicFramePr>
          <p:nvPr/>
        </p:nvGraphicFramePr>
        <p:xfrm>
          <a:off x="18929" y="3933825"/>
          <a:ext cx="9048871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7" name="Equation" r:id="rId3" imgW="5194300" imgH="393700" progId="Equation.DSMT4">
                  <p:embed/>
                </p:oleObj>
              </mc:Choice>
              <mc:Fallback>
                <p:oleObj name="Equation" r:id="rId3" imgW="5194300" imgH="3937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9" y="3933825"/>
                        <a:ext cx="9048871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48" name="Rectangle 4"/>
          <p:cNvSpPr>
            <a:spLocks noChangeArrowheads="1"/>
          </p:cNvSpPr>
          <p:nvPr/>
        </p:nvSpPr>
        <p:spPr bwMode="auto">
          <a:xfrm>
            <a:off x="1763713" y="1484313"/>
            <a:ext cx="14398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Sat/Fri?</a:t>
            </a:r>
            <a:endParaRPr lang="en-US"/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468313" y="2852738"/>
            <a:ext cx="14398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2 T, 3 F</a:t>
            </a:r>
            <a:endParaRPr lang="en-US"/>
          </a:p>
        </p:txBody>
      </p:sp>
      <p:sp>
        <p:nvSpPr>
          <p:cNvPr id="313350" name="Rectangle 6"/>
          <p:cNvSpPr>
            <a:spLocks noChangeArrowheads="1"/>
          </p:cNvSpPr>
          <p:nvPr/>
        </p:nvSpPr>
        <p:spPr bwMode="auto">
          <a:xfrm>
            <a:off x="2987675" y="2852738"/>
            <a:ext cx="1439863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4 T, 3 F</a:t>
            </a:r>
            <a:endParaRPr lang="en-US"/>
          </a:p>
        </p:txBody>
      </p:sp>
      <p:cxnSp>
        <p:nvCxnSpPr>
          <p:cNvPr id="313351" name="AutoShape 7"/>
          <p:cNvCxnSpPr>
            <a:cxnSpLocks noChangeShapeType="1"/>
            <a:stCxn id="313348" idx="2"/>
            <a:endCxn id="313349" idx="0"/>
          </p:cNvCxnSpPr>
          <p:nvPr/>
        </p:nvCxnSpPr>
        <p:spPr bwMode="auto">
          <a:xfrm flipH="1">
            <a:off x="1189038" y="2217738"/>
            <a:ext cx="1295400" cy="622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3352" name="AutoShape 8"/>
          <p:cNvCxnSpPr>
            <a:cxnSpLocks noChangeShapeType="1"/>
            <a:stCxn id="313348" idx="2"/>
            <a:endCxn id="313350" idx="0"/>
          </p:cNvCxnSpPr>
          <p:nvPr/>
        </p:nvCxnSpPr>
        <p:spPr bwMode="auto">
          <a:xfrm>
            <a:off x="2484438" y="2217738"/>
            <a:ext cx="1223962" cy="622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3353" name="Text Box 9"/>
          <p:cNvSpPr txBox="1">
            <a:spLocks noChangeArrowheads="1"/>
          </p:cNvSpPr>
          <p:nvPr/>
        </p:nvSpPr>
        <p:spPr bwMode="auto">
          <a:xfrm>
            <a:off x="1331913" y="2276475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Yes</a:t>
            </a:r>
            <a:endParaRPr lang="en-US" sz="1400"/>
          </a:p>
        </p:txBody>
      </p:sp>
      <p:sp>
        <p:nvSpPr>
          <p:cNvPr id="313354" name="Text Box 10"/>
          <p:cNvSpPr txBox="1">
            <a:spLocks noChangeArrowheads="1"/>
          </p:cNvSpPr>
          <p:nvPr/>
        </p:nvSpPr>
        <p:spPr bwMode="auto">
          <a:xfrm>
            <a:off x="3132138" y="2276475"/>
            <a:ext cx="425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No</a:t>
            </a:r>
            <a:endParaRPr lang="en-US" sz="1400"/>
          </a:p>
        </p:txBody>
      </p:sp>
      <p:pic>
        <p:nvPicPr>
          <p:cNvPr id="313355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1268413"/>
            <a:ext cx="4176712" cy="2117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313357" name="Rectangle 13"/>
          <p:cNvSpPr>
            <a:spLocks noChangeArrowheads="1"/>
          </p:cNvSpPr>
          <p:nvPr/>
        </p:nvSpPr>
        <p:spPr bwMode="auto">
          <a:xfrm>
            <a:off x="5219700" y="1989138"/>
            <a:ext cx="3529013" cy="287337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358" name="Rectangle 14"/>
          <p:cNvSpPr>
            <a:spLocks noChangeArrowheads="1"/>
          </p:cNvSpPr>
          <p:nvPr/>
        </p:nvSpPr>
        <p:spPr bwMode="auto">
          <a:xfrm>
            <a:off x="5219700" y="2781300"/>
            <a:ext cx="3529013" cy="287338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359" name="Rectangle 15"/>
          <p:cNvSpPr>
            <a:spLocks noChangeArrowheads="1"/>
          </p:cNvSpPr>
          <p:nvPr/>
        </p:nvSpPr>
        <p:spPr bwMode="auto">
          <a:xfrm>
            <a:off x="5219700" y="3141663"/>
            <a:ext cx="3529013" cy="21590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360" name="Text Box 16"/>
          <p:cNvSpPr txBox="1">
            <a:spLocks noChangeArrowheads="1"/>
          </p:cNvSpPr>
          <p:nvPr/>
        </p:nvSpPr>
        <p:spPr bwMode="auto">
          <a:xfrm>
            <a:off x="231775" y="5100638"/>
            <a:ext cx="4749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/>
              <a:t>Entropy decrease = 0.30 – 0.29 = 0.01</a:t>
            </a:r>
            <a:endParaRPr lang="en-US"/>
          </a:p>
        </p:txBody>
      </p:sp>
      <p:sp>
        <p:nvSpPr>
          <p:cNvPr id="313361" name="Rectangle 17"/>
          <p:cNvSpPr>
            <a:spLocks noChangeArrowheads="1"/>
          </p:cNvSpPr>
          <p:nvPr/>
        </p:nvSpPr>
        <p:spPr bwMode="auto">
          <a:xfrm>
            <a:off x="5651500" y="1412875"/>
            <a:ext cx="287338" cy="19446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Decision tree learning example</a:t>
            </a:r>
            <a:endParaRPr lang="en-US"/>
          </a:p>
        </p:txBody>
      </p:sp>
      <p:graphicFrame>
        <p:nvGraphicFramePr>
          <p:cNvPr id="314371" name="Object 3"/>
          <p:cNvGraphicFramePr>
            <a:graphicFrameLocks noChangeAspect="1"/>
          </p:cNvGraphicFramePr>
          <p:nvPr/>
        </p:nvGraphicFramePr>
        <p:xfrm>
          <a:off x="18929" y="3933825"/>
          <a:ext cx="9048871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1" name="Equation" r:id="rId3" imgW="5194300" imgH="393700" progId="Equation.DSMT4">
                  <p:embed/>
                </p:oleObj>
              </mc:Choice>
              <mc:Fallback>
                <p:oleObj name="Equation" r:id="rId3" imgW="5194300" imgH="3937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9" y="3933825"/>
                        <a:ext cx="9048871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1763713" y="1484313"/>
            <a:ext cx="14398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Hungry?</a:t>
            </a:r>
            <a:endParaRPr lang="en-US"/>
          </a:p>
        </p:txBody>
      </p:sp>
      <p:sp>
        <p:nvSpPr>
          <p:cNvPr id="314373" name="Rectangle 5"/>
          <p:cNvSpPr>
            <a:spLocks noChangeArrowheads="1"/>
          </p:cNvSpPr>
          <p:nvPr/>
        </p:nvSpPr>
        <p:spPr bwMode="auto">
          <a:xfrm>
            <a:off x="468313" y="2852738"/>
            <a:ext cx="14398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5 T, 2 F</a:t>
            </a:r>
            <a:endParaRPr lang="en-US"/>
          </a:p>
        </p:txBody>
      </p:sp>
      <p:sp>
        <p:nvSpPr>
          <p:cNvPr id="314374" name="Rectangle 6"/>
          <p:cNvSpPr>
            <a:spLocks noChangeArrowheads="1"/>
          </p:cNvSpPr>
          <p:nvPr/>
        </p:nvSpPr>
        <p:spPr bwMode="auto">
          <a:xfrm>
            <a:off x="2987675" y="2852738"/>
            <a:ext cx="1439863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1 T, 4 F</a:t>
            </a:r>
            <a:endParaRPr lang="en-US"/>
          </a:p>
        </p:txBody>
      </p:sp>
      <p:cxnSp>
        <p:nvCxnSpPr>
          <p:cNvPr id="314375" name="AutoShape 7"/>
          <p:cNvCxnSpPr>
            <a:cxnSpLocks noChangeShapeType="1"/>
            <a:stCxn id="314372" idx="2"/>
            <a:endCxn id="314373" idx="0"/>
          </p:cNvCxnSpPr>
          <p:nvPr/>
        </p:nvCxnSpPr>
        <p:spPr bwMode="auto">
          <a:xfrm flipH="1">
            <a:off x="1189038" y="2217738"/>
            <a:ext cx="1295400" cy="622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4376" name="AutoShape 8"/>
          <p:cNvCxnSpPr>
            <a:cxnSpLocks noChangeShapeType="1"/>
            <a:stCxn id="314372" idx="2"/>
            <a:endCxn id="314374" idx="0"/>
          </p:cNvCxnSpPr>
          <p:nvPr/>
        </p:nvCxnSpPr>
        <p:spPr bwMode="auto">
          <a:xfrm>
            <a:off x="2484438" y="2217738"/>
            <a:ext cx="1223962" cy="622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4377" name="Text Box 9"/>
          <p:cNvSpPr txBox="1">
            <a:spLocks noChangeArrowheads="1"/>
          </p:cNvSpPr>
          <p:nvPr/>
        </p:nvSpPr>
        <p:spPr bwMode="auto">
          <a:xfrm>
            <a:off x="1331913" y="2276475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Yes</a:t>
            </a:r>
            <a:endParaRPr lang="en-US" sz="1400"/>
          </a:p>
        </p:txBody>
      </p:sp>
      <p:sp>
        <p:nvSpPr>
          <p:cNvPr id="314378" name="Text Box 10"/>
          <p:cNvSpPr txBox="1">
            <a:spLocks noChangeArrowheads="1"/>
          </p:cNvSpPr>
          <p:nvPr/>
        </p:nvSpPr>
        <p:spPr bwMode="auto">
          <a:xfrm>
            <a:off x="3132138" y="2276475"/>
            <a:ext cx="425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No</a:t>
            </a:r>
            <a:endParaRPr lang="en-US" sz="1400"/>
          </a:p>
        </p:txBody>
      </p:sp>
      <p:pic>
        <p:nvPicPr>
          <p:cNvPr id="314379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1268413"/>
            <a:ext cx="4176712" cy="2117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314380" name="Rectangle 12"/>
          <p:cNvSpPr>
            <a:spLocks noChangeArrowheads="1"/>
          </p:cNvSpPr>
          <p:nvPr/>
        </p:nvSpPr>
        <p:spPr bwMode="auto">
          <a:xfrm>
            <a:off x="5219700" y="1557338"/>
            <a:ext cx="3529013" cy="287337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381" name="Rectangle 13"/>
          <p:cNvSpPr>
            <a:spLocks noChangeArrowheads="1"/>
          </p:cNvSpPr>
          <p:nvPr/>
        </p:nvSpPr>
        <p:spPr bwMode="auto">
          <a:xfrm>
            <a:off x="5219700" y="2924175"/>
            <a:ext cx="3529013" cy="144463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382" name="Rectangle 14"/>
          <p:cNvSpPr>
            <a:spLocks noChangeArrowheads="1"/>
          </p:cNvSpPr>
          <p:nvPr/>
        </p:nvSpPr>
        <p:spPr bwMode="auto">
          <a:xfrm>
            <a:off x="5219700" y="3141663"/>
            <a:ext cx="3529013" cy="21590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383" name="Text Box 15"/>
          <p:cNvSpPr txBox="1">
            <a:spLocks noChangeArrowheads="1"/>
          </p:cNvSpPr>
          <p:nvPr/>
        </p:nvSpPr>
        <p:spPr bwMode="auto">
          <a:xfrm>
            <a:off x="231775" y="5100638"/>
            <a:ext cx="4749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/>
              <a:t>Entropy decrease = 0.30 – 0.24 = 0.06</a:t>
            </a:r>
            <a:endParaRPr lang="en-US"/>
          </a:p>
        </p:txBody>
      </p:sp>
      <p:sp>
        <p:nvSpPr>
          <p:cNvPr id="314384" name="Rectangle 16"/>
          <p:cNvSpPr>
            <a:spLocks noChangeArrowheads="1"/>
          </p:cNvSpPr>
          <p:nvPr/>
        </p:nvSpPr>
        <p:spPr bwMode="auto">
          <a:xfrm>
            <a:off x="5940425" y="1412875"/>
            <a:ext cx="360363" cy="19446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385" name="Rectangle 17"/>
          <p:cNvSpPr>
            <a:spLocks noChangeArrowheads="1"/>
          </p:cNvSpPr>
          <p:nvPr/>
        </p:nvSpPr>
        <p:spPr bwMode="auto">
          <a:xfrm>
            <a:off x="5219700" y="1989138"/>
            <a:ext cx="3529013" cy="144462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386" name="Rectangle 18"/>
          <p:cNvSpPr>
            <a:spLocks noChangeArrowheads="1"/>
          </p:cNvSpPr>
          <p:nvPr/>
        </p:nvSpPr>
        <p:spPr bwMode="auto">
          <a:xfrm>
            <a:off x="5219700" y="2276475"/>
            <a:ext cx="3529013" cy="144463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387" name="Rectangle 19"/>
          <p:cNvSpPr>
            <a:spLocks noChangeArrowheads="1"/>
          </p:cNvSpPr>
          <p:nvPr/>
        </p:nvSpPr>
        <p:spPr bwMode="auto">
          <a:xfrm>
            <a:off x="5219700" y="2565400"/>
            <a:ext cx="3529013" cy="144463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Decision tree learning example</a:t>
            </a:r>
            <a:endParaRPr lang="en-US"/>
          </a:p>
        </p:txBody>
      </p:sp>
      <p:graphicFrame>
        <p:nvGraphicFramePr>
          <p:cNvPr id="315395" name="Object 3"/>
          <p:cNvGraphicFramePr>
            <a:graphicFrameLocks noChangeAspect="1"/>
          </p:cNvGraphicFramePr>
          <p:nvPr/>
        </p:nvGraphicFramePr>
        <p:xfrm>
          <a:off x="0" y="3933825"/>
          <a:ext cx="909336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5" name="Equation" r:id="rId3" imgW="5219700" imgH="393700" progId="Equation.DSMT4">
                  <p:embed/>
                </p:oleObj>
              </mc:Choice>
              <mc:Fallback>
                <p:oleObj name="Equation" r:id="rId3" imgW="5219700" imgH="3937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933825"/>
                        <a:ext cx="909336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396" name="Rectangle 4"/>
          <p:cNvSpPr>
            <a:spLocks noChangeArrowheads="1"/>
          </p:cNvSpPr>
          <p:nvPr/>
        </p:nvSpPr>
        <p:spPr bwMode="auto">
          <a:xfrm>
            <a:off x="1763713" y="1484313"/>
            <a:ext cx="14398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Raining?</a:t>
            </a:r>
            <a:endParaRPr lang="en-US"/>
          </a:p>
        </p:txBody>
      </p:sp>
      <p:sp>
        <p:nvSpPr>
          <p:cNvPr id="315397" name="Rectangle 5"/>
          <p:cNvSpPr>
            <a:spLocks noChangeArrowheads="1"/>
          </p:cNvSpPr>
          <p:nvPr/>
        </p:nvSpPr>
        <p:spPr bwMode="auto">
          <a:xfrm>
            <a:off x="468313" y="2852738"/>
            <a:ext cx="14398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2 T, 2 F</a:t>
            </a:r>
            <a:endParaRPr lang="en-US"/>
          </a:p>
        </p:txBody>
      </p:sp>
      <p:sp>
        <p:nvSpPr>
          <p:cNvPr id="315398" name="Rectangle 6"/>
          <p:cNvSpPr>
            <a:spLocks noChangeArrowheads="1"/>
          </p:cNvSpPr>
          <p:nvPr/>
        </p:nvSpPr>
        <p:spPr bwMode="auto">
          <a:xfrm>
            <a:off x="2987675" y="2852738"/>
            <a:ext cx="1439863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4 T, 4 F</a:t>
            </a:r>
            <a:endParaRPr lang="en-US"/>
          </a:p>
        </p:txBody>
      </p:sp>
      <p:cxnSp>
        <p:nvCxnSpPr>
          <p:cNvPr id="315399" name="AutoShape 7"/>
          <p:cNvCxnSpPr>
            <a:cxnSpLocks noChangeShapeType="1"/>
            <a:stCxn id="315396" idx="2"/>
            <a:endCxn id="315397" idx="0"/>
          </p:cNvCxnSpPr>
          <p:nvPr/>
        </p:nvCxnSpPr>
        <p:spPr bwMode="auto">
          <a:xfrm flipH="1">
            <a:off x="1189038" y="2217738"/>
            <a:ext cx="1295400" cy="622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5400" name="AutoShape 8"/>
          <p:cNvCxnSpPr>
            <a:cxnSpLocks noChangeShapeType="1"/>
            <a:stCxn id="315396" idx="2"/>
            <a:endCxn id="315398" idx="0"/>
          </p:cNvCxnSpPr>
          <p:nvPr/>
        </p:nvCxnSpPr>
        <p:spPr bwMode="auto">
          <a:xfrm>
            <a:off x="2484438" y="2217738"/>
            <a:ext cx="1223962" cy="622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5401" name="Text Box 9"/>
          <p:cNvSpPr txBox="1">
            <a:spLocks noChangeArrowheads="1"/>
          </p:cNvSpPr>
          <p:nvPr/>
        </p:nvSpPr>
        <p:spPr bwMode="auto">
          <a:xfrm>
            <a:off x="1331913" y="2276475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Yes</a:t>
            </a:r>
            <a:endParaRPr lang="en-US" sz="1400"/>
          </a:p>
        </p:txBody>
      </p:sp>
      <p:sp>
        <p:nvSpPr>
          <p:cNvPr id="315402" name="Text Box 10"/>
          <p:cNvSpPr txBox="1">
            <a:spLocks noChangeArrowheads="1"/>
          </p:cNvSpPr>
          <p:nvPr/>
        </p:nvSpPr>
        <p:spPr bwMode="auto">
          <a:xfrm>
            <a:off x="3132138" y="2276475"/>
            <a:ext cx="425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No</a:t>
            </a:r>
            <a:endParaRPr lang="en-US" sz="1400"/>
          </a:p>
        </p:txBody>
      </p:sp>
      <p:pic>
        <p:nvPicPr>
          <p:cNvPr id="315403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1268413"/>
            <a:ext cx="4176712" cy="2117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315404" name="Rectangle 12"/>
          <p:cNvSpPr>
            <a:spLocks noChangeArrowheads="1"/>
          </p:cNvSpPr>
          <p:nvPr/>
        </p:nvSpPr>
        <p:spPr bwMode="auto">
          <a:xfrm>
            <a:off x="5219700" y="2276475"/>
            <a:ext cx="3529013" cy="64770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5407" name="Text Box 15"/>
          <p:cNvSpPr txBox="1">
            <a:spLocks noChangeArrowheads="1"/>
          </p:cNvSpPr>
          <p:nvPr/>
        </p:nvSpPr>
        <p:spPr bwMode="auto">
          <a:xfrm>
            <a:off x="231775" y="5100638"/>
            <a:ext cx="437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/>
              <a:t>Entropy decrease = 0.30 – 0.30 = 0</a:t>
            </a:r>
            <a:endParaRPr lang="en-US"/>
          </a:p>
        </p:txBody>
      </p:sp>
      <p:sp>
        <p:nvSpPr>
          <p:cNvPr id="315408" name="Rectangle 16"/>
          <p:cNvSpPr>
            <a:spLocks noChangeArrowheads="1"/>
          </p:cNvSpPr>
          <p:nvPr/>
        </p:nvSpPr>
        <p:spPr bwMode="auto">
          <a:xfrm>
            <a:off x="6948488" y="1412875"/>
            <a:ext cx="360362" cy="19446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Decision tree learning example</a:t>
            </a:r>
            <a:endParaRPr lang="en-US"/>
          </a:p>
        </p:txBody>
      </p:sp>
      <p:graphicFrame>
        <p:nvGraphicFramePr>
          <p:cNvPr id="316419" name="Object 3"/>
          <p:cNvGraphicFramePr>
            <a:graphicFrameLocks noChangeAspect="1"/>
          </p:cNvGraphicFramePr>
          <p:nvPr/>
        </p:nvGraphicFramePr>
        <p:xfrm>
          <a:off x="18929" y="3933825"/>
          <a:ext cx="9048871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9" name="Equation" r:id="rId3" imgW="5194300" imgH="393700" progId="Equation.DSMT4">
                  <p:embed/>
                </p:oleObj>
              </mc:Choice>
              <mc:Fallback>
                <p:oleObj name="Equation" r:id="rId3" imgW="5194300" imgH="3937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9" y="3933825"/>
                        <a:ext cx="9048871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1692275" y="1484313"/>
            <a:ext cx="1584325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Reservation?</a:t>
            </a:r>
            <a:endParaRPr lang="en-US"/>
          </a:p>
        </p:txBody>
      </p:sp>
      <p:sp>
        <p:nvSpPr>
          <p:cNvPr id="316421" name="Rectangle 5"/>
          <p:cNvSpPr>
            <a:spLocks noChangeArrowheads="1"/>
          </p:cNvSpPr>
          <p:nvPr/>
        </p:nvSpPr>
        <p:spPr bwMode="auto">
          <a:xfrm>
            <a:off x="468313" y="2852738"/>
            <a:ext cx="14398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3 T, 2 F</a:t>
            </a:r>
            <a:endParaRPr lang="en-US"/>
          </a:p>
        </p:txBody>
      </p:sp>
      <p:sp>
        <p:nvSpPr>
          <p:cNvPr id="316422" name="Rectangle 6"/>
          <p:cNvSpPr>
            <a:spLocks noChangeArrowheads="1"/>
          </p:cNvSpPr>
          <p:nvPr/>
        </p:nvSpPr>
        <p:spPr bwMode="auto">
          <a:xfrm>
            <a:off x="2987675" y="2852738"/>
            <a:ext cx="1439863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3 T, 4 F</a:t>
            </a:r>
            <a:endParaRPr lang="en-US"/>
          </a:p>
        </p:txBody>
      </p:sp>
      <p:cxnSp>
        <p:nvCxnSpPr>
          <p:cNvPr id="316423" name="AutoShape 7"/>
          <p:cNvCxnSpPr>
            <a:cxnSpLocks noChangeShapeType="1"/>
            <a:stCxn id="316420" idx="2"/>
            <a:endCxn id="316421" idx="0"/>
          </p:cNvCxnSpPr>
          <p:nvPr/>
        </p:nvCxnSpPr>
        <p:spPr bwMode="auto">
          <a:xfrm flipH="1">
            <a:off x="1189038" y="2217738"/>
            <a:ext cx="1295400" cy="622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6424" name="AutoShape 8"/>
          <p:cNvCxnSpPr>
            <a:cxnSpLocks noChangeShapeType="1"/>
            <a:stCxn id="316420" idx="2"/>
            <a:endCxn id="316422" idx="0"/>
          </p:cNvCxnSpPr>
          <p:nvPr/>
        </p:nvCxnSpPr>
        <p:spPr bwMode="auto">
          <a:xfrm>
            <a:off x="2484438" y="2217738"/>
            <a:ext cx="1223962" cy="622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6425" name="Text Box 9"/>
          <p:cNvSpPr txBox="1">
            <a:spLocks noChangeArrowheads="1"/>
          </p:cNvSpPr>
          <p:nvPr/>
        </p:nvSpPr>
        <p:spPr bwMode="auto">
          <a:xfrm>
            <a:off x="1331913" y="2276475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Yes</a:t>
            </a:r>
            <a:endParaRPr lang="en-US" sz="1400"/>
          </a:p>
        </p:txBody>
      </p:sp>
      <p:sp>
        <p:nvSpPr>
          <p:cNvPr id="316426" name="Text Box 10"/>
          <p:cNvSpPr txBox="1">
            <a:spLocks noChangeArrowheads="1"/>
          </p:cNvSpPr>
          <p:nvPr/>
        </p:nvSpPr>
        <p:spPr bwMode="auto">
          <a:xfrm>
            <a:off x="3132138" y="2276475"/>
            <a:ext cx="425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No</a:t>
            </a:r>
            <a:endParaRPr lang="en-US" sz="1400"/>
          </a:p>
        </p:txBody>
      </p:sp>
      <p:pic>
        <p:nvPicPr>
          <p:cNvPr id="316427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1268413"/>
            <a:ext cx="4176712" cy="2117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316428" name="Rectangle 12"/>
          <p:cNvSpPr>
            <a:spLocks noChangeArrowheads="1"/>
          </p:cNvSpPr>
          <p:nvPr/>
        </p:nvSpPr>
        <p:spPr bwMode="auto">
          <a:xfrm>
            <a:off x="5219700" y="2133600"/>
            <a:ext cx="3529013" cy="358775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429" name="Text Box 13"/>
          <p:cNvSpPr txBox="1">
            <a:spLocks noChangeArrowheads="1"/>
          </p:cNvSpPr>
          <p:nvPr/>
        </p:nvSpPr>
        <p:spPr bwMode="auto">
          <a:xfrm>
            <a:off x="231775" y="5100638"/>
            <a:ext cx="4749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/>
              <a:t>Entropy decrease = 0.30 – 0.29 = 0.01</a:t>
            </a:r>
            <a:endParaRPr lang="en-US"/>
          </a:p>
        </p:txBody>
      </p:sp>
      <p:sp>
        <p:nvSpPr>
          <p:cNvPr id="316430" name="Rectangle 14"/>
          <p:cNvSpPr>
            <a:spLocks noChangeArrowheads="1"/>
          </p:cNvSpPr>
          <p:nvPr/>
        </p:nvSpPr>
        <p:spPr bwMode="auto">
          <a:xfrm>
            <a:off x="7308850" y="1412875"/>
            <a:ext cx="287338" cy="19446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431" name="Rectangle 15"/>
          <p:cNvSpPr>
            <a:spLocks noChangeArrowheads="1"/>
          </p:cNvSpPr>
          <p:nvPr/>
        </p:nvSpPr>
        <p:spPr bwMode="auto">
          <a:xfrm>
            <a:off x="5219700" y="1557338"/>
            <a:ext cx="3529013" cy="142875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432" name="Rectangle 16"/>
          <p:cNvSpPr>
            <a:spLocks noChangeArrowheads="1"/>
          </p:cNvSpPr>
          <p:nvPr/>
        </p:nvSpPr>
        <p:spPr bwMode="auto">
          <a:xfrm>
            <a:off x="5219700" y="2565400"/>
            <a:ext cx="3529013" cy="21590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433" name="Rectangle 17"/>
          <p:cNvSpPr>
            <a:spLocks noChangeArrowheads="1"/>
          </p:cNvSpPr>
          <p:nvPr/>
        </p:nvSpPr>
        <p:spPr bwMode="auto">
          <a:xfrm>
            <a:off x="5219700" y="2924175"/>
            <a:ext cx="3529013" cy="142875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Decision tree learning example</a:t>
            </a:r>
            <a:endParaRPr lang="en-US"/>
          </a:p>
        </p:txBody>
      </p:sp>
      <p:graphicFrame>
        <p:nvGraphicFramePr>
          <p:cNvPr id="317443" name="Object 3"/>
          <p:cNvGraphicFramePr>
            <a:graphicFrameLocks noChangeAspect="1"/>
          </p:cNvGraphicFramePr>
          <p:nvPr/>
        </p:nvGraphicFramePr>
        <p:xfrm>
          <a:off x="211138" y="4087813"/>
          <a:ext cx="8628062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3" name="Equation" r:id="rId3" imgW="4787900" imgH="800100" progId="Equation.DSMT4">
                  <p:embed/>
                </p:oleObj>
              </mc:Choice>
              <mc:Fallback>
                <p:oleObj name="Equation" r:id="rId3" imgW="4787900" imgH="800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8" y="4087813"/>
                        <a:ext cx="8628062" cy="1441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44" name="Rectangle 4"/>
          <p:cNvSpPr>
            <a:spLocks noChangeArrowheads="1"/>
          </p:cNvSpPr>
          <p:nvPr/>
        </p:nvSpPr>
        <p:spPr bwMode="auto">
          <a:xfrm>
            <a:off x="1763713" y="1484313"/>
            <a:ext cx="14398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Patrons?</a:t>
            </a:r>
            <a:endParaRPr lang="en-US"/>
          </a:p>
        </p:txBody>
      </p:sp>
      <p:sp>
        <p:nvSpPr>
          <p:cNvPr id="317445" name="Rectangle 5"/>
          <p:cNvSpPr>
            <a:spLocks noChangeArrowheads="1"/>
          </p:cNvSpPr>
          <p:nvPr/>
        </p:nvSpPr>
        <p:spPr bwMode="auto">
          <a:xfrm>
            <a:off x="179388" y="2708275"/>
            <a:ext cx="12239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2 F</a:t>
            </a:r>
            <a:endParaRPr lang="en-US"/>
          </a:p>
        </p:txBody>
      </p:sp>
      <p:sp>
        <p:nvSpPr>
          <p:cNvPr id="317446" name="Rectangle 6"/>
          <p:cNvSpPr>
            <a:spLocks noChangeArrowheads="1"/>
          </p:cNvSpPr>
          <p:nvPr/>
        </p:nvSpPr>
        <p:spPr bwMode="auto">
          <a:xfrm>
            <a:off x="1547813" y="3141663"/>
            <a:ext cx="12239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4 T</a:t>
            </a:r>
            <a:endParaRPr lang="en-US"/>
          </a:p>
        </p:txBody>
      </p:sp>
      <p:cxnSp>
        <p:nvCxnSpPr>
          <p:cNvPr id="317447" name="AutoShape 7"/>
          <p:cNvCxnSpPr>
            <a:cxnSpLocks noChangeShapeType="1"/>
            <a:stCxn id="317444" idx="2"/>
            <a:endCxn id="317445" idx="0"/>
          </p:cNvCxnSpPr>
          <p:nvPr/>
        </p:nvCxnSpPr>
        <p:spPr bwMode="auto">
          <a:xfrm flipH="1">
            <a:off x="792163" y="2217738"/>
            <a:ext cx="1692275" cy="477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7448" name="AutoShape 8"/>
          <p:cNvCxnSpPr>
            <a:cxnSpLocks noChangeShapeType="1"/>
            <a:stCxn id="317444" idx="2"/>
            <a:endCxn id="317446" idx="0"/>
          </p:cNvCxnSpPr>
          <p:nvPr/>
        </p:nvCxnSpPr>
        <p:spPr bwMode="auto">
          <a:xfrm flipH="1">
            <a:off x="2160588" y="2217738"/>
            <a:ext cx="323850" cy="911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7449" name="Text Box 9"/>
          <p:cNvSpPr txBox="1">
            <a:spLocks noChangeArrowheads="1"/>
          </p:cNvSpPr>
          <p:nvPr/>
        </p:nvSpPr>
        <p:spPr bwMode="auto">
          <a:xfrm>
            <a:off x="900113" y="2205038"/>
            <a:ext cx="644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None</a:t>
            </a:r>
            <a:endParaRPr lang="en-US" sz="1400"/>
          </a:p>
        </p:txBody>
      </p:sp>
      <p:sp>
        <p:nvSpPr>
          <p:cNvPr id="317450" name="Text Box 10"/>
          <p:cNvSpPr txBox="1">
            <a:spLocks noChangeArrowheads="1"/>
          </p:cNvSpPr>
          <p:nvPr/>
        </p:nvSpPr>
        <p:spPr bwMode="auto">
          <a:xfrm>
            <a:off x="3132138" y="2276475"/>
            <a:ext cx="4968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Full</a:t>
            </a:r>
            <a:endParaRPr lang="en-US" sz="1400"/>
          </a:p>
        </p:txBody>
      </p:sp>
      <p:pic>
        <p:nvPicPr>
          <p:cNvPr id="317451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1268413"/>
            <a:ext cx="4176712" cy="2117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317452" name="Rectangle 12"/>
          <p:cNvSpPr>
            <a:spLocks noChangeArrowheads="1"/>
          </p:cNvSpPr>
          <p:nvPr/>
        </p:nvSpPr>
        <p:spPr bwMode="auto">
          <a:xfrm>
            <a:off x="5219700" y="1700213"/>
            <a:ext cx="3529013" cy="144462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53" name="Rectangle 13"/>
          <p:cNvSpPr>
            <a:spLocks noChangeArrowheads="1"/>
          </p:cNvSpPr>
          <p:nvPr/>
        </p:nvSpPr>
        <p:spPr bwMode="auto">
          <a:xfrm>
            <a:off x="5219700" y="2781300"/>
            <a:ext cx="3529013" cy="287338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54" name="Rectangle 14"/>
          <p:cNvSpPr>
            <a:spLocks noChangeArrowheads="1"/>
          </p:cNvSpPr>
          <p:nvPr/>
        </p:nvSpPr>
        <p:spPr bwMode="auto">
          <a:xfrm>
            <a:off x="5219700" y="3141663"/>
            <a:ext cx="3529013" cy="21590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55" name="Text Box 15"/>
          <p:cNvSpPr txBox="1">
            <a:spLocks noChangeArrowheads="1"/>
          </p:cNvSpPr>
          <p:nvPr/>
        </p:nvSpPr>
        <p:spPr bwMode="auto">
          <a:xfrm>
            <a:off x="323850" y="5876925"/>
            <a:ext cx="474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/>
              <a:t>Entropy decrease = 0.30 – 0.14 = 0.16</a:t>
            </a:r>
            <a:endParaRPr lang="en-US"/>
          </a:p>
        </p:txBody>
      </p:sp>
      <p:sp>
        <p:nvSpPr>
          <p:cNvPr id="317456" name="Rectangle 16"/>
          <p:cNvSpPr>
            <a:spLocks noChangeArrowheads="1"/>
          </p:cNvSpPr>
          <p:nvPr/>
        </p:nvSpPr>
        <p:spPr bwMode="auto">
          <a:xfrm>
            <a:off x="6227763" y="1412875"/>
            <a:ext cx="360362" cy="19446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57" name="Rectangle 17"/>
          <p:cNvSpPr>
            <a:spLocks noChangeArrowheads="1"/>
          </p:cNvSpPr>
          <p:nvPr/>
        </p:nvSpPr>
        <p:spPr bwMode="auto">
          <a:xfrm>
            <a:off x="5219700" y="1989138"/>
            <a:ext cx="3529013" cy="287337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59" name="Rectangle 19"/>
          <p:cNvSpPr>
            <a:spLocks noChangeArrowheads="1"/>
          </p:cNvSpPr>
          <p:nvPr/>
        </p:nvSpPr>
        <p:spPr bwMode="auto">
          <a:xfrm>
            <a:off x="5219700" y="2565400"/>
            <a:ext cx="3529013" cy="215900"/>
          </a:xfrm>
          <a:prstGeom prst="rect">
            <a:avLst/>
          </a:prstGeom>
          <a:solidFill>
            <a:srgbClr val="0000FF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60" name="Rectangle 20"/>
          <p:cNvSpPr>
            <a:spLocks noChangeArrowheads="1"/>
          </p:cNvSpPr>
          <p:nvPr/>
        </p:nvSpPr>
        <p:spPr bwMode="auto">
          <a:xfrm>
            <a:off x="2916238" y="2708275"/>
            <a:ext cx="12239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2 T, 4 F</a:t>
            </a:r>
            <a:endParaRPr lang="en-US"/>
          </a:p>
        </p:txBody>
      </p:sp>
      <p:cxnSp>
        <p:nvCxnSpPr>
          <p:cNvPr id="317461" name="AutoShape 21"/>
          <p:cNvCxnSpPr>
            <a:cxnSpLocks noChangeShapeType="1"/>
            <a:stCxn id="317444" idx="2"/>
            <a:endCxn id="317460" idx="0"/>
          </p:cNvCxnSpPr>
          <p:nvPr/>
        </p:nvCxnSpPr>
        <p:spPr bwMode="auto">
          <a:xfrm>
            <a:off x="2484438" y="2217738"/>
            <a:ext cx="1044575" cy="477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7462" name="Text Box 22"/>
          <p:cNvSpPr txBox="1">
            <a:spLocks noChangeArrowheads="1"/>
          </p:cNvSpPr>
          <p:nvPr/>
        </p:nvSpPr>
        <p:spPr bwMode="auto">
          <a:xfrm>
            <a:off x="1619250" y="2636838"/>
            <a:ext cx="693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Some</a:t>
            </a:r>
            <a:endParaRPr lang="en-US" sz="1400"/>
          </a:p>
        </p:txBody>
      </p:sp>
      <p:sp>
        <p:nvSpPr>
          <p:cNvPr id="317463" name="Rectangle 23"/>
          <p:cNvSpPr>
            <a:spLocks noChangeArrowheads="1"/>
          </p:cNvSpPr>
          <p:nvPr/>
        </p:nvSpPr>
        <p:spPr bwMode="auto">
          <a:xfrm>
            <a:off x="5219700" y="1557338"/>
            <a:ext cx="3529013" cy="144462"/>
          </a:xfrm>
          <a:prstGeom prst="rect">
            <a:avLst/>
          </a:prstGeom>
          <a:solidFill>
            <a:srgbClr val="0000FF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64" name="Rectangle 24"/>
          <p:cNvSpPr>
            <a:spLocks noChangeArrowheads="1"/>
          </p:cNvSpPr>
          <p:nvPr/>
        </p:nvSpPr>
        <p:spPr bwMode="auto">
          <a:xfrm>
            <a:off x="5219700" y="1844675"/>
            <a:ext cx="3529013" cy="144463"/>
          </a:xfrm>
          <a:prstGeom prst="rect">
            <a:avLst/>
          </a:prstGeom>
          <a:solidFill>
            <a:srgbClr val="0000FF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65" name="Rectangle 25"/>
          <p:cNvSpPr>
            <a:spLocks noChangeArrowheads="1"/>
          </p:cNvSpPr>
          <p:nvPr/>
        </p:nvSpPr>
        <p:spPr bwMode="auto">
          <a:xfrm>
            <a:off x="5219700" y="2276475"/>
            <a:ext cx="3529013" cy="215900"/>
          </a:xfrm>
          <a:prstGeom prst="rect">
            <a:avLst/>
          </a:prstGeom>
          <a:solidFill>
            <a:srgbClr val="0000FF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Decision tree learning example</a:t>
            </a:r>
            <a:endParaRPr lang="en-US"/>
          </a:p>
        </p:txBody>
      </p:sp>
      <p:graphicFrame>
        <p:nvGraphicFramePr>
          <p:cNvPr id="318467" name="Object 3"/>
          <p:cNvGraphicFramePr>
            <a:graphicFrameLocks noChangeAspect="1"/>
          </p:cNvGraphicFramePr>
          <p:nvPr/>
        </p:nvGraphicFramePr>
        <p:xfrm>
          <a:off x="280988" y="4087813"/>
          <a:ext cx="8558212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7" name="Equation" r:id="rId3" imgW="4749800" imgH="800100" progId="Equation.DSMT4">
                  <p:embed/>
                </p:oleObj>
              </mc:Choice>
              <mc:Fallback>
                <p:oleObj name="Equation" r:id="rId3" imgW="4749800" imgH="800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8" y="4087813"/>
                        <a:ext cx="8558212" cy="1441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468" name="Rectangle 4"/>
          <p:cNvSpPr>
            <a:spLocks noChangeArrowheads="1"/>
          </p:cNvSpPr>
          <p:nvPr/>
        </p:nvSpPr>
        <p:spPr bwMode="auto">
          <a:xfrm>
            <a:off x="1763713" y="1484313"/>
            <a:ext cx="14398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Price</a:t>
            </a:r>
            <a:endParaRPr lang="en-US"/>
          </a:p>
        </p:txBody>
      </p:sp>
      <p:sp>
        <p:nvSpPr>
          <p:cNvPr id="318469" name="Rectangle 5"/>
          <p:cNvSpPr>
            <a:spLocks noChangeArrowheads="1"/>
          </p:cNvSpPr>
          <p:nvPr/>
        </p:nvSpPr>
        <p:spPr bwMode="auto">
          <a:xfrm>
            <a:off x="179388" y="2708275"/>
            <a:ext cx="12239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3 T, 3 F</a:t>
            </a:r>
            <a:endParaRPr lang="en-US"/>
          </a:p>
        </p:txBody>
      </p:sp>
      <p:sp>
        <p:nvSpPr>
          <p:cNvPr id="318470" name="Rectangle 6"/>
          <p:cNvSpPr>
            <a:spLocks noChangeArrowheads="1"/>
          </p:cNvSpPr>
          <p:nvPr/>
        </p:nvSpPr>
        <p:spPr bwMode="auto">
          <a:xfrm>
            <a:off x="1547813" y="3141663"/>
            <a:ext cx="12239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2 T</a:t>
            </a:r>
            <a:endParaRPr lang="en-US"/>
          </a:p>
        </p:txBody>
      </p:sp>
      <p:cxnSp>
        <p:nvCxnSpPr>
          <p:cNvPr id="318471" name="AutoShape 7"/>
          <p:cNvCxnSpPr>
            <a:cxnSpLocks noChangeShapeType="1"/>
            <a:stCxn id="318468" idx="2"/>
            <a:endCxn id="318469" idx="0"/>
          </p:cNvCxnSpPr>
          <p:nvPr/>
        </p:nvCxnSpPr>
        <p:spPr bwMode="auto">
          <a:xfrm flipH="1">
            <a:off x="792163" y="2217738"/>
            <a:ext cx="1692275" cy="477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8472" name="AutoShape 8"/>
          <p:cNvCxnSpPr>
            <a:cxnSpLocks noChangeShapeType="1"/>
            <a:stCxn id="318468" idx="2"/>
            <a:endCxn id="318470" idx="0"/>
          </p:cNvCxnSpPr>
          <p:nvPr/>
        </p:nvCxnSpPr>
        <p:spPr bwMode="auto">
          <a:xfrm flipH="1">
            <a:off x="2160588" y="2217738"/>
            <a:ext cx="323850" cy="911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8473" name="Text Box 9"/>
          <p:cNvSpPr txBox="1">
            <a:spLocks noChangeArrowheads="1"/>
          </p:cNvSpPr>
          <p:nvPr/>
        </p:nvSpPr>
        <p:spPr bwMode="auto">
          <a:xfrm>
            <a:off x="1116013" y="2205038"/>
            <a:ext cx="296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$</a:t>
            </a:r>
            <a:endParaRPr lang="en-US" sz="1400"/>
          </a:p>
        </p:txBody>
      </p:sp>
      <p:sp>
        <p:nvSpPr>
          <p:cNvPr id="318474" name="Text Box 10"/>
          <p:cNvSpPr txBox="1">
            <a:spLocks noChangeArrowheads="1"/>
          </p:cNvSpPr>
          <p:nvPr/>
        </p:nvSpPr>
        <p:spPr bwMode="auto">
          <a:xfrm>
            <a:off x="3132138" y="2276475"/>
            <a:ext cx="522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$$$</a:t>
            </a:r>
            <a:endParaRPr lang="en-US" sz="1400"/>
          </a:p>
        </p:txBody>
      </p:sp>
      <p:pic>
        <p:nvPicPr>
          <p:cNvPr id="318475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1268413"/>
            <a:ext cx="4176712" cy="2117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318476" name="Rectangle 12"/>
          <p:cNvSpPr>
            <a:spLocks noChangeArrowheads="1"/>
          </p:cNvSpPr>
          <p:nvPr/>
        </p:nvSpPr>
        <p:spPr bwMode="auto">
          <a:xfrm>
            <a:off x="5219700" y="1557338"/>
            <a:ext cx="3529013" cy="144462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477" name="Rectangle 13"/>
          <p:cNvSpPr>
            <a:spLocks noChangeArrowheads="1"/>
          </p:cNvSpPr>
          <p:nvPr/>
        </p:nvSpPr>
        <p:spPr bwMode="auto">
          <a:xfrm>
            <a:off x="5219700" y="2924175"/>
            <a:ext cx="3529013" cy="144463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479" name="Text Box 15"/>
          <p:cNvSpPr txBox="1">
            <a:spLocks noChangeArrowheads="1"/>
          </p:cNvSpPr>
          <p:nvPr/>
        </p:nvSpPr>
        <p:spPr bwMode="auto">
          <a:xfrm>
            <a:off x="323850" y="5876925"/>
            <a:ext cx="474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/>
              <a:t>Entropy decrease = 0.30 – 0.23 = 0.07</a:t>
            </a:r>
            <a:endParaRPr lang="en-US"/>
          </a:p>
        </p:txBody>
      </p:sp>
      <p:sp>
        <p:nvSpPr>
          <p:cNvPr id="318480" name="Rectangle 16"/>
          <p:cNvSpPr>
            <a:spLocks noChangeArrowheads="1"/>
          </p:cNvSpPr>
          <p:nvPr/>
        </p:nvSpPr>
        <p:spPr bwMode="auto">
          <a:xfrm>
            <a:off x="6588125" y="1412875"/>
            <a:ext cx="360363" cy="19446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481" name="Rectangle 17"/>
          <p:cNvSpPr>
            <a:spLocks noChangeArrowheads="1"/>
          </p:cNvSpPr>
          <p:nvPr/>
        </p:nvSpPr>
        <p:spPr bwMode="auto">
          <a:xfrm>
            <a:off x="5219700" y="2133600"/>
            <a:ext cx="3529013" cy="142875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482" name="Rectangle 18"/>
          <p:cNvSpPr>
            <a:spLocks noChangeArrowheads="1"/>
          </p:cNvSpPr>
          <p:nvPr/>
        </p:nvSpPr>
        <p:spPr bwMode="auto">
          <a:xfrm>
            <a:off x="5219700" y="2565400"/>
            <a:ext cx="3529013" cy="215900"/>
          </a:xfrm>
          <a:prstGeom prst="rect">
            <a:avLst/>
          </a:prstGeom>
          <a:solidFill>
            <a:srgbClr val="0000FF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483" name="Rectangle 19"/>
          <p:cNvSpPr>
            <a:spLocks noChangeArrowheads="1"/>
          </p:cNvSpPr>
          <p:nvPr/>
        </p:nvSpPr>
        <p:spPr bwMode="auto">
          <a:xfrm>
            <a:off x="2916238" y="2708275"/>
            <a:ext cx="12239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1 T, 3 F</a:t>
            </a:r>
            <a:endParaRPr lang="en-US"/>
          </a:p>
        </p:txBody>
      </p:sp>
      <p:cxnSp>
        <p:nvCxnSpPr>
          <p:cNvPr id="318484" name="AutoShape 20"/>
          <p:cNvCxnSpPr>
            <a:cxnSpLocks noChangeShapeType="1"/>
            <a:stCxn id="318468" idx="2"/>
            <a:endCxn id="318483" idx="0"/>
          </p:cNvCxnSpPr>
          <p:nvPr/>
        </p:nvCxnSpPr>
        <p:spPr bwMode="auto">
          <a:xfrm>
            <a:off x="2484438" y="2217738"/>
            <a:ext cx="1044575" cy="477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8485" name="Text Box 21"/>
          <p:cNvSpPr txBox="1">
            <a:spLocks noChangeArrowheads="1"/>
          </p:cNvSpPr>
          <p:nvPr/>
        </p:nvSpPr>
        <p:spPr bwMode="auto">
          <a:xfrm>
            <a:off x="1835150" y="2636838"/>
            <a:ext cx="409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$$</a:t>
            </a:r>
            <a:endParaRPr lang="en-US" sz="1400"/>
          </a:p>
        </p:txBody>
      </p:sp>
      <p:sp>
        <p:nvSpPr>
          <p:cNvPr id="318488" name="Rectangle 24"/>
          <p:cNvSpPr>
            <a:spLocks noChangeArrowheads="1"/>
          </p:cNvSpPr>
          <p:nvPr/>
        </p:nvSpPr>
        <p:spPr bwMode="auto">
          <a:xfrm>
            <a:off x="5219700" y="2276475"/>
            <a:ext cx="3529013" cy="215900"/>
          </a:xfrm>
          <a:prstGeom prst="rect">
            <a:avLst/>
          </a:prstGeom>
          <a:solidFill>
            <a:srgbClr val="0000FF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Decision tree learning example</a:t>
            </a:r>
            <a:endParaRPr lang="en-US"/>
          </a:p>
        </p:txBody>
      </p:sp>
      <p:graphicFrame>
        <p:nvGraphicFramePr>
          <p:cNvPr id="319491" name="Object 3"/>
          <p:cNvGraphicFramePr>
            <a:graphicFrameLocks noChangeAspect="1"/>
          </p:cNvGraphicFramePr>
          <p:nvPr/>
        </p:nvGraphicFramePr>
        <p:xfrm>
          <a:off x="355600" y="4303713"/>
          <a:ext cx="8559800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1" name="Equation" r:id="rId3" imgW="4749800" imgH="800100" progId="Equation.DSMT4">
                  <p:embed/>
                </p:oleObj>
              </mc:Choice>
              <mc:Fallback>
                <p:oleObj name="Equation" r:id="rId3" imgW="4749800" imgH="800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" y="4303713"/>
                        <a:ext cx="8559800" cy="1441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492" name="Rectangle 4"/>
          <p:cNvSpPr>
            <a:spLocks noChangeArrowheads="1"/>
          </p:cNvSpPr>
          <p:nvPr/>
        </p:nvSpPr>
        <p:spPr bwMode="auto">
          <a:xfrm>
            <a:off x="1763713" y="1484313"/>
            <a:ext cx="14398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Type</a:t>
            </a:r>
            <a:endParaRPr lang="en-US"/>
          </a:p>
        </p:txBody>
      </p:sp>
      <p:sp>
        <p:nvSpPr>
          <p:cNvPr id="319493" name="Rectangle 5"/>
          <p:cNvSpPr>
            <a:spLocks noChangeArrowheads="1"/>
          </p:cNvSpPr>
          <p:nvPr/>
        </p:nvSpPr>
        <p:spPr bwMode="auto">
          <a:xfrm>
            <a:off x="179388" y="2565400"/>
            <a:ext cx="12239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1 T, 1 F</a:t>
            </a:r>
            <a:endParaRPr lang="en-US"/>
          </a:p>
        </p:txBody>
      </p:sp>
      <p:sp>
        <p:nvSpPr>
          <p:cNvPr id="319494" name="Rectangle 6"/>
          <p:cNvSpPr>
            <a:spLocks noChangeArrowheads="1"/>
          </p:cNvSpPr>
          <p:nvPr/>
        </p:nvSpPr>
        <p:spPr bwMode="auto">
          <a:xfrm>
            <a:off x="1187450" y="3429000"/>
            <a:ext cx="1223963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1 T, 1 F</a:t>
            </a:r>
            <a:endParaRPr lang="en-US"/>
          </a:p>
        </p:txBody>
      </p:sp>
      <p:cxnSp>
        <p:nvCxnSpPr>
          <p:cNvPr id="319495" name="AutoShape 7"/>
          <p:cNvCxnSpPr>
            <a:cxnSpLocks noChangeShapeType="1"/>
            <a:stCxn id="319492" idx="2"/>
            <a:endCxn id="319493" idx="0"/>
          </p:cNvCxnSpPr>
          <p:nvPr/>
        </p:nvCxnSpPr>
        <p:spPr bwMode="auto">
          <a:xfrm flipH="1">
            <a:off x="792163" y="2217738"/>
            <a:ext cx="1692275" cy="3349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9496" name="AutoShape 8"/>
          <p:cNvCxnSpPr>
            <a:cxnSpLocks noChangeShapeType="1"/>
            <a:stCxn id="319492" idx="2"/>
            <a:endCxn id="319494" idx="0"/>
          </p:cNvCxnSpPr>
          <p:nvPr/>
        </p:nvCxnSpPr>
        <p:spPr bwMode="auto">
          <a:xfrm flipH="1">
            <a:off x="1800225" y="2217738"/>
            <a:ext cx="684213" cy="11985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9497" name="Text Box 9"/>
          <p:cNvSpPr txBox="1">
            <a:spLocks noChangeArrowheads="1"/>
          </p:cNvSpPr>
          <p:nvPr/>
        </p:nvSpPr>
        <p:spPr bwMode="auto">
          <a:xfrm>
            <a:off x="900113" y="2133600"/>
            <a:ext cx="7858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French</a:t>
            </a:r>
            <a:endParaRPr lang="en-US" sz="1400"/>
          </a:p>
        </p:txBody>
      </p:sp>
      <p:sp>
        <p:nvSpPr>
          <p:cNvPr id="319498" name="Text Box 10"/>
          <p:cNvSpPr txBox="1">
            <a:spLocks noChangeArrowheads="1"/>
          </p:cNvSpPr>
          <p:nvPr/>
        </p:nvSpPr>
        <p:spPr bwMode="auto">
          <a:xfrm>
            <a:off x="3419475" y="2133600"/>
            <a:ext cx="788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Burger</a:t>
            </a:r>
            <a:endParaRPr lang="en-US" sz="1400"/>
          </a:p>
        </p:txBody>
      </p:sp>
      <p:pic>
        <p:nvPicPr>
          <p:cNvPr id="319499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1268413"/>
            <a:ext cx="4176712" cy="2117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319500" name="Rectangle 12"/>
          <p:cNvSpPr>
            <a:spLocks noChangeArrowheads="1"/>
          </p:cNvSpPr>
          <p:nvPr/>
        </p:nvSpPr>
        <p:spPr bwMode="auto">
          <a:xfrm>
            <a:off x="5219700" y="1557338"/>
            <a:ext cx="3529013" cy="144462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502" name="Text Box 14"/>
          <p:cNvSpPr txBox="1">
            <a:spLocks noChangeArrowheads="1"/>
          </p:cNvSpPr>
          <p:nvPr/>
        </p:nvSpPr>
        <p:spPr bwMode="auto">
          <a:xfrm>
            <a:off x="323850" y="5876925"/>
            <a:ext cx="437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/>
              <a:t>Entropy decrease = 0.30 – 0.30 = 0</a:t>
            </a:r>
            <a:endParaRPr lang="en-US"/>
          </a:p>
        </p:txBody>
      </p:sp>
      <p:sp>
        <p:nvSpPr>
          <p:cNvPr id="319503" name="Rectangle 15"/>
          <p:cNvSpPr>
            <a:spLocks noChangeArrowheads="1"/>
          </p:cNvSpPr>
          <p:nvPr/>
        </p:nvSpPr>
        <p:spPr bwMode="auto">
          <a:xfrm>
            <a:off x="7596188" y="1412875"/>
            <a:ext cx="360362" cy="19446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504" name="Rectangle 16"/>
          <p:cNvSpPr>
            <a:spLocks noChangeArrowheads="1"/>
          </p:cNvSpPr>
          <p:nvPr/>
        </p:nvSpPr>
        <p:spPr bwMode="auto">
          <a:xfrm>
            <a:off x="5219700" y="2133600"/>
            <a:ext cx="3529013" cy="142875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505" name="Rectangle 17"/>
          <p:cNvSpPr>
            <a:spLocks noChangeArrowheads="1"/>
          </p:cNvSpPr>
          <p:nvPr/>
        </p:nvSpPr>
        <p:spPr bwMode="auto">
          <a:xfrm>
            <a:off x="5219700" y="2924175"/>
            <a:ext cx="3529013" cy="144463"/>
          </a:xfrm>
          <a:prstGeom prst="rect">
            <a:avLst/>
          </a:prstGeom>
          <a:solidFill>
            <a:srgbClr val="0000FF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506" name="Rectangle 18"/>
          <p:cNvSpPr>
            <a:spLocks noChangeArrowheads="1"/>
          </p:cNvSpPr>
          <p:nvPr/>
        </p:nvSpPr>
        <p:spPr bwMode="auto">
          <a:xfrm>
            <a:off x="3276600" y="2565400"/>
            <a:ext cx="1223963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2 T, 2 F</a:t>
            </a:r>
            <a:endParaRPr lang="en-US"/>
          </a:p>
        </p:txBody>
      </p:sp>
      <p:cxnSp>
        <p:nvCxnSpPr>
          <p:cNvPr id="319507" name="AutoShape 19"/>
          <p:cNvCxnSpPr>
            <a:cxnSpLocks noChangeShapeType="1"/>
            <a:stCxn id="319492" idx="2"/>
            <a:endCxn id="319506" idx="0"/>
          </p:cNvCxnSpPr>
          <p:nvPr/>
        </p:nvCxnSpPr>
        <p:spPr bwMode="auto">
          <a:xfrm>
            <a:off x="2484438" y="2217738"/>
            <a:ext cx="1404937" cy="3349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9508" name="Text Box 20"/>
          <p:cNvSpPr txBox="1">
            <a:spLocks noChangeArrowheads="1"/>
          </p:cNvSpPr>
          <p:nvPr/>
        </p:nvSpPr>
        <p:spPr bwMode="auto">
          <a:xfrm>
            <a:off x="1403350" y="2708275"/>
            <a:ext cx="752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Italian</a:t>
            </a:r>
            <a:endParaRPr lang="en-US" sz="1400"/>
          </a:p>
        </p:txBody>
      </p:sp>
      <p:sp>
        <p:nvSpPr>
          <p:cNvPr id="319509" name="Rectangle 21"/>
          <p:cNvSpPr>
            <a:spLocks noChangeArrowheads="1"/>
          </p:cNvSpPr>
          <p:nvPr/>
        </p:nvSpPr>
        <p:spPr bwMode="auto">
          <a:xfrm>
            <a:off x="5219700" y="2276475"/>
            <a:ext cx="3529013" cy="215900"/>
          </a:xfrm>
          <a:prstGeom prst="rect">
            <a:avLst/>
          </a:prstGeom>
          <a:solidFill>
            <a:srgbClr val="0000FF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510" name="Rectangle 22"/>
          <p:cNvSpPr>
            <a:spLocks noChangeArrowheads="1"/>
          </p:cNvSpPr>
          <p:nvPr/>
        </p:nvSpPr>
        <p:spPr bwMode="auto">
          <a:xfrm>
            <a:off x="2555875" y="3429000"/>
            <a:ext cx="1223963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2 T, 2 F</a:t>
            </a:r>
            <a:endParaRPr lang="en-US"/>
          </a:p>
        </p:txBody>
      </p:sp>
      <p:cxnSp>
        <p:nvCxnSpPr>
          <p:cNvPr id="319511" name="AutoShape 23"/>
          <p:cNvCxnSpPr>
            <a:cxnSpLocks noChangeShapeType="1"/>
            <a:stCxn id="319492" idx="2"/>
            <a:endCxn id="319510" idx="0"/>
          </p:cNvCxnSpPr>
          <p:nvPr/>
        </p:nvCxnSpPr>
        <p:spPr bwMode="auto">
          <a:xfrm>
            <a:off x="2484438" y="2217738"/>
            <a:ext cx="684212" cy="11985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9512" name="Text Box 24"/>
          <p:cNvSpPr txBox="1">
            <a:spLocks noChangeArrowheads="1"/>
          </p:cNvSpPr>
          <p:nvPr/>
        </p:nvSpPr>
        <p:spPr bwMode="auto">
          <a:xfrm>
            <a:off x="2411413" y="2997200"/>
            <a:ext cx="561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Thai</a:t>
            </a:r>
            <a:endParaRPr lang="en-US" sz="1400"/>
          </a:p>
        </p:txBody>
      </p:sp>
      <p:sp>
        <p:nvSpPr>
          <p:cNvPr id="319513" name="Rectangle 25"/>
          <p:cNvSpPr>
            <a:spLocks noChangeArrowheads="1"/>
          </p:cNvSpPr>
          <p:nvPr/>
        </p:nvSpPr>
        <p:spPr bwMode="auto">
          <a:xfrm>
            <a:off x="5219700" y="1700213"/>
            <a:ext cx="3529013" cy="144462"/>
          </a:xfrm>
          <a:prstGeom prst="rect">
            <a:avLst/>
          </a:prstGeom>
          <a:solidFill>
            <a:srgbClr val="00FF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514" name="Rectangle 26"/>
          <p:cNvSpPr>
            <a:spLocks noChangeArrowheads="1"/>
          </p:cNvSpPr>
          <p:nvPr/>
        </p:nvSpPr>
        <p:spPr bwMode="auto">
          <a:xfrm>
            <a:off x="5219700" y="1989138"/>
            <a:ext cx="3529013" cy="144462"/>
          </a:xfrm>
          <a:prstGeom prst="rect">
            <a:avLst/>
          </a:prstGeom>
          <a:solidFill>
            <a:srgbClr val="00FF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515" name="Rectangle 27"/>
          <p:cNvSpPr>
            <a:spLocks noChangeArrowheads="1"/>
          </p:cNvSpPr>
          <p:nvPr/>
        </p:nvSpPr>
        <p:spPr bwMode="auto">
          <a:xfrm>
            <a:off x="5219700" y="2636838"/>
            <a:ext cx="3529013" cy="144462"/>
          </a:xfrm>
          <a:prstGeom prst="rect">
            <a:avLst/>
          </a:prstGeom>
          <a:solidFill>
            <a:srgbClr val="00FF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516" name="Rectangle 28"/>
          <p:cNvSpPr>
            <a:spLocks noChangeArrowheads="1"/>
          </p:cNvSpPr>
          <p:nvPr/>
        </p:nvSpPr>
        <p:spPr bwMode="auto">
          <a:xfrm>
            <a:off x="5219700" y="3068638"/>
            <a:ext cx="3529013" cy="144462"/>
          </a:xfrm>
          <a:prstGeom prst="rect">
            <a:avLst/>
          </a:prstGeom>
          <a:solidFill>
            <a:srgbClr val="00FF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Decision tree learning example</a:t>
            </a:r>
            <a:endParaRPr lang="en-US"/>
          </a:p>
        </p:txBody>
      </p:sp>
      <p:graphicFrame>
        <p:nvGraphicFramePr>
          <p:cNvPr id="320515" name="Object 3"/>
          <p:cNvGraphicFramePr>
            <a:graphicFrameLocks noChangeAspect="1"/>
          </p:cNvGraphicFramePr>
          <p:nvPr/>
        </p:nvGraphicFramePr>
        <p:xfrm>
          <a:off x="331787" y="4303713"/>
          <a:ext cx="8583613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5" name="Equation" r:id="rId3" imgW="4762500" imgH="800100" progId="Equation.DSMT4">
                  <p:embed/>
                </p:oleObj>
              </mc:Choice>
              <mc:Fallback>
                <p:oleObj name="Equation" r:id="rId3" imgW="4762500" imgH="800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7" y="4303713"/>
                        <a:ext cx="8583613" cy="1441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1763713" y="1484313"/>
            <a:ext cx="14398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Est. waiting</a:t>
            </a:r>
            <a:br>
              <a:rPr lang="sv-SE"/>
            </a:br>
            <a:r>
              <a:rPr lang="sv-SE"/>
              <a:t>time</a:t>
            </a:r>
            <a:endParaRPr lang="en-US"/>
          </a:p>
        </p:txBody>
      </p:sp>
      <p:sp>
        <p:nvSpPr>
          <p:cNvPr id="320517" name="Rectangle 5"/>
          <p:cNvSpPr>
            <a:spLocks noChangeArrowheads="1"/>
          </p:cNvSpPr>
          <p:nvPr/>
        </p:nvSpPr>
        <p:spPr bwMode="auto">
          <a:xfrm>
            <a:off x="179388" y="2565400"/>
            <a:ext cx="12239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4 T, 2 F</a:t>
            </a:r>
            <a:endParaRPr lang="en-US"/>
          </a:p>
        </p:txBody>
      </p:sp>
      <p:sp>
        <p:nvSpPr>
          <p:cNvPr id="320518" name="Rectangle 6"/>
          <p:cNvSpPr>
            <a:spLocks noChangeArrowheads="1"/>
          </p:cNvSpPr>
          <p:nvPr/>
        </p:nvSpPr>
        <p:spPr bwMode="auto">
          <a:xfrm>
            <a:off x="1187450" y="3429000"/>
            <a:ext cx="1223963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1 T, 1 F</a:t>
            </a:r>
            <a:endParaRPr lang="en-US"/>
          </a:p>
        </p:txBody>
      </p:sp>
      <p:cxnSp>
        <p:nvCxnSpPr>
          <p:cNvPr id="320519" name="AutoShape 7"/>
          <p:cNvCxnSpPr>
            <a:cxnSpLocks noChangeShapeType="1"/>
            <a:stCxn id="320516" idx="2"/>
            <a:endCxn id="320517" idx="0"/>
          </p:cNvCxnSpPr>
          <p:nvPr/>
        </p:nvCxnSpPr>
        <p:spPr bwMode="auto">
          <a:xfrm flipH="1">
            <a:off x="792163" y="2217738"/>
            <a:ext cx="1692275" cy="3349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0520" name="AutoShape 8"/>
          <p:cNvCxnSpPr>
            <a:cxnSpLocks noChangeShapeType="1"/>
            <a:stCxn id="320516" idx="2"/>
            <a:endCxn id="320518" idx="0"/>
          </p:cNvCxnSpPr>
          <p:nvPr/>
        </p:nvCxnSpPr>
        <p:spPr bwMode="auto">
          <a:xfrm flipH="1">
            <a:off x="1800225" y="2217738"/>
            <a:ext cx="684213" cy="11985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20521" name="Text Box 9"/>
          <p:cNvSpPr txBox="1">
            <a:spLocks noChangeArrowheads="1"/>
          </p:cNvSpPr>
          <p:nvPr/>
        </p:nvSpPr>
        <p:spPr bwMode="auto">
          <a:xfrm>
            <a:off x="900113" y="2133600"/>
            <a:ext cx="603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0-10</a:t>
            </a:r>
            <a:endParaRPr lang="en-US" sz="1400"/>
          </a:p>
        </p:txBody>
      </p:sp>
      <p:sp>
        <p:nvSpPr>
          <p:cNvPr id="320522" name="Text Box 10"/>
          <p:cNvSpPr txBox="1">
            <a:spLocks noChangeArrowheads="1"/>
          </p:cNvSpPr>
          <p:nvPr/>
        </p:nvSpPr>
        <p:spPr bwMode="auto">
          <a:xfrm>
            <a:off x="3419475" y="2133600"/>
            <a:ext cx="6175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&gt; 60</a:t>
            </a:r>
            <a:endParaRPr lang="en-US" sz="1400"/>
          </a:p>
        </p:txBody>
      </p:sp>
      <p:pic>
        <p:nvPicPr>
          <p:cNvPr id="320523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1268413"/>
            <a:ext cx="4176712" cy="2117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320525" name="Text Box 13"/>
          <p:cNvSpPr txBox="1">
            <a:spLocks noChangeArrowheads="1"/>
          </p:cNvSpPr>
          <p:nvPr/>
        </p:nvSpPr>
        <p:spPr bwMode="auto">
          <a:xfrm>
            <a:off x="323850" y="5876925"/>
            <a:ext cx="474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/>
              <a:t>Entropy decrease = 0.30 – 0.24 = 0.06</a:t>
            </a:r>
            <a:endParaRPr lang="en-US"/>
          </a:p>
        </p:txBody>
      </p:sp>
      <p:sp>
        <p:nvSpPr>
          <p:cNvPr id="320526" name="Rectangle 14"/>
          <p:cNvSpPr>
            <a:spLocks noChangeArrowheads="1"/>
          </p:cNvSpPr>
          <p:nvPr/>
        </p:nvSpPr>
        <p:spPr bwMode="auto">
          <a:xfrm>
            <a:off x="7956550" y="1412875"/>
            <a:ext cx="360363" cy="19446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527" name="Rectangle 15"/>
          <p:cNvSpPr>
            <a:spLocks noChangeArrowheads="1"/>
          </p:cNvSpPr>
          <p:nvPr/>
        </p:nvSpPr>
        <p:spPr bwMode="auto">
          <a:xfrm>
            <a:off x="5219700" y="2133600"/>
            <a:ext cx="3529013" cy="142875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528" name="Rectangle 16"/>
          <p:cNvSpPr>
            <a:spLocks noChangeArrowheads="1"/>
          </p:cNvSpPr>
          <p:nvPr/>
        </p:nvSpPr>
        <p:spPr bwMode="auto">
          <a:xfrm>
            <a:off x="5219700" y="2924175"/>
            <a:ext cx="3529013" cy="144463"/>
          </a:xfrm>
          <a:prstGeom prst="rect">
            <a:avLst/>
          </a:prstGeom>
          <a:solidFill>
            <a:srgbClr val="0000FF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529" name="Rectangle 17"/>
          <p:cNvSpPr>
            <a:spLocks noChangeArrowheads="1"/>
          </p:cNvSpPr>
          <p:nvPr/>
        </p:nvSpPr>
        <p:spPr bwMode="auto">
          <a:xfrm>
            <a:off x="3276600" y="2565400"/>
            <a:ext cx="1223963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2 F</a:t>
            </a:r>
            <a:endParaRPr lang="en-US"/>
          </a:p>
        </p:txBody>
      </p:sp>
      <p:cxnSp>
        <p:nvCxnSpPr>
          <p:cNvPr id="320530" name="AutoShape 18"/>
          <p:cNvCxnSpPr>
            <a:cxnSpLocks noChangeShapeType="1"/>
            <a:stCxn id="320516" idx="2"/>
            <a:endCxn id="320529" idx="0"/>
          </p:cNvCxnSpPr>
          <p:nvPr/>
        </p:nvCxnSpPr>
        <p:spPr bwMode="auto">
          <a:xfrm>
            <a:off x="2484438" y="2217738"/>
            <a:ext cx="1404937" cy="3349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20531" name="Text Box 19"/>
          <p:cNvSpPr txBox="1">
            <a:spLocks noChangeArrowheads="1"/>
          </p:cNvSpPr>
          <p:nvPr/>
        </p:nvSpPr>
        <p:spPr bwMode="auto">
          <a:xfrm>
            <a:off x="1403350" y="2708275"/>
            <a:ext cx="7159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10-30</a:t>
            </a:r>
            <a:endParaRPr lang="en-US" sz="1400"/>
          </a:p>
        </p:txBody>
      </p:sp>
      <p:sp>
        <p:nvSpPr>
          <p:cNvPr id="320533" name="Rectangle 21"/>
          <p:cNvSpPr>
            <a:spLocks noChangeArrowheads="1"/>
          </p:cNvSpPr>
          <p:nvPr/>
        </p:nvSpPr>
        <p:spPr bwMode="auto">
          <a:xfrm>
            <a:off x="2555875" y="3429000"/>
            <a:ext cx="1223963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1 T, 1 F</a:t>
            </a:r>
            <a:endParaRPr lang="en-US"/>
          </a:p>
        </p:txBody>
      </p:sp>
      <p:cxnSp>
        <p:nvCxnSpPr>
          <p:cNvPr id="320534" name="AutoShape 22"/>
          <p:cNvCxnSpPr>
            <a:cxnSpLocks noChangeShapeType="1"/>
            <a:stCxn id="320516" idx="2"/>
            <a:endCxn id="320533" idx="0"/>
          </p:cNvCxnSpPr>
          <p:nvPr/>
        </p:nvCxnSpPr>
        <p:spPr bwMode="auto">
          <a:xfrm>
            <a:off x="2484438" y="2217738"/>
            <a:ext cx="684212" cy="11985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20535" name="Text Box 23"/>
          <p:cNvSpPr txBox="1">
            <a:spLocks noChangeArrowheads="1"/>
          </p:cNvSpPr>
          <p:nvPr/>
        </p:nvSpPr>
        <p:spPr bwMode="auto">
          <a:xfrm>
            <a:off x="2268538" y="2997200"/>
            <a:ext cx="715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30-60</a:t>
            </a:r>
            <a:endParaRPr lang="en-US" sz="1400"/>
          </a:p>
        </p:txBody>
      </p:sp>
      <p:sp>
        <p:nvSpPr>
          <p:cNvPr id="320536" name="Rectangle 24"/>
          <p:cNvSpPr>
            <a:spLocks noChangeArrowheads="1"/>
          </p:cNvSpPr>
          <p:nvPr/>
        </p:nvSpPr>
        <p:spPr bwMode="auto">
          <a:xfrm>
            <a:off x="5219700" y="1700213"/>
            <a:ext cx="3529013" cy="144462"/>
          </a:xfrm>
          <a:prstGeom prst="rect">
            <a:avLst/>
          </a:prstGeom>
          <a:solidFill>
            <a:srgbClr val="00FF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537" name="Rectangle 25"/>
          <p:cNvSpPr>
            <a:spLocks noChangeArrowheads="1"/>
          </p:cNvSpPr>
          <p:nvPr/>
        </p:nvSpPr>
        <p:spPr bwMode="auto">
          <a:xfrm>
            <a:off x="5219700" y="1989138"/>
            <a:ext cx="3529013" cy="144462"/>
          </a:xfrm>
          <a:prstGeom prst="rect">
            <a:avLst/>
          </a:prstGeom>
          <a:solidFill>
            <a:srgbClr val="0000FF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541" name="Rectangle 29"/>
          <p:cNvSpPr>
            <a:spLocks noChangeArrowheads="1"/>
          </p:cNvSpPr>
          <p:nvPr/>
        </p:nvSpPr>
        <p:spPr bwMode="auto">
          <a:xfrm>
            <a:off x="5219700" y="3213100"/>
            <a:ext cx="3529013" cy="144463"/>
          </a:xfrm>
          <a:prstGeom prst="rect">
            <a:avLst/>
          </a:prstGeom>
          <a:solidFill>
            <a:srgbClr val="00FF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542" name="Rectangle 30"/>
          <p:cNvSpPr>
            <a:spLocks noChangeArrowheads="1"/>
          </p:cNvSpPr>
          <p:nvPr/>
        </p:nvSpPr>
        <p:spPr bwMode="auto">
          <a:xfrm>
            <a:off x="5219700" y="2781300"/>
            <a:ext cx="3529013" cy="142875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Decision tree learning example</a:t>
            </a:r>
            <a:endParaRPr lang="en-US"/>
          </a:p>
        </p:txBody>
      </p:sp>
      <p:sp>
        <p:nvSpPr>
          <p:cNvPr id="321540" name="Rectangle 4"/>
          <p:cNvSpPr>
            <a:spLocks noChangeArrowheads="1"/>
          </p:cNvSpPr>
          <p:nvPr/>
        </p:nvSpPr>
        <p:spPr bwMode="auto">
          <a:xfrm>
            <a:off x="1763713" y="1484313"/>
            <a:ext cx="14398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Patrons?</a:t>
            </a:r>
            <a:endParaRPr lang="en-US"/>
          </a:p>
        </p:txBody>
      </p:sp>
      <p:sp>
        <p:nvSpPr>
          <p:cNvPr id="321541" name="Rectangle 5"/>
          <p:cNvSpPr>
            <a:spLocks noChangeArrowheads="1"/>
          </p:cNvSpPr>
          <p:nvPr/>
        </p:nvSpPr>
        <p:spPr bwMode="auto">
          <a:xfrm>
            <a:off x="179388" y="2708275"/>
            <a:ext cx="12239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2 F</a:t>
            </a:r>
            <a:endParaRPr lang="en-US"/>
          </a:p>
        </p:txBody>
      </p:sp>
      <p:sp>
        <p:nvSpPr>
          <p:cNvPr id="321542" name="Rectangle 6"/>
          <p:cNvSpPr>
            <a:spLocks noChangeArrowheads="1"/>
          </p:cNvSpPr>
          <p:nvPr/>
        </p:nvSpPr>
        <p:spPr bwMode="auto">
          <a:xfrm>
            <a:off x="1547813" y="3141663"/>
            <a:ext cx="12239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4 T</a:t>
            </a:r>
            <a:endParaRPr lang="en-US"/>
          </a:p>
        </p:txBody>
      </p:sp>
      <p:cxnSp>
        <p:nvCxnSpPr>
          <p:cNvPr id="321543" name="AutoShape 7"/>
          <p:cNvCxnSpPr>
            <a:cxnSpLocks noChangeShapeType="1"/>
            <a:stCxn id="321540" idx="2"/>
            <a:endCxn id="321541" idx="0"/>
          </p:cNvCxnSpPr>
          <p:nvPr/>
        </p:nvCxnSpPr>
        <p:spPr bwMode="auto">
          <a:xfrm flipH="1">
            <a:off x="792163" y="2217738"/>
            <a:ext cx="1692275" cy="477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1544" name="AutoShape 8"/>
          <p:cNvCxnSpPr>
            <a:cxnSpLocks noChangeShapeType="1"/>
            <a:stCxn id="321540" idx="2"/>
            <a:endCxn id="321542" idx="0"/>
          </p:cNvCxnSpPr>
          <p:nvPr/>
        </p:nvCxnSpPr>
        <p:spPr bwMode="auto">
          <a:xfrm flipH="1">
            <a:off x="2160588" y="2217738"/>
            <a:ext cx="323850" cy="911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21545" name="Text Box 9"/>
          <p:cNvSpPr txBox="1">
            <a:spLocks noChangeArrowheads="1"/>
          </p:cNvSpPr>
          <p:nvPr/>
        </p:nvSpPr>
        <p:spPr bwMode="auto">
          <a:xfrm>
            <a:off x="900113" y="2205038"/>
            <a:ext cx="644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None</a:t>
            </a:r>
            <a:endParaRPr lang="en-US" sz="1400"/>
          </a:p>
        </p:txBody>
      </p:sp>
      <p:sp>
        <p:nvSpPr>
          <p:cNvPr id="321546" name="Text Box 10"/>
          <p:cNvSpPr txBox="1">
            <a:spLocks noChangeArrowheads="1"/>
          </p:cNvSpPr>
          <p:nvPr/>
        </p:nvSpPr>
        <p:spPr bwMode="auto">
          <a:xfrm>
            <a:off x="3132138" y="2276475"/>
            <a:ext cx="4968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Full</a:t>
            </a:r>
            <a:endParaRPr lang="en-US" sz="1400"/>
          </a:p>
        </p:txBody>
      </p:sp>
      <p:sp>
        <p:nvSpPr>
          <p:cNvPr id="321551" name="Text Box 15"/>
          <p:cNvSpPr txBox="1">
            <a:spLocks noChangeArrowheads="1"/>
          </p:cNvSpPr>
          <p:nvPr/>
        </p:nvSpPr>
        <p:spPr bwMode="auto">
          <a:xfrm>
            <a:off x="4572000" y="1412875"/>
            <a:ext cx="4032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sv-SE"/>
              <a:t>Largest entropy decrease (0.16)</a:t>
            </a:r>
            <a:br>
              <a:rPr lang="sv-SE"/>
            </a:br>
            <a:r>
              <a:rPr lang="sv-SE"/>
              <a:t>achieved by splitting on Patrons.</a:t>
            </a:r>
            <a:endParaRPr lang="en-US"/>
          </a:p>
        </p:txBody>
      </p:sp>
      <p:sp>
        <p:nvSpPr>
          <p:cNvPr id="321555" name="Rectangle 19"/>
          <p:cNvSpPr>
            <a:spLocks noChangeArrowheads="1"/>
          </p:cNvSpPr>
          <p:nvPr/>
        </p:nvSpPr>
        <p:spPr bwMode="auto">
          <a:xfrm>
            <a:off x="2916238" y="2708275"/>
            <a:ext cx="1223962" cy="720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sv-SE"/>
              <a:t>2 T, 4 F</a:t>
            </a:r>
            <a:endParaRPr lang="en-US"/>
          </a:p>
        </p:txBody>
      </p:sp>
      <p:cxnSp>
        <p:nvCxnSpPr>
          <p:cNvPr id="321556" name="AutoShape 20"/>
          <p:cNvCxnSpPr>
            <a:cxnSpLocks noChangeShapeType="1"/>
            <a:stCxn id="321540" idx="2"/>
            <a:endCxn id="321555" idx="0"/>
          </p:cNvCxnSpPr>
          <p:nvPr/>
        </p:nvCxnSpPr>
        <p:spPr bwMode="auto">
          <a:xfrm>
            <a:off x="2484438" y="2217738"/>
            <a:ext cx="1044575" cy="477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21557" name="Text Box 21"/>
          <p:cNvSpPr txBox="1">
            <a:spLocks noChangeArrowheads="1"/>
          </p:cNvSpPr>
          <p:nvPr/>
        </p:nvSpPr>
        <p:spPr bwMode="auto">
          <a:xfrm>
            <a:off x="1619250" y="2636838"/>
            <a:ext cx="693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400"/>
              <a:t>Some</a:t>
            </a:r>
            <a:endParaRPr lang="en-US" sz="1400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979613" y="2708275"/>
            <a:ext cx="3095625" cy="2232025"/>
            <a:chOff x="1338" y="2478"/>
            <a:chExt cx="1950" cy="1406"/>
          </a:xfrm>
        </p:grpSpPr>
        <p:sp>
          <p:nvSpPr>
            <p:cNvPr id="321561" name="Rectangle 25"/>
            <p:cNvSpPr>
              <a:spLocks noChangeArrowheads="1"/>
            </p:cNvSpPr>
            <p:nvPr/>
          </p:nvSpPr>
          <p:spPr bwMode="auto">
            <a:xfrm>
              <a:off x="1927" y="2478"/>
              <a:ext cx="771" cy="4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sv-SE"/>
                <a:t>X?</a:t>
              </a:r>
              <a:endParaRPr lang="en-US"/>
            </a:p>
          </p:txBody>
        </p:sp>
        <p:sp>
          <p:nvSpPr>
            <p:cNvPr id="321562" name="Rectangle 26"/>
            <p:cNvSpPr>
              <a:spLocks noChangeArrowheads="1"/>
            </p:cNvSpPr>
            <p:nvPr/>
          </p:nvSpPr>
          <p:spPr bwMode="auto">
            <a:xfrm>
              <a:off x="2517" y="3430"/>
              <a:ext cx="771" cy="4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21563" name="Rectangle 27"/>
            <p:cNvSpPr>
              <a:spLocks noChangeArrowheads="1"/>
            </p:cNvSpPr>
            <p:nvPr/>
          </p:nvSpPr>
          <p:spPr bwMode="auto">
            <a:xfrm>
              <a:off x="1338" y="3430"/>
              <a:ext cx="771" cy="4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cxnSp>
          <p:nvCxnSpPr>
            <p:cNvPr id="321564" name="AutoShape 28"/>
            <p:cNvCxnSpPr>
              <a:cxnSpLocks noChangeShapeType="1"/>
              <a:stCxn id="321561" idx="2"/>
              <a:endCxn id="321562" idx="0"/>
            </p:cNvCxnSpPr>
            <p:nvPr/>
          </p:nvCxnSpPr>
          <p:spPr bwMode="auto">
            <a:xfrm>
              <a:off x="2313" y="2940"/>
              <a:ext cx="590" cy="4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1565" name="AutoShape 29"/>
            <p:cNvCxnSpPr>
              <a:cxnSpLocks noChangeShapeType="1"/>
              <a:stCxn id="321563" idx="0"/>
              <a:endCxn id="321561" idx="2"/>
            </p:cNvCxnSpPr>
            <p:nvPr/>
          </p:nvCxnSpPr>
          <p:spPr bwMode="auto">
            <a:xfrm flipV="1">
              <a:off x="1724" y="2940"/>
              <a:ext cx="589" cy="4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321568" name="Text Box 32"/>
          <p:cNvSpPr txBox="1">
            <a:spLocks noChangeArrowheads="1"/>
          </p:cNvSpPr>
          <p:nvPr/>
        </p:nvSpPr>
        <p:spPr bwMode="auto">
          <a:xfrm>
            <a:off x="4572000" y="2781300"/>
            <a:ext cx="4032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sv-SE"/>
              <a:t>Continue like this, making new splits, always purifying nodes.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1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1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6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Decision tree learning example</a:t>
            </a:r>
            <a:endParaRPr lang="en-US"/>
          </a:p>
        </p:txBody>
      </p:sp>
      <p:pic>
        <p:nvPicPr>
          <p:cNvPr id="322581" name="Picture 21" descr="induced-restaurant-tre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1341438"/>
            <a:ext cx="6408738" cy="4375150"/>
          </a:xfrm>
          <a:prstGeom prst="rect">
            <a:avLst/>
          </a:prstGeom>
          <a:noFill/>
        </p:spPr>
      </p:pic>
      <p:sp>
        <p:nvSpPr>
          <p:cNvPr id="322582" name="Text Box 22"/>
          <p:cNvSpPr txBox="1">
            <a:spLocks noChangeArrowheads="1"/>
          </p:cNvSpPr>
          <p:nvPr/>
        </p:nvSpPr>
        <p:spPr bwMode="auto">
          <a:xfrm>
            <a:off x="5200650" y="1716088"/>
            <a:ext cx="3651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/>
              <a:t>Induced tree (from examples)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Learning is essential for unknown environments,</a:t>
            </a:r>
          </a:p>
          <a:p>
            <a:pPr lvl="1"/>
            <a:r>
              <a:rPr lang="en-US" sz="2000" dirty="0"/>
              <a:t>i.e., when designer lacks omniscience</a:t>
            </a:r>
            <a:endParaRPr lang="en-US" sz="2000" dirty="0" smtClean="0"/>
          </a:p>
          <a:p>
            <a:pPr lvl="4"/>
            <a:endParaRPr lang="en-US" sz="1600" dirty="0" smtClean="0"/>
          </a:p>
          <a:p>
            <a:pPr lvl="4"/>
            <a:endParaRPr lang="en-US" sz="1600" dirty="0" smtClean="0"/>
          </a:p>
          <a:p>
            <a:r>
              <a:rPr lang="en-US" sz="2400" dirty="0"/>
              <a:t>Learning is useful as a system construction method,</a:t>
            </a:r>
          </a:p>
          <a:p>
            <a:pPr lvl="1"/>
            <a:r>
              <a:rPr lang="en-US" sz="2000" dirty="0"/>
              <a:t>i.e., expose the agent to reality rather than trying to write it down</a:t>
            </a:r>
            <a:endParaRPr lang="en-US" sz="2000" dirty="0" smtClean="0"/>
          </a:p>
          <a:p>
            <a:pPr lvl="4"/>
            <a:endParaRPr lang="en-US" sz="1600" dirty="0" smtClean="0"/>
          </a:p>
          <a:p>
            <a:pPr lvl="4"/>
            <a:endParaRPr lang="en-US" sz="1600" dirty="0" smtClean="0"/>
          </a:p>
          <a:p>
            <a:r>
              <a:rPr lang="en-US" sz="2400" dirty="0"/>
              <a:t>Learning modifies the agent's decision mechanisms to improve performance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Decision tree learning example</a:t>
            </a:r>
            <a:endParaRPr lang="en-US"/>
          </a:p>
        </p:txBody>
      </p:sp>
      <p:pic>
        <p:nvPicPr>
          <p:cNvPr id="323588" name="Picture 4" descr="restaurant-tre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1341438"/>
            <a:ext cx="7200900" cy="5208587"/>
          </a:xfrm>
          <a:prstGeom prst="rect">
            <a:avLst/>
          </a:prstGeom>
          <a:noFill/>
        </p:spPr>
      </p:pic>
      <p:sp>
        <p:nvSpPr>
          <p:cNvPr id="323589" name="Text Box 5"/>
          <p:cNvSpPr txBox="1">
            <a:spLocks noChangeArrowheads="1"/>
          </p:cNvSpPr>
          <p:nvPr/>
        </p:nvSpPr>
        <p:spPr bwMode="auto">
          <a:xfrm>
            <a:off x="5200650" y="1716088"/>
            <a:ext cx="25579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dirty="0" err="1"/>
              <a:t>True</a:t>
            </a:r>
            <a:r>
              <a:rPr lang="sv-SE" dirty="0"/>
              <a:t> </a:t>
            </a:r>
            <a:r>
              <a:rPr lang="sv-SE" dirty="0" err="1" smtClean="0"/>
              <a:t>tree</a:t>
            </a:r>
            <a:r>
              <a:rPr lang="sv-SE" dirty="0" smtClean="0"/>
              <a:t> (by hand)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Decision tree learning example</a:t>
            </a:r>
            <a:endParaRPr lang="en-US"/>
          </a:p>
        </p:txBody>
      </p:sp>
      <p:pic>
        <p:nvPicPr>
          <p:cNvPr id="324611" name="Picture 3" descr="induced-restaurant-tre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1341438"/>
            <a:ext cx="6408738" cy="4375150"/>
          </a:xfrm>
          <a:prstGeom prst="rect">
            <a:avLst/>
          </a:prstGeom>
          <a:noFill/>
        </p:spPr>
      </p:pic>
      <p:sp>
        <p:nvSpPr>
          <p:cNvPr id="324612" name="Text Box 4"/>
          <p:cNvSpPr txBox="1">
            <a:spLocks noChangeArrowheads="1"/>
          </p:cNvSpPr>
          <p:nvPr/>
        </p:nvSpPr>
        <p:spPr bwMode="auto">
          <a:xfrm>
            <a:off x="5200650" y="1716088"/>
            <a:ext cx="36576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/>
              <a:t>Induced tree (from examples)</a:t>
            </a:r>
          </a:p>
          <a:p>
            <a:endParaRPr lang="sv-SE"/>
          </a:p>
          <a:p>
            <a:r>
              <a:rPr lang="sv-SE"/>
              <a:t>Cannot make it more complex</a:t>
            </a:r>
            <a:br>
              <a:rPr lang="sv-SE"/>
            </a:br>
            <a:r>
              <a:rPr lang="sv-SE"/>
              <a:t>than what the data supports.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How do we know it is correct?</a:t>
            </a:r>
            <a:endParaRPr lang="en-US"/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solidFill>
                  <a:srgbClr val="000000"/>
                </a:solidFill>
              </a:rPr>
              <a:t>How do we know that </a:t>
            </a:r>
            <a:r>
              <a:rPr lang="en-US" sz="3200" i="1">
                <a:latin typeface="Times New Roman" charset="0"/>
              </a:rPr>
              <a:t>h </a:t>
            </a:r>
            <a:r>
              <a:rPr lang="en-US" sz="3200" i="1">
                <a:latin typeface="Times New Roman" charset="0"/>
                <a:sym typeface="Symbol" charset="2"/>
              </a:rPr>
              <a:t> </a:t>
            </a:r>
            <a:r>
              <a:rPr lang="en-US" sz="3200" i="1">
                <a:latin typeface="Times New Roman" charset="0"/>
              </a:rPr>
              <a:t>f </a:t>
            </a:r>
            <a:r>
              <a:rPr lang="en-US">
                <a:solidFill>
                  <a:srgbClr val="000000"/>
                </a:solidFill>
              </a:rPr>
              <a:t>?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(Hume's </a:t>
            </a:r>
            <a:r>
              <a:rPr lang="en-US"/>
              <a:t>Problem of Induction</a:t>
            </a:r>
            <a:r>
              <a:rPr lang="en-US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Try </a:t>
            </a:r>
            <a:r>
              <a:rPr lang="en-US" sz="2800" i="1">
                <a:latin typeface="Times New Roman" charset="0"/>
              </a:rPr>
              <a:t>h</a:t>
            </a:r>
            <a:r>
              <a:rPr lang="en-US">
                <a:solidFill>
                  <a:srgbClr val="9A009A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on a new </a:t>
            </a:r>
            <a:r>
              <a:rPr lang="en-US">
                <a:solidFill>
                  <a:srgbClr val="FF0000"/>
                </a:solidFill>
              </a:rPr>
              <a:t>test set</a:t>
            </a:r>
            <a:r>
              <a:rPr lang="en-US">
                <a:solidFill>
                  <a:srgbClr val="00007F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of examples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(cross validation)</a:t>
            </a:r>
          </a:p>
          <a:p>
            <a:pPr lvl="1"/>
            <a:endParaRPr lang="sv-SE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sv-SE">
                <a:solidFill>
                  <a:srgbClr val="000000"/>
                </a:solidFill>
              </a:rPr>
              <a:t>...and assume the ”principle of uniformity”, i.e. the result we get on this test data should be indicative of results on future data. Causality is constant.</a:t>
            </a:r>
            <a:endParaRPr lang="en-US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325636" name="Text Box 4"/>
          <p:cNvSpPr txBox="1">
            <a:spLocks noChangeArrowheads="1"/>
          </p:cNvSpPr>
          <p:nvPr/>
        </p:nvSpPr>
        <p:spPr bwMode="auto">
          <a:xfrm>
            <a:off x="0" y="6583363"/>
            <a:ext cx="27257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sz="1200"/>
              <a:t>Inspired by a slide by V. Pavlovic</a:t>
            </a:r>
            <a:endParaRPr lang="en-US" sz="12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7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1676400"/>
            <a:ext cx="7416800" cy="5105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328709" name="Text Box 5"/>
          <p:cNvSpPr txBox="1">
            <a:spLocks noChangeArrowheads="1"/>
          </p:cNvSpPr>
          <p:nvPr/>
        </p:nvSpPr>
        <p:spPr bwMode="auto">
          <a:xfrm>
            <a:off x="228600" y="76200"/>
            <a:ext cx="875111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sv-SE" dirty="0" err="1">
                <a:latin typeface="Helvetica"/>
                <a:cs typeface="Helvetica"/>
              </a:rPr>
              <a:t>Learning</a:t>
            </a:r>
            <a:r>
              <a:rPr lang="sv-SE" dirty="0">
                <a:latin typeface="Helvetica"/>
                <a:cs typeface="Helvetica"/>
              </a:rPr>
              <a:t> </a:t>
            </a:r>
            <a:r>
              <a:rPr lang="sv-SE" dirty="0" err="1">
                <a:latin typeface="Helvetica"/>
                <a:cs typeface="Helvetica"/>
              </a:rPr>
              <a:t>curve</a:t>
            </a:r>
            <a:r>
              <a:rPr lang="sv-SE" dirty="0">
                <a:latin typeface="Helvetica"/>
                <a:cs typeface="Helvetica"/>
              </a:rPr>
              <a:t> for the </a:t>
            </a:r>
            <a:r>
              <a:rPr lang="sv-SE" dirty="0" err="1">
                <a:latin typeface="Helvetica"/>
                <a:cs typeface="Helvetica"/>
              </a:rPr>
              <a:t>decision</a:t>
            </a:r>
            <a:r>
              <a:rPr lang="sv-SE" dirty="0">
                <a:latin typeface="Helvetica"/>
                <a:cs typeface="Helvetica"/>
              </a:rPr>
              <a:t> </a:t>
            </a:r>
            <a:r>
              <a:rPr lang="sv-SE" dirty="0" err="1">
                <a:latin typeface="Helvetica"/>
                <a:cs typeface="Helvetica"/>
              </a:rPr>
              <a:t>tree</a:t>
            </a:r>
            <a:r>
              <a:rPr lang="sv-SE" dirty="0">
                <a:latin typeface="Helvetica"/>
                <a:cs typeface="Helvetica"/>
              </a:rPr>
              <a:t> </a:t>
            </a:r>
            <a:r>
              <a:rPr lang="sv-SE" dirty="0" err="1">
                <a:latin typeface="Helvetica"/>
                <a:cs typeface="Helvetica"/>
              </a:rPr>
              <a:t>algorithm</a:t>
            </a:r>
            <a:r>
              <a:rPr lang="sv-SE" dirty="0">
                <a:latin typeface="Helvetica"/>
                <a:cs typeface="Helvetica"/>
              </a:rPr>
              <a:t> on 100 </a:t>
            </a:r>
            <a:r>
              <a:rPr lang="sv-SE" dirty="0" err="1">
                <a:latin typeface="Helvetica"/>
                <a:cs typeface="Helvetica"/>
              </a:rPr>
              <a:t>randomly</a:t>
            </a:r>
            <a:r>
              <a:rPr lang="sv-SE" dirty="0">
                <a:latin typeface="Helvetica"/>
                <a:cs typeface="Helvetica"/>
              </a:rPr>
              <a:t/>
            </a:r>
            <a:br>
              <a:rPr lang="sv-SE" dirty="0">
                <a:latin typeface="Helvetica"/>
                <a:cs typeface="Helvetica"/>
              </a:rPr>
            </a:br>
            <a:r>
              <a:rPr lang="sv-SE" dirty="0" err="1">
                <a:latin typeface="Helvetica"/>
                <a:cs typeface="Helvetica"/>
              </a:rPr>
              <a:t>generated</a:t>
            </a:r>
            <a:r>
              <a:rPr lang="sv-SE" dirty="0">
                <a:latin typeface="Helvetica"/>
                <a:cs typeface="Helvetica"/>
              </a:rPr>
              <a:t> </a:t>
            </a:r>
            <a:r>
              <a:rPr lang="sv-SE" dirty="0" err="1">
                <a:latin typeface="Helvetica"/>
                <a:cs typeface="Helvetica"/>
              </a:rPr>
              <a:t>examples</a:t>
            </a:r>
            <a:r>
              <a:rPr lang="sv-SE" dirty="0">
                <a:latin typeface="Helvetica"/>
                <a:cs typeface="Helvetica"/>
              </a:rPr>
              <a:t> in the restaurant </a:t>
            </a:r>
            <a:r>
              <a:rPr lang="sv-SE" dirty="0" err="1">
                <a:latin typeface="Helvetica"/>
                <a:cs typeface="Helvetica"/>
              </a:rPr>
              <a:t>domain</a:t>
            </a:r>
            <a:r>
              <a:rPr lang="sv-SE" dirty="0" smtClean="0">
                <a:latin typeface="Helvetica"/>
                <a:cs typeface="Helvetica"/>
              </a:rPr>
              <a:t>.</a:t>
            </a:r>
          </a:p>
          <a:p>
            <a:r>
              <a:rPr lang="sv-SE" dirty="0" smtClean="0">
                <a:latin typeface="Helvetica"/>
                <a:cs typeface="Helvetica"/>
              </a:rPr>
              <a:t/>
            </a:r>
            <a:br>
              <a:rPr lang="sv-SE" dirty="0" smtClean="0">
                <a:latin typeface="Helvetica"/>
                <a:cs typeface="Helvetica"/>
              </a:rPr>
            </a:br>
            <a:r>
              <a:rPr lang="sv-SE" dirty="0">
                <a:latin typeface="Helvetica"/>
                <a:cs typeface="Helvetica"/>
              </a:rPr>
              <a:t>The </a:t>
            </a:r>
            <a:r>
              <a:rPr lang="sv-SE" dirty="0" err="1">
                <a:latin typeface="Helvetica"/>
                <a:cs typeface="Helvetica"/>
              </a:rPr>
              <a:t>graph</a:t>
            </a:r>
            <a:r>
              <a:rPr lang="sv-SE" dirty="0">
                <a:latin typeface="Helvetica"/>
                <a:cs typeface="Helvetica"/>
              </a:rPr>
              <a:t> </a:t>
            </a:r>
            <a:r>
              <a:rPr lang="sv-SE" dirty="0" err="1">
                <a:latin typeface="Helvetica"/>
                <a:cs typeface="Helvetica"/>
              </a:rPr>
              <a:t>summarizes</a:t>
            </a:r>
            <a:r>
              <a:rPr lang="sv-SE" dirty="0">
                <a:latin typeface="Helvetica"/>
                <a:cs typeface="Helvetica"/>
              </a:rPr>
              <a:t> 20 </a:t>
            </a:r>
            <a:r>
              <a:rPr lang="sv-SE" dirty="0" err="1">
                <a:latin typeface="Helvetica"/>
                <a:cs typeface="Helvetica"/>
              </a:rPr>
              <a:t>trials</a:t>
            </a:r>
            <a:r>
              <a:rPr lang="sv-SE" dirty="0">
                <a:latin typeface="Helvetica"/>
                <a:cs typeface="Helvetica"/>
              </a:rPr>
              <a:t>.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28710" name="Line 6"/>
          <p:cNvSpPr>
            <a:spLocks noChangeShapeType="1"/>
          </p:cNvSpPr>
          <p:nvPr/>
        </p:nvSpPr>
        <p:spPr bwMode="auto">
          <a:xfrm flipV="1">
            <a:off x="1331913" y="249237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711" name="Line 7"/>
          <p:cNvSpPr>
            <a:spLocks noChangeShapeType="1"/>
          </p:cNvSpPr>
          <p:nvPr/>
        </p:nvSpPr>
        <p:spPr bwMode="auto">
          <a:xfrm>
            <a:off x="4140200" y="64531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60" name="Rectangle 4"/>
          <p:cNvSpPr>
            <a:spLocks noChangeArrowheads="1"/>
          </p:cNvSpPr>
          <p:nvPr/>
        </p:nvSpPr>
        <p:spPr bwMode="auto">
          <a:xfrm>
            <a:off x="1066800" y="4724400"/>
            <a:ext cx="1676400" cy="7620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6661" name="Rectangle 5"/>
          <p:cNvSpPr>
            <a:spLocks noChangeArrowheads="1"/>
          </p:cNvSpPr>
          <p:nvPr/>
        </p:nvSpPr>
        <p:spPr bwMode="auto">
          <a:xfrm>
            <a:off x="685800" y="228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chemeClr val="tx2"/>
                </a:solidFill>
                <a:latin typeface="Helvetica"/>
                <a:cs typeface="Helvetica"/>
              </a:rPr>
              <a:t>Cross-validation</a:t>
            </a:r>
          </a:p>
        </p:txBody>
      </p:sp>
      <p:sp>
        <p:nvSpPr>
          <p:cNvPr id="326662" name="Rectangle 6"/>
          <p:cNvSpPr>
            <a:spLocks noChangeArrowheads="1"/>
          </p:cNvSpPr>
          <p:nvPr/>
        </p:nvSpPr>
        <p:spPr bwMode="auto">
          <a:xfrm>
            <a:off x="609600" y="1676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/>
              <a:t>Use a “validation set”.</a:t>
            </a:r>
          </a:p>
        </p:txBody>
      </p:sp>
      <p:sp>
        <p:nvSpPr>
          <p:cNvPr id="326663" name="Rectangle 7"/>
          <p:cNvSpPr>
            <a:spLocks noChangeArrowheads="1"/>
          </p:cNvSpPr>
          <p:nvPr/>
        </p:nvSpPr>
        <p:spPr bwMode="auto">
          <a:xfrm>
            <a:off x="1066800" y="3276600"/>
            <a:ext cx="1676400" cy="220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6664" name="Line 8"/>
          <p:cNvSpPr>
            <a:spLocks noChangeShapeType="1"/>
          </p:cNvSpPr>
          <p:nvPr/>
        </p:nvSpPr>
        <p:spPr bwMode="auto">
          <a:xfrm>
            <a:off x="1066800" y="4724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6665" name="Text Box 9"/>
          <p:cNvSpPr txBox="1">
            <a:spLocks noChangeArrowheads="1"/>
          </p:cNvSpPr>
          <p:nvPr/>
        </p:nvSpPr>
        <p:spPr bwMode="auto">
          <a:xfrm>
            <a:off x="1524000" y="3671888"/>
            <a:ext cx="771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latin typeface="Monotype Corsiva" charset="0"/>
                <a:sym typeface="Math5" pitchFamily="2" charset="2"/>
              </a:rPr>
              <a:t>D</a:t>
            </a:r>
            <a:r>
              <a:rPr lang="en-US" sz="2400" baseline="-25000">
                <a:latin typeface="Times New Roman" charset="0"/>
                <a:sym typeface="Math5" pitchFamily="2" charset="2"/>
              </a:rPr>
              <a:t>train</a:t>
            </a:r>
            <a:endParaRPr lang="en-US" sz="2400">
              <a:latin typeface="Times New Roman" charset="0"/>
            </a:endParaRPr>
          </a:p>
        </p:txBody>
      </p:sp>
      <p:sp>
        <p:nvSpPr>
          <p:cNvPr id="326666" name="Text Box 10"/>
          <p:cNvSpPr txBox="1">
            <a:spLocks noChangeArrowheads="1"/>
          </p:cNvSpPr>
          <p:nvPr/>
        </p:nvSpPr>
        <p:spPr bwMode="auto">
          <a:xfrm>
            <a:off x="1524000" y="4891088"/>
            <a:ext cx="646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latin typeface="Monotype Corsiva" charset="0"/>
                <a:sym typeface="Math5" pitchFamily="2" charset="2"/>
              </a:rPr>
              <a:t>D</a:t>
            </a:r>
            <a:r>
              <a:rPr lang="en-US" sz="2400" baseline="-25000">
                <a:latin typeface="Times New Roman" charset="0"/>
                <a:sym typeface="Math5" pitchFamily="2" charset="2"/>
              </a:rPr>
              <a:t>val</a:t>
            </a:r>
            <a:endParaRPr lang="en-US" sz="2400">
              <a:latin typeface="Times New Roman" charset="0"/>
            </a:endParaRPr>
          </a:p>
        </p:txBody>
      </p:sp>
      <p:sp>
        <p:nvSpPr>
          <p:cNvPr id="326667" name="Text Box 11"/>
          <p:cNvSpPr txBox="1">
            <a:spLocks noChangeArrowheads="1"/>
          </p:cNvSpPr>
          <p:nvPr/>
        </p:nvSpPr>
        <p:spPr bwMode="auto">
          <a:xfrm>
            <a:off x="1431925" y="5756275"/>
            <a:ext cx="619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i="1">
                <a:latin typeface="Times New Roman" charset="0"/>
              </a:rPr>
              <a:t>E</a:t>
            </a:r>
            <a:r>
              <a:rPr lang="en-US" sz="2400" baseline="-25000">
                <a:latin typeface="Times New Roman" charset="0"/>
              </a:rPr>
              <a:t>val</a:t>
            </a:r>
            <a:endParaRPr lang="en-US" sz="2400">
              <a:latin typeface="Times New Roman" charset="0"/>
            </a:endParaRPr>
          </a:p>
        </p:txBody>
      </p:sp>
      <p:graphicFrame>
        <p:nvGraphicFramePr>
          <p:cNvPr id="326668" name="Object 12"/>
          <p:cNvGraphicFramePr>
            <a:graphicFrameLocks noChangeAspect="1"/>
          </p:cNvGraphicFramePr>
          <p:nvPr/>
        </p:nvGraphicFramePr>
        <p:xfrm>
          <a:off x="3200400" y="2286000"/>
          <a:ext cx="1838325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3" name="Equation" r:id="rId3" imgW="672840" imgH="241200" progId="Equation.DSMT4">
                  <p:embed/>
                </p:oleObj>
              </mc:Choice>
              <mc:Fallback>
                <p:oleObj name="Equation" r:id="rId3" imgW="672840" imgH="241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286000"/>
                        <a:ext cx="1838325" cy="655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669" name="AutoShape 13"/>
          <p:cNvSpPr>
            <a:spLocks/>
          </p:cNvSpPr>
          <p:nvPr/>
        </p:nvSpPr>
        <p:spPr bwMode="auto">
          <a:xfrm>
            <a:off x="3429000" y="3276600"/>
            <a:ext cx="304800" cy="21336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6670" name="Text Box 14"/>
          <p:cNvSpPr txBox="1">
            <a:spLocks noChangeArrowheads="1"/>
          </p:cNvSpPr>
          <p:nvPr/>
        </p:nvSpPr>
        <p:spPr bwMode="auto">
          <a:xfrm>
            <a:off x="3886200" y="3200400"/>
            <a:ext cx="4941888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/>
              <a:t>Split your data set into two</a:t>
            </a:r>
          </a:p>
          <a:p>
            <a:pPr eaLnBrk="0" hangingPunct="0"/>
            <a:r>
              <a:rPr lang="en-US" sz="2400"/>
              <a:t>parts, one for training your</a:t>
            </a:r>
          </a:p>
          <a:p>
            <a:pPr eaLnBrk="0" hangingPunct="0"/>
            <a:r>
              <a:rPr lang="en-US" sz="2400"/>
              <a:t>model and the other for </a:t>
            </a:r>
          </a:p>
          <a:p>
            <a:pPr eaLnBrk="0" hangingPunct="0"/>
            <a:r>
              <a:rPr lang="en-US" sz="2400"/>
              <a:t>validating your model.</a:t>
            </a:r>
          </a:p>
          <a:p>
            <a:pPr eaLnBrk="0" hangingPunct="0"/>
            <a:r>
              <a:rPr lang="en-US" sz="2400"/>
              <a:t>The error on the validation </a:t>
            </a:r>
          </a:p>
          <a:p>
            <a:pPr eaLnBrk="0" hangingPunct="0"/>
            <a:r>
              <a:rPr lang="en-US" sz="2400"/>
              <a:t>data is called “validation error”</a:t>
            </a:r>
          </a:p>
          <a:p>
            <a:pPr eaLnBrk="0" hangingPunct="0"/>
            <a:r>
              <a:rPr lang="en-US" sz="2400" i="1">
                <a:latin typeface="Times New Roman" charset="0"/>
              </a:rPr>
              <a:t>(E</a:t>
            </a:r>
            <a:r>
              <a:rPr lang="en-US" sz="2400" i="1" baseline="-25000">
                <a:latin typeface="Times New Roman" charset="0"/>
              </a:rPr>
              <a:t>val</a:t>
            </a:r>
            <a:r>
              <a:rPr lang="en-US" sz="2400" i="1">
                <a:latin typeface="Times New Roman" charset="0"/>
              </a:rPr>
              <a:t>)</a:t>
            </a:r>
            <a:endParaRPr lang="en-US" sz="2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4" name="Rectangle 4"/>
          <p:cNvSpPr>
            <a:spLocks noChangeArrowheads="1"/>
          </p:cNvSpPr>
          <p:nvPr/>
        </p:nvSpPr>
        <p:spPr bwMode="auto">
          <a:xfrm>
            <a:off x="5943600" y="3276600"/>
            <a:ext cx="1676400" cy="7620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685" name="Rectangle 5"/>
          <p:cNvSpPr>
            <a:spLocks noChangeArrowheads="1"/>
          </p:cNvSpPr>
          <p:nvPr/>
        </p:nvSpPr>
        <p:spPr bwMode="auto">
          <a:xfrm>
            <a:off x="3505200" y="4038600"/>
            <a:ext cx="1676400" cy="6858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686" name="Rectangle 6"/>
          <p:cNvSpPr>
            <a:spLocks noChangeArrowheads="1"/>
          </p:cNvSpPr>
          <p:nvPr/>
        </p:nvSpPr>
        <p:spPr bwMode="auto">
          <a:xfrm>
            <a:off x="1066800" y="4724400"/>
            <a:ext cx="1676400" cy="7620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687" name="Rectangle 7"/>
          <p:cNvSpPr>
            <a:spLocks noChangeArrowheads="1"/>
          </p:cNvSpPr>
          <p:nvPr/>
        </p:nvSpPr>
        <p:spPr bwMode="auto">
          <a:xfrm>
            <a:off x="685800" y="3048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b="1" i="1" dirty="0">
                <a:solidFill>
                  <a:schemeClr val="tx2"/>
                </a:solidFill>
                <a:latin typeface="Helvetica"/>
                <a:cs typeface="Helvetica"/>
              </a:rPr>
              <a:t>K</a:t>
            </a:r>
            <a:r>
              <a:rPr lang="en-US" b="1" dirty="0">
                <a:solidFill>
                  <a:schemeClr val="tx2"/>
                </a:solidFill>
                <a:latin typeface="Helvetica"/>
                <a:cs typeface="Helvetica"/>
              </a:rPr>
              <a:t>-Fold Cross-validation</a:t>
            </a:r>
          </a:p>
        </p:txBody>
      </p:sp>
      <p:sp>
        <p:nvSpPr>
          <p:cNvPr id="327688" name="Rectangle 8"/>
          <p:cNvSpPr>
            <a:spLocks noChangeArrowheads="1"/>
          </p:cNvSpPr>
          <p:nvPr/>
        </p:nvSpPr>
        <p:spPr bwMode="auto">
          <a:xfrm>
            <a:off x="609600" y="1676400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000" dirty="0"/>
              <a:t>More accurate than using only one validation set.</a:t>
            </a:r>
          </a:p>
        </p:txBody>
      </p:sp>
      <p:sp>
        <p:nvSpPr>
          <p:cNvPr id="327689" name="Rectangle 9"/>
          <p:cNvSpPr>
            <a:spLocks noChangeArrowheads="1"/>
          </p:cNvSpPr>
          <p:nvPr/>
        </p:nvSpPr>
        <p:spPr bwMode="auto">
          <a:xfrm>
            <a:off x="1066800" y="3276600"/>
            <a:ext cx="1676400" cy="220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690" name="Rectangle 10"/>
          <p:cNvSpPr>
            <a:spLocks noChangeArrowheads="1"/>
          </p:cNvSpPr>
          <p:nvPr/>
        </p:nvSpPr>
        <p:spPr bwMode="auto">
          <a:xfrm>
            <a:off x="3505200" y="3276600"/>
            <a:ext cx="1676400" cy="220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691" name="Rectangle 11"/>
          <p:cNvSpPr>
            <a:spLocks noChangeArrowheads="1"/>
          </p:cNvSpPr>
          <p:nvPr/>
        </p:nvSpPr>
        <p:spPr bwMode="auto">
          <a:xfrm>
            <a:off x="5943600" y="3276600"/>
            <a:ext cx="1676400" cy="220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692" name="Line 12"/>
          <p:cNvSpPr>
            <a:spLocks noChangeShapeType="1"/>
          </p:cNvSpPr>
          <p:nvPr/>
        </p:nvSpPr>
        <p:spPr bwMode="auto">
          <a:xfrm>
            <a:off x="1066800" y="4724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693" name="Line 13"/>
          <p:cNvSpPr>
            <a:spLocks noChangeShapeType="1"/>
          </p:cNvSpPr>
          <p:nvPr/>
        </p:nvSpPr>
        <p:spPr bwMode="auto">
          <a:xfrm>
            <a:off x="3505200" y="4724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694" name="Line 14"/>
          <p:cNvSpPr>
            <a:spLocks noChangeShapeType="1"/>
          </p:cNvSpPr>
          <p:nvPr/>
        </p:nvSpPr>
        <p:spPr bwMode="auto">
          <a:xfrm>
            <a:off x="3505200" y="4038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695" name="Line 15"/>
          <p:cNvSpPr>
            <a:spLocks noChangeShapeType="1"/>
          </p:cNvSpPr>
          <p:nvPr/>
        </p:nvSpPr>
        <p:spPr bwMode="auto">
          <a:xfrm>
            <a:off x="5943600" y="4038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696" name="Text Box 16"/>
          <p:cNvSpPr txBox="1">
            <a:spLocks noChangeArrowheads="1"/>
          </p:cNvSpPr>
          <p:nvPr/>
        </p:nvSpPr>
        <p:spPr bwMode="auto">
          <a:xfrm>
            <a:off x="1524000" y="3671888"/>
            <a:ext cx="771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latin typeface="Monotype Corsiva" charset="0"/>
                <a:sym typeface="Math5" pitchFamily="2" charset="2"/>
              </a:rPr>
              <a:t>D</a:t>
            </a:r>
            <a:r>
              <a:rPr lang="en-US" sz="2400" baseline="-25000">
                <a:latin typeface="Times New Roman" charset="0"/>
                <a:sym typeface="Math5" pitchFamily="2" charset="2"/>
              </a:rPr>
              <a:t>train</a:t>
            </a:r>
            <a:endParaRPr lang="en-US" sz="2400">
              <a:latin typeface="Times New Roman" charset="0"/>
            </a:endParaRPr>
          </a:p>
        </p:txBody>
      </p:sp>
      <p:sp>
        <p:nvSpPr>
          <p:cNvPr id="327697" name="Text Box 17"/>
          <p:cNvSpPr txBox="1">
            <a:spLocks noChangeArrowheads="1"/>
          </p:cNvSpPr>
          <p:nvPr/>
        </p:nvSpPr>
        <p:spPr bwMode="auto">
          <a:xfrm>
            <a:off x="1524000" y="4891088"/>
            <a:ext cx="646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latin typeface="Monotype Corsiva" charset="0"/>
                <a:sym typeface="Math5" pitchFamily="2" charset="2"/>
              </a:rPr>
              <a:t>D</a:t>
            </a:r>
            <a:r>
              <a:rPr lang="en-US" sz="2400" baseline="-25000">
                <a:latin typeface="Times New Roman" charset="0"/>
                <a:sym typeface="Math5" pitchFamily="2" charset="2"/>
              </a:rPr>
              <a:t>val</a:t>
            </a:r>
            <a:endParaRPr lang="en-US" sz="2400">
              <a:latin typeface="Times New Roman" charset="0"/>
            </a:endParaRPr>
          </a:p>
        </p:txBody>
      </p:sp>
      <p:sp>
        <p:nvSpPr>
          <p:cNvPr id="327698" name="Text Box 18"/>
          <p:cNvSpPr txBox="1">
            <a:spLocks noChangeArrowheads="1"/>
          </p:cNvSpPr>
          <p:nvPr/>
        </p:nvSpPr>
        <p:spPr bwMode="auto">
          <a:xfrm>
            <a:off x="3962400" y="3443288"/>
            <a:ext cx="771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latin typeface="Monotype Corsiva" charset="0"/>
                <a:sym typeface="Math5" pitchFamily="2" charset="2"/>
              </a:rPr>
              <a:t>D</a:t>
            </a:r>
            <a:r>
              <a:rPr lang="en-US" sz="2400" baseline="-25000">
                <a:latin typeface="Times New Roman" charset="0"/>
                <a:sym typeface="Math5" pitchFamily="2" charset="2"/>
              </a:rPr>
              <a:t>train</a:t>
            </a:r>
            <a:endParaRPr lang="en-US" sz="2400">
              <a:latin typeface="Times New Roman" charset="0"/>
            </a:endParaRPr>
          </a:p>
        </p:txBody>
      </p:sp>
      <p:sp>
        <p:nvSpPr>
          <p:cNvPr id="327699" name="Text Box 19"/>
          <p:cNvSpPr txBox="1">
            <a:spLocks noChangeArrowheads="1"/>
          </p:cNvSpPr>
          <p:nvPr/>
        </p:nvSpPr>
        <p:spPr bwMode="auto">
          <a:xfrm>
            <a:off x="3962400" y="4891088"/>
            <a:ext cx="771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latin typeface="Monotype Corsiva" charset="0"/>
                <a:sym typeface="Math5" pitchFamily="2" charset="2"/>
              </a:rPr>
              <a:t>D</a:t>
            </a:r>
            <a:r>
              <a:rPr lang="en-US" sz="2400" baseline="-25000">
                <a:latin typeface="Times New Roman" charset="0"/>
                <a:sym typeface="Math5" pitchFamily="2" charset="2"/>
              </a:rPr>
              <a:t>train</a:t>
            </a:r>
            <a:endParaRPr lang="en-US" sz="2400">
              <a:latin typeface="Times New Roman" charset="0"/>
            </a:endParaRPr>
          </a:p>
        </p:txBody>
      </p:sp>
      <p:sp>
        <p:nvSpPr>
          <p:cNvPr id="327700" name="Text Box 20"/>
          <p:cNvSpPr txBox="1">
            <a:spLocks noChangeArrowheads="1"/>
          </p:cNvSpPr>
          <p:nvPr/>
        </p:nvSpPr>
        <p:spPr bwMode="auto">
          <a:xfrm>
            <a:off x="6400800" y="4662488"/>
            <a:ext cx="771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latin typeface="Monotype Corsiva" charset="0"/>
                <a:sym typeface="Math5" pitchFamily="2" charset="2"/>
              </a:rPr>
              <a:t>D</a:t>
            </a:r>
            <a:r>
              <a:rPr lang="en-US" sz="2400" baseline="-25000">
                <a:latin typeface="Times New Roman" charset="0"/>
                <a:sym typeface="Math5" pitchFamily="2" charset="2"/>
              </a:rPr>
              <a:t>train</a:t>
            </a:r>
            <a:endParaRPr lang="en-US" sz="2400">
              <a:latin typeface="Times New Roman" charset="0"/>
            </a:endParaRPr>
          </a:p>
        </p:txBody>
      </p:sp>
      <p:sp>
        <p:nvSpPr>
          <p:cNvPr id="327701" name="Rectangle 21"/>
          <p:cNvSpPr>
            <a:spLocks noChangeArrowheads="1"/>
          </p:cNvSpPr>
          <p:nvPr/>
        </p:nvSpPr>
        <p:spPr bwMode="auto">
          <a:xfrm>
            <a:off x="3962400" y="4138613"/>
            <a:ext cx="646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latin typeface="Monotype Corsiva" charset="0"/>
                <a:sym typeface="Math5" pitchFamily="2" charset="2"/>
              </a:rPr>
              <a:t>D</a:t>
            </a:r>
            <a:r>
              <a:rPr lang="en-US" sz="2400" baseline="-25000">
                <a:latin typeface="Times New Roman" charset="0"/>
                <a:sym typeface="Math5" pitchFamily="2" charset="2"/>
              </a:rPr>
              <a:t>val</a:t>
            </a:r>
          </a:p>
        </p:txBody>
      </p:sp>
      <p:sp>
        <p:nvSpPr>
          <p:cNvPr id="327702" name="Rectangle 22"/>
          <p:cNvSpPr>
            <a:spLocks noChangeArrowheads="1"/>
          </p:cNvSpPr>
          <p:nvPr/>
        </p:nvSpPr>
        <p:spPr bwMode="auto">
          <a:xfrm>
            <a:off x="6400800" y="3452813"/>
            <a:ext cx="646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latin typeface="Monotype Corsiva" charset="0"/>
                <a:sym typeface="Math5" pitchFamily="2" charset="2"/>
              </a:rPr>
              <a:t>D</a:t>
            </a:r>
            <a:r>
              <a:rPr lang="en-US" sz="2400" baseline="-25000">
                <a:latin typeface="Times New Roman" charset="0"/>
                <a:sym typeface="Math5" pitchFamily="2" charset="2"/>
              </a:rPr>
              <a:t>val</a:t>
            </a:r>
          </a:p>
        </p:txBody>
      </p:sp>
      <p:sp>
        <p:nvSpPr>
          <p:cNvPr id="327703" name="Text Box 23"/>
          <p:cNvSpPr txBox="1">
            <a:spLocks noChangeArrowheads="1"/>
          </p:cNvSpPr>
          <p:nvPr/>
        </p:nvSpPr>
        <p:spPr bwMode="auto">
          <a:xfrm>
            <a:off x="1431925" y="5756275"/>
            <a:ext cx="97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i="1">
                <a:latin typeface="Times New Roman" charset="0"/>
              </a:rPr>
              <a:t>E</a:t>
            </a:r>
            <a:r>
              <a:rPr lang="en-US" sz="2400" baseline="-25000">
                <a:latin typeface="Times New Roman" charset="0"/>
              </a:rPr>
              <a:t>val</a:t>
            </a:r>
            <a:r>
              <a:rPr lang="en-US" sz="2400">
                <a:latin typeface="Times New Roman" charset="0"/>
              </a:rPr>
              <a:t>(1)</a:t>
            </a:r>
          </a:p>
        </p:txBody>
      </p:sp>
      <p:sp>
        <p:nvSpPr>
          <p:cNvPr id="327704" name="Rectangle 24"/>
          <p:cNvSpPr>
            <a:spLocks noChangeArrowheads="1"/>
          </p:cNvSpPr>
          <p:nvPr/>
        </p:nvSpPr>
        <p:spPr bwMode="auto">
          <a:xfrm>
            <a:off x="3810000" y="5791200"/>
            <a:ext cx="97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i="1">
                <a:latin typeface="Times New Roman" charset="0"/>
              </a:rPr>
              <a:t>E</a:t>
            </a:r>
            <a:r>
              <a:rPr lang="en-US" sz="2400" baseline="-25000">
                <a:latin typeface="Times New Roman" charset="0"/>
              </a:rPr>
              <a:t>val</a:t>
            </a:r>
            <a:r>
              <a:rPr lang="en-US" sz="2400">
                <a:latin typeface="Times New Roman" charset="0"/>
              </a:rPr>
              <a:t>(2)</a:t>
            </a:r>
          </a:p>
        </p:txBody>
      </p:sp>
      <p:sp>
        <p:nvSpPr>
          <p:cNvPr id="327705" name="Rectangle 25"/>
          <p:cNvSpPr>
            <a:spLocks noChangeArrowheads="1"/>
          </p:cNvSpPr>
          <p:nvPr/>
        </p:nvSpPr>
        <p:spPr bwMode="auto">
          <a:xfrm>
            <a:off x="6324600" y="5715000"/>
            <a:ext cx="97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i="1">
                <a:latin typeface="Times New Roman" charset="0"/>
              </a:rPr>
              <a:t>E</a:t>
            </a:r>
            <a:r>
              <a:rPr lang="en-US" sz="2400" baseline="-25000">
                <a:latin typeface="Times New Roman" charset="0"/>
              </a:rPr>
              <a:t>val</a:t>
            </a:r>
            <a:r>
              <a:rPr lang="en-US" sz="2400">
                <a:latin typeface="Times New Roman" charset="0"/>
              </a:rPr>
              <a:t>(3)</a:t>
            </a:r>
          </a:p>
        </p:txBody>
      </p:sp>
      <p:graphicFrame>
        <p:nvGraphicFramePr>
          <p:cNvPr id="327706" name="Object 26"/>
          <p:cNvGraphicFramePr>
            <a:graphicFrameLocks noChangeAspect="1"/>
          </p:cNvGraphicFramePr>
          <p:nvPr/>
        </p:nvGraphicFramePr>
        <p:xfrm>
          <a:off x="2179638" y="2179638"/>
          <a:ext cx="4011612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7" name="Equation" r:id="rId3" imgW="1663700" imgH="457200" progId="Equation.DSMT4">
                  <p:embed/>
                </p:oleObj>
              </mc:Choice>
              <mc:Fallback>
                <p:oleObj name="Equation" r:id="rId3" imgW="166370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2179638"/>
                        <a:ext cx="4011612" cy="109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contd.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5181600"/>
          </a:xfrm>
        </p:spPr>
        <p:txBody>
          <a:bodyPr/>
          <a:lstStyle/>
          <a:p>
            <a:r>
              <a:rPr lang="en-US" sz="2400" dirty="0"/>
              <a:t>Decision tree learned from the 12 examples:</a:t>
            </a:r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  <a:p>
            <a:r>
              <a:rPr lang="en-US" sz="2400" dirty="0"/>
              <a:t>Substantially simpler than “true” tree---a more complex hypothesis isn’t justified by small amount of data</a:t>
            </a:r>
          </a:p>
        </p:txBody>
      </p:sp>
      <p:pic>
        <p:nvPicPr>
          <p:cNvPr id="26628" name="Picture 4" descr="induced-restaurant-tre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981200"/>
            <a:ext cx="4038600" cy="32432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Learning needed for unknown environments, lazy </a:t>
            </a:r>
            <a:r>
              <a:rPr lang="en-US" dirty="0" smtClean="0"/>
              <a:t>designers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/>
              <a:t>Learning agent = performance element + learning element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For </a:t>
            </a:r>
            <a:r>
              <a:rPr lang="en-US" dirty="0"/>
              <a:t>supervised learning, the aim is to find a simple hypothesis approximately consistent with training examples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Decision </a:t>
            </a:r>
            <a:r>
              <a:rPr lang="en-US" dirty="0"/>
              <a:t>tree learning using information gain 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Learning </a:t>
            </a:r>
            <a:r>
              <a:rPr lang="en-US" dirty="0"/>
              <a:t>performance = prediction accuracy measured on test set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agents</a:t>
            </a:r>
          </a:p>
        </p:txBody>
      </p:sp>
      <p:pic>
        <p:nvPicPr>
          <p:cNvPr id="6150" name="Picture 6" descr="learning-mode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371600"/>
            <a:ext cx="7315200" cy="51387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element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Design of a learning element is affected by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Which components of the performance element are to be learned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What feedback is available to learn these components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What representation is used for the components</a:t>
            </a:r>
            <a:endParaRPr lang="en-US" sz="2000" dirty="0" smtClean="0"/>
          </a:p>
          <a:p>
            <a:pPr lvl="4">
              <a:lnSpc>
                <a:spcPct val="80000"/>
              </a:lnSpc>
            </a:pPr>
            <a:endParaRPr lang="en-US" sz="1600" dirty="0" smtClean="0"/>
          </a:p>
          <a:p>
            <a:pPr lvl="4">
              <a:lnSpc>
                <a:spcPct val="80000"/>
              </a:lnSpc>
            </a:pPr>
            <a:endParaRPr lang="en-US" sz="1600" dirty="0" smtClean="0"/>
          </a:p>
          <a:p>
            <a:pPr lvl="4">
              <a:lnSpc>
                <a:spcPct val="80000"/>
              </a:lnSpc>
            </a:pPr>
            <a:endParaRPr lang="en-US" sz="1600" dirty="0" smtClean="0"/>
          </a:p>
          <a:p>
            <a:pPr lvl="4">
              <a:lnSpc>
                <a:spcPct val="80000"/>
              </a:lnSpc>
            </a:pPr>
            <a:endParaRPr lang="en-US" sz="1600" dirty="0" smtClean="0"/>
          </a:p>
          <a:p>
            <a:pPr>
              <a:lnSpc>
                <a:spcPct val="80000"/>
              </a:lnSpc>
            </a:pPr>
            <a:r>
              <a:rPr lang="en-US" sz="2400" dirty="0"/>
              <a:t>Type of feedback:	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rgbClr val="3366FF"/>
                </a:solidFill>
              </a:rPr>
              <a:t>Supervised learning</a:t>
            </a:r>
            <a:r>
              <a:rPr lang="en-US" sz="2000" dirty="0"/>
              <a:t>: correct answers for each example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rgbClr val="3366FF"/>
                </a:solidFill>
              </a:rPr>
              <a:t>Unsupervised learning</a:t>
            </a:r>
            <a:r>
              <a:rPr lang="en-US" sz="2000" dirty="0"/>
              <a:t>: correct answers not given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rgbClr val="3366FF"/>
                </a:solidFill>
              </a:rPr>
              <a:t>Reinforcement learning</a:t>
            </a:r>
            <a:r>
              <a:rPr lang="en-US" sz="2000" dirty="0"/>
              <a:t>: occasional rewards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learning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Simplest form: learn a function from </a:t>
            </a:r>
            <a:r>
              <a:rPr lang="en-US" dirty="0" smtClean="0"/>
              <a:t>examples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lvl="4">
              <a:lnSpc>
                <a:spcPct val="90000"/>
              </a:lnSpc>
            </a:pPr>
            <a:endParaRPr lang="en-US" i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i="1" dirty="0" err="1"/>
              <a:t>f</a:t>
            </a:r>
            <a:r>
              <a:rPr lang="en-US" dirty="0"/>
              <a:t> is the </a:t>
            </a:r>
            <a:r>
              <a:rPr lang="en-US" dirty="0">
                <a:solidFill>
                  <a:srgbClr val="3366FF"/>
                </a:solidFill>
              </a:rPr>
              <a:t>target function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An </a:t>
            </a:r>
            <a:r>
              <a:rPr lang="en-US" dirty="0">
                <a:solidFill>
                  <a:srgbClr val="3366FF"/>
                </a:solidFill>
              </a:rPr>
              <a:t>example </a:t>
            </a:r>
            <a:r>
              <a:rPr lang="en-US" dirty="0"/>
              <a:t>is a pair (</a:t>
            </a:r>
            <a:r>
              <a:rPr lang="en-US" i="1" dirty="0" err="1"/>
              <a:t>x</a:t>
            </a:r>
            <a:r>
              <a:rPr lang="en-US" dirty="0"/>
              <a:t>, </a:t>
            </a:r>
            <a:r>
              <a:rPr lang="en-US" i="1" dirty="0" err="1"/>
              <a:t>f(x</a:t>
            </a:r>
            <a:r>
              <a:rPr lang="en-US" i="1" dirty="0"/>
              <a:t>)</a:t>
            </a:r>
            <a:r>
              <a:rPr lang="en-US" dirty="0"/>
              <a:t>)
</a:t>
            </a:r>
          </a:p>
          <a:p>
            <a:pPr lvl="4"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Problem: find a </a:t>
            </a:r>
            <a:r>
              <a:rPr lang="en-US" dirty="0">
                <a:solidFill>
                  <a:srgbClr val="3366FF"/>
                </a:solidFill>
              </a:rPr>
              <a:t>hypothesis </a:t>
            </a:r>
            <a:r>
              <a:rPr lang="en-US" i="1" dirty="0" err="1"/>
              <a:t>h</a:t>
            </a:r>
            <a:endParaRPr lang="en-US" i="1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/>
              <a:t>such that </a:t>
            </a:r>
            <a:r>
              <a:rPr lang="en-US" sz="1800" i="1" dirty="0" err="1"/>
              <a:t>h</a:t>
            </a:r>
            <a:r>
              <a:rPr lang="en-US" sz="1800" i="1" dirty="0"/>
              <a:t> </a:t>
            </a:r>
            <a:r>
              <a:rPr lang="en-US" sz="1800" i="1" dirty="0">
                <a:ea typeface="Arial" charset="0"/>
                <a:cs typeface="Arial" charset="0"/>
              </a:rPr>
              <a:t>≈ </a:t>
            </a:r>
            <a:r>
              <a:rPr lang="en-US" sz="1800" i="1" dirty="0" err="1"/>
              <a:t>f</a:t>
            </a:r>
            <a:endParaRPr lang="en-US" sz="1800" i="1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/>
              <a:t>given a </a:t>
            </a:r>
            <a:r>
              <a:rPr lang="en-US" sz="1800" dirty="0">
                <a:solidFill>
                  <a:srgbClr val="3366FF"/>
                </a:solidFill>
              </a:rPr>
              <a:t>training set </a:t>
            </a:r>
            <a:r>
              <a:rPr lang="en-US" sz="1800" dirty="0"/>
              <a:t>of examples
</a:t>
            </a:r>
          </a:p>
          <a:p>
            <a:pPr lvl="4"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(This is a highly simplified model of real learning: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Ignores prior knowledge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Assumes examples are given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Inductive learning method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Construct/adjust </a:t>
            </a:r>
            <a:r>
              <a:rPr lang="en-US" sz="2400" i="1" dirty="0" err="1"/>
              <a:t>h</a:t>
            </a:r>
            <a:r>
              <a:rPr lang="en-US" sz="2400" i="1" dirty="0"/>
              <a:t> </a:t>
            </a:r>
            <a:r>
              <a:rPr lang="en-US" sz="2400" dirty="0"/>
              <a:t>to agree with </a:t>
            </a:r>
            <a:r>
              <a:rPr lang="en-US" sz="2400" i="1" dirty="0" err="1"/>
              <a:t>f</a:t>
            </a:r>
            <a:r>
              <a:rPr lang="en-US" sz="2400" dirty="0"/>
              <a:t> on training set</a:t>
            </a:r>
          </a:p>
          <a:p>
            <a:r>
              <a:rPr lang="en-US" sz="2400" dirty="0"/>
              <a:t>(</a:t>
            </a:r>
            <a:r>
              <a:rPr lang="en-US" sz="2400" i="1" dirty="0"/>
              <a:t>h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3366FF"/>
                </a:solidFill>
              </a:rPr>
              <a:t>consistent </a:t>
            </a:r>
            <a:r>
              <a:rPr lang="en-US" sz="2400" dirty="0"/>
              <a:t>if it agrees with </a:t>
            </a:r>
            <a:r>
              <a:rPr lang="en-US" sz="2400" i="1" dirty="0"/>
              <a:t>f</a:t>
            </a:r>
            <a:r>
              <a:rPr lang="en-US" sz="2400" dirty="0"/>
              <a:t> on all examples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/>
              <a:t>E.g., curve fitting</a:t>
            </a:r>
            <a:r>
              <a:rPr lang="en-US" sz="2400" dirty="0" smtClean="0"/>
              <a:t>:</a:t>
            </a:r>
            <a:endParaRPr lang="en-US" sz="2400" dirty="0"/>
          </a:p>
          <a:p>
            <a:pPr>
              <a:buFontTx/>
              <a:buNone/>
            </a:pPr>
            <a:endParaRPr lang="en-US" sz="2400" dirty="0"/>
          </a:p>
        </p:txBody>
      </p:sp>
      <p:pic>
        <p:nvPicPr>
          <p:cNvPr id="9220" name="Picture 4" descr="curve-fitting1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200400"/>
            <a:ext cx="3810000" cy="2930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I-Class">
  <a:themeElements>
    <a:clrScheme name="AI-Class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I-Class">
      <a:majorFont>
        <a:latin typeface="Helvetic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AI-Clas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-Clas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-Clas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Settings\Administrator\Application Data\Microsoft\Templates\AI-Class.pot</Template>
  <TotalTime>2979</TotalTime>
  <Words>2447</Words>
  <Application>Microsoft Macintosh PowerPoint</Application>
  <PresentationFormat>On-screen Show (4:3)</PresentationFormat>
  <Paragraphs>469</Paragraphs>
  <Slides>57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70" baseType="lpstr">
      <vt:lpstr>Arial</vt:lpstr>
      <vt:lpstr>Arial Black</vt:lpstr>
      <vt:lpstr>Courier New</vt:lpstr>
      <vt:lpstr>Helvetica</vt:lpstr>
      <vt:lpstr>Math5</vt:lpstr>
      <vt:lpstr>Monotype Corsiva</vt:lpstr>
      <vt:lpstr>ＭＳ Ｐゴシック</vt:lpstr>
      <vt:lpstr>Symbol</vt:lpstr>
      <vt:lpstr>Tahoma</vt:lpstr>
      <vt:lpstr>Times New Roman</vt:lpstr>
      <vt:lpstr>ヒラギノ角ゴ Pro W3</vt:lpstr>
      <vt:lpstr>AI-Class</vt:lpstr>
      <vt:lpstr>Equation</vt:lpstr>
      <vt:lpstr>This time: learning from examples</vt:lpstr>
      <vt:lpstr>What is learning?</vt:lpstr>
      <vt:lpstr>Why study learning?</vt:lpstr>
      <vt:lpstr>PowerPoint Presentation</vt:lpstr>
      <vt:lpstr>Learning</vt:lpstr>
      <vt:lpstr>Learning agents</vt:lpstr>
      <vt:lpstr>Learning element</vt:lpstr>
      <vt:lpstr>Inductive learning</vt:lpstr>
      <vt:lpstr>Inductive learning method</vt:lpstr>
      <vt:lpstr>Inductive learning method</vt:lpstr>
      <vt:lpstr>Inductive learning method</vt:lpstr>
      <vt:lpstr>Inductive learning method</vt:lpstr>
      <vt:lpstr>Inductive learning method</vt:lpstr>
      <vt:lpstr>Inductive learning method</vt:lpstr>
      <vt:lpstr>Learning to classify</vt:lpstr>
      <vt:lpstr>Problem: how to best draw the line?</vt:lpstr>
      <vt:lpstr>Non-linear separability and SVM</vt:lpstr>
      <vt:lpstr>Non-linear separability and SVM</vt:lpstr>
      <vt:lpstr>Learning decision trees</vt:lpstr>
      <vt:lpstr>Attribute-based representations</vt:lpstr>
      <vt:lpstr>Decision trees</vt:lpstr>
      <vt:lpstr>Inductive learning of decision tree</vt:lpstr>
      <vt:lpstr>Inductive learning of decision tree</vt:lpstr>
      <vt:lpstr>Inductive learning of decision tree</vt:lpstr>
      <vt:lpstr>Expressiveness</vt:lpstr>
      <vt:lpstr>Hypothesis spaces</vt:lpstr>
      <vt:lpstr>Hypothesis spaces</vt:lpstr>
      <vt:lpstr>ID3 Algorithm</vt:lpstr>
      <vt:lpstr>Choosing the best attribute</vt:lpstr>
      <vt:lpstr>Decision tree learning</vt:lpstr>
      <vt:lpstr>Choosing an attribute</vt:lpstr>
      <vt:lpstr>Using information theory</vt:lpstr>
      <vt:lpstr>Information theory 101</vt:lpstr>
      <vt:lpstr>Information theory 101</vt:lpstr>
      <vt:lpstr>Information theory II</vt:lpstr>
      <vt:lpstr>Information gain</vt:lpstr>
      <vt:lpstr>Information gain</vt:lpstr>
      <vt:lpstr>Decision tree learning example</vt:lpstr>
      <vt:lpstr>Decision tree learning example</vt:lpstr>
      <vt:lpstr>Decision tree learning example</vt:lpstr>
      <vt:lpstr>Decision tree learning example</vt:lpstr>
      <vt:lpstr>Decision tree learning example</vt:lpstr>
      <vt:lpstr>Decision tree learning example</vt:lpstr>
      <vt:lpstr>Decision tree learning example</vt:lpstr>
      <vt:lpstr>Decision tree learning example</vt:lpstr>
      <vt:lpstr>Decision tree learning example</vt:lpstr>
      <vt:lpstr>Decision tree learning example</vt:lpstr>
      <vt:lpstr>Decision tree learning example</vt:lpstr>
      <vt:lpstr>Decision tree learning example</vt:lpstr>
      <vt:lpstr>Decision tree learning example</vt:lpstr>
      <vt:lpstr>Decision tree learning example</vt:lpstr>
      <vt:lpstr>How do we know it is correct?</vt:lpstr>
      <vt:lpstr>PowerPoint Presentation</vt:lpstr>
      <vt:lpstr>PowerPoint Presentation</vt:lpstr>
      <vt:lpstr>PowerPoint Presentation</vt:lpstr>
      <vt:lpstr>Example contd.</vt:lpstr>
      <vt:lpstr>Summary</vt:lpstr>
    </vt:vector>
  </TitlesOfParts>
  <Company>Individual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561a: Introduction to Artificial Intelligence</dc:title>
  <dc:creator>Paolo Pirjanian</dc:creator>
  <cp:lastModifiedBy>Laurent Itti</cp:lastModifiedBy>
  <cp:revision>195</cp:revision>
  <cp:lastPrinted>1999-10-01T01:17:42Z</cp:lastPrinted>
  <dcterms:created xsi:type="dcterms:W3CDTF">2014-08-21T19:45:13Z</dcterms:created>
  <dcterms:modified xsi:type="dcterms:W3CDTF">2017-10-23T17:54:27Z</dcterms:modified>
</cp:coreProperties>
</file>