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31" r:id="rId2"/>
    <p:sldId id="402" r:id="rId3"/>
    <p:sldId id="424" r:id="rId4"/>
    <p:sldId id="361" r:id="rId5"/>
    <p:sldId id="420" r:id="rId6"/>
    <p:sldId id="422" r:id="rId7"/>
    <p:sldId id="370" r:id="rId8"/>
    <p:sldId id="425" r:id="rId9"/>
    <p:sldId id="426" r:id="rId10"/>
    <p:sldId id="368" r:id="rId11"/>
    <p:sldId id="405" r:id="rId12"/>
    <p:sldId id="336" r:id="rId13"/>
    <p:sldId id="339" r:id="rId14"/>
    <p:sldId id="406" r:id="rId15"/>
    <p:sldId id="407" r:id="rId16"/>
    <p:sldId id="427" r:id="rId17"/>
    <p:sldId id="340" r:id="rId18"/>
    <p:sldId id="376" r:id="rId19"/>
    <p:sldId id="408" r:id="rId20"/>
    <p:sldId id="374" r:id="rId21"/>
    <p:sldId id="373" r:id="rId22"/>
    <p:sldId id="372" r:id="rId23"/>
    <p:sldId id="364" r:id="rId24"/>
    <p:sldId id="382" r:id="rId25"/>
    <p:sldId id="388" r:id="rId26"/>
    <p:sldId id="387" r:id="rId27"/>
    <p:sldId id="389" r:id="rId28"/>
    <p:sldId id="390" r:id="rId29"/>
    <p:sldId id="384" r:id="rId30"/>
    <p:sldId id="381" r:id="rId31"/>
    <p:sldId id="380" r:id="rId32"/>
    <p:sldId id="379" r:id="rId33"/>
    <p:sldId id="377" r:id="rId34"/>
    <p:sldId id="432" r:id="rId35"/>
    <p:sldId id="431" r:id="rId36"/>
    <p:sldId id="366" r:id="rId37"/>
    <p:sldId id="417" r:id="rId38"/>
    <p:sldId id="409" r:id="rId39"/>
    <p:sldId id="410" r:id="rId40"/>
    <p:sldId id="411" r:id="rId41"/>
    <p:sldId id="412" r:id="rId42"/>
    <p:sldId id="413" r:id="rId43"/>
    <p:sldId id="414" r:id="rId44"/>
    <p:sldId id="392" r:id="rId45"/>
    <p:sldId id="393" r:id="rId46"/>
    <p:sldId id="394" r:id="rId47"/>
    <p:sldId id="418" r:id="rId48"/>
    <p:sldId id="433" r:id="rId49"/>
    <p:sldId id="419" r:id="rId50"/>
  </p:sldIdLst>
  <p:sldSz cx="9144000" cy="6858000" type="screen4x3"/>
  <p:notesSz cx="7027863" cy="931386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9C"/>
    <a:srgbClr val="F400F4"/>
    <a:srgbClr val="E1E1FF"/>
    <a:srgbClr val="00906A"/>
    <a:srgbClr val="99FFCC"/>
    <a:srgbClr val="FFCCFF"/>
    <a:srgbClr val="8D10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60"/>
  </p:normalViewPr>
  <p:slideViewPr>
    <p:cSldViewPr>
      <p:cViewPr varScale="1">
        <p:scale>
          <a:sx n="122" d="100"/>
          <a:sy n="122" d="100"/>
        </p:scale>
        <p:origin x="1224" y="200"/>
      </p:cViewPr>
      <p:guideLst>
        <p:guide orient="horz" pos="3408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4" Type="http://schemas.openxmlformats.org/officeDocument/2006/relationships/slide" Target="slides/slide24.xml"/><Relationship Id="rId5" Type="http://schemas.openxmlformats.org/officeDocument/2006/relationships/slide" Target="slides/slide30.xml"/><Relationship Id="rId6" Type="http://schemas.openxmlformats.org/officeDocument/2006/relationships/slide" Target="slides/slide31.xml"/><Relationship Id="rId7" Type="http://schemas.openxmlformats.org/officeDocument/2006/relationships/slide" Target="slides/slide32.xml"/><Relationship Id="rId8" Type="http://schemas.openxmlformats.org/officeDocument/2006/relationships/slide" Target="slides/slide33.xml"/><Relationship Id="rId1" Type="http://schemas.openxmlformats.org/officeDocument/2006/relationships/slide" Target="slides/slide12.xml"/><Relationship Id="rId2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65463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5" rIns="92489" bIns="46245" numCol="1" anchor="t" anchorCtr="0" compatLnSpc="1">
            <a:prstTxWarp prst="textNoShape">
              <a:avLst/>
            </a:prstTxWarp>
          </a:bodyPr>
          <a:lstStyle>
            <a:lvl1pPr defTabSz="919163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-1588"/>
            <a:ext cx="3062287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5" rIns="92489" bIns="46245" numCol="1" anchor="t" anchorCtr="0" compatLnSpc="1">
            <a:prstTxWarp prst="textNoShape">
              <a:avLst/>
            </a:prstTxWarp>
          </a:bodyPr>
          <a:lstStyle>
            <a:lvl1pPr algn="r" defTabSz="919163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869363"/>
            <a:ext cx="30654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5" rIns="92489" bIns="46245" numCol="1" anchor="b" anchorCtr="0" compatLnSpc="1">
            <a:prstTxWarp prst="textNoShape">
              <a:avLst/>
            </a:prstTxWarp>
          </a:bodyPr>
          <a:lstStyle>
            <a:lvl1pPr defTabSz="919163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869363"/>
            <a:ext cx="30622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5" rIns="92489" bIns="46245" numCol="1" anchor="b" anchorCtr="0" compatLnSpc="1">
            <a:prstTxWarp prst="textNoShape">
              <a:avLst/>
            </a:prstTxWarp>
          </a:bodyPr>
          <a:lstStyle>
            <a:lvl1pPr algn="r" defTabSz="919163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fld id="{F4D70590-83DA-A447-AA86-CF17D2F4B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46413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4" tIns="46245" rIns="94084" bIns="46245" numCol="1" anchor="t" anchorCtr="0" compatLnSpc="1">
            <a:prstTxWarp prst="textNoShape">
              <a:avLst/>
            </a:prstTxWarp>
          </a:bodyPr>
          <a:lstStyle>
            <a:lvl1pPr defTabSz="935038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-1588"/>
            <a:ext cx="3046412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4" tIns="46245" rIns="94084" bIns="46245" numCol="1" anchor="t" anchorCtr="0" compatLnSpc="1">
            <a:prstTxWarp prst="textNoShape">
              <a:avLst/>
            </a:prstTxWarp>
          </a:bodyPr>
          <a:lstStyle>
            <a:lvl1pPr algn="r" defTabSz="935038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1675"/>
            <a:ext cx="4649787" cy="3487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546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4" tIns="46245" rIns="94084" bIns="462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48725"/>
            <a:ext cx="30464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4" tIns="46245" rIns="94084" bIns="46245" numCol="1" anchor="b" anchorCtr="0" compatLnSpc="1">
            <a:prstTxWarp prst="textNoShape">
              <a:avLst/>
            </a:prstTxWarp>
          </a:bodyPr>
          <a:lstStyle>
            <a:lvl1pPr defTabSz="935038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64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4" tIns="46245" rIns="94084" bIns="46245" numCol="1" anchor="b" anchorCtr="0" compatLnSpc="1">
            <a:prstTxWarp prst="textNoShape">
              <a:avLst/>
            </a:prstTxWarp>
          </a:bodyPr>
          <a:lstStyle>
            <a:lvl1pPr algn="r" defTabSz="935038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fld id="{3FC58ECD-2054-0D4A-8F05-305CEDCA6D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7AC19FD0-2FB2-5E4B-AE95-059CEE9A40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6C598065-D8AC-CE43-A107-2CE9B8A78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69B800A3-4349-6C45-9FD7-326DE56BCE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619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248400" y="6400800"/>
            <a:ext cx="2209800" cy="3048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D01F5625-61C7-D343-B216-A3D38CABFF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B418904B-30E5-364B-A450-BC05A2D16A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88F6D349-A5B0-5A42-9753-41F2BF75A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0981109B-749B-0442-80A7-F453B179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46B37534-41A2-4C49-839A-EF1619147C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A93CB5A8-E2D9-A545-9248-77B03E3CB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F533030B-A618-E44E-A702-EB3F398F3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E5CFAA4C-3E5E-B947-BF32-AB8EAD9B0B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</a:t>
            </a:r>
            <a:fld id="{D3F5A05E-649F-A041-A1A3-5613E1147B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008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/>
            </a:lvl1pPr>
          </a:lstStyle>
          <a:p>
            <a:r>
              <a:rPr lang="en-US"/>
              <a:t> </a:t>
            </a:r>
            <a:fld id="{9F8FC14A-ADD0-4A43-BD7F-CE04F5A970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file://localhost/C/\Documents%20and%20Settings\Brian\My%20Documents\presentations\External%20Talks\AIPS%2002\Feron\Aggressive.mpg" TargetMode="External"/><Relationship Id="rId4" Type="http://schemas.openxmlformats.org/officeDocument/2006/relationships/video" Target="file://localhost/C/\Documents%20and%20Settings\Brian\My%20Documents\presentations\External%20Talks\AIPS%2002\Feron\Aggressive.mpg" TargetMode="External"/><Relationship Id="rId5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microsoft.com/office/2007/relationships/media" Target="file://localhost/C/\Documents%20and%20Settings\Brian\My%20Documents\presentations\External%20Talks\AIPS%2002\Feron\roll-auto-1.avi" TargetMode="External"/><Relationship Id="rId2" Type="http://schemas.openxmlformats.org/officeDocument/2006/relationships/video" Target="file://localhost/C/\Documents%20and%20Settings\Brian\My%20Documents\presentations\External%20Talks\AIPS%2002\Feron\roll-auto-1.av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8E66D4E0-34E6-184D-9298-E6F08A0D3D43}" type="slidenum">
              <a:rPr lang="en-US"/>
              <a:pPr/>
              <a:t>1</a:t>
            </a:fld>
            <a:endParaRPr lang="en-US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909638" y="685800"/>
            <a:ext cx="772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Probabilistic decision making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144838" y="6229350"/>
            <a:ext cx="2844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FontTx/>
              <a:buNone/>
            </a:pPr>
            <a:endParaRPr lang="en-US" sz="1400">
              <a:solidFill>
                <a:srgbClr val="5E574E"/>
              </a:solidFill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599238" y="6229350"/>
            <a:ext cx="1828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spcBef>
                <a:spcPct val="50000"/>
              </a:spcBef>
              <a:buFontTx/>
              <a:buNone/>
            </a:pPr>
            <a:endParaRPr lang="en-US" sz="1400">
              <a:solidFill>
                <a:srgbClr val="5E574E"/>
              </a:solidFill>
            </a:endParaRPr>
          </a:p>
        </p:txBody>
      </p:sp>
      <p:pic>
        <p:nvPicPr>
          <p:cNvPr id="140294" name="Picture 6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9638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5257800" y="5105400"/>
            <a:ext cx="3421129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Times" charset="0"/>
              </a:rPr>
              <a:t>Slides adapted </a:t>
            </a:r>
            <a:r>
              <a:rPr lang="en-US" sz="1600" dirty="0" smtClean="0">
                <a:latin typeface="Times" charset="0"/>
              </a:rPr>
              <a:t>from: Brian C. Williams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Times" charset="0"/>
              </a:rPr>
              <a:t>(MIT 16.410), Manuela </a:t>
            </a:r>
            <a:r>
              <a:rPr lang="en-US" sz="1600" dirty="0" err="1">
                <a:latin typeface="Times" charset="0"/>
              </a:rPr>
              <a:t>Veloso</a:t>
            </a:r>
            <a:r>
              <a:rPr lang="en-US" sz="1600" dirty="0">
                <a:latin typeface="Times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Times" charset="0"/>
              </a:rPr>
              <a:t>Reid Simmons, &amp;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Times" charset="0"/>
              </a:rPr>
              <a:t>Tom Mitchell, CMU</a:t>
            </a:r>
          </a:p>
        </p:txBody>
      </p:sp>
      <p:pic>
        <p:nvPicPr>
          <p:cNvPr id="10" name="Picture 9" descr="Screen shot 2014-08-21 at 4.12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2971800" cy="1559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971154C2-DF34-3742-9ED2-FFC3034C4F5C}" type="slidenum">
              <a:rPr lang="en-US"/>
              <a:pPr/>
              <a:t>10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Problem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2971800" y="1219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590800" y="3505200"/>
            <a:ext cx="3657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FFCCFF"/>
                </a:solidFill>
              </a:rPr>
              <a:t>Environment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2514600" y="4583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</a:p>
        </p:txBody>
      </p:sp>
      <p:grpSp>
        <p:nvGrpSpPr>
          <p:cNvPr id="188422" name="Group 6"/>
          <p:cNvGrpSpPr>
            <a:grpSpLocks/>
          </p:cNvGrpSpPr>
          <p:nvPr/>
        </p:nvGrpSpPr>
        <p:grpSpPr bwMode="auto">
          <a:xfrm>
            <a:off x="2835275" y="4419600"/>
            <a:ext cx="1377950" cy="777875"/>
            <a:chOff x="1786" y="2784"/>
            <a:chExt cx="868" cy="490"/>
          </a:xfrm>
        </p:grpSpPr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2074" y="302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0</a:t>
              </a:r>
            </a:p>
          </p:txBody>
        </p:sp>
        <p:grpSp>
          <p:nvGrpSpPr>
            <p:cNvPr id="188424" name="Group 8"/>
            <p:cNvGrpSpPr>
              <a:grpSpLocks/>
            </p:cNvGrpSpPr>
            <p:nvPr/>
          </p:nvGrpSpPr>
          <p:grpSpPr bwMode="auto">
            <a:xfrm>
              <a:off x="1786" y="2784"/>
              <a:ext cx="576" cy="250"/>
              <a:chOff x="3370" y="2304"/>
              <a:chExt cx="576" cy="250"/>
            </a:xfrm>
          </p:grpSpPr>
          <p:sp>
            <p:nvSpPr>
              <p:cNvPr id="188425" name="Text Box 9"/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i="1"/>
                  <a:t>a</a:t>
                </a:r>
                <a:r>
                  <a:rPr lang="en-US" i="1" baseline="-25000"/>
                  <a:t>0</a:t>
                </a:r>
              </a:p>
            </p:txBody>
          </p:sp>
          <p:sp>
            <p:nvSpPr>
              <p:cNvPr id="188426" name="Line 10"/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2400" y="288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1</a:t>
              </a:r>
            </a:p>
          </p:txBody>
        </p:sp>
      </p:grpSp>
      <p:grpSp>
        <p:nvGrpSpPr>
          <p:cNvPr id="188428" name="Group 12"/>
          <p:cNvGrpSpPr>
            <a:grpSpLocks/>
          </p:cNvGrpSpPr>
          <p:nvPr/>
        </p:nvGrpSpPr>
        <p:grpSpPr bwMode="auto">
          <a:xfrm>
            <a:off x="4130675" y="4419600"/>
            <a:ext cx="1377950" cy="777875"/>
            <a:chOff x="4186" y="2304"/>
            <a:chExt cx="868" cy="490"/>
          </a:xfrm>
        </p:grpSpPr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4186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1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4474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1</a:t>
              </a:r>
            </a:p>
          </p:txBody>
        </p:sp>
        <p:sp>
          <p:nvSpPr>
            <p:cNvPr id="188431" name="Line 15"/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800" y="240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188433" name="Group 17"/>
          <p:cNvGrpSpPr>
            <a:grpSpLocks/>
          </p:cNvGrpSpPr>
          <p:nvPr/>
        </p:nvGrpSpPr>
        <p:grpSpPr bwMode="auto">
          <a:xfrm>
            <a:off x="5426075" y="4419600"/>
            <a:ext cx="1203325" cy="777875"/>
            <a:chOff x="5002" y="2304"/>
            <a:chExt cx="758" cy="490"/>
          </a:xfrm>
        </p:grpSpPr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5002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2</a:t>
              </a:r>
            </a:p>
          </p:txBody>
        </p:sp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5290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2</a:t>
              </a:r>
            </a:p>
          </p:txBody>
        </p:sp>
        <p:sp>
          <p:nvSpPr>
            <p:cNvPr id="188436" name="Line 20"/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437" name="Text Box 21"/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3</a:t>
              </a:r>
            </a:p>
          </p:txBody>
        </p:sp>
      </p:grpSp>
      <p:sp>
        <p:nvSpPr>
          <p:cNvPr id="188438" name="Line 22"/>
          <p:cNvSpPr>
            <a:spLocks noChangeShapeType="1"/>
          </p:cNvSpPr>
          <p:nvPr/>
        </p:nvSpPr>
        <p:spPr bwMode="auto">
          <a:xfrm flipV="1">
            <a:off x="29718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V="1">
            <a:off x="3505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029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1" name="Text Box 25"/>
          <p:cNvSpPr txBox="1">
            <a:spLocks noChangeArrowheads="1"/>
          </p:cNvSpPr>
          <p:nvPr/>
        </p:nvSpPr>
        <p:spPr bwMode="auto">
          <a:xfrm>
            <a:off x="2286000" y="29718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State</a:t>
            </a:r>
          </a:p>
        </p:txBody>
      </p:sp>
      <p:sp>
        <p:nvSpPr>
          <p:cNvPr id="188442" name="Text Box 26"/>
          <p:cNvSpPr txBox="1">
            <a:spLocks noChangeArrowheads="1"/>
          </p:cNvSpPr>
          <p:nvPr/>
        </p:nvSpPr>
        <p:spPr bwMode="auto">
          <a:xfrm>
            <a:off x="3962400" y="30480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Reward</a:t>
            </a:r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5638800" y="2971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Action</a:t>
            </a:r>
          </a:p>
        </p:txBody>
      </p:sp>
      <p:sp>
        <p:nvSpPr>
          <p:cNvPr id="188444" name="Text Box 28"/>
          <p:cNvSpPr txBox="1">
            <a:spLocks noChangeArrowheads="1"/>
          </p:cNvSpPr>
          <p:nvPr/>
        </p:nvSpPr>
        <p:spPr bwMode="auto">
          <a:xfrm>
            <a:off x="517525" y="5421313"/>
            <a:ext cx="7559675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Given an environment </a:t>
            </a:r>
            <a:r>
              <a:rPr lang="en-US">
                <a:solidFill>
                  <a:srgbClr val="FF3300"/>
                </a:solidFill>
              </a:rPr>
              <a:t>model as a</a:t>
            </a: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MDP</a:t>
            </a:r>
            <a:r>
              <a:rPr lang="en-US"/>
              <a:t> create a </a:t>
            </a:r>
            <a:r>
              <a:rPr lang="en-US">
                <a:solidFill>
                  <a:srgbClr val="FF3300"/>
                </a:solidFill>
              </a:rPr>
              <a:t>policy</a:t>
            </a:r>
            <a:r>
              <a:rPr lang="en-US"/>
              <a:t> for acting that maximizes </a:t>
            </a:r>
            <a:r>
              <a:rPr lang="en-US">
                <a:solidFill>
                  <a:srgbClr val="FF3300"/>
                </a:solidFill>
              </a:rPr>
              <a:t>lifetime reward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utoUpdateAnimBg="0"/>
      <p:bldP spid="1884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DC867E6E-CC10-AB40-A168-A86A1EAFDACD}" type="slidenum">
              <a:rPr lang="en-US"/>
              <a:pPr/>
              <a:t>11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Problem: Model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971800" y="1219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2590800" y="3505200"/>
            <a:ext cx="3657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FFCCFF"/>
                </a:solidFill>
              </a:rPr>
              <a:t>Environment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514600" y="4583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</a:p>
        </p:txBody>
      </p:sp>
      <p:grpSp>
        <p:nvGrpSpPr>
          <p:cNvPr id="226310" name="Group 6"/>
          <p:cNvGrpSpPr>
            <a:grpSpLocks/>
          </p:cNvGrpSpPr>
          <p:nvPr/>
        </p:nvGrpSpPr>
        <p:grpSpPr bwMode="auto">
          <a:xfrm>
            <a:off x="2835275" y="4419600"/>
            <a:ext cx="1377950" cy="777875"/>
            <a:chOff x="1786" y="2784"/>
            <a:chExt cx="868" cy="490"/>
          </a:xfrm>
        </p:grpSpPr>
        <p:sp>
          <p:nvSpPr>
            <p:cNvPr id="226311" name="Text Box 7"/>
            <p:cNvSpPr txBox="1">
              <a:spLocks noChangeArrowheads="1"/>
            </p:cNvSpPr>
            <p:nvPr/>
          </p:nvSpPr>
          <p:spPr bwMode="auto">
            <a:xfrm>
              <a:off x="2074" y="302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0</a:t>
              </a:r>
            </a:p>
          </p:txBody>
        </p:sp>
        <p:grpSp>
          <p:nvGrpSpPr>
            <p:cNvPr id="226312" name="Group 8"/>
            <p:cNvGrpSpPr>
              <a:grpSpLocks/>
            </p:cNvGrpSpPr>
            <p:nvPr/>
          </p:nvGrpSpPr>
          <p:grpSpPr bwMode="auto">
            <a:xfrm>
              <a:off x="1786" y="2784"/>
              <a:ext cx="576" cy="250"/>
              <a:chOff x="3370" y="2304"/>
              <a:chExt cx="576" cy="250"/>
            </a:xfrm>
          </p:grpSpPr>
          <p:sp>
            <p:nvSpPr>
              <p:cNvPr id="226313" name="Text Box 9"/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i="1"/>
                  <a:t>a</a:t>
                </a:r>
                <a:r>
                  <a:rPr lang="en-US" i="1" baseline="-25000"/>
                  <a:t>0</a:t>
                </a:r>
              </a:p>
            </p:txBody>
          </p:sp>
          <p:sp>
            <p:nvSpPr>
              <p:cNvPr id="226314" name="Line 10"/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2400" y="288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1</a:t>
              </a:r>
            </a:p>
          </p:txBody>
        </p:sp>
      </p:grpSp>
      <p:grpSp>
        <p:nvGrpSpPr>
          <p:cNvPr id="226316" name="Group 12"/>
          <p:cNvGrpSpPr>
            <a:grpSpLocks/>
          </p:cNvGrpSpPr>
          <p:nvPr/>
        </p:nvGrpSpPr>
        <p:grpSpPr bwMode="auto">
          <a:xfrm>
            <a:off x="4130675" y="4419600"/>
            <a:ext cx="1377950" cy="777875"/>
            <a:chOff x="4186" y="2304"/>
            <a:chExt cx="868" cy="490"/>
          </a:xfrm>
        </p:grpSpPr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4186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4474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6319" name="Line 15"/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4800" y="240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226321" name="Group 17"/>
          <p:cNvGrpSpPr>
            <a:grpSpLocks/>
          </p:cNvGrpSpPr>
          <p:nvPr/>
        </p:nvGrpSpPr>
        <p:grpSpPr bwMode="auto">
          <a:xfrm>
            <a:off x="5426075" y="4419600"/>
            <a:ext cx="1203325" cy="777875"/>
            <a:chOff x="5002" y="2304"/>
            <a:chExt cx="758" cy="490"/>
          </a:xfrm>
        </p:grpSpPr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5002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5290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25" name="Text Box 21"/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3</a:t>
              </a:r>
            </a:p>
          </p:txBody>
        </p:sp>
      </p:grpSp>
      <p:sp>
        <p:nvSpPr>
          <p:cNvPr id="226326" name="Line 22"/>
          <p:cNvSpPr>
            <a:spLocks noChangeShapeType="1"/>
          </p:cNvSpPr>
          <p:nvPr/>
        </p:nvSpPr>
        <p:spPr bwMode="auto">
          <a:xfrm flipV="1">
            <a:off x="29718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27" name="Line 23"/>
          <p:cNvSpPr>
            <a:spLocks noChangeShapeType="1"/>
          </p:cNvSpPr>
          <p:nvPr/>
        </p:nvSpPr>
        <p:spPr bwMode="auto">
          <a:xfrm flipV="1">
            <a:off x="3505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28" name="Line 24"/>
          <p:cNvSpPr>
            <a:spLocks noChangeShapeType="1"/>
          </p:cNvSpPr>
          <p:nvPr/>
        </p:nvSpPr>
        <p:spPr bwMode="auto">
          <a:xfrm>
            <a:off x="5029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286000" y="29718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State</a:t>
            </a:r>
          </a:p>
        </p:txBody>
      </p:sp>
      <p:sp>
        <p:nvSpPr>
          <p:cNvPr id="226330" name="Text Box 26"/>
          <p:cNvSpPr txBox="1">
            <a:spLocks noChangeArrowheads="1"/>
          </p:cNvSpPr>
          <p:nvPr/>
        </p:nvSpPr>
        <p:spPr bwMode="auto">
          <a:xfrm>
            <a:off x="3962400" y="30480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Reward</a:t>
            </a:r>
          </a:p>
        </p:txBody>
      </p:sp>
      <p:sp>
        <p:nvSpPr>
          <p:cNvPr id="226331" name="Text Box 27"/>
          <p:cNvSpPr txBox="1">
            <a:spLocks noChangeArrowheads="1"/>
          </p:cNvSpPr>
          <p:nvPr/>
        </p:nvSpPr>
        <p:spPr bwMode="auto">
          <a:xfrm>
            <a:off x="5638800" y="2971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Action</a:t>
            </a:r>
          </a:p>
        </p:txBody>
      </p:sp>
      <p:sp>
        <p:nvSpPr>
          <p:cNvPr id="226332" name="Text Box 28"/>
          <p:cNvSpPr txBox="1">
            <a:spLocks noChangeArrowheads="1"/>
          </p:cNvSpPr>
          <p:nvPr/>
        </p:nvSpPr>
        <p:spPr bwMode="auto">
          <a:xfrm>
            <a:off x="517525" y="5421313"/>
            <a:ext cx="7559675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Given an environment </a:t>
            </a:r>
            <a:r>
              <a:rPr lang="en-US" u="sng">
                <a:solidFill>
                  <a:schemeClr val="accent2"/>
                </a:solidFill>
              </a:rPr>
              <a:t>model as a</a:t>
            </a:r>
            <a:r>
              <a:rPr lang="en-US"/>
              <a:t> </a:t>
            </a:r>
            <a:r>
              <a:rPr lang="en-US" u="sng">
                <a:solidFill>
                  <a:schemeClr val="accent2"/>
                </a:solidFill>
              </a:rPr>
              <a:t>MDP</a:t>
            </a:r>
            <a:r>
              <a:rPr lang="en-US"/>
              <a:t> create a </a:t>
            </a:r>
            <a:r>
              <a:rPr lang="en-US">
                <a:solidFill>
                  <a:srgbClr val="FF3300"/>
                </a:solidFill>
              </a:rPr>
              <a:t>policy</a:t>
            </a:r>
            <a:r>
              <a:rPr lang="en-US"/>
              <a:t> for acting that maximizes </a:t>
            </a:r>
            <a:r>
              <a:rPr lang="en-US">
                <a:solidFill>
                  <a:srgbClr val="FF3300"/>
                </a:solidFill>
              </a:rPr>
              <a:t>lifetime reward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16AD4C86-A969-364A-A1F8-FDDEFD37A874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Decision Processes (MDPs)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191000" cy="243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Model: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Finite set of states, </a:t>
            </a:r>
            <a:r>
              <a:rPr lang="en-US" sz="2000" i="1"/>
              <a:t>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Finite set of actions, </a:t>
            </a:r>
            <a:r>
              <a:rPr lang="en-US" sz="2000" i="1"/>
              <a:t>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(Probabilistic) state </a:t>
            </a:r>
            <a:br>
              <a:rPr lang="en-US" sz="2000"/>
            </a:br>
            <a:r>
              <a:rPr lang="en-US" sz="2000"/>
              <a:t>transitions, </a:t>
            </a:r>
            <a:r>
              <a:rPr lang="en-US" sz="2000" i="1">
                <a:latin typeface="Symbol" charset="2"/>
              </a:rPr>
              <a:t>d</a:t>
            </a:r>
            <a:r>
              <a:rPr lang="en-US" sz="2000"/>
              <a:t>(</a:t>
            </a:r>
            <a:r>
              <a:rPr lang="en-US" sz="2000" i="1"/>
              <a:t>s,a</a:t>
            </a:r>
            <a:r>
              <a:rPr lang="en-US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Reward for each state </a:t>
            </a:r>
            <a:br>
              <a:rPr lang="en-US" sz="2000"/>
            </a:br>
            <a:r>
              <a:rPr lang="en-US" sz="2000"/>
              <a:t>and action, </a:t>
            </a:r>
            <a:r>
              <a:rPr lang="en-US" sz="2000" i="1"/>
              <a:t>R</a:t>
            </a:r>
            <a:r>
              <a:rPr lang="en-US" sz="2000"/>
              <a:t>(</a:t>
            </a:r>
            <a:r>
              <a:rPr lang="en-US" sz="2000" i="1"/>
              <a:t>s,a</a:t>
            </a:r>
            <a:r>
              <a:rPr lang="en-US" sz="2000"/>
              <a:t>)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4572000" y="914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>
              <a:buFontTx/>
              <a:buNone/>
            </a:pPr>
            <a:r>
              <a:rPr lang="en-US"/>
              <a:t>Process: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2057400" y="55626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grpSp>
        <p:nvGrpSpPr>
          <p:cNvPr id="153666" name="Group 66"/>
          <p:cNvGrpSpPr>
            <a:grpSpLocks/>
          </p:cNvGrpSpPr>
          <p:nvPr/>
        </p:nvGrpSpPr>
        <p:grpSpPr bwMode="auto">
          <a:xfrm>
            <a:off x="1371600" y="4887913"/>
            <a:ext cx="1914525" cy="1376362"/>
            <a:chOff x="864" y="3079"/>
            <a:chExt cx="1206" cy="867"/>
          </a:xfrm>
        </p:grpSpPr>
        <p:sp>
          <p:nvSpPr>
            <p:cNvPr id="153636" name="Text Box 36"/>
            <p:cNvSpPr txBox="1">
              <a:spLocks noChangeArrowheads="1"/>
            </p:cNvSpPr>
            <p:nvPr/>
          </p:nvSpPr>
          <p:spPr bwMode="auto">
            <a:xfrm>
              <a:off x="1478" y="3079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  <p:sp>
          <p:nvSpPr>
            <p:cNvPr id="153637" name="Text Box 37"/>
            <p:cNvSpPr txBox="1">
              <a:spLocks noChangeArrowheads="1"/>
            </p:cNvSpPr>
            <p:nvPr/>
          </p:nvSpPr>
          <p:spPr bwMode="auto">
            <a:xfrm>
              <a:off x="1776" y="369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  <p:sp>
          <p:nvSpPr>
            <p:cNvPr id="153638" name="Text Box 38"/>
            <p:cNvSpPr txBox="1">
              <a:spLocks noChangeArrowheads="1"/>
            </p:cNvSpPr>
            <p:nvPr/>
          </p:nvSpPr>
          <p:spPr bwMode="auto">
            <a:xfrm>
              <a:off x="864" y="369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4114800" y="5410200"/>
            <a:ext cx="2714625" cy="971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 Legal transitions shown</a:t>
            </a:r>
          </a:p>
          <a:p>
            <a:r>
              <a:rPr lang="en-US" sz="1800"/>
              <a:t> Reward on unlabeled </a:t>
            </a:r>
            <a:br>
              <a:rPr lang="en-US" sz="1800"/>
            </a:br>
            <a:r>
              <a:rPr lang="en-US" sz="1800"/>
              <a:t>transitions is 0.</a:t>
            </a:r>
          </a:p>
        </p:txBody>
      </p:sp>
      <p:sp>
        <p:nvSpPr>
          <p:cNvPr id="153642" name="Text Box 42"/>
          <p:cNvSpPr txBox="1">
            <a:spLocks noChangeArrowheads="1"/>
          </p:cNvSpPr>
          <p:nvPr/>
        </p:nvSpPr>
        <p:spPr bwMode="auto">
          <a:xfrm>
            <a:off x="4632325" y="3821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</a:p>
        </p:txBody>
      </p:sp>
      <p:sp>
        <p:nvSpPr>
          <p:cNvPr id="153644" name="Text Box 44"/>
          <p:cNvSpPr txBox="1">
            <a:spLocks noChangeArrowheads="1"/>
          </p:cNvSpPr>
          <p:nvPr/>
        </p:nvSpPr>
        <p:spPr bwMode="auto">
          <a:xfrm>
            <a:off x="54102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r</a:t>
            </a:r>
            <a:r>
              <a:rPr lang="en-US" i="1" baseline="-25000"/>
              <a:t>0</a:t>
            </a:r>
          </a:p>
        </p:txBody>
      </p:sp>
      <p:grpSp>
        <p:nvGrpSpPr>
          <p:cNvPr id="153660" name="Group 60"/>
          <p:cNvGrpSpPr>
            <a:grpSpLocks/>
          </p:cNvGrpSpPr>
          <p:nvPr/>
        </p:nvGrpSpPr>
        <p:grpSpPr bwMode="auto">
          <a:xfrm>
            <a:off x="4953000" y="3657600"/>
            <a:ext cx="914400" cy="396875"/>
            <a:chOff x="3370" y="2304"/>
            <a:chExt cx="576" cy="250"/>
          </a:xfrm>
        </p:grpSpPr>
        <p:sp>
          <p:nvSpPr>
            <p:cNvPr id="153643" name="Text Box 43"/>
            <p:cNvSpPr txBox="1">
              <a:spLocks noChangeArrowheads="1"/>
            </p:cNvSpPr>
            <p:nvPr/>
          </p:nvSpPr>
          <p:spPr bwMode="auto">
            <a:xfrm>
              <a:off x="3370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0</a:t>
              </a:r>
            </a:p>
          </p:txBody>
        </p:sp>
        <p:sp>
          <p:nvSpPr>
            <p:cNvPr id="153645" name="Line 45"/>
            <p:cNvSpPr>
              <a:spLocks noChangeShapeType="1"/>
            </p:cNvSpPr>
            <p:nvPr/>
          </p:nvSpPr>
          <p:spPr bwMode="auto">
            <a:xfrm>
              <a:off x="3418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5927725" y="3821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1</a:t>
            </a:r>
          </a:p>
        </p:txBody>
      </p:sp>
      <p:grpSp>
        <p:nvGrpSpPr>
          <p:cNvPr id="153659" name="Group 59"/>
          <p:cNvGrpSpPr>
            <a:grpSpLocks/>
          </p:cNvGrpSpPr>
          <p:nvPr/>
        </p:nvGrpSpPr>
        <p:grpSpPr bwMode="auto">
          <a:xfrm>
            <a:off x="6248400" y="3657600"/>
            <a:ext cx="1377950" cy="777875"/>
            <a:chOff x="4186" y="2304"/>
            <a:chExt cx="868" cy="490"/>
          </a:xfrm>
        </p:grpSpPr>
        <p:sp>
          <p:nvSpPr>
            <p:cNvPr id="153649" name="Text Box 49"/>
            <p:cNvSpPr txBox="1">
              <a:spLocks noChangeArrowheads="1"/>
            </p:cNvSpPr>
            <p:nvPr/>
          </p:nvSpPr>
          <p:spPr bwMode="auto">
            <a:xfrm>
              <a:off x="4186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1</a:t>
              </a:r>
            </a:p>
          </p:txBody>
        </p:sp>
        <p:sp>
          <p:nvSpPr>
            <p:cNvPr id="153650" name="Text Box 50"/>
            <p:cNvSpPr txBox="1">
              <a:spLocks noChangeArrowheads="1"/>
            </p:cNvSpPr>
            <p:nvPr/>
          </p:nvSpPr>
          <p:spPr bwMode="auto">
            <a:xfrm>
              <a:off x="4474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1</a:t>
              </a:r>
            </a:p>
          </p:txBody>
        </p:sp>
        <p:sp>
          <p:nvSpPr>
            <p:cNvPr id="153651" name="Line 51"/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53" name="Text Box 53"/>
            <p:cNvSpPr txBox="1">
              <a:spLocks noChangeArrowheads="1"/>
            </p:cNvSpPr>
            <p:nvPr/>
          </p:nvSpPr>
          <p:spPr bwMode="auto">
            <a:xfrm>
              <a:off x="4800" y="240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153658" name="Group 58"/>
          <p:cNvGrpSpPr>
            <a:grpSpLocks/>
          </p:cNvGrpSpPr>
          <p:nvPr/>
        </p:nvGrpSpPr>
        <p:grpSpPr bwMode="auto">
          <a:xfrm>
            <a:off x="7543800" y="3657600"/>
            <a:ext cx="1203325" cy="777875"/>
            <a:chOff x="5002" y="2304"/>
            <a:chExt cx="758" cy="490"/>
          </a:xfrm>
        </p:grpSpPr>
        <p:sp>
          <p:nvSpPr>
            <p:cNvPr id="153654" name="Text Box 54"/>
            <p:cNvSpPr txBox="1">
              <a:spLocks noChangeArrowheads="1"/>
            </p:cNvSpPr>
            <p:nvPr/>
          </p:nvSpPr>
          <p:spPr bwMode="auto">
            <a:xfrm>
              <a:off x="5002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2</a:t>
              </a:r>
            </a:p>
          </p:txBody>
        </p:sp>
        <p:sp>
          <p:nvSpPr>
            <p:cNvPr id="153655" name="Text Box 55"/>
            <p:cNvSpPr txBox="1">
              <a:spLocks noChangeArrowheads="1"/>
            </p:cNvSpPr>
            <p:nvPr/>
          </p:nvSpPr>
          <p:spPr bwMode="auto">
            <a:xfrm>
              <a:off x="5290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2</a:t>
              </a:r>
            </a:p>
          </p:txBody>
        </p:sp>
        <p:sp>
          <p:nvSpPr>
            <p:cNvPr id="153656" name="Line 56"/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57" name="Text Box 57"/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3</a:t>
              </a:r>
            </a:p>
          </p:txBody>
        </p:sp>
      </p:grpSp>
      <p:grpSp>
        <p:nvGrpSpPr>
          <p:cNvPr id="153667" name="Group 67"/>
          <p:cNvGrpSpPr>
            <a:grpSpLocks/>
          </p:cNvGrpSpPr>
          <p:nvPr/>
        </p:nvGrpSpPr>
        <p:grpSpPr bwMode="auto">
          <a:xfrm>
            <a:off x="288925" y="3516313"/>
            <a:ext cx="3597275" cy="3011487"/>
            <a:chOff x="182" y="2215"/>
            <a:chExt cx="2266" cy="1897"/>
          </a:xfrm>
        </p:grpSpPr>
        <p:grpSp>
          <p:nvGrpSpPr>
            <p:cNvPr id="153664" name="Group 64"/>
            <p:cNvGrpSpPr>
              <a:grpSpLocks/>
            </p:cNvGrpSpPr>
            <p:nvPr/>
          </p:nvGrpSpPr>
          <p:grpSpPr bwMode="auto">
            <a:xfrm>
              <a:off x="182" y="2215"/>
              <a:ext cx="2266" cy="1897"/>
              <a:chOff x="182" y="2215"/>
              <a:chExt cx="2266" cy="1897"/>
            </a:xfrm>
          </p:grpSpPr>
          <p:sp>
            <p:nvSpPr>
              <p:cNvPr id="153615" name="Text Box 15"/>
              <p:cNvSpPr txBox="1">
                <a:spLocks noChangeArrowheads="1"/>
              </p:cNvSpPr>
              <p:nvPr/>
            </p:nvSpPr>
            <p:spPr bwMode="auto">
              <a:xfrm>
                <a:off x="182" y="2215"/>
                <a:ext cx="7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Example</a:t>
                </a:r>
                <a:r>
                  <a:rPr lang="en-US"/>
                  <a:t>:</a:t>
                </a:r>
              </a:p>
            </p:txBody>
          </p:sp>
          <p:grpSp>
            <p:nvGrpSpPr>
              <p:cNvPr id="153604" name="Group 4"/>
              <p:cNvGrpSpPr>
                <a:grpSpLocks/>
              </p:cNvGrpSpPr>
              <p:nvPr/>
            </p:nvGrpSpPr>
            <p:grpSpPr bwMode="auto">
              <a:xfrm>
                <a:off x="432" y="2544"/>
                <a:ext cx="2016" cy="1568"/>
                <a:chOff x="1440" y="1296"/>
                <a:chExt cx="1728" cy="1344"/>
              </a:xfrm>
            </p:grpSpPr>
            <p:grpSp>
              <p:nvGrpSpPr>
                <p:cNvPr id="153605" name="Group 5"/>
                <p:cNvGrpSpPr>
                  <a:grpSpLocks/>
                </p:cNvGrpSpPr>
                <p:nvPr/>
              </p:nvGrpSpPr>
              <p:grpSpPr bwMode="auto"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5360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60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3608" name="Group 8"/>
                <p:cNvGrpSpPr>
                  <a:grpSpLocks/>
                </p:cNvGrpSpPr>
                <p:nvPr/>
              </p:nvGrpSpPr>
              <p:grpSpPr bwMode="auto"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5360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61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3611" name="Group 11"/>
                <p:cNvGrpSpPr>
                  <a:grpSpLocks/>
                </p:cNvGrpSpPr>
                <p:nvPr/>
              </p:nvGrpSpPr>
              <p:grpSpPr bwMode="auto"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5361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61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61" name="Text Box 61"/>
            <p:cNvSpPr txBox="1">
              <a:spLocks noChangeArrowheads="1"/>
            </p:cNvSpPr>
            <p:nvPr/>
          </p:nvSpPr>
          <p:spPr bwMode="auto">
            <a:xfrm>
              <a:off x="480" y="2544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s1</a:t>
              </a:r>
            </a:p>
          </p:txBody>
        </p:sp>
      </p:grpSp>
      <p:grpSp>
        <p:nvGrpSpPr>
          <p:cNvPr id="153665" name="Group 65"/>
          <p:cNvGrpSpPr>
            <a:grpSpLocks/>
          </p:cNvGrpSpPr>
          <p:nvPr/>
        </p:nvGrpSpPr>
        <p:grpSpPr bwMode="auto">
          <a:xfrm>
            <a:off x="1066800" y="4114800"/>
            <a:ext cx="2438400" cy="2095500"/>
            <a:chOff x="672" y="2592"/>
            <a:chExt cx="1536" cy="1320"/>
          </a:xfrm>
        </p:grpSpPr>
        <p:grpSp>
          <p:nvGrpSpPr>
            <p:cNvPr id="153618" name="Group 18"/>
            <p:cNvGrpSpPr>
              <a:grpSpLocks/>
            </p:cNvGrpSpPr>
            <p:nvPr/>
          </p:nvGrpSpPr>
          <p:grpSpPr bwMode="auto">
            <a:xfrm>
              <a:off x="912" y="2832"/>
              <a:ext cx="336" cy="144"/>
              <a:chOff x="2544" y="2688"/>
              <a:chExt cx="336" cy="144"/>
            </a:xfrm>
          </p:grpSpPr>
          <p:sp>
            <p:nvSpPr>
              <p:cNvPr id="153616" name="Line 16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17" name="Line 17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3619" name="Group 19"/>
            <p:cNvGrpSpPr>
              <a:grpSpLocks/>
            </p:cNvGrpSpPr>
            <p:nvPr/>
          </p:nvGrpSpPr>
          <p:grpSpPr bwMode="auto">
            <a:xfrm>
              <a:off x="1632" y="2832"/>
              <a:ext cx="336" cy="144"/>
              <a:chOff x="2544" y="2688"/>
              <a:chExt cx="336" cy="144"/>
            </a:xfrm>
          </p:grpSpPr>
          <p:sp>
            <p:nvSpPr>
              <p:cNvPr id="153620" name="Line 20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21" name="Line 21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3622" name="Group 22"/>
            <p:cNvGrpSpPr>
              <a:grpSpLocks/>
            </p:cNvGrpSpPr>
            <p:nvPr/>
          </p:nvGrpSpPr>
          <p:grpSpPr bwMode="auto">
            <a:xfrm rot="5400000">
              <a:off x="1968" y="3264"/>
              <a:ext cx="336" cy="144"/>
              <a:chOff x="2544" y="2688"/>
              <a:chExt cx="336" cy="144"/>
            </a:xfrm>
          </p:grpSpPr>
          <p:sp>
            <p:nvSpPr>
              <p:cNvPr id="153623" name="Line 23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24" name="Line 24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3625" name="Group 25"/>
            <p:cNvGrpSpPr>
              <a:grpSpLocks/>
            </p:cNvGrpSpPr>
            <p:nvPr/>
          </p:nvGrpSpPr>
          <p:grpSpPr bwMode="auto">
            <a:xfrm rot="-5400000">
              <a:off x="576" y="3264"/>
              <a:ext cx="336" cy="144"/>
              <a:chOff x="2544" y="2688"/>
              <a:chExt cx="336" cy="144"/>
            </a:xfrm>
          </p:grpSpPr>
          <p:sp>
            <p:nvSpPr>
              <p:cNvPr id="153626" name="Line 26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27" name="Line 27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960" y="36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30" name="Line 30"/>
            <p:cNvSpPr>
              <a:spLocks noChangeShapeType="1"/>
            </p:cNvSpPr>
            <p:nvPr/>
          </p:nvSpPr>
          <p:spPr bwMode="auto">
            <a:xfrm flipH="1">
              <a:off x="1584" y="36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32" name="Line 32"/>
            <p:cNvSpPr>
              <a:spLocks noChangeShapeType="1"/>
            </p:cNvSpPr>
            <p:nvPr/>
          </p:nvSpPr>
          <p:spPr bwMode="auto">
            <a:xfrm rot="5400000">
              <a:off x="1272" y="33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35" name="Freeform 35"/>
            <p:cNvSpPr>
              <a:spLocks/>
            </p:cNvSpPr>
            <p:nvPr/>
          </p:nvSpPr>
          <p:spPr bwMode="auto">
            <a:xfrm>
              <a:off x="1312" y="3744"/>
              <a:ext cx="256" cy="16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144"/>
                </a:cxn>
                <a:cxn ang="0">
                  <a:pos x="224" y="144"/>
                </a:cxn>
                <a:cxn ang="0">
                  <a:pos x="224" y="0"/>
                </a:cxn>
              </a:cxnLst>
              <a:rect l="0" t="0" r="r" b="b"/>
              <a:pathLst>
                <a:path w="256" h="168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62" name="Text Box 62"/>
            <p:cNvSpPr txBox="1">
              <a:spLocks noChangeArrowheads="1"/>
            </p:cNvSpPr>
            <p:nvPr/>
          </p:nvSpPr>
          <p:spPr bwMode="auto">
            <a:xfrm>
              <a:off x="864" y="259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a1</a:t>
              </a:r>
            </a:p>
          </p:txBody>
        </p:sp>
      </p:grpSp>
      <p:sp>
        <p:nvSpPr>
          <p:cNvPr id="153668" name="Rectangle 68"/>
          <p:cNvSpPr>
            <a:spLocks noChangeArrowheads="1"/>
          </p:cNvSpPr>
          <p:nvPr/>
        </p:nvSpPr>
        <p:spPr bwMode="auto">
          <a:xfrm>
            <a:off x="4572000" y="1295400"/>
            <a:ext cx="4267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682625" lvl="1" indent="-225425"/>
            <a:r>
              <a:rPr lang="en-US"/>
              <a:t>Observe state s</a:t>
            </a:r>
            <a:r>
              <a:rPr lang="en-US" baseline="-25000"/>
              <a:t>t</a:t>
            </a:r>
            <a:r>
              <a:rPr lang="en-US"/>
              <a:t> in S</a:t>
            </a:r>
          </a:p>
          <a:p>
            <a:pPr marL="682625" lvl="1" indent="-225425"/>
            <a:r>
              <a:rPr lang="en-US"/>
              <a:t>Choose action a</a:t>
            </a:r>
            <a:r>
              <a:rPr lang="en-US" baseline="-25000"/>
              <a:t>t</a:t>
            </a:r>
            <a:r>
              <a:rPr lang="en-US"/>
              <a:t> in A</a:t>
            </a:r>
          </a:p>
          <a:p>
            <a:pPr marL="682625" lvl="1" indent="-225425"/>
            <a:r>
              <a:rPr lang="en-US"/>
              <a:t>Receive immediate reward r</a:t>
            </a:r>
            <a:r>
              <a:rPr lang="en-US" baseline="-25000"/>
              <a:t>t</a:t>
            </a:r>
          </a:p>
          <a:p>
            <a:pPr marL="682625" lvl="1" indent="-225425"/>
            <a:r>
              <a:rPr lang="en-US"/>
              <a:t>State changes to s</a:t>
            </a:r>
            <a:r>
              <a:rPr lang="en-US" baseline="-25000"/>
              <a:t>t+1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uiExpand="1" build="p" bldLvl="2" autoUpdateAnimBg="0"/>
      <p:bldP spid="153614" grpId="0" autoUpdateAnimBg="0"/>
      <p:bldP spid="153634" grpId="0" autoUpdateAnimBg="0"/>
      <p:bldP spid="153639" grpId="0" autoUpdateAnimBg="0"/>
      <p:bldP spid="153642" grpId="0" autoUpdateAnimBg="0"/>
      <p:bldP spid="153644" grpId="0" autoUpdateAnimBg="0"/>
      <p:bldP spid="153648" grpId="0" autoUpdateAnimBg="0"/>
      <p:bldP spid="1536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BB586B50-E5FC-A142-95E8-663D86D0990A}" type="slidenum">
              <a:rPr lang="en-US"/>
              <a:pPr/>
              <a:t>13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Environment Assumptions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Markov Assumption: </a:t>
            </a:r>
            <a:br>
              <a:rPr lang="en-US"/>
            </a:br>
            <a:r>
              <a:rPr lang="en-US"/>
              <a:t>Next state and reward is a function only of the current state and action:</a:t>
            </a:r>
          </a:p>
          <a:p>
            <a:pPr lvl="1"/>
            <a:r>
              <a:rPr lang="en-US" i="1"/>
              <a:t>s</a:t>
            </a:r>
            <a:r>
              <a:rPr lang="en-US" i="1" baseline="-25000"/>
              <a:t>t+1</a:t>
            </a:r>
            <a:r>
              <a:rPr lang="en-US"/>
              <a:t> = </a:t>
            </a:r>
            <a:r>
              <a:rPr lang="en-US" i="1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 i="1" baseline="-25000"/>
              <a:t>t</a:t>
            </a:r>
            <a:r>
              <a:rPr lang="en-US" i="1"/>
              <a:t>, a</a:t>
            </a:r>
            <a:r>
              <a:rPr lang="en-US" i="1" baseline="-25000"/>
              <a:t>t</a:t>
            </a:r>
            <a:r>
              <a:rPr lang="en-US"/>
              <a:t>)</a:t>
            </a:r>
          </a:p>
          <a:p>
            <a:pPr lvl="1"/>
            <a:r>
              <a:rPr lang="en-US" i="1"/>
              <a:t>r</a:t>
            </a:r>
            <a:r>
              <a:rPr lang="en-US" i="1" baseline="-25000"/>
              <a:t>t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 i="1" baseline="-25000"/>
              <a:t>t</a:t>
            </a:r>
            <a:r>
              <a:rPr lang="en-US" i="1"/>
              <a:t>, a</a:t>
            </a:r>
            <a:r>
              <a:rPr lang="en-US" i="1" baseline="-25000"/>
              <a:t>t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Uncertain and Unknown Environment:</a:t>
            </a:r>
          </a:p>
          <a:p>
            <a:pPr>
              <a:buFontTx/>
              <a:buNone/>
            </a:pPr>
            <a:r>
              <a:rPr lang="en-US" i="1">
                <a:latin typeface="Symbol" charset="2"/>
              </a:rPr>
              <a:t>	d</a:t>
            </a:r>
            <a:r>
              <a:rPr lang="en-US"/>
              <a:t> and </a:t>
            </a:r>
            <a:r>
              <a:rPr lang="en-US" i="1"/>
              <a:t>r</a:t>
            </a:r>
            <a:r>
              <a:rPr lang="en-US"/>
              <a:t> may be nondeterministic and unknown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1D1C1175-F0B0-BC4E-B2DD-077A19A69220}" type="slidenum">
              <a:rPr lang="en-US"/>
              <a:pPr/>
              <a:t>14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Problem: Model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2971800" y="1219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2590800" y="3505200"/>
            <a:ext cx="3657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FFCCFF"/>
                </a:solidFill>
              </a:rPr>
              <a:t>Environment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514600" y="4583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</a:p>
        </p:txBody>
      </p:sp>
      <p:grpSp>
        <p:nvGrpSpPr>
          <p:cNvPr id="227334" name="Group 6"/>
          <p:cNvGrpSpPr>
            <a:grpSpLocks/>
          </p:cNvGrpSpPr>
          <p:nvPr/>
        </p:nvGrpSpPr>
        <p:grpSpPr bwMode="auto">
          <a:xfrm>
            <a:off x="2835275" y="4419600"/>
            <a:ext cx="1377950" cy="777875"/>
            <a:chOff x="1786" y="2784"/>
            <a:chExt cx="868" cy="490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2074" y="302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0</a:t>
              </a:r>
            </a:p>
          </p:txBody>
        </p:sp>
        <p:grpSp>
          <p:nvGrpSpPr>
            <p:cNvPr id="227336" name="Group 8"/>
            <p:cNvGrpSpPr>
              <a:grpSpLocks/>
            </p:cNvGrpSpPr>
            <p:nvPr/>
          </p:nvGrpSpPr>
          <p:grpSpPr bwMode="auto">
            <a:xfrm>
              <a:off x="1786" y="2784"/>
              <a:ext cx="576" cy="250"/>
              <a:chOff x="3370" y="2304"/>
              <a:chExt cx="576" cy="250"/>
            </a:xfrm>
          </p:grpSpPr>
          <p:sp>
            <p:nvSpPr>
              <p:cNvPr id="227337" name="Text Box 9"/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i="1"/>
                  <a:t>a</a:t>
                </a:r>
                <a:r>
                  <a:rPr lang="en-US" i="1" baseline="-25000"/>
                  <a:t>0</a:t>
                </a:r>
              </a:p>
            </p:txBody>
          </p:sp>
          <p:sp>
            <p:nvSpPr>
              <p:cNvPr id="227338" name="Line 10"/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2400" y="288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1</a:t>
              </a:r>
            </a:p>
          </p:txBody>
        </p:sp>
      </p:grpSp>
      <p:grpSp>
        <p:nvGrpSpPr>
          <p:cNvPr id="227340" name="Group 12"/>
          <p:cNvGrpSpPr>
            <a:grpSpLocks/>
          </p:cNvGrpSpPr>
          <p:nvPr/>
        </p:nvGrpSpPr>
        <p:grpSpPr bwMode="auto">
          <a:xfrm>
            <a:off x="4130675" y="4419600"/>
            <a:ext cx="1377950" cy="777875"/>
            <a:chOff x="4186" y="2304"/>
            <a:chExt cx="868" cy="490"/>
          </a:xfrm>
        </p:grpSpPr>
        <p:sp>
          <p:nvSpPr>
            <p:cNvPr id="227341" name="Text Box 13"/>
            <p:cNvSpPr txBox="1">
              <a:spLocks noChangeArrowheads="1"/>
            </p:cNvSpPr>
            <p:nvPr/>
          </p:nvSpPr>
          <p:spPr bwMode="auto">
            <a:xfrm>
              <a:off x="4186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7342" name="Text Box 14"/>
            <p:cNvSpPr txBox="1">
              <a:spLocks noChangeArrowheads="1"/>
            </p:cNvSpPr>
            <p:nvPr/>
          </p:nvSpPr>
          <p:spPr bwMode="auto">
            <a:xfrm>
              <a:off x="4474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7343" name="Line 15"/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4800" y="240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227345" name="Group 17"/>
          <p:cNvGrpSpPr>
            <a:grpSpLocks/>
          </p:cNvGrpSpPr>
          <p:nvPr/>
        </p:nvGrpSpPr>
        <p:grpSpPr bwMode="auto">
          <a:xfrm>
            <a:off x="5426075" y="4419600"/>
            <a:ext cx="1203325" cy="777875"/>
            <a:chOff x="5002" y="2304"/>
            <a:chExt cx="758" cy="490"/>
          </a:xfrm>
        </p:grpSpPr>
        <p:sp>
          <p:nvSpPr>
            <p:cNvPr id="227346" name="Text Box 18"/>
            <p:cNvSpPr txBox="1">
              <a:spLocks noChangeArrowheads="1"/>
            </p:cNvSpPr>
            <p:nvPr/>
          </p:nvSpPr>
          <p:spPr bwMode="auto">
            <a:xfrm>
              <a:off x="5002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7347" name="Text Box 19"/>
            <p:cNvSpPr txBox="1">
              <a:spLocks noChangeArrowheads="1"/>
            </p:cNvSpPr>
            <p:nvPr/>
          </p:nvSpPr>
          <p:spPr bwMode="auto">
            <a:xfrm>
              <a:off x="5290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49" name="Text Box 21"/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3</a:t>
              </a:r>
            </a:p>
          </p:txBody>
        </p:sp>
      </p:grpSp>
      <p:sp>
        <p:nvSpPr>
          <p:cNvPr id="227350" name="Line 22"/>
          <p:cNvSpPr>
            <a:spLocks noChangeShapeType="1"/>
          </p:cNvSpPr>
          <p:nvPr/>
        </p:nvSpPr>
        <p:spPr bwMode="auto">
          <a:xfrm flipV="1">
            <a:off x="29718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1" name="Line 23"/>
          <p:cNvSpPr>
            <a:spLocks noChangeShapeType="1"/>
          </p:cNvSpPr>
          <p:nvPr/>
        </p:nvSpPr>
        <p:spPr bwMode="auto">
          <a:xfrm flipV="1">
            <a:off x="3505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2" name="Line 24"/>
          <p:cNvSpPr>
            <a:spLocks noChangeShapeType="1"/>
          </p:cNvSpPr>
          <p:nvPr/>
        </p:nvSpPr>
        <p:spPr bwMode="auto">
          <a:xfrm>
            <a:off x="5029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286000" y="29718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State</a:t>
            </a:r>
          </a:p>
        </p:txBody>
      </p:sp>
      <p:sp>
        <p:nvSpPr>
          <p:cNvPr id="227354" name="Text Box 26"/>
          <p:cNvSpPr txBox="1">
            <a:spLocks noChangeArrowheads="1"/>
          </p:cNvSpPr>
          <p:nvPr/>
        </p:nvSpPr>
        <p:spPr bwMode="auto">
          <a:xfrm>
            <a:off x="3962400" y="30480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Reward</a:t>
            </a:r>
          </a:p>
        </p:txBody>
      </p:sp>
      <p:sp>
        <p:nvSpPr>
          <p:cNvPr id="227355" name="Text Box 27"/>
          <p:cNvSpPr txBox="1">
            <a:spLocks noChangeArrowheads="1"/>
          </p:cNvSpPr>
          <p:nvPr/>
        </p:nvSpPr>
        <p:spPr bwMode="auto">
          <a:xfrm>
            <a:off x="5638800" y="2971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Action</a:t>
            </a:r>
          </a:p>
        </p:txBody>
      </p:sp>
      <p:sp>
        <p:nvSpPr>
          <p:cNvPr id="227356" name="Text Box 28"/>
          <p:cNvSpPr txBox="1">
            <a:spLocks noChangeArrowheads="1"/>
          </p:cNvSpPr>
          <p:nvPr/>
        </p:nvSpPr>
        <p:spPr bwMode="auto">
          <a:xfrm>
            <a:off x="517525" y="5421313"/>
            <a:ext cx="7559675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Given an environment </a:t>
            </a:r>
            <a:r>
              <a:rPr lang="en-US" u="sng">
                <a:solidFill>
                  <a:schemeClr val="accent2"/>
                </a:solidFill>
              </a:rPr>
              <a:t>model as a</a:t>
            </a:r>
            <a:r>
              <a:rPr lang="en-US"/>
              <a:t> </a:t>
            </a:r>
            <a:r>
              <a:rPr lang="en-US" u="sng">
                <a:solidFill>
                  <a:schemeClr val="accent2"/>
                </a:solidFill>
              </a:rPr>
              <a:t>MDP</a:t>
            </a:r>
            <a:r>
              <a:rPr lang="en-US"/>
              <a:t> create a </a:t>
            </a:r>
            <a:r>
              <a:rPr lang="en-US">
                <a:solidFill>
                  <a:srgbClr val="FF3300"/>
                </a:solidFill>
              </a:rPr>
              <a:t>policy</a:t>
            </a:r>
            <a:r>
              <a:rPr lang="en-US"/>
              <a:t> for acting that maximizes </a:t>
            </a:r>
            <a:r>
              <a:rPr lang="en-US">
                <a:solidFill>
                  <a:srgbClr val="FF3300"/>
                </a:solidFill>
              </a:rPr>
              <a:t>lifetime reward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DB00FD33-89F1-EB46-A964-A285893B9F87}" type="slidenum">
              <a:rPr lang="en-US"/>
              <a:pPr/>
              <a:t>15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Problem: Lifetime Reward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2971800" y="1219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2590800" y="3505200"/>
            <a:ext cx="3657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FFCCFF"/>
                </a:solidFill>
              </a:rPr>
              <a:t>Environment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514600" y="4583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</a:p>
        </p:txBody>
      </p:sp>
      <p:grpSp>
        <p:nvGrpSpPr>
          <p:cNvPr id="228358" name="Group 6"/>
          <p:cNvGrpSpPr>
            <a:grpSpLocks/>
          </p:cNvGrpSpPr>
          <p:nvPr/>
        </p:nvGrpSpPr>
        <p:grpSpPr bwMode="auto">
          <a:xfrm>
            <a:off x="2835275" y="4419600"/>
            <a:ext cx="1377950" cy="777875"/>
            <a:chOff x="1786" y="2784"/>
            <a:chExt cx="868" cy="490"/>
          </a:xfrm>
        </p:grpSpPr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2074" y="302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0</a:t>
              </a:r>
            </a:p>
          </p:txBody>
        </p:sp>
        <p:grpSp>
          <p:nvGrpSpPr>
            <p:cNvPr id="228360" name="Group 8"/>
            <p:cNvGrpSpPr>
              <a:grpSpLocks/>
            </p:cNvGrpSpPr>
            <p:nvPr/>
          </p:nvGrpSpPr>
          <p:grpSpPr bwMode="auto">
            <a:xfrm>
              <a:off x="1786" y="2784"/>
              <a:ext cx="576" cy="250"/>
              <a:chOff x="3370" y="2304"/>
              <a:chExt cx="576" cy="250"/>
            </a:xfrm>
          </p:grpSpPr>
          <p:sp>
            <p:nvSpPr>
              <p:cNvPr id="228361" name="Text Box 9"/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i="1"/>
                  <a:t>a</a:t>
                </a:r>
                <a:r>
                  <a:rPr lang="en-US" i="1" baseline="-25000"/>
                  <a:t>0</a:t>
                </a:r>
              </a:p>
            </p:txBody>
          </p:sp>
          <p:sp>
            <p:nvSpPr>
              <p:cNvPr id="228362" name="Line 10"/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8363" name="Text Box 11"/>
            <p:cNvSpPr txBox="1">
              <a:spLocks noChangeArrowheads="1"/>
            </p:cNvSpPr>
            <p:nvPr/>
          </p:nvSpPr>
          <p:spPr bwMode="auto">
            <a:xfrm>
              <a:off x="2400" y="288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1</a:t>
              </a:r>
            </a:p>
          </p:txBody>
        </p:sp>
      </p:grpSp>
      <p:grpSp>
        <p:nvGrpSpPr>
          <p:cNvPr id="228364" name="Group 12"/>
          <p:cNvGrpSpPr>
            <a:grpSpLocks/>
          </p:cNvGrpSpPr>
          <p:nvPr/>
        </p:nvGrpSpPr>
        <p:grpSpPr bwMode="auto">
          <a:xfrm>
            <a:off x="4130675" y="4419600"/>
            <a:ext cx="1377950" cy="777875"/>
            <a:chOff x="4186" y="2304"/>
            <a:chExt cx="868" cy="490"/>
          </a:xfrm>
        </p:grpSpPr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4186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4474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8367" name="Line 15"/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4800" y="240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228369" name="Group 17"/>
          <p:cNvGrpSpPr>
            <a:grpSpLocks/>
          </p:cNvGrpSpPr>
          <p:nvPr/>
        </p:nvGrpSpPr>
        <p:grpSpPr bwMode="auto">
          <a:xfrm>
            <a:off x="5426075" y="4419600"/>
            <a:ext cx="1203325" cy="777875"/>
            <a:chOff x="5002" y="2304"/>
            <a:chExt cx="758" cy="490"/>
          </a:xfrm>
        </p:grpSpPr>
        <p:sp>
          <p:nvSpPr>
            <p:cNvPr id="228370" name="Text Box 18"/>
            <p:cNvSpPr txBox="1">
              <a:spLocks noChangeArrowheads="1"/>
            </p:cNvSpPr>
            <p:nvPr/>
          </p:nvSpPr>
          <p:spPr bwMode="auto">
            <a:xfrm>
              <a:off x="5002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8371" name="Text Box 19"/>
            <p:cNvSpPr txBox="1">
              <a:spLocks noChangeArrowheads="1"/>
            </p:cNvSpPr>
            <p:nvPr/>
          </p:nvSpPr>
          <p:spPr bwMode="auto">
            <a:xfrm>
              <a:off x="5290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8372" name="Line 20"/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3</a:t>
              </a:r>
            </a:p>
          </p:txBody>
        </p:sp>
      </p:grpSp>
      <p:sp>
        <p:nvSpPr>
          <p:cNvPr id="228374" name="Line 22"/>
          <p:cNvSpPr>
            <a:spLocks noChangeShapeType="1"/>
          </p:cNvSpPr>
          <p:nvPr/>
        </p:nvSpPr>
        <p:spPr bwMode="auto">
          <a:xfrm flipV="1">
            <a:off x="29718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 flipV="1">
            <a:off x="3505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376" name="Line 24"/>
          <p:cNvSpPr>
            <a:spLocks noChangeShapeType="1"/>
          </p:cNvSpPr>
          <p:nvPr/>
        </p:nvSpPr>
        <p:spPr bwMode="auto">
          <a:xfrm>
            <a:off x="5029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286000" y="29718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State</a:t>
            </a:r>
          </a:p>
        </p:txBody>
      </p:sp>
      <p:sp>
        <p:nvSpPr>
          <p:cNvPr id="228378" name="Text Box 26"/>
          <p:cNvSpPr txBox="1">
            <a:spLocks noChangeArrowheads="1"/>
          </p:cNvSpPr>
          <p:nvPr/>
        </p:nvSpPr>
        <p:spPr bwMode="auto">
          <a:xfrm>
            <a:off x="3962400" y="30480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Reward</a:t>
            </a:r>
          </a:p>
        </p:txBody>
      </p:sp>
      <p:sp>
        <p:nvSpPr>
          <p:cNvPr id="228379" name="Text Box 27"/>
          <p:cNvSpPr txBox="1">
            <a:spLocks noChangeArrowheads="1"/>
          </p:cNvSpPr>
          <p:nvPr/>
        </p:nvSpPr>
        <p:spPr bwMode="auto">
          <a:xfrm>
            <a:off x="5638800" y="2971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Action</a:t>
            </a:r>
          </a:p>
        </p:txBody>
      </p:sp>
      <p:sp>
        <p:nvSpPr>
          <p:cNvPr id="228380" name="Text Box 28"/>
          <p:cNvSpPr txBox="1">
            <a:spLocks noChangeArrowheads="1"/>
          </p:cNvSpPr>
          <p:nvPr/>
        </p:nvSpPr>
        <p:spPr bwMode="auto">
          <a:xfrm>
            <a:off x="517525" y="5421313"/>
            <a:ext cx="7559675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Given an environment model as a </a:t>
            </a:r>
            <a:r>
              <a:rPr lang="en-US">
                <a:solidFill>
                  <a:srgbClr val="FF3300"/>
                </a:solidFill>
              </a:rPr>
              <a:t>MDP</a:t>
            </a:r>
            <a:r>
              <a:rPr lang="en-US"/>
              <a:t> create a </a:t>
            </a:r>
            <a:r>
              <a:rPr lang="en-US">
                <a:solidFill>
                  <a:srgbClr val="FF3300"/>
                </a:solidFill>
              </a:rPr>
              <a:t>policy</a:t>
            </a:r>
            <a:r>
              <a:rPr lang="en-US"/>
              <a:t> for acting that maximizes </a:t>
            </a:r>
            <a:r>
              <a:rPr lang="en-US" u="sng">
                <a:solidFill>
                  <a:schemeClr val="accent2"/>
                </a:solidFill>
              </a:rPr>
              <a:t>lifetime reward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(aka value)</a:t>
            </a:r>
            <a:endParaRPr lang="en-US" dirty="0"/>
          </a:p>
        </p:txBody>
      </p:sp>
      <p:pic>
        <p:nvPicPr>
          <p:cNvPr id="32" name="Picture 31" descr="Screen shot 2014-08-21 at 4.23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4917"/>
            <a:ext cx="8607425" cy="4417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C2F82429-72C6-2440-8046-492CD689E7BC}" type="slidenum">
              <a:rPr lang="en-US"/>
              <a:pPr/>
              <a:t>17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Lifetime Reward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Finite horizon:</a:t>
            </a:r>
          </a:p>
          <a:p>
            <a:pPr lvl="1">
              <a:lnSpc>
                <a:spcPct val="90000"/>
              </a:lnSpc>
            </a:pPr>
            <a:r>
              <a:rPr lang="en-US"/>
              <a:t>Rewards accumulate for a fixed period.</a:t>
            </a:r>
          </a:p>
          <a:p>
            <a:pPr lvl="1">
              <a:lnSpc>
                <a:spcPct val="90000"/>
              </a:lnSpc>
            </a:pPr>
            <a:r>
              <a:rPr lang="en-US"/>
              <a:t>$100K + $100K + $100K = $300K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Infinite horizon:</a:t>
            </a:r>
          </a:p>
          <a:p>
            <a:pPr lvl="1">
              <a:lnSpc>
                <a:spcPct val="90000"/>
              </a:lnSpc>
            </a:pPr>
            <a:r>
              <a:rPr lang="en-US"/>
              <a:t>Assume reward accumulates for ever</a:t>
            </a:r>
          </a:p>
          <a:p>
            <a:pPr lvl="1">
              <a:lnSpc>
                <a:spcPct val="90000"/>
              </a:lnSpc>
            </a:pPr>
            <a:r>
              <a:rPr lang="en-US"/>
              <a:t>$100K + $100K + . . .	= infinity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Discounting:</a:t>
            </a:r>
          </a:p>
          <a:p>
            <a:pPr lvl="1">
              <a:lnSpc>
                <a:spcPct val="90000"/>
              </a:lnSpc>
            </a:pPr>
            <a:r>
              <a:rPr lang="en-US"/>
              <a:t>Future rewards not worth as much</a:t>
            </a:r>
            <a:br>
              <a:rPr lang="en-US"/>
            </a:br>
            <a:r>
              <a:rPr lang="en-US"/>
              <a:t>(a bird in hand …)</a:t>
            </a:r>
          </a:p>
          <a:p>
            <a:pPr lvl="1">
              <a:lnSpc>
                <a:spcPct val="90000"/>
              </a:lnSpc>
            </a:pPr>
            <a:r>
              <a:rPr lang="en-US"/>
              <a:t>Introduce discount factor </a:t>
            </a:r>
            <a:r>
              <a:rPr lang="en-US">
                <a:latin typeface="Symbol" charset="2"/>
              </a:rPr>
              <a:t>g</a:t>
            </a:r>
            <a:br>
              <a:rPr lang="en-US">
                <a:latin typeface="Symbol" charset="2"/>
              </a:rPr>
            </a:br>
            <a:r>
              <a:rPr lang="en-US"/>
              <a:t>$100K + </a:t>
            </a:r>
            <a:r>
              <a:rPr lang="en-US">
                <a:latin typeface="Symbol" charset="2"/>
              </a:rPr>
              <a:t>g</a:t>
            </a:r>
            <a:r>
              <a:rPr lang="en-US"/>
              <a:t> $100K + </a:t>
            </a:r>
            <a:r>
              <a:rPr lang="en-US">
                <a:latin typeface="Symbol" charset="2"/>
              </a:rPr>
              <a:t>g </a:t>
            </a:r>
            <a:r>
              <a:rPr lang="en-US" baseline="30000"/>
              <a:t>2</a:t>
            </a:r>
            <a:r>
              <a:rPr lang="en-US"/>
              <a:t> $100K. . .	 converges</a:t>
            </a:r>
          </a:p>
          <a:p>
            <a:pPr lvl="1">
              <a:lnSpc>
                <a:spcPct val="90000"/>
              </a:lnSpc>
            </a:pPr>
            <a:r>
              <a:rPr lang="en-US"/>
              <a:t>Will make the math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0691AEFA-4DAF-CC43-A8BB-BBEAB7C9C9A9}" type="slidenum">
              <a:rPr lang="en-US"/>
              <a:pPr/>
              <a:t>18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Problem: Lifetime Reward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2971800" y="1219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3505200"/>
            <a:ext cx="3657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FFCCFF"/>
                </a:solidFill>
              </a:rPr>
              <a:t>Environment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514600" y="4583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</a:p>
        </p:txBody>
      </p:sp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2835275" y="4419600"/>
            <a:ext cx="1377950" cy="777875"/>
            <a:chOff x="1786" y="2784"/>
            <a:chExt cx="868" cy="490"/>
          </a:xfrm>
        </p:grpSpPr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2074" y="302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0</a:t>
              </a:r>
            </a:p>
          </p:txBody>
        </p:sp>
        <p:grpSp>
          <p:nvGrpSpPr>
            <p:cNvPr id="196616" name="Group 8"/>
            <p:cNvGrpSpPr>
              <a:grpSpLocks/>
            </p:cNvGrpSpPr>
            <p:nvPr/>
          </p:nvGrpSpPr>
          <p:grpSpPr bwMode="auto">
            <a:xfrm>
              <a:off x="1786" y="2784"/>
              <a:ext cx="576" cy="250"/>
              <a:chOff x="3370" y="2304"/>
              <a:chExt cx="576" cy="250"/>
            </a:xfrm>
          </p:grpSpPr>
          <p:sp>
            <p:nvSpPr>
              <p:cNvPr id="196617" name="Text Box 9"/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i="1"/>
                  <a:t>a</a:t>
                </a:r>
                <a:r>
                  <a:rPr lang="en-US" i="1" baseline="-25000"/>
                  <a:t>0</a:t>
                </a:r>
              </a:p>
            </p:txBody>
          </p:sp>
          <p:sp>
            <p:nvSpPr>
              <p:cNvPr id="196618" name="Line 10"/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2400" y="288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1</a:t>
              </a:r>
            </a:p>
          </p:txBody>
        </p:sp>
      </p:grpSp>
      <p:grpSp>
        <p:nvGrpSpPr>
          <p:cNvPr id="196620" name="Group 12"/>
          <p:cNvGrpSpPr>
            <a:grpSpLocks/>
          </p:cNvGrpSpPr>
          <p:nvPr/>
        </p:nvGrpSpPr>
        <p:grpSpPr bwMode="auto">
          <a:xfrm>
            <a:off x="4130675" y="4419600"/>
            <a:ext cx="1377950" cy="777875"/>
            <a:chOff x="4186" y="2304"/>
            <a:chExt cx="868" cy="490"/>
          </a:xfrm>
        </p:grpSpPr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4186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1</a:t>
              </a:r>
            </a:p>
          </p:txBody>
        </p:sp>
        <p:sp>
          <p:nvSpPr>
            <p:cNvPr id="196622" name="Text Box 14"/>
            <p:cNvSpPr txBox="1">
              <a:spLocks noChangeArrowheads="1"/>
            </p:cNvSpPr>
            <p:nvPr/>
          </p:nvSpPr>
          <p:spPr bwMode="auto">
            <a:xfrm>
              <a:off x="4474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1</a:t>
              </a:r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624" name="Text Box 16"/>
            <p:cNvSpPr txBox="1">
              <a:spLocks noChangeArrowheads="1"/>
            </p:cNvSpPr>
            <p:nvPr/>
          </p:nvSpPr>
          <p:spPr bwMode="auto">
            <a:xfrm>
              <a:off x="4800" y="240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196625" name="Group 17"/>
          <p:cNvGrpSpPr>
            <a:grpSpLocks/>
          </p:cNvGrpSpPr>
          <p:nvPr/>
        </p:nvGrpSpPr>
        <p:grpSpPr bwMode="auto">
          <a:xfrm>
            <a:off x="5426075" y="4419600"/>
            <a:ext cx="1203325" cy="777875"/>
            <a:chOff x="5002" y="2304"/>
            <a:chExt cx="758" cy="490"/>
          </a:xfrm>
        </p:grpSpPr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5002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2</a:t>
              </a:r>
            </a:p>
          </p:txBody>
        </p:sp>
        <p:sp>
          <p:nvSpPr>
            <p:cNvPr id="196627" name="Text Box 19"/>
            <p:cNvSpPr txBox="1">
              <a:spLocks noChangeArrowheads="1"/>
            </p:cNvSpPr>
            <p:nvPr/>
          </p:nvSpPr>
          <p:spPr bwMode="auto">
            <a:xfrm>
              <a:off x="5290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2</a:t>
              </a:r>
            </a:p>
          </p:txBody>
        </p:sp>
        <p:sp>
          <p:nvSpPr>
            <p:cNvPr id="196628" name="Line 20"/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629" name="Text Box 21"/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3</a:t>
              </a:r>
            </a:p>
          </p:txBody>
        </p:sp>
      </p:grpSp>
      <p:sp>
        <p:nvSpPr>
          <p:cNvPr id="196630" name="Line 22"/>
          <p:cNvSpPr>
            <a:spLocks noChangeShapeType="1"/>
          </p:cNvSpPr>
          <p:nvPr/>
        </p:nvSpPr>
        <p:spPr bwMode="auto">
          <a:xfrm flipV="1">
            <a:off x="29718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31" name="Line 23"/>
          <p:cNvSpPr>
            <a:spLocks noChangeShapeType="1"/>
          </p:cNvSpPr>
          <p:nvPr/>
        </p:nvSpPr>
        <p:spPr bwMode="auto">
          <a:xfrm flipV="1">
            <a:off x="3505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32" name="Line 24"/>
          <p:cNvSpPr>
            <a:spLocks noChangeShapeType="1"/>
          </p:cNvSpPr>
          <p:nvPr/>
        </p:nvSpPr>
        <p:spPr bwMode="auto">
          <a:xfrm>
            <a:off x="5029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286000" y="29718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State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3962400" y="30480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Reward</a:t>
            </a:r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5638800" y="2971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Action</a:t>
            </a:r>
          </a:p>
        </p:txBody>
      </p:sp>
      <p:sp>
        <p:nvSpPr>
          <p:cNvPr id="196636" name="Text Box 28"/>
          <p:cNvSpPr txBox="1">
            <a:spLocks noChangeArrowheads="1"/>
          </p:cNvSpPr>
          <p:nvPr/>
        </p:nvSpPr>
        <p:spPr bwMode="auto">
          <a:xfrm>
            <a:off x="517525" y="5421313"/>
            <a:ext cx="7559675" cy="11398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Given an environment </a:t>
            </a:r>
            <a:r>
              <a:rPr lang="en-US">
                <a:solidFill>
                  <a:schemeClr val="accent2"/>
                </a:solidFill>
              </a:rPr>
              <a:t>model as a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MDP</a:t>
            </a:r>
            <a:r>
              <a:rPr lang="en-US"/>
              <a:t> create a </a:t>
            </a:r>
            <a:r>
              <a:rPr lang="en-US">
                <a:solidFill>
                  <a:srgbClr val="FF3300"/>
                </a:solidFill>
              </a:rPr>
              <a:t>policy</a:t>
            </a:r>
            <a:r>
              <a:rPr lang="en-US"/>
              <a:t> for acting that maximizes </a:t>
            </a:r>
            <a:r>
              <a:rPr lang="en-US">
                <a:solidFill>
                  <a:schemeClr val="accent2"/>
                </a:solidFill>
              </a:rPr>
              <a:t>lifetime reward</a:t>
            </a:r>
          </a:p>
          <a:p>
            <a:pPr lvl="1">
              <a:buFontTx/>
              <a:buNone/>
            </a:pPr>
            <a:r>
              <a:rPr lang="en-US" sz="2400" i="1"/>
              <a:t>V = r</a:t>
            </a:r>
            <a:r>
              <a:rPr lang="en-US" sz="2400" i="1" baseline="-25000"/>
              <a:t>0</a:t>
            </a:r>
            <a:r>
              <a:rPr lang="en-US" sz="2400"/>
              <a:t> + </a:t>
            </a:r>
            <a:r>
              <a:rPr lang="en-US" sz="2400">
                <a:latin typeface="Symbol" charset="2"/>
              </a:rPr>
              <a:t>g</a:t>
            </a:r>
            <a:r>
              <a:rPr lang="en-US" sz="2400"/>
              <a:t> </a:t>
            </a:r>
            <a:r>
              <a:rPr lang="en-US" sz="2400" i="1"/>
              <a:t>r</a:t>
            </a:r>
            <a:r>
              <a:rPr lang="en-US" sz="2400" i="1" baseline="-25000"/>
              <a:t>1</a:t>
            </a:r>
            <a:r>
              <a:rPr lang="en-US" sz="2400"/>
              <a:t> + </a:t>
            </a:r>
            <a:r>
              <a:rPr lang="en-US" sz="2400">
                <a:latin typeface="Symbol" charset="2"/>
              </a:rPr>
              <a:t>g 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 i="1"/>
              <a:t>r</a:t>
            </a:r>
            <a:r>
              <a:rPr lang="en-US" sz="2400" i="1" baseline="-25000"/>
              <a:t>2  </a:t>
            </a:r>
            <a:r>
              <a:rPr lang="en-US" sz="2400"/>
              <a:t>. . 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25430DD1-2822-8048-A628-69E3E336907D}" type="slidenum">
              <a:rPr lang="en-US"/>
              <a:pPr/>
              <a:t>19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Problem: Policy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2971800" y="1219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590800" y="3505200"/>
            <a:ext cx="3657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FFCCFF"/>
                </a:solidFill>
              </a:rPr>
              <a:t>Environment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514600" y="45831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</a:p>
        </p:txBody>
      </p:sp>
      <p:grpSp>
        <p:nvGrpSpPr>
          <p:cNvPr id="229382" name="Group 6"/>
          <p:cNvGrpSpPr>
            <a:grpSpLocks/>
          </p:cNvGrpSpPr>
          <p:nvPr/>
        </p:nvGrpSpPr>
        <p:grpSpPr bwMode="auto">
          <a:xfrm>
            <a:off x="2835275" y="4419600"/>
            <a:ext cx="1377950" cy="777875"/>
            <a:chOff x="1786" y="2784"/>
            <a:chExt cx="868" cy="490"/>
          </a:xfrm>
        </p:grpSpPr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2074" y="302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0</a:t>
              </a:r>
            </a:p>
          </p:txBody>
        </p:sp>
        <p:grpSp>
          <p:nvGrpSpPr>
            <p:cNvPr id="229384" name="Group 8"/>
            <p:cNvGrpSpPr>
              <a:grpSpLocks/>
            </p:cNvGrpSpPr>
            <p:nvPr/>
          </p:nvGrpSpPr>
          <p:grpSpPr bwMode="auto">
            <a:xfrm>
              <a:off x="1786" y="2784"/>
              <a:ext cx="576" cy="250"/>
              <a:chOff x="3370" y="2304"/>
              <a:chExt cx="576" cy="250"/>
            </a:xfrm>
          </p:grpSpPr>
          <p:sp>
            <p:nvSpPr>
              <p:cNvPr id="229385" name="Text Box 9"/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i="1"/>
                  <a:t>a</a:t>
                </a:r>
                <a:r>
                  <a:rPr lang="en-US" i="1" baseline="-25000"/>
                  <a:t>0</a:t>
                </a:r>
              </a:p>
            </p:txBody>
          </p:sp>
          <p:sp>
            <p:nvSpPr>
              <p:cNvPr id="229386" name="Line 10"/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9387" name="Text Box 11"/>
            <p:cNvSpPr txBox="1">
              <a:spLocks noChangeArrowheads="1"/>
            </p:cNvSpPr>
            <p:nvPr/>
          </p:nvSpPr>
          <p:spPr bwMode="auto">
            <a:xfrm>
              <a:off x="2400" y="288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1</a:t>
              </a:r>
            </a:p>
          </p:txBody>
        </p:sp>
      </p:grpSp>
      <p:grpSp>
        <p:nvGrpSpPr>
          <p:cNvPr id="229388" name="Group 12"/>
          <p:cNvGrpSpPr>
            <a:grpSpLocks/>
          </p:cNvGrpSpPr>
          <p:nvPr/>
        </p:nvGrpSpPr>
        <p:grpSpPr bwMode="auto">
          <a:xfrm>
            <a:off x="4130675" y="4419600"/>
            <a:ext cx="1377950" cy="777875"/>
            <a:chOff x="4186" y="2304"/>
            <a:chExt cx="868" cy="490"/>
          </a:xfrm>
        </p:grpSpPr>
        <p:sp>
          <p:nvSpPr>
            <p:cNvPr id="229389" name="Text Box 13"/>
            <p:cNvSpPr txBox="1">
              <a:spLocks noChangeArrowheads="1"/>
            </p:cNvSpPr>
            <p:nvPr/>
          </p:nvSpPr>
          <p:spPr bwMode="auto">
            <a:xfrm>
              <a:off x="4186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9390" name="Text Box 14"/>
            <p:cNvSpPr txBox="1">
              <a:spLocks noChangeArrowheads="1"/>
            </p:cNvSpPr>
            <p:nvPr/>
          </p:nvSpPr>
          <p:spPr bwMode="auto">
            <a:xfrm>
              <a:off x="4474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1</a:t>
              </a:r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392" name="Text Box 16"/>
            <p:cNvSpPr txBox="1">
              <a:spLocks noChangeArrowheads="1"/>
            </p:cNvSpPr>
            <p:nvPr/>
          </p:nvSpPr>
          <p:spPr bwMode="auto">
            <a:xfrm>
              <a:off x="4800" y="2407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229393" name="Group 17"/>
          <p:cNvGrpSpPr>
            <a:grpSpLocks/>
          </p:cNvGrpSpPr>
          <p:nvPr/>
        </p:nvGrpSpPr>
        <p:grpSpPr bwMode="auto">
          <a:xfrm>
            <a:off x="5426075" y="4419600"/>
            <a:ext cx="1203325" cy="777875"/>
            <a:chOff x="5002" y="2304"/>
            <a:chExt cx="758" cy="490"/>
          </a:xfrm>
        </p:grpSpPr>
        <p:sp>
          <p:nvSpPr>
            <p:cNvPr id="229394" name="Text Box 18"/>
            <p:cNvSpPr txBox="1">
              <a:spLocks noChangeArrowheads="1"/>
            </p:cNvSpPr>
            <p:nvPr/>
          </p:nvSpPr>
          <p:spPr bwMode="auto">
            <a:xfrm>
              <a:off x="5002" y="230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a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9395" name="Text Box 19"/>
            <p:cNvSpPr txBox="1">
              <a:spLocks noChangeArrowheads="1"/>
            </p:cNvSpPr>
            <p:nvPr/>
          </p:nvSpPr>
          <p:spPr bwMode="auto">
            <a:xfrm>
              <a:off x="5290" y="2544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r</a:t>
              </a:r>
              <a:r>
                <a:rPr lang="en-US" i="1" baseline="-25000"/>
                <a:t>2</a:t>
              </a:r>
            </a:p>
          </p:txBody>
        </p:sp>
        <p:sp>
          <p:nvSpPr>
            <p:cNvPr id="229396" name="Line 20"/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397" name="Text Box 21"/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i="1"/>
                <a:t>s</a:t>
              </a:r>
              <a:r>
                <a:rPr lang="en-US" i="1" baseline="-25000"/>
                <a:t>3</a:t>
              </a:r>
            </a:p>
          </p:txBody>
        </p:sp>
      </p:grpSp>
      <p:sp>
        <p:nvSpPr>
          <p:cNvPr id="229398" name="Line 22"/>
          <p:cNvSpPr>
            <a:spLocks noChangeShapeType="1"/>
          </p:cNvSpPr>
          <p:nvPr/>
        </p:nvSpPr>
        <p:spPr bwMode="auto">
          <a:xfrm flipV="1">
            <a:off x="29718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399" name="Line 23"/>
          <p:cNvSpPr>
            <a:spLocks noChangeShapeType="1"/>
          </p:cNvSpPr>
          <p:nvPr/>
        </p:nvSpPr>
        <p:spPr bwMode="auto">
          <a:xfrm flipV="1">
            <a:off x="3505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400" name="Line 24"/>
          <p:cNvSpPr>
            <a:spLocks noChangeShapeType="1"/>
          </p:cNvSpPr>
          <p:nvPr/>
        </p:nvSpPr>
        <p:spPr bwMode="auto">
          <a:xfrm>
            <a:off x="5029200" y="28956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286000" y="29718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State</a:t>
            </a:r>
          </a:p>
        </p:txBody>
      </p:sp>
      <p:sp>
        <p:nvSpPr>
          <p:cNvPr id="229402" name="Text Box 26"/>
          <p:cNvSpPr txBox="1">
            <a:spLocks noChangeArrowheads="1"/>
          </p:cNvSpPr>
          <p:nvPr/>
        </p:nvSpPr>
        <p:spPr bwMode="auto">
          <a:xfrm>
            <a:off x="3962400" y="30480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Reward</a:t>
            </a: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5638800" y="2971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Action</a:t>
            </a:r>
          </a:p>
        </p:txBody>
      </p:sp>
      <p:sp>
        <p:nvSpPr>
          <p:cNvPr id="229404" name="Text Box 28"/>
          <p:cNvSpPr txBox="1">
            <a:spLocks noChangeArrowheads="1"/>
          </p:cNvSpPr>
          <p:nvPr/>
        </p:nvSpPr>
        <p:spPr bwMode="auto">
          <a:xfrm>
            <a:off x="517525" y="5421313"/>
            <a:ext cx="7559675" cy="11398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Given an environment model as a </a:t>
            </a:r>
            <a:r>
              <a:rPr lang="en-US">
                <a:solidFill>
                  <a:schemeClr val="accent2"/>
                </a:solidFill>
              </a:rPr>
              <a:t>MDP</a:t>
            </a:r>
            <a:r>
              <a:rPr lang="en-US"/>
              <a:t> create a </a:t>
            </a:r>
            <a:r>
              <a:rPr lang="en-US" u="sng">
                <a:solidFill>
                  <a:schemeClr val="accent2"/>
                </a:solidFill>
              </a:rPr>
              <a:t>policy</a:t>
            </a:r>
            <a:r>
              <a:rPr lang="en-US"/>
              <a:t> for acting that maximizes </a:t>
            </a:r>
            <a:r>
              <a:rPr lang="en-US">
                <a:solidFill>
                  <a:schemeClr val="accent2"/>
                </a:solidFill>
              </a:rPr>
              <a:t>lifetime reward</a:t>
            </a:r>
          </a:p>
          <a:p>
            <a:pPr lvl="1">
              <a:buFontTx/>
              <a:buNone/>
            </a:pPr>
            <a:r>
              <a:rPr lang="en-US" sz="2400" i="1"/>
              <a:t>V = r</a:t>
            </a:r>
            <a:r>
              <a:rPr lang="en-US" sz="2400" i="1" baseline="-25000"/>
              <a:t>0</a:t>
            </a:r>
            <a:r>
              <a:rPr lang="en-US" sz="2400"/>
              <a:t> + </a:t>
            </a:r>
            <a:r>
              <a:rPr lang="en-US" sz="2400">
                <a:latin typeface="Symbol" charset="2"/>
              </a:rPr>
              <a:t>g</a:t>
            </a:r>
            <a:r>
              <a:rPr lang="en-US" sz="2400"/>
              <a:t> </a:t>
            </a:r>
            <a:r>
              <a:rPr lang="en-US" sz="2400" i="1"/>
              <a:t>r</a:t>
            </a:r>
            <a:r>
              <a:rPr lang="en-US" sz="2400" i="1" baseline="-25000"/>
              <a:t>1</a:t>
            </a:r>
            <a:r>
              <a:rPr lang="en-US" sz="2400"/>
              <a:t> + </a:t>
            </a:r>
            <a:r>
              <a:rPr lang="en-US" sz="2400">
                <a:latin typeface="Symbol" charset="2"/>
              </a:rPr>
              <a:t>g 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 i="1"/>
              <a:t>r</a:t>
            </a:r>
            <a:r>
              <a:rPr lang="en-US" sz="2400" i="1" baseline="-25000"/>
              <a:t>2  </a:t>
            </a:r>
            <a:r>
              <a:rPr lang="en-US" sz="2400"/>
              <a:t>. . 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38200"/>
          </a:xfrm>
        </p:spPr>
        <p:txBody>
          <a:bodyPr/>
          <a:lstStyle/>
          <a:p>
            <a:r>
              <a:rPr lang="en-US" dirty="0" smtClean="0"/>
              <a:t>Sequential decision problems</a:t>
            </a:r>
            <a:endParaRPr lang="en-US" dirty="0"/>
          </a:p>
        </p:txBody>
      </p:sp>
      <p:pic>
        <p:nvPicPr>
          <p:cNvPr id="24" name="Picture 23" descr="Screen shot 2014-08-21 at 4.13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28800"/>
            <a:ext cx="9144001" cy="376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B2AEFE17-FF90-A341-A764-050D88304CA4}" type="slidenum">
              <a:rPr lang="en-US"/>
              <a:pPr/>
              <a:t>20</a:t>
            </a:fld>
            <a:endParaRPr lang="en-US"/>
          </a:p>
        </p:txBody>
      </p:sp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4724400" y="228600"/>
            <a:ext cx="4191000" cy="466725"/>
          </a:xfrm>
          <a:prstGeom prst="rect">
            <a:avLst/>
          </a:prstGeom>
          <a:noFill/>
          <a:ln w="9525">
            <a:solidFill>
              <a:srgbClr val="8D1003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/>
              <a:t>Assume deterministic world</a:t>
            </a:r>
          </a:p>
        </p:txBody>
      </p:sp>
      <p:sp>
        <p:nvSpPr>
          <p:cNvPr id="194592" name="Rectangle 32"/>
          <p:cNvSpPr>
            <a:spLocks noChangeArrowheads="1"/>
          </p:cNvSpPr>
          <p:nvPr/>
        </p:nvSpPr>
        <p:spPr bwMode="auto">
          <a:xfrm>
            <a:off x="304800" y="8382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400"/>
              <a:t>Policy </a:t>
            </a:r>
            <a:r>
              <a:rPr lang="en-US" sz="2400" i="1">
                <a:latin typeface="Symbol" charset="2"/>
              </a:rPr>
              <a:t>p </a:t>
            </a:r>
            <a:r>
              <a:rPr lang="en-US" sz="2400"/>
              <a:t>: </a:t>
            </a:r>
            <a:r>
              <a:rPr lang="en-US" sz="2400" i="1"/>
              <a:t>S</a:t>
            </a:r>
            <a:r>
              <a:rPr lang="en-US" sz="2400"/>
              <a:t> </a:t>
            </a:r>
            <a:r>
              <a:rPr lang="en-US" sz="2400">
                <a:sym typeface="Wingdings" charset="2"/>
              </a:rPr>
              <a:t></a:t>
            </a:r>
            <a:r>
              <a:rPr lang="en-US" sz="2400" i="1">
                <a:sym typeface="Wingdings" charset="2"/>
              </a:rPr>
              <a:t>A</a:t>
            </a:r>
            <a:endParaRPr lang="en-US" sz="2400"/>
          </a:p>
          <a:p>
            <a:pPr marL="682625" lvl="1" indent="-225425">
              <a:lnSpc>
                <a:spcPct val="90000"/>
              </a:lnSpc>
            </a:pPr>
            <a:r>
              <a:rPr lang="en-US" sz="2400"/>
              <a:t>Selects an action for each state.</a:t>
            </a:r>
          </a:p>
        </p:txBody>
      </p:sp>
      <p:grpSp>
        <p:nvGrpSpPr>
          <p:cNvPr id="194625" name="Group 65"/>
          <p:cNvGrpSpPr>
            <a:grpSpLocks/>
          </p:cNvGrpSpPr>
          <p:nvPr/>
        </p:nvGrpSpPr>
        <p:grpSpPr bwMode="auto">
          <a:xfrm>
            <a:off x="304800" y="3200400"/>
            <a:ext cx="3581400" cy="2946400"/>
            <a:chOff x="192" y="2016"/>
            <a:chExt cx="2256" cy="1856"/>
          </a:xfrm>
        </p:grpSpPr>
        <p:grpSp>
          <p:nvGrpSpPr>
            <p:cNvPr id="194565" name="Group 5"/>
            <p:cNvGrpSpPr>
              <a:grpSpLocks/>
            </p:cNvGrpSpPr>
            <p:nvPr/>
          </p:nvGrpSpPr>
          <p:grpSpPr bwMode="auto">
            <a:xfrm>
              <a:off x="432" y="2304"/>
              <a:ext cx="672" cy="1568"/>
              <a:chOff x="1440" y="1296"/>
              <a:chExt cx="576" cy="1344"/>
            </a:xfrm>
          </p:grpSpPr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67" name="Rectangle 7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4568" name="Group 8"/>
            <p:cNvGrpSpPr>
              <a:grpSpLocks/>
            </p:cNvGrpSpPr>
            <p:nvPr/>
          </p:nvGrpSpPr>
          <p:grpSpPr bwMode="auto">
            <a:xfrm>
              <a:off x="1104" y="2304"/>
              <a:ext cx="672" cy="1568"/>
              <a:chOff x="1440" y="1296"/>
              <a:chExt cx="576" cy="1344"/>
            </a:xfrm>
          </p:grpSpPr>
          <p:sp>
            <p:nvSpPr>
              <p:cNvPr id="194569" name="Rectangle 9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4571" name="Group 11"/>
            <p:cNvGrpSpPr>
              <a:grpSpLocks/>
            </p:cNvGrpSpPr>
            <p:nvPr/>
          </p:nvGrpSpPr>
          <p:grpSpPr bwMode="auto">
            <a:xfrm>
              <a:off x="1776" y="2304"/>
              <a:ext cx="672" cy="1568"/>
              <a:chOff x="1440" y="1296"/>
              <a:chExt cx="576" cy="1344"/>
            </a:xfrm>
          </p:grpSpPr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4575" name="Line 15"/>
            <p:cNvSpPr>
              <a:spLocks noChangeShapeType="1"/>
            </p:cNvSpPr>
            <p:nvPr/>
          </p:nvSpPr>
          <p:spPr bwMode="auto">
            <a:xfrm>
              <a:off x="912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76" name="Line 16"/>
            <p:cNvSpPr>
              <a:spLocks noChangeShapeType="1"/>
            </p:cNvSpPr>
            <p:nvPr/>
          </p:nvSpPr>
          <p:spPr bwMode="auto">
            <a:xfrm flipH="1">
              <a:off x="912" y="2736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78" name="Line 18"/>
            <p:cNvSpPr>
              <a:spLocks noChangeShapeType="1"/>
            </p:cNvSpPr>
            <p:nvPr/>
          </p:nvSpPr>
          <p:spPr bwMode="auto">
            <a:xfrm>
              <a:off x="1632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79" name="Line 19"/>
            <p:cNvSpPr>
              <a:spLocks noChangeShapeType="1"/>
            </p:cNvSpPr>
            <p:nvPr/>
          </p:nvSpPr>
          <p:spPr bwMode="auto">
            <a:xfrm flipH="1">
              <a:off x="1632" y="2736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0" name="Line 20"/>
            <p:cNvSpPr>
              <a:spLocks noChangeShapeType="1"/>
            </p:cNvSpPr>
            <p:nvPr/>
          </p:nvSpPr>
          <p:spPr bwMode="auto">
            <a:xfrm rot="5400000">
              <a:off x="2039" y="3095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1" name="Line 21"/>
            <p:cNvSpPr>
              <a:spLocks noChangeShapeType="1"/>
            </p:cNvSpPr>
            <p:nvPr/>
          </p:nvSpPr>
          <p:spPr bwMode="auto">
            <a:xfrm rot="5400000" flipH="1">
              <a:off x="1895" y="3095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2" name="Line 22"/>
            <p:cNvSpPr>
              <a:spLocks noChangeShapeType="1"/>
            </p:cNvSpPr>
            <p:nvPr/>
          </p:nvSpPr>
          <p:spPr bwMode="auto">
            <a:xfrm rot="-5400000">
              <a:off x="503" y="309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3" name="Line 23"/>
            <p:cNvSpPr>
              <a:spLocks noChangeShapeType="1"/>
            </p:cNvSpPr>
            <p:nvPr/>
          </p:nvSpPr>
          <p:spPr bwMode="auto">
            <a:xfrm rot="16200000" flipH="1">
              <a:off x="647" y="3095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4" name="Line 2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5" name="Line 25"/>
            <p:cNvSpPr>
              <a:spLocks noChangeShapeType="1"/>
            </p:cNvSpPr>
            <p:nvPr/>
          </p:nvSpPr>
          <p:spPr bwMode="auto">
            <a:xfrm flipH="1">
              <a:off x="1584" y="3456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6" name="Line 26"/>
            <p:cNvSpPr>
              <a:spLocks noChangeShapeType="1"/>
            </p:cNvSpPr>
            <p:nvPr/>
          </p:nvSpPr>
          <p:spPr bwMode="auto">
            <a:xfrm rot="5400000">
              <a:off x="1272" y="3096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7" name="Text Box 27"/>
            <p:cNvSpPr txBox="1">
              <a:spLocks noChangeArrowheads="1"/>
            </p:cNvSpPr>
            <p:nvPr/>
          </p:nvSpPr>
          <p:spPr bwMode="auto">
            <a:xfrm>
              <a:off x="1296" y="3264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800" b="1">
                  <a:solidFill>
                    <a:schemeClr val="accent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194588" name="Freeform 28"/>
            <p:cNvSpPr>
              <a:spLocks/>
            </p:cNvSpPr>
            <p:nvPr/>
          </p:nvSpPr>
          <p:spPr bwMode="auto">
            <a:xfrm>
              <a:off x="1312" y="3504"/>
              <a:ext cx="256" cy="16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144"/>
                </a:cxn>
                <a:cxn ang="0">
                  <a:pos x="224" y="144"/>
                </a:cxn>
                <a:cxn ang="0">
                  <a:pos x="224" y="0"/>
                </a:cxn>
              </a:cxnLst>
              <a:rect l="0" t="0" r="r" b="b"/>
              <a:pathLst>
                <a:path w="256" h="168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89" name="Text Box 29"/>
            <p:cNvSpPr txBox="1">
              <a:spLocks noChangeArrowheads="1"/>
            </p:cNvSpPr>
            <p:nvPr/>
          </p:nvSpPr>
          <p:spPr bwMode="auto">
            <a:xfrm>
              <a:off x="1478" y="2839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  <p:sp>
          <p:nvSpPr>
            <p:cNvPr id="194590" name="Text Box 30"/>
            <p:cNvSpPr txBox="1">
              <a:spLocks noChangeArrowheads="1"/>
            </p:cNvSpPr>
            <p:nvPr/>
          </p:nvSpPr>
          <p:spPr bwMode="auto">
            <a:xfrm>
              <a:off x="1776" y="345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  <p:sp>
          <p:nvSpPr>
            <p:cNvPr id="194591" name="Text Box 31"/>
            <p:cNvSpPr txBox="1">
              <a:spLocks noChangeArrowheads="1"/>
            </p:cNvSpPr>
            <p:nvPr/>
          </p:nvSpPr>
          <p:spPr bwMode="auto">
            <a:xfrm>
              <a:off x="864" y="345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  <p:sp>
          <p:nvSpPr>
            <p:cNvPr id="194622" name="Text Box 62"/>
            <p:cNvSpPr txBox="1">
              <a:spLocks noChangeArrowheads="1"/>
            </p:cNvSpPr>
            <p:nvPr/>
          </p:nvSpPr>
          <p:spPr bwMode="auto">
            <a:xfrm>
              <a:off x="192" y="2016"/>
              <a:ext cx="509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lvl="1">
                <a:buFontTx/>
                <a:buNone/>
              </a:pPr>
              <a:r>
                <a:rPr lang="en-US" sz="2400" i="1">
                  <a:latin typeface="Symbol" charset="2"/>
                </a:rPr>
                <a:t>p</a:t>
              </a:r>
            </a:p>
          </p:txBody>
        </p:sp>
      </p:grpSp>
      <p:grpSp>
        <p:nvGrpSpPr>
          <p:cNvPr id="194626" name="Group 66"/>
          <p:cNvGrpSpPr>
            <a:grpSpLocks/>
          </p:cNvGrpSpPr>
          <p:nvPr/>
        </p:nvGrpSpPr>
        <p:grpSpPr bwMode="auto">
          <a:xfrm>
            <a:off x="4495800" y="3200400"/>
            <a:ext cx="3429000" cy="2946400"/>
            <a:chOff x="2832" y="2016"/>
            <a:chExt cx="2160" cy="1856"/>
          </a:xfrm>
        </p:grpSpPr>
        <p:grpSp>
          <p:nvGrpSpPr>
            <p:cNvPr id="194593" name="Group 33"/>
            <p:cNvGrpSpPr>
              <a:grpSpLocks/>
            </p:cNvGrpSpPr>
            <p:nvPr/>
          </p:nvGrpSpPr>
          <p:grpSpPr bwMode="auto">
            <a:xfrm>
              <a:off x="2976" y="2304"/>
              <a:ext cx="2016" cy="1568"/>
              <a:chOff x="1008" y="2544"/>
              <a:chExt cx="2016" cy="1568"/>
            </a:xfrm>
          </p:grpSpPr>
          <p:grpSp>
            <p:nvGrpSpPr>
              <p:cNvPr id="194594" name="Group 34"/>
              <p:cNvGrpSpPr>
                <a:grpSpLocks/>
              </p:cNvGrpSpPr>
              <p:nvPr/>
            </p:nvGrpSpPr>
            <p:grpSpPr bwMode="auto">
              <a:xfrm>
                <a:off x="1008" y="2544"/>
                <a:ext cx="2016" cy="1568"/>
                <a:chOff x="1440" y="1296"/>
                <a:chExt cx="1728" cy="1344"/>
              </a:xfrm>
            </p:grpSpPr>
            <p:grpSp>
              <p:nvGrpSpPr>
                <p:cNvPr id="194595" name="Group 35"/>
                <p:cNvGrpSpPr>
                  <a:grpSpLocks/>
                </p:cNvGrpSpPr>
                <p:nvPr/>
              </p:nvGrpSpPr>
              <p:grpSpPr bwMode="auto"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459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59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598" name="Group 38"/>
                <p:cNvGrpSpPr>
                  <a:grpSpLocks/>
                </p:cNvGrpSpPr>
                <p:nvPr/>
              </p:nvGrpSpPr>
              <p:grpSpPr bwMode="auto"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459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60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601" name="Group 41"/>
                <p:cNvGrpSpPr>
                  <a:grpSpLocks/>
                </p:cNvGrpSpPr>
                <p:nvPr/>
              </p:nvGrpSpPr>
              <p:grpSpPr bwMode="auto"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460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60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604" name="Group 44"/>
              <p:cNvGrpSpPr>
                <a:grpSpLocks/>
              </p:cNvGrpSpPr>
              <p:nvPr/>
            </p:nvGrpSpPr>
            <p:grpSpPr bwMode="auto">
              <a:xfrm>
                <a:off x="1488" y="2832"/>
                <a:ext cx="336" cy="144"/>
                <a:chOff x="2544" y="2688"/>
                <a:chExt cx="336" cy="144"/>
              </a:xfrm>
            </p:grpSpPr>
            <p:sp>
              <p:nvSpPr>
                <p:cNvPr id="194605" name="Line 45"/>
                <p:cNvSpPr>
                  <a:spLocks noChangeShapeType="1"/>
                </p:cNvSpPr>
                <p:nvPr/>
              </p:nvSpPr>
              <p:spPr bwMode="auto">
                <a:xfrm>
                  <a:off x="2544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606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44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4607" name="Group 47"/>
              <p:cNvGrpSpPr>
                <a:grpSpLocks/>
              </p:cNvGrpSpPr>
              <p:nvPr/>
            </p:nvGrpSpPr>
            <p:grpSpPr bwMode="auto">
              <a:xfrm>
                <a:off x="2208" y="2832"/>
                <a:ext cx="336" cy="144"/>
                <a:chOff x="2544" y="2688"/>
                <a:chExt cx="336" cy="144"/>
              </a:xfrm>
            </p:grpSpPr>
            <p:sp>
              <p:nvSpPr>
                <p:cNvPr id="194608" name="Line 48"/>
                <p:cNvSpPr>
                  <a:spLocks noChangeShapeType="1"/>
                </p:cNvSpPr>
                <p:nvPr/>
              </p:nvSpPr>
              <p:spPr bwMode="auto">
                <a:xfrm>
                  <a:off x="2544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60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544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610" name="Line 50"/>
              <p:cNvSpPr>
                <a:spLocks noChangeShapeType="1"/>
              </p:cNvSpPr>
              <p:nvPr/>
            </p:nvSpPr>
            <p:spPr bwMode="auto">
              <a:xfrm rot="5400000">
                <a:off x="2615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1" name="Line 51"/>
              <p:cNvSpPr>
                <a:spLocks noChangeShapeType="1"/>
              </p:cNvSpPr>
              <p:nvPr/>
            </p:nvSpPr>
            <p:spPr bwMode="auto">
              <a:xfrm rot="5400000" flipH="1">
                <a:off x="2471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2" name="Line 52"/>
              <p:cNvSpPr>
                <a:spLocks noChangeShapeType="1"/>
              </p:cNvSpPr>
              <p:nvPr/>
            </p:nvSpPr>
            <p:spPr bwMode="auto">
              <a:xfrm rot="-5400000">
                <a:off x="1079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3" name="Line 53"/>
              <p:cNvSpPr>
                <a:spLocks noChangeShapeType="1"/>
              </p:cNvSpPr>
              <p:nvPr/>
            </p:nvSpPr>
            <p:spPr bwMode="auto">
              <a:xfrm rot="16200000" flipH="1">
                <a:off x="1223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4" name="Line 54"/>
              <p:cNvSpPr>
                <a:spLocks noChangeShapeType="1"/>
              </p:cNvSpPr>
              <p:nvPr/>
            </p:nvSpPr>
            <p:spPr bwMode="auto">
              <a:xfrm>
                <a:off x="1536" y="369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5" name="Line 55"/>
              <p:cNvSpPr>
                <a:spLocks noChangeShapeType="1"/>
              </p:cNvSpPr>
              <p:nvPr/>
            </p:nvSpPr>
            <p:spPr bwMode="auto">
              <a:xfrm flipH="1">
                <a:off x="2160" y="369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6" name="Line 56"/>
              <p:cNvSpPr>
                <a:spLocks noChangeShapeType="1"/>
              </p:cNvSpPr>
              <p:nvPr/>
            </p:nvSpPr>
            <p:spPr bwMode="auto">
              <a:xfrm rot="5400000">
                <a:off x="1848" y="33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7" name="Text Box 57"/>
              <p:cNvSpPr txBox="1">
                <a:spLocks noChangeArrowheads="1"/>
              </p:cNvSpPr>
              <p:nvPr/>
            </p:nvSpPr>
            <p:spPr bwMode="auto">
              <a:xfrm>
                <a:off x="1872" y="3504"/>
                <a:ext cx="25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800" b="1">
                    <a:solidFill>
                      <a:schemeClr val="accent2"/>
                    </a:solidFill>
                    <a:latin typeface="Courier New" charset="0"/>
                  </a:rPr>
                  <a:t>G</a:t>
                </a:r>
              </a:p>
            </p:txBody>
          </p:sp>
          <p:sp>
            <p:nvSpPr>
              <p:cNvPr id="194618" name="Freeform 58"/>
              <p:cNvSpPr>
                <a:spLocks/>
              </p:cNvSpPr>
              <p:nvPr/>
            </p:nvSpPr>
            <p:spPr bwMode="auto">
              <a:xfrm>
                <a:off x="1888" y="3744"/>
                <a:ext cx="256" cy="168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144"/>
                  </a:cxn>
                  <a:cxn ang="0">
                    <a:pos x="224" y="144"/>
                  </a:cxn>
                  <a:cxn ang="0">
                    <a:pos x="224" y="0"/>
                  </a:cxn>
                </a:cxnLst>
                <a:rect l="0" t="0" r="r" b="b"/>
                <a:pathLst>
                  <a:path w="256" h="168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9" name="Text Box 59"/>
              <p:cNvSpPr txBox="1">
                <a:spLocks noChangeArrowheads="1"/>
              </p:cNvSpPr>
              <p:nvPr/>
            </p:nvSpPr>
            <p:spPr bwMode="auto">
              <a:xfrm>
                <a:off x="2054" y="3079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4620" name="Text Box 60"/>
              <p:cNvSpPr txBox="1">
                <a:spLocks noChangeArrowheads="1"/>
              </p:cNvSpPr>
              <p:nvPr/>
            </p:nvSpPr>
            <p:spPr bwMode="auto">
              <a:xfrm>
                <a:off x="2352" y="3696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4621" name="Text Box 61"/>
              <p:cNvSpPr txBox="1">
                <a:spLocks noChangeArrowheads="1"/>
              </p:cNvSpPr>
              <p:nvPr/>
            </p:nvSpPr>
            <p:spPr bwMode="auto">
              <a:xfrm>
                <a:off x="1440" y="3696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</p:grpSp>
        <p:sp>
          <p:nvSpPr>
            <p:cNvPr id="194623" name="Text Box 63"/>
            <p:cNvSpPr txBox="1">
              <a:spLocks noChangeArrowheads="1"/>
            </p:cNvSpPr>
            <p:nvPr/>
          </p:nvSpPr>
          <p:spPr bwMode="auto">
            <a:xfrm>
              <a:off x="2832" y="2016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400" i="1">
                  <a:latin typeface="Symbol" charset="2"/>
                </a:rPr>
                <a:t>p</a:t>
              </a:r>
              <a:r>
                <a:rPr lang="en-US" sz="2400" i="1" baseline="30000">
                  <a:latin typeface="Symbol" charset="2"/>
                </a:rPr>
                <a:t>*</a:t>
              </a:r>
            </a:p>
          </p:txBody>
        </p:sp>
      </p:grpSp>
      <p:sp>
        <p:nvSpPr>
          <p:cNvPr id="194624" name="Rectangle 64"/>
          <p:cNvSpPr>
            <a:spLocks noChangeArrowheads="1"/>
          </p:cNvSpPr>
          <p:nvPr/>
        </p:nvSpPr>
        <p:spPr bwMode="auto">
          <a:xfrm>
            <a:off x="228600" y="19812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400"/>
              <a:t>Optimal policy </a:t>
            </a:r>
            <a:r>
              <a:rPr lang="en-US" sz="2400" i="1">
                <a:latin typeface="Symbol" charset="2"/>
              </a:rPr>
              <a:t>p</a:t>
            </a:r>
            <a:r>
              <a:rPr lang="en-US" sz="2400" i="1" baseline="30000">
                <a:latin typeface="Symbol" charset="2"/>
              </a:rPr>
              <a:t>* </a:t>
            </a:r>
            <a:r>
              <a:rPr lang="en-US" sz="2400"/>
              <a:t>: </a:t>
            </a:r>
            <a:r>
              <a:rPr lang="en-US" sz="2400" i="1"/>
              <a:t>S</a:t>
            </a:r>
            <a:r>
              <a:rPr lang="en-US" sz="2400"/>
              <a:t> </a:t>
            </a:r>
            <a:r>
              <a:rPr lang="en-US" sz="2400">
                <a:sym typeface="Wingdings" charset="2"/>
              </a:rPr>
              <a:t></a:t>
            </a:r>
            <a:r>
              <a:rPr lang="en-US" sz="2400" i="1">
                <a:sym typeface="Wingdings" charset="2"/>
              </a:rPr>
              <a:t>A</a:t>
            </a:r>
            <a:endParaRPr lang="en-US" sz="2400" i="1" baseline="30000">
              <a:latin typeface="Symbol" charset="2"/>
            </a:endParaRPr>
          </a:p>
          <a:p>
            <a:pPr marL="682625" lvl="1" indent="-225425">
              <a:lnSpc>
                <a:spcPct val="90000"/>
              </a:lnSpc>
            </a:pPr>
            <a:r>
              <a:rPr lang="en-US" sz="2400"/>
              <a:t>Selects action for each state that maximizes lifetime reward.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" y="6400800"/>
            <a:ext cx="7039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Note: with infinite horizon, policy is stationary and independent of start state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2" grpId="0" autoUpdateAnimBg="0"/>
      <p:bldP spid="1946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F77A38DF-B8B9-AD4C-BF77-2A2958B3F272}" type="slidenum">
              <a:rPr lang="en-US"/>
              <a:pPr/>
              <a:t>21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4582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are many policies, not all are necessarily optimal.</a:t>
            </a:r>
          </a:p>
          <a:p>
            <a:pPr>
              <a:lnSpc>
                <a:spcPct val="90000"/>
              </a:lnSpc>
            </a:pPr>
            <a:r>
              <a:rPr lang="en-US"/>
              <a:t>There may be several optimal policies.</a:t>
            </a:r>
          </a:p>
        </p:txBody>
      </p:sp>
      <p:grpSp>
        <p:nvGrpSpPr>
          <p:cNvPr id="193658" name="Group 122"/>
          <p:cNvGrpSpPr>
            <a:grpSpLocks/>
          </p:cNvGrpSpPr>
          <p:nvPr/>
        </p:nvGrpSpPr>
        <p:grpSpPr bwMode="auto">
          <a:xfrm>
            <a:off x="1066800" y="1582738"/>
            <a:ext cx="6781800" cy="4513262"/>
            <a:chOff x="672" y="997"/>
            <a:chExt cx="4272" cy="2843"/>
          </a:xfrm>
        </p:grpSpPr>
        <p:grpSp>
          <p:nvGrpSpPr>
            <p:cNvPr id="193540" name="Group 4"/>
            <p:cNvGrpSpPr>
              <a:grpSpLocks/>
            </p:cNvGrpSpPr>
            <p:nvPr/>
          </p:nvGrpSpPr>
          <p:grpSpPr bwMode="auto">
            <a:xfrm>
              <a:off x="672" y="997"/>
              <a:ext cx="1680" cy="1307"/>
              <a:chOff x="1008" y="2544"/>
              <a:chExt cx="2016" cy="1568"/>
            </a:xfrm>
          </p:grpSpPr>
          <p:grpSp>
            <p:nvGrpSpPr>
              <p:cNvPr id="193541" name="Group 5"/>
              <p:cNvGrpSpPr>
                <a:grpSpLocks/>
              </p:cNvGrpSpPr>
              <p:nvPr/>
            </p:nvGrpSpPr>
            <p:grpSpPr bwMode="auto">
              <a:xfrm>
                <a:off x="1008" y="2544"/>
                <a:ext cx="2016" cy="1568"/>
                <a:chOff x="1440" y="1296"/>
                <a:chExt cx="1728" cy="1344"/>
              </a:xfrm>
            </p:grpSpPr>
            <p:grpSp>
              <p:nvGrpSpPr>
                <p:cNvPr id="193542" name="Group 6"/>
                <p:cNvGrpSpPr>
                  <a:grpSpLocks/>
                </p:cNvGrpSpPr>
                <p:nvPr/>
              </p:nvGrpSpPr>
              <p:grpSpPr bwMode="auto"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54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54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3545" name="Group 9"/>
                <p:cNvGrpSpPr>
                  <a:grpSpLocks/>
                </p:cNvGrpSpPr>
                <p:nvPr/>
              </p:nvGrpSpPr>
              <p:grpSpPr bwMode="auto"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5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54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3548" name="Group 12"/>
                <p:cNvGrpSpPr>
                  <a:grpSpLocks/>
                </p:cNvGrpSpPr>
                <p:nvPr/>
              </p:nvGrpSpPr>
              <p:grpSpPr bwMode="auto"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54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55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551" name="Group 15"/>
              <p:cNvGrpSpPr>
                <a:grpSpLocks/>
              </p:cNvGrpSpPr>
              <p:nvPr/>
            </p:nvGrpSpPr>
            <p:grpSpPr bwMode="auto">
              <a:xfrm>
                <a:off x="1488" y="2832"/>
                <a:ext cx="336" cy="144"/>
                <a:chOff x="2544" y="2688"/>
                <a:chExt cx="336" cy="144"/>
              </a:xfrm>
            </p:grpSpPr>
            <p:sp>
              <p:nvSpPr>
                <p:cNvPr id="193552" name="Line 16"/>
                <p:cNvSpPr>
                  <a:spLocks noChangeShapeType="1"/>
                </p:cNvSpPr>
                <p:nvPr/>
              </p:nvSpPr>
              <p:spPr bwMode="auto">
                <a:xfrm>
                  <a:off x="2544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55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544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3554" name="Group 18"/>
              <p:cNvGrpSpPr>
                <a:grpSpLocks/>
              </p:cNvGrpSpPr>
              <p:nvPr/>
            </p:nvGrpSpPr>
            <p:grpSpPr bwMode="auto">
              <a:xfrm>
                <a:off x="2208" y="2832"/>
                <a:ext cx="336" cy="144"/>
                <a:chOff x="2544" y="2688"/>
                <a:chExt cx="336" cy="144"/>
              </a:xfrm>
            </p:grpSpPr>
            <p:sp>
              <p:nvSpPr>
                <p:cNvPr id="193555" name="Line 19"/>
                <p:cNvSpPr>
                  <a:spLocks noChangeShapeType="1"/>
                </p:cNvSpPr>
                <p:nvPr/>
              </p:nvSpPr>
              <p:spPr bwMode="auto">
                <a:xfrm>
                  <a:off x="2544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55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544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3557" name="Line 21"/>
              <p:cNvSpPr>
                <a:spLocks noChangeShapeType="1"/>
              </p:cNvSpPr>
              <p:nvPr/>
            </p:nvSpPr>
            <p:spPr bwMode="auto">
              <a:xfrm rot="5400000">
                <a:off x="2615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58" name="Line 22"/>
              <p:cNvSpPr>
                <a:spLocks noChangeShapeType="1"/>
              </p:cNvSpPr>
              <p:nvPr/>
            </p:nvSpPr>
            <p:spPr bwMode="auto">
              <a:xfrm rot="5400000" flipH="1">
                <a:off x="2471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59" name="Line 23"/>
              <p:cNvSpPr>
                <a:spLocks noChangeShapeType="1"/>
              </p:cNvSpPr>
              <p:nvPr/>
            </p:nvSpPr>
            <p:spPr bwMode="auto">
              <a:xfrm rot="-5400000">
                <a:off x="1079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60" name="Line 24"/>
              <p:cNvSpPr>
                <a:spLocks noChangeShapeType="1"/>
              </p:cNvSpPr>
              <p:nvPr/>
            </p:nvSpPr>
            <p:spPr bwMode="auto">
              <a:xfrm rot="16200000" flipH="1">
                <a:off x="1223" y="333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61" name="Line 25"/>
              <p:cNvSpPr>
                <a:spLocks noChangeShapeType="1"/>
              </p:cNvSpPr>
              <p:nvPr/>
            </p:nvSpPr>
            <p:spPr bwMode="auto">
              <a:xfrm>
                <a:off x="1536" y="369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62" name="Line 26"/>
              <p:cNvSpPr>
                <a:spLocks noChangeShapeType="1"/>
              </p:cNvSpPr>
              <p:nvPr/>
            </p:nvSpPr>
            <p:spPr bwMode="auto">
              <a:xfrm flipH="1">
                <a:off x="2160" y="369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63" name="Line 27"/>
              <p:cNvSpPr>
                <a:spLocks noChangeShapeType="1"/>
              </p:cNvSpPr>
              <p:nvPr/>
            </p:nvSpPr>
            <p:spPr bwMode="auto">
              <a:xfrm rot="5400000">
                <a:off x="1848" y="33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64" name="Text Box 28"/>
              <p:cNvSpPr txBox="1">
                <a:spLocks noChangeArrowheads="1"/>
              </p:cNvSpPr>
              <p:nvPr/>
            </p:nvSpPr>
            <p:spPr bwMode="auto">
              <a:xfrm>
                <a:off x="1872" y="3504"/>
                <a:ext cx="30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800" b="1">
                    <a:solidFill>
                      <a:schemeClr val="accent2"/>
                    </a:solidFill>
                    <a:latin typeface="Courier New" charset="0"/>
                  </a:rPr>
                  <a:t>G</a:t>
                </a:r>
              </a:p>
            </p:txBody>
          </p:sp>
          <p:sp>
            <p:nvSpPr>
              <p:cNvPr id="193565" name="Freeform 29"/>
              <p:cNvSpPr>
                <a:spLocks/>
              </p:cNvSpPr>
              <p:nvPr/>
            </p:nvSpPr>
            <p:spPr bwMode="auto">
              <a:xfrm>
                <a:off x="1888" y="3744"/>
                <a:ext cx="256" cy="168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144"/>
                  </a:cxn>
                  <a:cxn ang="0">
                    <a:pos x="224" y="144"/>
                  </a:cxn>
                  <a:cxn ang="0">
                    <a:pos x="224" y="0"/>
                  </a:cxn>
                </a:cxnLst>
                <a:rect l="0" t="0" r="r" b="b"/>
                <a:pathLst>
                  <a:path w="256" h="168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66" name="Text Box 30"/>
              <p:cNvSpPr txBox="1">
                <a:spLocks noChangeArrowheads="1"/>
              </p:cNvSpPr>
              <p:nvPr/>
            </p:nvSpPr>
            <p:spPr bwMode="auto">
              <a:xfrm>
                <a:off x="2054" y="3079"/>
                <a:ext cx="35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3567" name="Text Box 31"/>
              <p:cNvSpPr txBox="1">
                <a:spLocks noChangeArrowheads="1"/>
              </p:cNvSpPr>
              <p:nvPr/>
            </p:nvSpPr>
            <p:spPr bwMode="auto">
              <a:xfrm>
                <a:off x="2352" y="3696"/>
                <a:ext cx="35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3568" name="Text Box 32"/>
              <p:cNvSpPr txBox="1">
                <a:spLocks noChangeArrowheads="1"/>
              </p:cNvSpPr>
              <p:nvPr/>
            </p:nvSpPr>
            <p:spPr bwMode="auto">
              <a:xfrm>
                <a:off x="1440" y="3696"/>
                <a:ext cx="35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</p:grpSp>
        <p:grpSp>
          <p:nvGrpSpPr>
            <p:cNvPr id="193657" name="Group 121"/>
            <p:cNvGrpSpPr>
              <a:grpSpLocks/>
            </p:cNvGrpSpPr>
            <p:nvPr/>
          </p:nvGrpSpPr>
          <p:grpSpPr bwMode="auto">
            <a:xfrm>
              <a:off x="672" y="1008"/>
              <a:ext cx="4272" cy="2832"/>
              <a:chOff x="672" y="1008"/>
              <a:chExt cx="4272" cy="2832"/>
            </a:xfrm>
          </p:grpSpPr>
          <p:grpSp>
            <p:nvGrpSpPr>
              <p:cNvPr id="193571" name="Group 35"/>
              <p:cNvGrpSpPr>
                <a:grpSpLocks/>
              </p:cNvGrpSpPr>
              <p:nvPr/>
            </p:nvGrpSpPr>
            <p:grpSpPr bwMode="auto">
              <a:xfrm>
                <a:off x="3264" y="1008"/>
                <a:ext cx="1680" cy="1307"/>
                <a:chOff x="1440" y="1296"/>
                <a:chExt cx="1728" cy="1344"/>
              </a:xfrm>
            </p:grpSpPr>
            <p:grpSp>
              <p:nvGrpSpPr>
                <p:cNvPr id="193572" name="Group 36"/>
                <p:cNvGrpSpPr>
                  <a:grpSpLocks/>
                </p:cNvGrpSpPr>
                <p:nvPr/>
              </p:nvGrpSpPr>
              <p:grpSpPr bwMode="auto"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57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57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3575" name="Group 39"/>
                <p:cNvGrpSpPr>
                  <a:grpSpLocks/>
                </p:cNvGrpSpPr>
                <p:nvPr/>
              </p:nvGrpSpPr>
              <p:grpSpPr bwMode="auto"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57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57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3578" name="Group 42"/>
                <p:cNvGrpSpPr>
                  <a:grpSpLocks/>
                </p:cNvGrpSpPr>
                <p:nvPr/>
              </p:nvGrpSpPr>
              <p:grpSpPr bwMode="auto"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57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58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3582" name="Line 46"/>
              <p:cNvSpPr>
                <a:spLocks noChangeShapeType="1"/>
              </p:cNvSpPr>
              <p:nvPr/>
            </p:nvSpPr>
            <p:spPr bwMode="auto">
              <a:xfrm>
                <a:off x="3664" y="1248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83" name="Line 47"/>
              <p:cNvSpPr>
                <a:spLocks noChangeShapeType="1"/>
              </p:cNvSpPr>
              <p:nvPr/>
            </p:nvSpPr>
            <p:spPr bwMode="auto">
              <a:xfrm flipH="1">
                <a:off x="3664" y="1368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93584" name="Group 48"/>
              <p:cNvGrpSpPr>
                <a:grpSpLocks/>
              </p:cNvGrpSpPr>
              <p:nvPr/>
            </p:nvGrpSpPr>
            <p:grpSpPr bwMode="auto">
              <a:xfrm>
                <a:off x="4264" y="1248"/>
                <a:ext cx="280" cy="120"/>
                <a:chOff x="2544" y="2688"/>
                <a:chExt cx="336" cy="144"/>
              </a:xfrm>
            </p:grpSpPr>
            <p:sp>
              <p:nvSpPr>
                <p:cNvPr id="193585" name="Line 49"/>
                <p:cNvSpPr>
                  <a:spLocks noChangeShapeType="1"/>
                </p:cNvSpPr>
                <p:nvPr/>
              </p:nvSpPr>
              <p:spPr bwMode="auto">
                <a:xfrm>
                  <a:off x="2544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58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544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3587" name="Line 51"/>
              <p:cNvSpPr>
                <a:spLocks noChangeShapeType="1"/>
              </p:cNvSpPr>
              <p:nvPr/>
            </p:nvSpPr>
            <p:spPr bwMode="auto">
              <a:xfrm rot="5400000">
                <a:off x="4603" y="1667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88" name="Line 52"/>
              <p:cNvSpPr>
                <a:spLocks noChangeShapeType="1"/>
              </p:cNvSpPr>
              <p:nvPr/>
            </p:nvSpPr>
            <p:spPr bwMode="auto">
              <a:xfrm rot="5400000" flipH="1">
                <a:off x="4483" y="1667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89" name="Line 53"/>
              <p:cNvSpPr>
                <a:spLocks noChangeShapeType="1"/>
              </p:cNvSpPr>
              <p:nvPr/>
            </p:nvSpPr>
            <p:spPr bwMode="auto">
              <a:xfrm rot="-5400000">
                <a:off x="3323" y="1667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90" name="Line 54"/>
              <p:cNvSpPr>
                <a:spLocks noChangeShapeType="1"/>
              </p:cNvSpPr>
              <p:nvPr/>
            </p:nvSpPr>
            <p:spPr bwMode="auto">
              <a:xfrm rot="16200000" flipH="1">
                <a:off x="3443" y="1667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91" name="Line 55"/>
              <p:cNvSpPr>
                <a:spLocks noChangeShapeType="1"/>
              </p:cNvSpPr>
              <p:nvPr/>
            </p:nvSpPr>
            <p:spPr bwMode="auto">
              <a:xfrm>
                <a:off x="3704" y="1968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92" name="Line 56"/>
              <p:cNvSpPr>
                <a:spLocks noChangeShapeType="1"/>
              </p:cNvSpPr>
              <p:nvPr/>
            </p:nvSpPr>
            <p:spPr bwMode="auto">
              <a:xfrm flipH="1">
                <a:off x="4224" y="1968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93" name="Line 57"/>
              <p:cNvSpPr>
                <a:spLocks noChangeShapeType="1"/>
              </p:cNvSpPr>
              <p:nvPr/>
            </p:nvSpPr>
            <p:spPr bwMode="auto">
              <a:xfrm rot="5400000">
                <a:off x="3964" y="1668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94" name="Text Box 58"/>
              <p:cNvSpPr txBox="1">
                <a:spLocks noChangeArrowheads="1"/>
              </p:cNvSpPr>
              <p:nvPr/>
            </p:nvSpPr>
            <p:spPr bwMode="auto">
              <a:xfrm>
                <a:off x="3984" y="1808"/>
                <a:ext cx="25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800" b="1">
                    <a:solidFill>
                      <a:schemeClr val="accent2"/>
                    </a:solidFill>
                    <a:latin typeface="Courier New" charset="0"/>
                  </a:rPr>
                  <a:t>G</a:t>
                </a:r>
              </a:p>
            </p:txBody>
          </p:sp>
          <p:sp>
            <p:nvSpPr>
              <p:cNvPr id="193595" name="Freeform 59"/>
              <p:cNvSpPr>
                <a:spLocks/>
              </p:cNvSpPr>
              <p:nvPr/>
            </p:nvSpPr>
            <p:spPr bwMode="auto">
              <a:xfrm>
                <a:off x="3997" y="2008"/>
                <a:ext cx="214" cy="14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144"/>
                  </a:cxn>
                  <a:cxn ang="0">
                    <a:pos x="224" y="144"/>
                  </a:cxn>
                  <a:cxn ang="0">
                    <a:pos x="224" y="0"/>
                  </a:cxn>
                </a:cxnLst>
                <a:rect l="0" t="0" r="r" b="b"/>
                <a:pathLst>
                  <a:path w="256" h="168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96" name="Text Box 60"/>
              <p:cNvSpPr txBox="1">
                <a:spLocks noChangeArrowheads="1"/>
              </p:cNvSpPr>
              <p:nvPr/>
            </p:nvSpPr>
            <p:spPr bwMode="auto">
              <a:xfrm>
                <a:off x="4136" y="1454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3597" name="Text Box 61"/>
              <p:cNvSpPr txBox="1">
                <a:spLocks noChangeArrowheads="1"/>
              </p:cNvSpPr>
              <p:nvPr/>
            </p:nvSpPr>
            <p:spPr bwMode="auto">
              <a:xfrm>
                <a:off x="4384" y="1968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3598" name="Text Box 62"/>
              <p:cNvSpPr txBox="1">
                <a:spLocks noChangeArrowheads="1"/>
              </p:cNvSpPr>
              <p:nvPr/>
            </p:nvSpPr>
            <p:spPr bwMode="auto">
              <a:xfrm>
                <a:off x="3624" y="1968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grpSp>
            <p:nvGrpSpPr>
              <p:cNvPr id="193600" name="Group 64"/>
              <p:cNvGrpSpPr>
                <a:grpSpLocks/>
              </p:cNvGrpSpPr>
              <p:nvPr/>
            </p:nvGrpSpPr>
            <p:grpSpPr bwMode="auto">
              <a:xfrm>
                <a:off x="672" y="2533"/>
                <a:ext cx="1680" cy="1307"/>
                <a:chOff x="1440" y="1296"/>
                <a:chExt cx="1728" cy="1344"/>
              </a:xfrm>
            </p:grpSpPr>
            <p:grpSp>
              <p:nvGrpSpPr>
                <p:cNvPr id="193601" name="Group 65"/>
                <p:cNvGrpSpPr>
                  <a:grpSpLocks/>
                </p:cNvGrpSpPr>
                <p:nvPr/>
              </p:nvGrpSpPr>
              <p:grpSpPr bwMode="auto"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60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60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3604" name="Group 68"/>
                <p:cNvGrpSpPr>
                  <a:grpSpLocks/>
                </p:cNvGrpSpPr>
                <p:nvPr/>
              </p:nvGrpSpPr>
              <p:grpSpPr bwMode="auto"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60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60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3607" name="Group 71"/>
                <p:cNvGrpSpPr>
                  <a:grpSpLocks/>
                </p:cNvGrpSpPr>
                <p:nvPr/>
              </p:nvGrpSpPr>
              <p:grpSpPr bwMode="auto"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19360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60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610" name="Group 74"/>
              <p:cNvGrpSpPr>
                <a:grpSpLocks/>
              </p:cNvGrpSpPr>
              <p:nvPr/>
            </p:nvGrpSpPr>
            <p:grpSpPr bwMode="auto">
              <a:xfrm>
                <a:off x="1072" y="2773"/>
                <a:ext cx="280" cy="120"/>
                <a:chOff x="2544" y="2688"/>
                <a:chExt cx="336" cy="144"/>
              </a:xfrm>
            </p:grpSpPr>
            <p:sp>
              <p:nvSpPr>
                <p:cNvPr id="193611" name="Line 75"/>
                <p:cNvSpPr>
                  <a:spLocks noChangeShapeType="1"/>
                </p:cNvSpPr>
                <p:nvPr/>
              </p:nvSpPr>
              <p:spPr bwMode="auto">
                <a:xfrm>
                  <a:off x="2544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61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544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3614" name="Line 78"/>
              <p:cNvSpPr>
                <a:spLocks noChangeShapeType="1"/>
              </p:cNvSpPr>
              <p:nvPr/>
            </p:nvSpPr>
            <p:spPr bwMode="auto">
              <a:xfrm>
                <a:off x="1672" y="2773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15" name="Line 79"/>
              <p:cNvSpPr>
                <a:spLocks noChangeShapeType="1"/>
              </p:cNvSpPr>
              <p:nvPr/>
            </p:nvSpPr>
            <p:spPr bwMode="auto">
              <a:xfrm flipH="1">
                <a:off x="1672" y="2893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16" name="Line 80"/>
              <p:cNvSpPr>
                <a:spLocks noChangeShapeType="1"/>
              </p:cNvSpPr>
              <p:nvPr/>
            </p:nvSpPr>
            <p:spPr bwMode="auto">
              <a:xfrm rot="5400000">
                <a:off x="2011" y="3192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17" name="Line 81"/>
              <p:cNvSpPr>
                <a:spLocks noChangeShapeType="1"/>
              </p:cNvSpPr>
              <p:nvPr/>
            </p:nvSpPr>
            <p:spPr bwMode="auto">
              <a:xfrm rot="5400000" flipH="1">
                <a:off x="1891" y="3192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18" name="Line 82"/>
              <p:cNvSpPr>
                <a:spLocks noChangeShapeType="1"/>
              </p:cNvSpPr>
              <p:nvPr/>
            </p:nvSpPr>
            <p:spPr bwMode="auto">
              <a:xfrm rot="-5400000">
                <a:off x="731" y="3192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19" name="Line 83"/>
              <p:cNvSpPr>
                <a:spLocks noChangeShapeType="1"/>
              </p:cNvSpPr>
              <p:nvPr/>
            </p:nvSpPr>
            <p:spPr bwMode="auto">
              <a:xfrm rot="16200000" flipH="1">
                <a:off x="851" y="3192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20" name="Line 84"/>
              <p:cNvSpPr>
                <a:spLocks noChangeShapeType="1"/>
              </p:cNvSpPr>
              <p:nvPr/>
            </p:nvSpPr>
            <p:spPr bwMode="auto">
              <a:xfrm>
                <a:off x="1112" y="3493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21" name="Line 85"/>
              <p:cNvSpPr>
                <a:spLocks noChangeShapeType="1"/>
              </p:cNvSpPr>
              <p:nvPr/>
            </p:nvSpPr>
            <p:spPr bwMode="auto">
              <a:xfrm flipH="1">
                <a:off x="1632" y="3493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22" name="Line 86"/>
              <p:cNvSpPr>
                <a:spLocks noChangeShapeType="1"/>
              </p:cNvSpPr>
              <p:nvPr/>
            </p:nvSpPr>
            <p:spPr bwMode="auto">
              <a:xfrm rot="5400000">
                <a:off x="1372" y="3193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23" name="Text Box 87"/>
              <p:cNvSpPr txBox="1">
                <a:spLocks noChangeArrowheads="1"/>
              </p:cNvSpPr>
              <p:nvPr/>
            </p:nvSpPr>
            <p:spPr bwMode="auto">
              <a:xfrm>
                <a:off x="1392" y="3333"/>
                <a:ext cx="25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800" b="1">
                    <a:solidFill>
                      <a:schemeClr val="accent2"/>
                    </a:solidFill>
                    <a:latin typeface="Courier New" charset="0"/>
                  </a:rPr>
                  <a:t>G</a:t>
                </a:r>
              </a:p>
            </p:txBody>
          </p:sp>
          <p:sp>
            <p:nvSpPr>
              <p:cNvPr id="193624" name="Freeform 88"/>
              <p:cNvSpPr>
                <a:spLocks/>
              </p:cNvSpPr>
              <p:nvPr/>
            </p:nvSpPr>
            <p:spPr bwMode="auto">
              <a:xfrm>
                <a:off x="1405" y="3533"/>
                <a:ext cx="214" cy="14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144"/>
                  </a:cxn>
                  <a:cxn ang="0">
                    <a:pos x="224" y="144"/>
                  </a:cxn>
                  <a:cxn ang="0">
                    <a:pos x="224" y="0"/>
                  </a:cxn>
                </a:cxnLst>
                <a:rect l="0" t="0" r="r" b="b"/>
                <a:pathLst>
                  <a:path w="256" h="168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25" name="Text Box 89"/>
              <p:cNvSpPr txBox="1">
                <a:spLocks noChangeArrowheads="1"/>
              </p:cNvSpPr>
              <p:nvPr/>
            </p:nvSpPr>
            <p:spPr bwMode="auto">
              <a:xfrm>
                <a:off x="1544" y="2979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3626" name="Text Box 90"/>
              <p:cNvSpPr txBox="1">
                <a:spLocks noChangeArrowheads="1"/>
              </p:cNvSpPr>
              <p:nvPr/>
            </p:nvSpPr>
            <p:spPr bwMode="auto">
              <a:xfrm>
                <a:off x="1792" y="3493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93627" name="Text Box 91"/>
              <p:cNvSpPr txBox="1">
                <a:spLocks noChangeArrowheads="1"/>
              </p:cNvSpPr>
              <p:nvPr/>
            </p:nvSpPr>
            <p:spPr bwMode="auto">
              <a:xfrm>
                <a:off x="1032" y="3493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4355510" y="4800600"/>
            <a:ext cx="478849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 sequential decision problem for a fully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Observable stochastic environment with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Markovian</a:t>
            </a:r>
            <a:r>
              <a:rPr lang="en-US" dirty="0" smtClean="0">
                <a:solidFill>
                  <a:srgbClr val="FF0000"/>
                </a:solidFill>
              </a:rPr>
              <a:t> transition model and additive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Rewards is called an MDP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91FDAA63-58BC-2A44-B447-BC8AD9193CD9}" type="slidenum">
              <a:rPr lang="en-US"/>
              <a:pPr/>
              <a:t>22</a:t>
            </a:fld>
            <a:endParaRPr lang="en-US"/>
          </a:p>
        </p:txBody>
      </p:sp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Decision Processes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r>
              <a:rPr lang="en-US"/>
              <a:t>Motivation</a:t>
            </a:r>
          </a:p>
          <a:p>
            <a:r>
              <a:rPr lang="en-US"/>
              <a:t>Markov Decision Processes</a:t>
            </a:r>
          </a:p>
          <a:p>
            <a:r>
              <a:rPr lang="en-US">
                <a:solidFill>
                  <a:schemeClr val="accent2"/>
                </a:solidFill>
              </a:rPr>
              <a:t>Computing Policies From a Model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Value Functions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Mapping Value Functions to Policies</a:t>
            </a:r>
          </a:p>
          <a:p>
            <a:pPr lvl="1"/>
            <a:r>
              <a:rPr lang="en-US"/>
              <a:t>Computing Value Functions through Value Iteration</a:t>
            </a:r>
          </a:p>
          <a:p>
            <a:pPr lvl="1"/>
            <a:r>
              <a:rPr lang="en-US"/>
              <a:t>An Alternative: Policy Iteration (appendix)</a:t>
            </a:r>
          </a:p>
          <a:p>
            <a:pPr lvl="1"/>
            <a:endParaRPr lang="en-US"/>
          </a:p>
          <a:p>
            <a:r>
              <a:rPr lang="en-US"/>
              <a:t>Summary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173744A-0668-2948-A629-259D679C95EC}" type="slidenum">
              <a:rPr lang="en-US"/>
              <a:pPr/>
              <a:t>23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Function </a:t>
            </a:r>
            <a:r>
              <a:rPr lang="en-US" i="1"/>
              <a:t>V</a:t>
            </a:r>
            <a:r>
              <a:rPr lang="en-US" baseline="30000">
                <a:latin typeface="Symbol" charset="2"/>
              </a:rPr>
              <a:t>p </a:t>
            </a:r>
            <a:r>
              <a:rPr lang="en-US"/>
              <a:t>for a Given Policy </a:t>
            </a:r>
            <a:r>
              <a:rPr lang="en-US">
                <a:latin typeface="Symbol" charset="2"/>
              </a:rPr>
              <a:t>p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3124200"/>
          </a:xfrm>
        </p:spPr>
        <p:txBody>
          <a:bodyPr/>
          <a:lstStyle/>
          <a:p>
            <a:r>
              <a:rPr lang="en-US" i="1" dirty="0" err="1"/>
              <a:t>V</a:t>
            </a:r>
            <a:r>
              <a:rPr lang="en-US" baseline="30000" dirty="0" err="1">
                <a:latin typeface="Symbol" charset="2"/>
              </a:rPr>
              <a:t>p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r>
              <a:rPr lang="en-US" i="1" dirty="0"/>
              <a:t>)</a:t>
            </a:r>
            <a:r>
              <a:rPr lang="en-US" dirty="0"/>
              <a:t> is the accumulated lifetime reward resulting from  starting in state 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r>
              <a:rPr lang="en-US" dirty="0"/>
              <a:t>  and repeatedly executing policy </a:t>
            </a:r>
            <a:r>
              <a:rPr lang="en-US" dirty="0">
                <a:latin typeface="Symbol" charset="2"/>
              </a:rPr>
              <a:t>p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  <a:r>
              <a:rPr lang="en-US" i="1" dirty="0" err="1"/>
              <a:t>V</a:t>
            </a:r>
            <a:r>
              <a:rPr lang="en-US" baseline="30000" dirty="0" err="1">
                <a:latin typeface="Symbol" charset="2"/>
              </a:rPr>
              <a:t>p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i="1" dirty="0" err="1"/>
              <a:t>r</a:t>
            </a:r>
            <a:r>
              <a:rPr lang="en-US" i="1" baseline="-25000" dirty="0" err="1"/>
              <a:t>t</a:t>
            </a:r>
            <a:r>
              <a:rPr lang="en-US" dirty="0"/>
              <a:t> + </a:t>
            </a:r>
            <a:r>
              <a:rPr lang="en-US" dirty="0">
                <a:latin typeface="Symbol" charset="2"/>
              </a:rPr>
              <a:t>g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t+1</a:t>
            </a:r>
            <a:r>
              <a:rPr lang="en-US" dirty="0"/>
              <a:t> + </a:t>
            </a:r>
            <a:r>
              <a:rPr lang="en-US" dirty="0">
                <a:latin typeface="Symbol" charset="2"/>
              </a:rPr>
              <a:t>g 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t+2  </a:t>
            </a:r>
            <a:r>
              <a:rPr lang="en-US" dirty="0"/>
              <a:t>. . .</a:t>
            </a:r>
          </a:p>
          <a:p>
            <a:pPr>
              <a:buFontTx/>
              <a:buNone/>
            </a:pPr>
            <a:r>
              <a:rPr lang="en-US" dirty="0"/>
              <a:t>        </a:t>
            </a:r>
            <a:r>
              <a:rPr lang="en-US" i="1" dirty="0" err="1"/>
              <a:t>V</a:t>
            </a:r>
            <a:r>
              <a:rPr lang="en-US" baseline="30000" dirty="0" err="1">
                <a:latin typeface="Symbol" charset="2"/>
              </a:rPr>
              <a:t>p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dirty="0">
                <a:sym typeface="Symbol" charset="2"/>
              </a:rPr>
              <a:t></a:t>
            </a:r>
            <a:r>
              <a:rPr lang="en-US" baseline="-25000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latin typeface="Symbol" charset="2"/>
              </a:rPr>
              <a:t>g 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t+i</a:t>
            </a:r>
            <a:r>
              <a:rPr lang="en-US" i="1" baseline="-25000" dirty="0"/>
              <a:t/>
            </a:r>
            <a:br>
              <a:rPr lang="en-US" i="1" baseline="-25000" dirty="0"/>
            </a:br>
            <a:r>
              <a:rPr lang="en-US" i="1" baseline="-25000" dirty="0"/>
              <a:t/>
            </a:r>
            <a:br>
              <a:rPr lang="en-US" i="1" baseline="-25000" dirty="0"/>
            </a:br>
            <a:r>
              <a:rPr lang="en-US" dirty="0"/>
              <a:t>where </a:t>
            </a:r>
            <a:r>
              <a:rPr lang="en-US" i="1" dirty="0" err="1"/>
              <a:t>r</a:t>
            </a:r>
            <a:r>
              <a:rPr lang="en-US" i="1" baseline="-25000" dirty="0" err="1"/>
              <a:t>t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i="1" baseline="-25000" dirty="0"/>
              <a:t>t+1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i="1" baseline="-25000" dirty="0"/>
              <a:t>t+2  </a:t>
            </a:r>
            <a:r>
              <a:rPr lang="en-US" dirty="0"/>
              <a:t>. . . are generated by following </a:t>
            </a:r>
            <a:r>
              <a:rPr lang="en-US" dirty="0">
                <a:latin typeface="Symbol" charset="2"/>
              </a:rPr>
              <a:t>p, </a:t>
            </a:r>
            <a:r>
              <a:rPr lang="en-US" dirty="0"/>
              <a:t>starting at 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dirty="0"/>
              <a:t>.</a:t>
            </a:r>
          </a:p>
        </p:txBody>
      </p:sp>
      <p:sp>
        <p:nvSpPr>
          <p:cNvPr id="182305" name="Text Box 33"/>
          <p:cNvSpPr txBox="1">
            <a:spLocks noChangeArrowheads="1"/>
          </p:cNvSpPr>
          <p:nvPr/>
        </p:nvSpPr>
        <p:spPr bwMode="auto">
          <a:xfrm>
            <a:off x="3505200" y="57150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9C009C"/>
                </a:solidFill>
              </a:rPr>
              <a:t>10</a:t>
            </a:r>
          </a:p>
        </p:txBody>
      </p:sp>
      <p:sp>
        <p:nvSpPr>
          <p:cNvPr id="182306" name="Text Box 34"/>
          <p:cNvSpPr txBox="1">
            <a:spLocks noChangeArrowheads="1"/>
          </p:cNvSpPr>
          <p:nvPr/>
        </p:nvSpPr>
        <p:spPr bwMode="auto">
          <a:xfrm>
            <a:off x="5715000" y="57150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9C009C"/>
                </a:solidFill>
              </a:rPr>
              <a:t>10</a:t>
            </a:r>
          </a:p>
        </p:txBody>
      </p:sp>
      <p:sp>
        <p:nvSpPr>
          <p:cNvPr id="182307" name="Text Box 35"/>
          <p:cNvSpPr txBox="1">
            <a:spLocks noChangeArrowheads="1"/>
          </p:cNvSpPr>
          <p:nvPr/>
        </p:nvSpPr>
        <p:spPr bwMode="auto">
          <a:xfrm>
            <a:off x="46482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9C009C"/>
                </a:solidFill>
              </a:rPr>
              <a:t>0</a:t>
            </a:r>
          </a:p>
        </p:txBody>
      </p:sp>
      <p:sp>
        <p:nvSpPr>
          <p:cNvPr id="182308" name="Text Box 36"/>
          <p:cNvSpPr txBox="1">
            <a:spLocks noChangeArrowheads="1"/>
          </p:cNvSpPr>
          <p:nvPr/>
        </p:nvSpPr>
        <p:spPr bwMode="auto">
          <a:xfrm>
            <a:off x="381000" y="4384675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Assume </a:t>
            </a:r>
            <a:r>
              <a:rPr lang="en-US" sz="2400">
                <a:latin typeface="Symbol" charset="2"/>
              </a:rPr>
              <a:t>g </a:t>
            </a:r>
            <a:r>
              <a:rPr lang="en-US"/>
              <a:t>= .9</a:t>
            </a:r>
          </a:p>
        </p:txBody>
      </p: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5865813" y="4343400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9C009C"/>
                </a:solidFill>
              </a:rPr>
              <a:t>9</a:t>
            </a: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3657600" y="4343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9C009C"/>
                </a:solidFill>
              </a:rPr>
              <a:t>9</a:t>
            </a:r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4502150" y="43434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9C009C"/>
                </a:solidFill>
              </a:rPr>
              <a:t>10</a:t>
            </a:r>
          </a:p>
        </p:txBody>
      </p:sp>
      <p:grpSp>
        <p:nvGrpSpPr>
          <p:cNvPr id="182315" name="Group 43"/>
          <p:cNvGrpSpPr>
            <a:grpSpLocks/>
          </p:cNvGrpSpPr>
          <p:nvPr/>
        </p:nvGrpSpPr>
        <p:grpSpPr bwMode="auto">
          <a:xfrm>
            <a:off x="2286000" y="3886200"/>
            <a:ext cx="4114800" cy="2600325"/>
            <a:chOff x="1440" y="2448"/>
            <a:chExt cx="2592" cy="1638"/>
          </a:xfrm>
        </p:grpSpPr>
        <p:grpSp>
          <p:nvGrpSpPr>
            <p:cNvPr id="182312" name="Group 40"/>
            <p:cNvGrpSpPr>
              <a:grpSpLocks/>
            </p:cNvGrpSpPr>
            <p:nvPr/>
          </p:nvGrpSpPr>
          <p:grpSpPr bwMode="auto">
            <a:xfrm>
              <a:off x="2112" y="2592"/>
              <a:ext cx="1920" cy="1494"/>
              <a:chOff x="1872" y="2496"/>
              <a:chExt cx="1920" cy="1494"/>
            </a:xfrm>
          </p:grpSpPr>
          <p:grpSp>
            <p:nvGrpSpPr>
              <p:cNvPr id="182278" name="Group 6"/>
              <p:cNvGrpSpPr>
                <a:grpSpLocks/>
              </p:cNvGrpSpPr>
              <p:nvPr/>
            </p:nvGrpSpPr>
            <p:grpSpPr bwMode="auto">
              <a:xfrm>
                <a:off x="1872" y="2496"/>
                <a:ext cx="640" cy="1494"/>
                <a:chOff x="1440" y="1296"/>
                <a:chExt cx="576" cy="1344"/>
              </a:xfrm>
            </p:grpSpPr>
            <p:sp>
              <p:nvSpPr>
                <p:cNvPr id="182279" name="Rectangle 7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280" name="Rectangle 8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2281" name="Group 9"/>
              <p:cNvGrpSpPr>
                <a:grpSpLocks/>
              </p:cNvGrpSpPr>
              <p:nvPr/>
            </p:nvGrpSpPr>
            <p:grpSpPr bwMode="auto">
              <a:xfrm>
                <a:off x="2512" y="2496"/>
                <a:ext cx="640" cy="1494"/>
                <a:chOff x="1440" y="1296"/>
                <a:chExt cx="576" cy="1344"/>
              </a:xfrm>
            </p:grpSpPr>
            <p:sp>
              <p:nvSpPr>
                <p:cNvPr id="18228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28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2284" name="Group 12"/>
              <p:cNvGrpSpPr>
                <a:grpSpLocks/>
              </p:cNvGrpSpPr>
              <p:nvPr/>
            </p:nvGrpSpPr>
            <p:grpSpPr bwMode="auto">
              <a:xfrm>
                <a:off x="3152" y="2496"/>
                <a:ext cx="640" cy="1494"/>
                <a:chOff x="1440" y="1296"/>
                <a:chExt cx="576" cy="1344"/>
              </a:xfrm>
            </p:grpSpPr>
            <p:sp>
              <p:nvSpPr>
                <p:cNvPr id="18228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2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2293" name="Line 21"/>
              <p:cNvSpPr>
                <a:spLocks noChangeShapeType="1"/>
              </p:cNvSpPr>
              <p:nvPr/>
            </p:nvSpPr>
            <p:spPr bwMode="auto">
              <a:xfrm rot="5400000">
                <a:off x="3402" y="3250"/>
                <a:ext cx="3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96" name="Line 24"/>
              <p:cNvSpPr>
                <a:spLocks noChangeShapeType="1"/>
              </p:cNvSpPr>
              <p:nvPr/>
            </p:nvSpPr>
            <p:spPr bwMode="auto">
              <a:xfrm rot="16200000" flipH="1">
                <a:off x="2077" y="3250"/>
                <a:ext cx="3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97" name="Line 25"/>
              <p:cNvSpPr>
                <a:spLocks noChangeShapeType="1"/>
              </p:cNvSpPr>
              <p:nvPr/>
            </p:nvSpPr>
            <p:spPr bwMode="auto">
              <a:xfrm>
                <a:off x="2375" y="3594"/>
                <a:ext cx="3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98" name="Line 26"/>
              <p:cNvSpPr>
                <a:spLocks noChangeShapeType="1"/>
              </p:cNvSpPr>
              <p:nvPr/>
            </p:nvSpPr>
            <p:spPr bwMode="auto">
              <a:xfrm flipH="1">
                <a:off x="2969" y="3594"/>
                <a:ext cx="3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99" name="Line 27"/>
              <p:cNvSpPr>
                <a:spLocks noChangeShapeType="1"/>
              </p:cNvSpPr>
              <p:nvPr/>
            </p:nvSpPr>
            <p:spPr bwMode="auto">
              <a:xfrm rot="5400000">
                <a:off x="2672" y="3251"/>
                <a:ext cx="3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00" name="Text Box 28"/>
              <p:cNvSpPr txBox="1">
                <a:spLocks noChangeArrowheads="1"/>
              </p:cNvSpPr>
              <p:nvPr/>
            </p:nvSpPr>
            <p:spPr bwMode="auto">
              <a:xfrm>
                <a:off x="2688" y="3369"/>
                <a:ext cx="25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800" b="1">
                    <a:solidFill>
                      <a:schemeClr val="accent2"/>
                    </a:solidFill>
                    <a:latin typeface="Courier New" charset="0"/>
                  </a:rPr>
                  <a:t>G</a:t>
                </a:r>
              </a:p>
            </p:txBody>
          </p:sp>
          <p:sp>
            <p:nvSpPr>
              <p:cNvPr id="182301" name="Freeform 29"/>
              <p:cNvSpPr>
                <a:spLocks/>
              </p:cNvSpPr>
              <p:nvPr/>
            </p:nvSpPr>
            <p:spPr bwMode="auto">
              <a:xfrm>
                <a:off x="2710" y="3552"/>
                <a:ext cx="244" cy="1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144"/>
                  </a:cxn>
                  <a:cxn ang="0">
                    <a:pos x="224" y="144"/>
                  </a:cxn>
                  <a:cxn ang="0">
                    <a:pos x="224" y="0"/>
                  </a:cxn>
                </a:cxnLst>
                <a:rect l="0" t="0" r="r" b="b"/>
                <a:pathLst>
                  <a:path w="256" h="168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02" name="Text Box 30"/>
              <p:cNvSpPr txBox="1">
                <a:spLocks noChangeArrowheads="1"/>
              </p:cNvSpPr>
              <p:nvPr/>
            </p:nvSpPr>
            <p:spPr bwMode="auto">
              <a:xfrm>
                <a:off x="2784" y="3024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82303" name="Text Box 31"/>
              <p:cNvSpPr txBox="1">
                <a:spLocks noChangeArrowheads="1"/>
              </p:cNvSpPr>
              <p:nvPr/>
            </p:nvSpPr>
            <p:spPr bwMode="auto">
              <a:xfrm>
                <a:off x="3102" y="3552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  <p:sp>
            <p:nvSpPr>
              <p:cNvPr id="182304" name="Text Box 32"/>
              <p:cNvSpPr txBox="1">
                <a:spLocks noChangeArrowheads="1"/>
              </p:cNvSpPr>
              <p:nvPr/>
            </p:nvSpPr>
            <p:spPr bwMode="auto">
              <a:xfrm>
                <a:off x="2283" y="3542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None/>
                </a:pPr>
                <a:r>
                  <a:rPr lang="en-US">
                    <a:solidFill>
                      <a:srgbClr val="FF3300"/>
                    </a:solidFill>
                  </a:rPr>
                  <a:t>10</a:t>
                </a:r>
              </a:p>
            </p:txBody>
          </p:sp>
        </p:grpSp>
        <p:sp>
          <p:nvSpPr>
            <p:cNvPr id="182313" name="Text Box 41"/>
            <p:cNvSpPr txBox="1">
              <a:spLocks noChangeArrowheads="1"/>
            </p:cNvSpPr>
            <p:nvPr/>
          </p:nvSpPr>
          <p:spPr bwMode="auto">
            <a:xfrm>
              <a:off x="1440" y="2448"/>
              <a:ext cx="451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lvl="1">
                <a:buFontTx/>
                <a:buNone/>
              </a:pPr>
              <a:r>
                <a:rPr lang="en-US" sz="2400" i="1">
                  <a:solidFill>
                    <a:schemeClr val="accent2"/>
                  </a:solidFill>
                  <a:latin typeface="Symbol" charset="2"/>
                </a:rPr>
                <a:t>p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82314" name="Text Box 42"/>
          <p:cNvSpPr txBox="1">
            <a:spLocks noChangeArrowheads="1"/>
          </p:cNvSpPr>
          <p:nvPr/>
        </p:nvSpPr>
        <p:spPr bwMode="auto">
          <a:xfrm>
            <a:off x="6248400" y="3886200"/>
            <a:ext cx="1009650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buFontTx/>
              <a:buNone/>
            </a:pPr>
            <a:r>
              <a:rPr lang="en-US" sz="2800" i="1">
                <a:solidFill>
                  <a:srgbClr val="9C009C"/>
                </a:solidFill>
              </a:rPr>
              <a:t>V</a:t>
            </a:r>
            <a:r>
              <a:rPr lang="en-US" sz="2800" baseline="30000">
                <a:solidFill>
                  <a:srgbClr val="9C009C"/>
                </a:solidFill>
                <a:latin typeface="Symbol" charset="2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uiExpand="1" build="p" bldLvl="2" autoUpdateAnimBg="0"/>
      <p:bldP spid="182305" grpId="0" autoUpdateAnimBg="0"/>
      <p:bldP spid="182306" grpId="0" autoUpdateAnimBg="0"/>
      <p:bldP spid="182307" grpId="0" autoUpdateAnimBg="0"/>
      <p:bldP spid="182308" grpId="0" autoUpdateAnimBg="0"/>
      <p:bldP spid="182309" grpId="0" autoUpdateAnimBg="0"/>
      <p:bldP spid="182310" grpId="0" autoUpdateAnimBg="0"/>
      <p:bldP spid="182311" grpId="0" autoUpdateAnimBg="0"/>
      <p:bldP spid="18231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516A5CA1-D441-BD40-991A-09289F95CA07}" type="slidenum">
              <a:rPr lang="en-US"/>
              <a:pPr/>
              <a:t>24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/>
          <a:lstStyle/>
          <a:p>
            <a:r>
              <a:rPr lang="en-US"/>
              <a:t>An Optimal Policy </a:t>
            </a:r>
            <a:r>
              <a:rPr lang="en-US">
                <a:latin typeface="Symbol" charset="2"/>
              </a:rPr>
              <a:t>p</a:t>
            </a:r>
            <a:r>
              <a:rPr lang="en-US"/>
              <a:t>* Given Value Function </a:t>
            </a:r>
            <a:r>
              <a:rPr lang="en-US" i="1"/>
              <a:t>V</a:t>
            </a:r>
            <a:r>
              <a:rPr lang="en-US"/>
              <a:t>*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1219200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sz="2000"/>
              <a:t>Idea: Given state s</a:t>
            </a:r>
          </a:p>
          <a:p>
            <a:pPr marL="381000" indent="-381000">
              <a:buFontTx/>
              <a:buAutoNum type="arabicPeriod"/>
            </a:pPr>
            <a:r>
              <a:rPr lang="en-US" sz="2000"/>
              <a:t> Examine </a:t>
            </a:r>
            <a:r>
              <a:rPr lang="en-US" sz="2000" b="1">
                <a:solidFill>
                  <a:schemeClr val="accent2"/>
                </a:solidFill>
              </a:rPr>
              <a:t>all</a:t>
            </a:r>
            <a:r>
              <a:rPr lang="en-US" sz="2000"/>
              <a:t> possible actions a</a:t>
            </a:r>
            <a:r>
              <a:rPr lang="en-US" sz="2000" baseline="-25000"/>
              <a:t>i</a:t>
            </a:r>
            <a:r>
              <a:rPr lang="en-US" sz="2000"/>
              <a:t> in state s.</a:t>
            </a:r>
          </a:p>
          <a:p>
            <a:pPr marL="381000" indent="-381000">
              <a:buFontTx/>
              <a:buAutoNum type="arabicPeriod"/>
            </a:pPr>
            <a:r>
              <a:rPr lang="en-US" sz="2000"/>
              <a:t> Select action a</a:t>
            </a:r>
            <a:r>
              <a:rPr lang="en-US" sz="2000" baseline="-25000"/>
              <a:t>i</a:t>
            </a:r>
            <a:r>
              <a:rPr lang="en-US" sz="2000"/>
              <a:t> with greatest lifetime reward.</a:t>
            </a:r>
          </a:p>
        </p:txBody>
      </p:sp>
      <p:sp>
        <p:nvSpPr>
          <p:cNvPr id="202781" name="Rectangle 29"/>
          <p:cNvSpPr>
            <a:spLocks noChangeArrowheads="1"/>
          </p:cNvSpPr>
          <p:nvPr/>
        </p:nvSpPr>
        <p:spPr bwMode="auto">
          <a:xfrm>
            <a:off x="6469063" y="4521200"/>
            <a:ext cx="790575" cy="922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82" name="Rectangle 30"/>
          <p:cNvSpPr>
            <a:spLocks noChangeArrowheads="1"/>
          </p:cNvSpPr>
          <p:nvPr/>
        </p:nvSpPr>
        <p:spPr bwMode="auto">
          <a:xfrm>
            <a:off x="6469063" y="5443538"/>
            <a:ext cx="790575" cy="92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84" name="Rectangle 32"/>
          <p:cNvSpPr>
            <a:spLocks noChangeArrowheads="1"/>
          </p:cNvSpPr>
          <p:nvPr/>
        </p:nvSpPr>
        <p:spPr bwMode="auto">
          <a:xfrm>
            <a:off x="7259638" y="4521200"/>
            <a:ext cx="788987" cy="922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85" name="Rectangle 33"/>
          <p:cNvSpPr>
            <a:spLocks noChangeArrowheads="1"/>
          </p:cNvSpPr>
          <p:nvPr/>
        </p:nvSpPr>
        <p:spPr bwMode="auto">
          <a:xfrm>
            <a:off x="7259638" y="5443538"/>
            <a:ext cx="788987" cy="92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87" name="Rectangle 35"/>
          <p:cNvSpPr>
            <a:spLocks noChangeArrowheads="1"/>
          </p:cNvSpPr>
          <p:nvPr/>
        </p:nvSpPr>
        <p:spPr bwMode="auto">
          <a:xfrm>
            <a:off x="8048625" y="4521200"/>
            <a:ext cx="790575" cy="922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88" name="Rectangle 36"/>
          <p:cNvSpPr>
            <a:spLocks noChangeArrowheads="1"/>
          </p:cNvSpPr>
          <p:nvPr/>
        </p:nvSpPr>
        <p:spPr bwMode="auto">
          <a:xfrm>
            <a:off x="8048625" y="5443538"/>
            <a:ext cx="790575" cy="92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91" name="Line 39"/>
          <p:cNvSpPr>
            <a:spLocks noChangeShapeType="1"/>
          </p:cNvSpPr>
          <p:nvPr/>
        </p:nvSpPr>
        <p:spPr bwMode="auto">
          <a:xfrm>
            <a:off x="7089775" y="5876925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92" name="Line 40"/>
          <p:cNvSpPr>
            <a:spLocks noChangeShapeType="1"/>
          </p:cNvSpPr>
          <p:nvPr/>
        </p:nvSpPr>
        <p:spPr bwMode="auto">
          <a:xfrm flipH="1">
            <a:off x="7823200" y="5876925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93" name="Line 41"/>
          <p:cNvSpPr>
            <a:spLocks noChangeShapeType="1"/>
          </p:cNvSpPr>
          <p:nvPr/>
        </p:nvSpPr>
        <p:spPr bwMode="auto">
          <a:xfrm rot="5400000">
            <a:off x="7457281" y="5453857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7477125" y="56007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02795" name="Freeform 43"/>
          <p:cNvSpPr>
            <a:spLocks/>
          </p:cNvSpPr>
          <p:nvPr/>
        </p:nvSpPr>
        <p:spPr bwMode="auto">
          <a:xfrm>
            <a:off x="7504113" y="5824538"/>
            <a:ext cx="300037" cy="198437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7594600" y="517366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7986713" y="58245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6977063" y="58134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5767388" y="4572000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lvl="1">
              <a:buFontTx/>
              <a:buNone/>
            </a:pPr>
            <a:r>
              <a:rPr lang="en-US" sz="2400" i="1">
                <a:solidFill>
                  <a:schemeClr val="accent2"/>
                </a:solidFill>
                <a:latin typeface="Symbol" charset="2"/>
              </a:rPr>
              <a:t>p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2801" name="Text Box 49"/>
          <p:cNvSpPr txBox="1">
            <a:spLocks noChangeArrowheads="1"/>
          </p:cNvSpPr>
          <p:nvPr/>
        </p:nvSpPr>
        <p:spPr bwMode="auto">
          <a:xfrm>
            <a:off x="6553200" y="5791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9C009C"/>
                </a:solidFill>
              </a:rPr>
              <a:t>10</a:t>
            </a:r>
          </a:p>
        </p:txBody>
      </p:sp>
      <p:sp>
        <p:nvSpPr>
          <p:cNvPr id="202802" name="Text Box 50"/>
          <p:cNvSpPr txBox="1">
            <a:spLocks noChangeArrowheads="1"/>
          </p:cNvSpPr>
          <p:nvPr/>
        </p:nvSpPr>
        <p:spPr bwMode="auto">
          <a:xfrm>
            <a:off x="8305800" y="57150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9C009C"/>
                </a:solidFill>
              </a:rPr>
              <a:t>10</a:t>
            </a:r>
          </a:p>
        </p:txBody>
      </p:sp>
      <p:sp>
        <p:nvSpPr>
          <p:cNvPr id="202803" name="Text Box 51"/>
          <p:cNvSpPr txBox="1">
            <a:spLocks noChangeArrowheads="1"/>
          </p:cNvSpPr>
          <p:nvPr/>
        </p:nvSpPr>
        <p:spPr bwMode="auto">
          <a:xfrm>
            <a:off x="7543800" y="6019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9C009C"/>
                </a:solidFill>
              </a:rPr>
              <a:t>0</a:t>
            </a:r>
          </a:p>
        </p:txBody>
      </p:sp>
      <p:sp>
        <p:nvSpPr>
          <p:cNvPr id="202804" name="Text Box 52"/>
          <p:cNvSpPr txBox="1">
            <a:spLocks noChangeArrowheads="1"/>
          </p:cNvSpPr>
          <p:nvPr/>
        </p:nvSpPr>
        <p:spPr bwMode="auto">
          <a:xfrm>
            <a:off x="8305800" y="4784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9C009C"/>
                </a:solidFill>
              </a:rPr>
              <a:t>9</a:t>
            </a:r>
          </a:p>
        </p:txBody>
      </p:sp>
      <p:sp>
        <p:nvSpPr>
          <p:cNvPr id="202805" name="Text Box 53"/>
          <p:cNvSpPr txBox="1">
            <a:spLocks noChangeArrowheads="1"/>
          </p:cNvSpPr>
          <p:nvPr/>
        </p:nvSpPr>
        <p:spPr bwMode="auto">
          <a:xfrm>
            <a:off x="6781800" y="4784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9C009C"/>
                </a:solidFill>
              </a:rPr>
              <a:t>9</a:t>
            </a:r>
          </a:p>
        </p:txBody>
      </p:sp>
      <p:sp>
        <p:nvSpPr>
          <p:cNvPr id="202806" name="Text Box 54"/>
          <p:cNvSpPr txBox="1">
            <a:spLocks noChangeArrowheads="1"/>
          </p:cNvSpPr>
          <p:nvPr/>
        </p:nvSpPr>
        <p:spPr bwMode="auto">
          <a:xfrm>
            <a:off x="7391400" y="47847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9C009C"/>
                </a:solidFill>
              </a:rPr>
              <a:t>10</a:t>
            </a:r>
          </a:p>
        </p:txBody>
      </p:sp>
      <p:sp>
        <p:nvSpPr>
          <p:cNvPr id="202807" name="Rectangle 55"/>
          <p:cNvSpPr>
            <a:spLocks noChangeArrowheads="1"/>
          </p:cNvSpPr>
          <p:nvPr/>
        </p:nvSpPr>
        <p:spPr bwMode="auto">
          <a:xfrm>
            <a:off x="381000" y="22860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/>
              <a:t>Lifetime reward Q(s, a</a:t>
            </a:r>
            <a:r>
              <a:rPr lang="en-US" baseline="-25000"/>
              <a:t>i</a:t>
            </a:r>
            <a:r>
              <a:rPr lang="en-US"/>
              <a:t>) is: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/>
              <a:t>the immediate reward for taking action 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…</a:t>
            </a:r>
            <a:endParaRPr lang="en-US"/>
          </a:p>
          <a:p>
            <a:pPr marL="838200" lvl="1" indent="-381000">
              <a:lnSpc>
                <a:spcPct val="90000"/>
              </a:lnSpc>
            </a:pPr>
            <a:r>
              <a:rPr lang="en-US"/>
              <a:t>plus life time reward starting in target state </a:t>
            </a:r>
            <a:r>
              <a:rPr lang="en-US" i="1"/>
              <a:t>V</a:t>
            </a:r>
            <a:r>
              <a:rPr lang="en-US"/>
              <a:t>( 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 ) …</a:t>
            </a:r>
          </a:p>
          <a:p>
            <a:pPr marL="838200" lvl="1" indent="-381000">
              <a:lnSpc>
                <a:spcPct val="90000"/>
              </a:lnSpc>
            </a:pPr>
            <a:r>
              <a:rPr lang="en-US"/>
              <a:t>discounted by </a:t>
            </a:r>
            <a:r>
              <a:rPr lang="en-US">
                <a:latin typeface="Symbol" charset="2"/>
              </a:rPr>
              <a:t>g.</a:t>
            </a:r>
            <a:endParaRPr lang="en-US"/>
          </a:p>
          <a:p>
            <a:pPr marL="838200" lvl="1" indent="-381000">
              <a:lnSpc>
                <a:spcPct val="90000"/>
              </a:lnSpc>
            </a:pPr>
            <a:endParaRPr lang="en-US">
              <a:latin typeface="Symbol" charset="2"/>
            </a:endParaRPr>
          </a:p>
          <a:p>
            <a:pPr marL="381000" indent="-381000" algn="ctr">
              <a:lnSpc>
                <a:spcPct val="90000"/>
              </a:lnSpc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/>
              <a:t>*</a:t>
            </a:r>
            <a:r>
              <a:rPr lang="en-US" i="1"/>
              <a:t>(s)</a:t>
            </a:r>
            <a:r>
              <a:rPr lang="en-US"/>
              <a:t> = argmax</a:t>
            </a:r>
            <a:r>
              <a:rPr lang="en-US" baseline="-25000"/>
              <a:t>a</a:t>
            </a:r>
            <a:r>
              <a:rPr lang="en-US">
                <a:latin typeface="Symbol" charset="2"/>
              </a:rPr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</a:t>
            </a:r>
            <a:r>
              <a:rPr lang="en-US"/>
              <a:t>( 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 )]</a:t>
            </a:r>
            <a:endParaRPr lang="en-US" i="1" baseline="-25000"/>
          </a:p>
          <a:p>
            <a:pPr marL="381000" indent="-381000">
              <a:lnSpc>
                <a:spcPct val="90000"/>
              </a:lnSpc>
            </a:pPr>
            <a:endParaRPr lang="en-US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/>
              <a:t>Must Know:</a:t>
            </a:r>
          </a:p>
          <a:p>
            <a:pPr marL="381000" indent="-381000">
              <a:lnSpc>
                <a:spcPct val="90000"/>
              </a:lnSpc>
            </a:pPr>
            <a:r>
              <a:rPr lang="en-US"/>
              <a:t>Value function</a:t>
            </a:r>
          </a:p>
          <a:p>
            <a:pPr marL="381000" indent="-381000">
              <a:lnSpc>
                <a:spcPct val="90000"/>
              </a:lnSpc>
            </a:pPr>
            <a:r>
              <a:rPr lang="en-US"/>
              <a:t>Environment model.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i="1">
                <a:sym typeface="Wingdings" charset="2"/>
              </a:rPr>
              <a:t> </a:t>
            </a:r>
            <a:r>
              <a:rPr lang="en-US">
                <a:latin typeface="Symbol" charset="2"/>
              </a:rPr>
              <a:t>d </a:t>
            </a:r>
            <a:r>
              <a:rPr lang="en-US"/>
              <a:t>: S x A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Wingdings" charset="2"/>
              </a:rPr>
              <a:t> 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i="1">
                <a:sym typeface="Wingdings" charset="2"/>
              </a:rPr>
              <a:t> r </a:t>
            </a:r>
            <a:r>
              <a:rPr lang="en-US">
                <a:sym typeface="Wingdings" charset="2"/>
              </a:rPr>
              <a:t>: S x A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Wingdings" charset="2"/>
              </a:rPr>
              <a:t> </a:t>
            </a:r>
            <a:r>
              <a:rPr lang="en-US">
                <a:sym typeface="Symbol" charset="2"/>
              </a:rPr>
              <a:t></a:t>
            </a:r>
          </a:p>
        </p:txBody>
      </p:sp>
      <p:grpSp>
        <p:nvGrpSpPr>
          <p:cNvPr id="202808" name="Group 56"/>
          <p:cNvGrpSpPr>
            <a:grpSpLocks/>
          </p:cNvGrpSpPr>
          <p:nvPr/>
        </p:nvGrpSpPr>
        <p:grpSpPr bwMode="auto">
          <a:xfrm>
            <a:off x="7075488" y="4953000"/>
            <a:ext cx="381000" cy="163513"/>
            <a:chOff x="2544" y="2688"/>
            <a:chExt cx="336" cy="144"/>
          </a:xfrm>
        </p:grpSpPr>
        <p:sp>
          <p:nvSpPr>
            <p:cNvPr id="202809" name="Line 57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10" name="Line 58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2811" name="Group 59"/>
          <p:cNvGrpSpPr>
            <a:grpSpLocks/>
          </p:cNvGrpSpPr>
          <p:nvPr/>
        </p:nvGrpSpPr>
        <p:grpSpPr bwMode="auto">
          <a:xfrm>
            <a:off x="7891463" y="4953000"/>
            <a:ext cx="381000" cy="163513"/>
            <a:chOff x="2544" y="2688"/>
            <a:chExt cx="336" cy="144"/>
          </a:xfrm>
        </p:grpSpPr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2814" name="Line 62"/>
          <p:cNvSpPr>
            <a:spLocks noChangeShapeType="1"/>
          </p:cNvSpPr>
          <p:nvPr/>
        </p:nvSpPr>
        <p:spPr bwMode="auto">
          <a:xfrm rot="-5400000">
            <a:off x="8191500" y="54149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 rot="-5400000">
            <a:off x="6667500" y="54149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817" name="Line 65"/>
          <p:cNvSpPr>
            <a:spLocks noChangeShapeType="1"/>
          </p:cNvSpPr>
          <p:nvPr/>
        </p:nvSpPr>
        <p:spPr bwMode="auto">
          <a:xfrm rot="-5400000">
            <a:off x="8343900" y="54483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818" name="Line 66"/>
          <p:cNvSpPr>
            <a:spLocks noChangeShapeType="1"/>
          </p:cNvSpPr>
          <p:nvPr/>
        </p:nvSpPr>
        <p:spPr bwMode="auto">
          <a:xfrm rot="-5400000">
            <a:off x="6819900" y="54483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2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2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2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2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28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2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8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28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28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uiExpand="1" build="p" bldLvl="2" autoUpdateAnimBg="0"/>
      <p:bldP spid="202807" grpId="0" uiExpand="1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D570BE16-3F59-7640-A56C-14CEE99A3821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Mapping Value Function to Policy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2362200"/>
          </a:xfrm>
        </p:spPr>
        <p:txBody>
          <a:bodyPr/>
          <a:lstStyle/>
          <a:p>
            <a:r>
              <a:rPr lang="en-US"/>
              <a:t>Agent selects optimal action from </a:t>
            </a:r>
            <a:r>
              <a:rPr lang="en-US" i="1"/>
              <a:t>V</a:t>
            </a:r>
            <a:r>
              <a:rPr lang="en-US">
                <a:latin typeface="Symbol" charset="2"/>
              </a:rPr>
              <a:t>:</a:t>
            </a:r>
          </a:p>
          <a:p>
            <a:pPr algn="ctr"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 i="1"/>
              <a:t>(s)</a:t>
            </a:r>
            <a:r>
              <a:rPr lang="en-US"/>
              <a:t> = argmax</a:t>
            </a:r>
            <a:r>
              <a:rPr lang="en-US" baseline="-25000"/>
              <a:t>a</a:t>
            </a:r>
            <a:r>
              <a:rPr lang="en-US">
                <a:latin typeface="Symbol" charset="2"/>
              </a:rPr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)]</a:t>
            </a:r>
            <a:endParaRPr lang="en-US" i="1" baseline="-25000"/>
          </a:p>
          <a:p>
            <a:endParaRPr lang="en-US">
              <a:latin typeface="Symbol" charset="2"/>
            </a:endParaRPr>
          </a:p>
          <a:p>
            <a:endParaRPr lang="en-US">
              <a:latin typeface="Symbol" charset="2"/>
            </a:endParaRPr>
          </a:p>
          <a:p>
            <a:endParaRPr lang="en-US"/>
          </a:p>
        </p:txBody>
      </p:sp>
      <p:grpSp>
        <p:nvGrpSpPr>
          <p:cNvPr id="208918" name="Group 22"/>
          <p:cNvGrpSpPr>
            <a:grpSpLocks/>
          </p:cNvGrpSpPr>
          <p:nvPr/>
        </p:nvGrpSpPr>
        <p:grpSpPr bwMode="auto">
          <a:xfrm>
            <a:off x="838200" y="2667000"/>
            <a:ext cx="2438400" cy="1897063"/>
            <a:chOff x="2064" y="2592"/>
            <a:chExt cx="1728" cy="1344"/>
          </a:xfrm>
        </p:grpSpPr>
        <p:sp>
          <p:nvSpPr>
            <p:cNvPr id="208919" name="Rectangle 23"/>
            <p:cNvSpPr>
              <a:spLocks noChangeArrowheads="1"/>
            </p:cNvSpPr>
            <p:nvPr/>
          </p:nvSpPr>
          <p:spPr bwMode="auto">
            <a:xfrm>
              <a:off x="2064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90</a:t>
              </a:r>
            </a:p>
          </p:txBody>
        </p:sp>
        <p:sp>
          <p:nvSpPr>
            <p:cNvPr id="208920" name="Rectangle 24"/>
            <p:cNvSpPr>
              <a:spLocks noChangeArrowheads="1"/>
            </p:cNvSpPr>
            <p:nvPr/>
          </p:nvSpPr>
          <p:spPr bwMode="auto">
            <a:xfrm>
              <a:off x="2064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81</a:t>
              </a: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2640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2640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90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3216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08924" name="Rectangle 28"/>
            <p:cNvSpPr>
              <a:spLocks noChangeArrowheads="1"/>
            </p:cNvSpPr>
            <p:nvPr/>
          </p:nvSpPr>
          <p:spPr bwMode="auto">
            <a:xfrm>
              <a:off x="3216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grpSp>
          <p:nvGrpSpPr>
            <p:cNvPr id="208925" name="Group 29"/>
            <p:cNvGrpSpPr>
              <a:grpSpLocks/>
            </p:cNvGrpSpPr>
            <p:nvPr/>
          </p:nvGrpSpPr>
          <p:grpSpPr bwMode="auto">
            <a:xfrm>
              <a:off x="2475" y="2839"/>
              <a:ext cx="288" cy="123"/>
              <a:chOff x="2544" y="2688"/>
              <a:chExt cx="336" cy="144"/>
            </a:xfrm>
          </p:grpSpPr>
          <p:sp>
            <p:nvSpPr>
              <p:cNvPr id="208926" name="Line 30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27" name="Line 31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8928" name="Line 32"/>
            <p:cNvSpPr>
              <a:spLocks noChangeShapeType="1"/>
            </p:cNvSpPr>
            <p:nvPr/>
          </p:nvSpPr>
          <p:spPr bwMode="auto">
            <a:xfrm>
              <a:off x="3093" y="283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29" name="Line 33"/>
            <p:cNvSpPr>
              <a:spLocks noChangeShapeType="1"/>
            </p:cNvSpPr>
            <p:nvPr/>
          </p:nvSpPr>
          <p:spPr bwMode="auto">
            <a:xfrm rot="5400000" flipH="1">
              <a:off x="3319" y="32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8930" name="Group 34"/>
            <p:cNvGrpSpPr>
              <a:grpSpLocks/>
            </p:cNvGrpSpPr>
            <p:nvPr/>
          </p:nvGrpSpPr>
          <p:grpSpPr bwMode="auto">
            <a:xfrm rot="-5400000">
              <a:off x="2188" y="3209"/>
              <a:ext cx="288" cy="123"/>
              <a:chOff x="2544" y="2688"/>
              <a:chExt cx="336" cy="144"/>
            </a:xfrm>
          </p:grpSpPr>
          <p:sp>
            <p:nvSpPr>
              <p:cNvPr id="208931" name="Line 35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32" name="Line 36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8933" name="Line 37"/>
            <p:cNvSpPr>
              <a:spLocks noChangeShapeType="1"/>
            </p:cNvSpPr>
            <p:nvPr/>
          </p:nvSpPr>
          <p:spPr bwMode="auto">
            <a:xfrm flipH="1">
              <a:off x="3051" y="357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504" y="2626"/>
              <a:ext cx="281" cy="36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800" b="1">
                  <a:solidFill>
                    <a:schemeClr val="accent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208935" name="Freeform 39"/>
            <p:cNvSpPr>
              <a:spLocks/>
            </p:cNvSpPr>
            <p:nvPr/>
          </p:nvSpPr>
          <p:spPr bwMode="auto">
            <a:xfrm>
              <a:off x="3517" y="2832"/>
              <a:ext cx="220" cy="14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144"/>
                </a:cxn>
                <a:cxn ang="0">
                  <a:pos x="224" y="144"/>
                </a:cxn>
                <a:cxn ang="0">
                  <a:pos x="224" y="0"/>
                </a:cxn>
              </a:cxnLst>
              <a:rect l="0" t="0" r="r" b="b"/>
              <a:pathLst>
                <a:path w="256" h="168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8936" name="Group 40"/>
            <p:cNvGrpSpPr>
              <a:grpSpLocks/>
            </p:cNvGrpSpPr>
            <p:nvPr/>
          </p:nvGrpSpPr>
          <p:grpSpPr bwMode="auto">
            <a:xfrm rot="-5400000">
              <a:off x="2750" y="3202"/>
              <a:ext cx="288" cy="123"/>
              <a:chOff x="2544" y="2688"/>
              <a:chExt cx="336" cy="144"/>
            </a:xfrm>
          </p:grpSpPr>
          <p:sp>
            <p:nvSpPr>
              <p:cNvPr id="208937" name="Line 41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38" name="Line 42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8939" name="Group 43"/>
            <p:cNvGrpSpPr>
              <a:grpSpLocks/>
            </p:cNvGrpSpPr>
            <p:nvPr/>
          </p:nvGrpSpPr>
          <p:grpSpPr bwMode="auto">
            <a:xfrm>
              <a:off x="2496" y="3456"/>
              <a:ext cx="288" cy="123"/>
              <a:chOff x="2544" y="2688"/>
              <a:chExt cx="336" cy="144"/>
            </a:xfrm>
          </p:grpSpPr>
          <p:sp>
            <p:nvSpPr>
              <p:cNvPr id="208940" name="Line 44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41" name="Line 45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8942" name="Line 46"/>
            <p:cNvSpPr>
              <a:spLocks noChangeShapeType="1"/>
            </p:cNvSpPr>
            <p:nvPr/>
          </p:nvSpPr>
          <p:spPr bwMode="auto">
            <a:xfrm>
              <a:off x="3072" y="34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2209800" y="2667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2819400" y="3581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08945" name="Text Box 49"/>
          <p:cNvSpPr txBox="1">
            <a:spLocks noChangeArrowheads="1"/>
          </p:cNvSpPr>
          <p:nvPr/>
        </p:nvSpPr>
        <p:spPr bwMode="auto">
          <a:xfrm>
            <a:off x="914400" y="2209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Model + V:</a:t>
            </a:r>
          </a:p>
        </p:txBody>
      </p:sp>
      <p:sp>
        <p:nvSpPr>
          <p:cNvPr id="208947" name="Text Box 51"/>
          <p:cNvSpPr txBox="1">
            <a:spLocks noChangeArrowheads="1"/>
          </p:cNvSpPr>
          <p:nvPr/>
        </p:nvSpPr>
        <p:spPr bwMode="auto">
          <a:xfrm>
            <a:off x="3794125" y="2232025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C130DC4A-953E-6A43-BC78-80889952E4E3}" type="slidenum">
              <a:rPr lang="en-US"/>
              <a:pPr/>
              <a:t>26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Mapping Value Function to Policy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2362200"/>
          </a:xfrm>
        </p:spPr>
        <p:txBody>
          <a:bodyPr/>
          <a:lstStyle/>
          <a:p>
            <a:r>
              <a:rPr lang="en-US"/>
              <a:t>Agent selects optimal action from </a:t>
            </a:r>
            <a:r>
              <a:rPr lang="en-US" i="1"/>
              <a:t>V</a:t>
            </a:r>
            <a:r>
              <a:rPr lang="en-US">
                <a:latin typeface="Symbol" charset="2"/>
              </a:rPr>
              <a:t>:</a:t>
            </a:r>
          </a:p>
          <a:p>
            <a:pPr algn="ctr"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 i="1"/>
              <a:t>(s)</a:t>
            </a:r>
            <a:r>
              <a:rPr lang="en-US"/>
              <a:t> = argmax</a:t>
            </a:r>
            <a:r>
              <a:rPr lang="en-US" baseline="-25000"/>
              <a:t>a</a:t>
            </a:r>
            <a:r>
              <a:rPr lang="en-US">
                <a:latin typeface="Symbol" charset="2"/>
              </a:rPr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)]</a:t>
            </a:r>
            <a:endParaRPr lang="en-US" i="1" baseline="-25000"/>
          </a:p>
          <a:p>
            <a:endParaRPr lang="en-US">
              <a:latin typeface="Symbol" charset="2"/>
            </a:endParaRPr>
          </a:p>
          <a:p>
            <a:endParaRPr lang="en-US">
              <a:latin typeface="Symbol" charset="2"/>
            </a:endParaRPr>
          </a:p>
          <a:p>
            <a:endParaRPr lang="en-US"/>
          </a:p>
        </p:txBody>
      </p:sp>
      <p:sp>
        <p:nvSpPr>
          <p:cNvPr id="207895" name="Rectangle 23"/>
          <p:cNvSpPr>
            <a:spLocks noChangeArrowheads="1"/>
          </p:cNvSpPr>
          <p:nvPr/>
        </p:nvSpPr>
        <p:spPr bwMode="auto">
          <a:xfrm>
            <a:off x="8382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8382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81</a:t>
            </a:r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16510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16510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24638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07900" name="Rectangle 28"/>
          <p:cNvSpPr>
            <a:spLocks noChangeArrowheads="1"/>
          </p:cNvSpPr>
          <p:nvPr/>
        </p:nvSpPr>
        <p:spPr bwMode="auto">
          <a:xfrm>
            <a:off x="24638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07902" name="Line 30"/>
          <p:cNvSpPr>
            <a:spLocks noChangeShapeType="1"/>
          </p:cNvSpPr>
          <p:nvPr/>
        </p:nvSpPr>
        <p:spPr bwMode="auto">
          <a:xfrm>
            <a:off x="1417638" y="3016250"/>
            <a:ext cx="40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3" name="Line 31"/>
          <p:cNvSpPr>
            <a:spLocks noChangeShapeType="1"/>
          </p:cNvSpPr>
          <p:nvPr/>
        </p:nvSpPr>
        <p:spPr bwMode="auto">
          <a:xfrm flipH="1">
            <a:off x="1417638" y="318928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4" name="Line 32"/>
          <p:cNvSpPr>
            <a:spLocks noChangeShapeType="1"/>
          </p:cNvSpPr>
          <p:nvPr/>
        </p:nvSpPr>
        <p:spPr bwMode="auto">
          <a:xfrm>
            <a:off x="2290763" y="301625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 rot="5400000" flipH="1">
            <a:off x="2609850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7" name="Line 35"/>
          <p:cNvSpPr>
            <a:spLocks noChangeShapeType="1"/>
          </p:cNvSpPr>
          <p:nvPr/>
        </p:nvSpPr>
        <p:spPr bwMode="auto">
          <a:xfrm rot="-5400000">
            <a:off x="923925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8" name="Line 36"/>
          <p:cNvSpPr>
            <a:spLocks noChangeShapeType="1"/>
          </p:cNvSpPr>
          <p:nvPr/>
        </p:nvSpPr>
        <p:spPr bwMode="auto">
          <a:xfrm rot="16200000" flipH="1">
            <a:off x="1096963" y="3624263"/>
            <a:ext cx="40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9" name="Line 37"/>
          <p:cNvSpPr>
            <a:spLocks noChangeShapeType="1"/>
          </p:cNvSpPr>
          <p:nvPr/>
        </p:nvSpPr>
        <p:spPr bwMode="auto">
          <a:xfrm flipH="1">
            <a:off x="2230438" y="4060825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2870200" y="271462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07911" name="Freeform 39"/>
          <p:cNvSpPr>
            <a:spLocks/>
          </p:cNvSpPr>
          <p:nvPr/>
        </p:nvSpPr>
        <p:spPr bwMode="auto">
          <a:xfrm>
            <a:off x="2889250" y="3005138"/>
            <a:ext cx="309563" cy="2032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rot="-5400000">
            <a:off x="1716881" y="3613944"/>
            <a:ext cx="40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 rot="16200000" flipH="1">
            <a:off x="1889919" y="3613944"/>
            <a:ext cx="40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>
            <a:off x="14478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 flipH="1">
            <a:off x="1447800" y="4060825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18" name="Line 46"/>
          <p:cNvSpPr>
            <a:spLocks noChangeShapeType="1"/>
          </p:cNvSpPr>
          <p:nvPr/>
        </p:nvSpPr>
        <p:spPr bwMode="auto">
          <a:xfrm>
            <a:off x="22606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19" name="Text Box 47"/>
          <p:cNvSpPr txBox="1">
            <a:spLocks noChangeArrowheads="1"/>
          </p:cNvSpPr>
          <p:nvPr/>
        </p:nvSpPr>
        <p:spPr bwMode="auto">
          <a:xfrm>
            <a:off x="2209800" y="2667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07920" name="Text Box 48"/>
          <p:cNvSpPr txBox="1">
            <a:spLocks noChangeArrowheads="1"/>
          </p:cNvSpPr>
          <p:nvPr/>
        </p:nvSpPr>
        <p:spPr bwMode="auto">
          <a:xfrm>
            <a:off x="2819400" y="3581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07921" name="Text Box 49"/>
          <p:cNvSpPr txBox="1">
            <a:spLocks noChangeArrowheads="1"/>
          </p:cNvSpPr>
          <p:nvPr/>
        </p:nvSpPr>
        <p:spPr bwMode="auto">
          <a:xfrm>
            <a:off x="914400" y="2209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Model + V:</a:t>
            </a:r>
          </a:p>
        </p:txBody>
      </p:sp>
      <p:grpSp>
        <p:nvGrpSpPr>
          <p:cNvPr id="207927" name="Group 55"/>
          <p:cNvGrpSpPr>
            <a:grpSpLocks/>
          </p:cNvGrpSpPr>
          <p:nvPr/>
        </p:nvGrpSpPr>
        <p:grpSpPr bwMode="auto">
          <a:xfrm>
            <a:off x="457200" y="4648200"/>
            <a:ext cx="2819400" cy="2082800"/>
            <a:chOff x="288" y="2928"/>
            <a:chExt cx="1776" cy="1312"/>
          </a:xfrm>
        </p:grpSpPr>
        <p:grpSp>
          <p:nvGrpSpPr>
            <p:cNvPr id="207877" name="Group 5"/>
            <p:cNvGrpSpPr>
              <a:grpSpLocks/>
            </p:cNvGrpSpPr>
            <p:nvPr/>
          </p:nvGrpSpPr>
          <p:grpSpPr bwMode="auto">
            <a:xfrm>
              <a:off x="624" y="3120"/>
              <a:ext cx="1440" cy="1120"/>
              <a:chOff x="1440" y="1296"/>
              <a:chExt cx="1728" cy="1344"/>
            </a:xfrm>
          </p:grpSpPr>
          <p:grpSp>
            <p:nvGrpSpPr>
              <p:cNvPr id="207878" name="Group 6"/>
              <p:cNvGrpSpPr>
                <a:grpSpLocks/>
              </p:cNvGrpSpPr>
              <p:nvPr/>
            </p:nvGrpSpPr>
            <p:grpSpPr bwMode="auto">
              <a:xfrm>
                <a:off x="1440" y="1296"/>
                <a:ext cx="576" cy="1344"/>
                <a:chOff x="1440" y="1296"/>
                <a:chExt cx="576" cy="1344"/>
              </a:xfrm>
            </p:grpSpPr>
            <p:sp>
              <p:nvSpPr>
                <p:cNvPr id="207879" name="Rectangle 7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880" name="Rectangle 8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7881" name="Group 9"/>
              <p:cNvGrpSpPr>
                <a:grpSpLocks/>
              </p:cNvGrpSpPr>
              <p:nvPr/>
            </p:nvGrpSpPr>
            <p:grpSpPr bwMode="auto">
              <a:xfrm>
                <a:off x="2016" y="1296"/>
                <a:ext cx="576" cy="1344"/>
                <a:chOff x="1440" y="1296"/>
                <a:chExt cx="576" cy="1344"/>
              </a:xfrm>
            </p:grpSpPr>
            <p:sp>
              <p:nvSpPr>
                <p:cNvPr id="20788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88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7884" name="Group 12"/>
              <p:cNvGrpSpPr>
                <a:grpSpLocks/>
              </p:cNvGrpSpPr>
              <p:nvPr/>
            </p:nvGrpSpPr>
            <p:grpSpPr bwMode="auto">
              <a:xfrm>
                <a:off x="2592" y="1296"/>
                <a:ext cx="576" cy="1344"/>
                <a:chOff x="1440" y="1296"/>
                <a:chExt cx="576" cy="1344"/>
              </a:xfrm>
            </p:grpSpPr>
            <p:sp>
              <p:nvSpPr>
                <p:cNvPr id="20788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8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967" y="3326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90" name="Text Box 18"/>
            <p:cNvSpPr txBox="1">
              <a:spLocks noChangeArrowheads="1"/>
            </p:cNvSpPr>
            <p:nvPr/>
          </p:nvSpPr>
          <p:spPr bwMode="auto">
            <a:xfrm>
              <a:off x="1733" y="3208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800" b="1">
                  <a:solidFill>
                    <a:schemeClr val="accent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207922" name="Text Box 50"/>
            <p:cNvSpPr txBox="1">
              <a:spLocks noChangeArrowheads="1"/>
            </p:cNvSpPr>
            <p:nvPr/>
          </p:nvSpPr>
          <p:spPr bwMode="auto">
            <a:xfrm>
              <a:off x="288" y="2928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latin typeface="Symbol" charset="2"/>
                </a:rPr>
                <a:t>p</a:t>
              </a:r>
              <a:r>
                <a:rPr lang="en-US"/>
                <a:t>:</a:t>
              </a:r>
            </a:p>
          </p:txBody>
        </p:sp>
      </p:grpSp>
      <p:sp>
        <p:nvSpPr>
          <p:cNvPr id="207923" name="Text Box 51"/>
          <p:cNvSpPr txBox="1">
            <a:spLocks noChangeArrowheads="1"/>
          </p:cNvSpPr>
          <p:nvPr/>
        </p:nvSpPr>
        <p:spPr bwMode="auto">
          <a:xfrm>
            <a:off x="1371600" y="2601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07924" name="Text Box 52"/>
          <p:cNvSpPr txBox="1">
            <a:spLocks noChangeArrowheads="1"/>
          </p:cNvSpPr>
          <p:nvPr/>
        </p:nvSpPr>
        <p:spPr bwMode="auto">
          <a:xfrm>
            <a:off x="1295400" y="3276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07925" name="Text Box 53"/>
          <p:cNvSpPr txBox="1">
            <a:spLocks noChangeArrowheads="1"/>
          </p:cNvSpPr>
          <p:nvPr/>
        </p:nvSpPr>
        <p:spPr bwMode="auto">
          <a:xfrm>
            <a:off x="4800600" y="2971800"/>
            <a:ext cx="2744788" cy="11366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a: 0 + 0.9 x 100 = 90</a:t>
            </a:r>
          </a:p>
          <a:p>
            <a:r>
              <a:rPr lang="en-US"/>
              <a:t> b: 0 + 0.9 x 81 = 72.9</a:t>
            </a:r>
          </a:p>
          <a:p>
            <a:pPr>
              <a:buFont typeface="Wingdings" charset="2"/>
              <a:buChar char="Ø"/>
            </a:pPr>
            <a:r>
              <a:rPr lang="en-US"/>
              <a:t> select a</a:t>
            </a:r>
          </a:p>
        </p:txBody>
      </p:sp>
      <p:sp>
        <p:nvSpPr>
          <p:cNvPr id="207926" name="Text Box 54"/>
          <p:cNvSpPr txBox="1">
            <a:spLocks noChangeArrowheads="1"/>
          </p:cNvSpPr>
          <p:nvPr/>
        </p:nvSpPr>
        <p:spPr bwMode="auto">
          <a:xfrm>
            <a:off x="3794125" y="2232025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9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7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25" grpId="0" uiExpand="1" build="p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E4C1338-5E1D-5F43-B5AC-6930D604015E}" type="slidenum">
              <a:rPr lang="en-US"/>
              <a:pPr/>
              <a:t>27</a:t>
            </a:fld>
            <a:endParaRPr lang="en-US"/>
          </a:p>
        </p:txBody>
      </p:sp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Mapping Value Function to Policy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2362200"/>
          </a:xfrm>
        </p:spPr>
        <p:txBody>
          <a:bodyPr/>
          <a:lstStyle/>
          <a:p>
            <a:r>
              <a:rPr lang="en-US"/>
              <a:t>Agent selects optimal action from </a:t>
            </a:r>
            <a:r>
              <a:rPr lang="en-US" i="1"/>
              <a:t>V</a:t>
            </a:r>
            <a:r>
              <a:rPr lang="en-US">
                <a:latin typeface="Symbol" charset="2"/>
              </a:rPr>
              <a:t>:</a:t>
            </a:r>
          </a:p>
          <a:p>
            <a:pPr algn="ctr"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 i="1"/>
              <a:t>(s)</a:t>
            </a:r>
            <a:r>
              <a:rPr lang="en-US"/>
              <a:t> = argmax</a:t>
            </a:r>
            <a:r>
              <a:rPr lang="en-US" baseline="-25000"/>
              <a:t>a</a:t>
            </a:r>
            <a:r>
              <a:rPr lang="en-US">
                <a:latin typeface="Symbol" charset="2"/>
              </a:rPr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)]</a:t>
            </a:r>
            <a:endParaRPr lang="en-US" i="1" baseline="-25000"/>
          </a:p>
          <a:p>
            <a:endParaRPr lang="en-US">
              <a:latin typeface="Symbol" charset="2"/>
            </a:endParaRPr>
          </a:p>
          <a:p>
            <a:endParaRPr lang="en-US">
              <a:latin typeface="Symbol" charset="2"/>
            </a:endParaRPr>
          </a:p>
          <a:p>
            <a:endParaRPr lang="en-US"/>
          </a:p>
        </p:txBody>
      </p:sp>
      <p:grpSp>
        <p:nvGrpSpPr>
          <p:cNvPr id="209924" name="Group 1028"/>
          <p:cNvGrpSpPr>
            <a:grpSpLocks/>
          </p:cNvGrpSpPr>
          <p:nvPr/>
        </p:nvGrpSpPr>
        <p:grpSpPr bwMode="auto">
          <a:xfrm>
            <a:off x="990600" y="4953000"/>
            <a:ext cx="2286000" cy="1778000"/>
            <a:chOff x="1440" y="1296"/>
            <a:chExt cx="1728" cy="1344"/>
          </a:xfrm>
        </p:grpSpPr>
        <p:grpSp>
          <p:nvGrpSpPr>
            <p:cNvPr id="209925" name="Group 1029"/>
            <p:cNvGrpSpPr>
              <a:grpSpLocks/>
            </p:cNvGrpSpPr>
            <p:nvPr/>
          </p:nvGrpSpPr>
          <p:grpSpPr bwMode="auto">
            <a:xfrm>
              <a:off x="1440" y="1296"/>
              <a:ext cx="576" cy="1344"/>
              <a:chOff x="1440" y="1296"/>
              <a:chExt cx="576" cy="1344"/>
            </a:xfrm>
          </p:grpSpPr>
          <p:sp>
            <p:nvSpPr>
              <p:cNvPr id="209926" name="Rectangle 1030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27" name="Rectangle 1031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928" name="Group 1032"/>
            <p:cNvGrpSpPr>
              <a:grpSpLocks/>
            </p:cNvGrpSpPr>
            <p:nvPr/>
          </p:nvGrpSpPr>
          <p:grpSpPr bwMode="auto">
            <a:xfrm>
              <a:off x="2016" y="1296"/>
              <a:ext cx="576" cy="1344"/>
              <a:chOff x="1440" y="1296"/>
              <a:chExt cx="576" cy="1344"/>
            </a:xfrm>
          </p:grpSpPr>
          <p:sp>
            <p:nvSpPr>
              <p:cNvPr id="209929" name="Rectangle 1033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30" name="Rectangle 1034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931" name="Group 1035"/>
            <p:cNvGrpSpPr>
              <a:grpSpLocks/>
            </p:cNvGrpSpPr>
            <p:nvPr/>
          </p:nvGrpSpPr>
          <p:grpSpPr bwMode="auto">
            <a:xfrm>
              <a:off x="2592" y="1296"/>
              <a:ext cx="576" cy="1344"/>
              <a:chOff x="1440" y="1296"/>
              <a:chExt cx="576" cy="1344"/>
            </a:xfrm>
          </p:grpSpPr>
          <p:sp>
            <p:nvSpPr>
              <p:cNvPr id="209932" name="Rectangle 1036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33" name="Rectangle 1037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9934" name="Line 1038"/>
          <p:cNvSpPr>
            <a:spLocks noChangeShapeType="1"/>
          </p:cNvSpPr>
          <p:nvPr/>
        </p:nvSpPr>
        <p:spPr bwMode="auto">
          <a:xfrm>
            <a:off x="1535113" y="52800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35" name="Text Box 1039"/>
          <p:cNvSpPr txBox="1">
            <a:spLocks noChangeArrowheads="1"/>
          </p:cNvSpPr>
          <p:nvPr/>
        </p:nvSpPr>
        <p:spPr bwMode="auto">
          <a:xfrm>
            <a:off x="2751138" y="50927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09936" name="Rectangle 1040"/>
          <p:cNvSpPr>
            <a:spLocks noChangeArrowheads="1"/>
          </p:cNvSpPr>
          <p:nvPr/>
        </p:nvSpPr>
        <p:spPr bwMode="auto">
          <a:xfrm>
            <a:off x="8382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09937" name="Rectangle 1041"/>
          <p:cNvSpPr>
            <a:spLocks noChangeArrowheads="1"/>
          </p:cNvSpPr>
          <p:nvPr/>
        </p:nvSpPr>
        <p:spPr bwMode="auto">
          <a:xfrm>
            <a:off x="8382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81</a:t>
            </a:r>
          </a:p>
        </p:txBody>
      </p:sp>
      <p:sp>
        <p:nvSpPr>
          <p:cNvPr id="209938" name="Rectangle 1042"/>
          <p:cNvSpPr>
            <a:spLocks noChangeArrowheads="1"/>
          </p:cNvSpPr>
          <p:nvPr/>
        </p:nvSpPr>
        <p:spPr bwMode="auto">
          <a:xfrm>
            <a:off x="16510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09939" name="Rectangle 1043"/>
          <p:cNvSpPr>
            <a:spLocks noChangeArrowheads="1"/>
          </p:cNvSpPr>
          <p:nvPr/>
        </p:nvSpPr>
        <p:spPr bwMode="auto">
          <a:xfrm>
            <a:off x="16510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09940" name="Rectangle 1044"/>
          <p:cNvSpPr>
            <a:spLocks noChangeArrowheads="1"/>
          </p:cNvSpPr>
          <p:nvPr/>
        </p:nvSpPr>
        <p:spPr bwMode="auto">
          <a:xfrm>
            <a:off x="24638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09941" name="Rectangle 1045"/>
          <p:cNvSpPr>
            <a:spLocks noChangeArrowheads="1"/>
          </p:cNvSpPr>
          <p:nvPr/>
        </p:nvSpPr>
        <p:spPr bwMode="auto">
          <a:xfrm>
            <a:off x="24638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09942" name="Line 1046"/>
          <p:cNvSpPr>
            <a:spLocks noChangeShapeType="1"/>
          </p:cNvSpPr>
          <p:nvPr/>
        </p:nvSpPr>
        <p:spPr bwMode="auto">
          <a:xfrm>
            <a:off x="1417638" y="301625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43" name="Line 1047"/>
          <p:cNvSpPr>
            <a:spLocks noChangeShapeType="1"/>
          </p:cNvSpPr>
          <p:nvPr/>
        </p:nvSpPr>
        <p:spPr bwMode="auto">
          <a:xfrm flipH="1">
            <a:off x="1417638" y="318928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44" name="Line 1048"/>
          <p:cNvSpPr>
            <a:spLocks noChangeShapeType="1"/>
          </p:cNvSpPr>
          <p:nvPr/>
        </p:nvSpPr>
        <p:spPr bwMode="auto">
          <a:xfrm>
            <a:off x="2290763" y="3016250"/>
            <a:ext cx="40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45" name="Line 1049"/>
          <p:cNvSpPr>
            <a:spLocks noChangeShapeType="1"/>
          </p:cNvSpPr>
          <p:nvPr/>
        </p:nvSpPr>
        <p:spPr bwMode="auto">
          <a:xfrm rot="5400000" flipH="1">
            <a:off x="2609850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46" name="Line 1050"/>
          <p:cNvSpPr>
            <a:spLocks noChangeShapeType="1"/>
          </p:cNvSpPr>
          <p:nvPr/>
        </p:nvSpPr>
        <p:spPr bwMode="auto">
          <a:xfrm rot="-5400000">
            <a:off x="923925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47" name="Line 1051"/>
          <p:cNvSpPr>
            <a:spLocks noChangeShapeType="1"/>
          </p:cNvSpPr>
          <p:nvPr/>
        </p:nvSpPr>
        <p:spPr bwMode="auto">
          <a:xfrm rot="16200000" flipH="1">
            <a:off x="1096963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48" name="Line 1052"/>
          <p:cNvSpPr>
            <a:spLocks noChangeShapeType="1"/>
          </p:cNvSpPr>
          <p:nvPr/>
        </p:nvSpPr>
        <p:spPr bwMode="auto">
          <a:xfrm flipH="1">
            <a:off x="2230438" y="4060825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49" name="Text Box 1053"/>
          <p:cNvSpPr txBox="1">
            <a:spLocks noChangeArrowheads="1"/>
          </p:cNvSpPr>
          <p:nvPr/>
        </p:nvSpPr>
        <p:spPr bwMode="auto">
          <a:xfrm>
            <a:off x="2870200" y="271462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09950" name="Freeform 1054"/>
          <p:cNvSpPr>
            <a:spLocks/>
          </p:cNvSpPr>
          <p:nvPr/>
        </p:nvSpPr>
        <p:spPr bwMode="auto">
          <a:xfrm>
            <a:off x="2889250" y="3005138"/>
            <a:ext cx="309563" cy="2032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51" name="Line 1055"/>
          <p:cNvSpPr>
            <a:spLocks noChangeShapeType="1"/>
          </p:cNvSpPr>
          <p:nvPr/>
        </p:nvSpPr>
        <p:spPr bwMode="auto">
          <a:xfrm rot="-5400000">
            <a:off x="1716881" y="3613944"/>
            <a:ext cx="40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52" name="Line 1056"/>
          <p:cNvSpPr>
            <a:spLocks noChangeShapeType="1"/>
          </p:cNvSpPr>
          <p:nvPr/>
        </p:nvSpPr>
        <p:spPr bwMode="auto">
          <a:xfrm rot="16200000" flipH="1">
            <a:off x="1889919" y="3613944"/>
            <a:ext cx="4079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53" name="Line 1057"/>
          <p:cNvSpPr>
            <a:spLocks noChangeShapeType="1"/>
          </p:cNvSpPr>
          <p:nvPr/>
        </p:nvSpPr>
        <p:spPr bwMode="auto">
          <a:xfrm>
            <a:off x="14478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54" name="Line 1058"/>
          <p:cNvSpPr>
            <a:spLocks noChangeShapeType="1"/>
          </p:cNvSpPr>
          <p:nvPr/>
        </p:nvSpPr>
        <p:spPr bwMode="auto">
          <a:xfrm flipH="1">
            <a:off x="1447800" y="4060825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55" name="Line 1059"/>
          <p:cNvSpPr>
            <a:spLocks noChangeShapeType="1"/>
          </p:cNvSpPr>
          <p:nvPr/>
        </p:nvSpPr>
        <p:spPr bwMode="auto">
          <a:xfrm>
            <a:off x="22606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56" name="Text Box 1060"/>
          <p:cNvSpPr txBox="1">
            <a:spLocks noChangeArrowheads="1"/>
          </p:cNvSpPr>
          <p:nvPr/>
        </p:nvSpPr>
        <p:spPr bwMode="auto">
          <a:xfrm>
            <a:off x="2209800" y="2667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09957" name="Text Box 1061"/>
          <p:cNvSpPr txBox="1">
            <a:spLocks noChangeArrowheads="1"/>
          </p:cNvSpPr>
          <p:nvPr/>
        </p:nvSpPr>
        <p:spPr bwMode="auto">
          <a:xfrm>
            <a:off x="2819400" y="3581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09958" name="Text Box 1062"/>
          <p:cNvSpPr txBox="1">
            <a:spLocks noChangeArrowheads="1"/>
          </p:cNvSpPr>
          <p:nvPr/>
        </p:nvSpPr>
        <p:spPr bwMode="auto">
          <a:xfrm>
            <a:off x="914400" y="2209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Model + V:</a:t>
            </a:r>
          </a:p>
        </p:txBody>
      </p:sp>
      <p:sp>
        <p:nvSpPr>
          <p:cNvPr id="209959" name="Text Box 1063"/>
          <p:cNvSpPr txBox="1">
            <a:spLocks noChangeArrowheads="1"/>
          </p:cNvSpPr>
          <p:nvPr/>
        </p:nvSpPr>
        <p:spPr bwMode="auto">
          <a:xfrm>
            <a:off x="457200" y="46482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/>
              <a:t>:</a:t>
            </a:r>
          </a:p>
        </p:txBody>
      </p:sp>
      <p:sp>
        <p:nvSpPr>
          <p:cNvPr id="209960" name="Text Box 1064"/>
          <p:cNvSpPr txBox="1">
            <a:spLocks noChangeArrowheads="1"/>
          </p:cNvSpPr>
          <p:nvPr/>
        </p:nvSpPr>
        <p:spPr bwMode="auto">
          <a:xfrm>
            <a:off x="2209800" y="2971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09961" name="Text Box 1065"/>
          <p:cNvSpPr txBox="1">
            <a:spLocks noChangeArrowheads="1"/>
          </p:cNvSpPr>
          <p:nvPr/>
        </p:nvSpPr>
        <p:spPr bwMode="auto">
          <a:xfrm>
            <a:off x="2133600" y="3276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09962" name="Text Box 1066"/>
          <p:cNvSpPr txBox="1">
            <a:spLocks noChangeArrowheads="1"/>
          </p:cNvSpPr>
          <p:nvPr/>
        </p:nvSpPr>
        <p:spPr bwMode="auto">
          <a:xfrm>
            <a:off x="4800600" y="2971800"/>
            <a:ext cx="2816225" cy="11366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a: 100 + 0.9 x 0 = 100</a:t>
            </a:r>
          </a:p>
          <a:p>
            <a:r>
              <a:rPr lang="en-US"/>
              <a:t> b: 0 + 0.9 x 90 = 81</a:t>
            </a:r>
          </a:p>
          <a:p>
            <a:pPr>
              <a:buFont typeface="Wingdings" charset="2"/>
              <a:buChar char="Ø"/>
            </a:pPr>
            <a:r>
              <a:rPr lang="en-US"/>
              <a:t> select a</a:t>
            </a:r>
          </a:p>
        </p:txBody>
      </p:sp>
      <p:sp>
        <p:nvSpPr>
          <p:cNvPr id="209963" name="Text Box 1067"/>
          <p:cNvSpPr txBox="1">
            <a:spLocks noChangeArrowheads="1"/>
          </p:cNvSpPr>
          <p:nvPr/>
        </p:nvSpPr>
        <p:spPr bwMode="auto">
          <a:xfrm>
            <a:off x="3794125" y="2232025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09964" name="Line 1068"/>
          <p:cNvSpPr>
            <a:spLocks noChangeShapeType="1"/>
          </p:cNvSpPr>
          <p:nvPr/>
        </p:nvSpPr>
        <p:spPr bwMode="auto">
          <a:xfrm>
            <a:off x="2286000" y="52578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9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9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9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62" grpId="0" uiExpand="1" build="p" animBg="1" autoUpdateAnimBg="0"/>
      <p:bldP spid="2099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ADDD12D6-0AC3-A54F-95DF-DAE596160D3B}" type="slidenum">
              <a:rPr lang="en-US"/>
              <a:pPr/>
              <a:t>28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Mapping Value Function to Policy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2362200"/>
          </a:xfrm>
        </p:spPr>
        <p:txBody>
          <a:bodyPr/>
          <a:lstStyle/>
          <a:p>
            <a:r>
              <a:rPr lang="en-US"/>
              <a:t>Agent selects optimal action from </a:t>
            </a:r>
            <a:r>
              <a:rPr lang="en-US" i="1"/>
              <a:t>V</a:t>
            </a:r>
            <a:r>
              <a:rPr lang="en-US">
                <a:latin typeface="Symbol" charset="2"/>
              </a:rPr>
              <a:t>:</a:t>
            </a:r>
          </a:p>
          <a:p>
            <a:pPr algn="ctr"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 i="1"/>
              <a:t>(s)</a:t>
            </a:r>
            <a:r>
              <a:rPr lang="en-US"/>
              <a:t> = argmax</a:t>
            </a:r>
            <a:r>
              <a:rPr lang="en-US" baseline="-25000"/>
              <a:t>a</a:t>
            </a:r>
            <a:r>
              <a:rPr lang="en-US">
                <a:latin typeface="Symbol" charset="2"/>
              </a:rPr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)]</a:t>
            </a:r>
            <a:endParaRPr lang="en-US" i="1" baseline="-25000"/>
          </a:p>
          <a:p>
            <a:endParaRPr lang="en-US">
              <a:latin typeface="Symbol" charset="2"/>
            </a:endParaRPr>
          </a:p>
          <a:p>
            <a:endParaRPr lang="en-US">
              <a:latin typeface="Symbol" charset="2"/>
            </a:endParaRPr>
          </a:p>
          <a:p>
            <a:endParaRPr lang="en-US"/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990600" y="4953000"/>
            <a:ext cx="2286000" cy="1778000"/>
            <a:chOff x="1440" y="1296"/>
            <a:chExt cx="1728" cy="1344"/>
          </a:xfrm>
        </p:grpSpPr>
        <p:grpSp>
          <p:nvGrpSpPr>
            <p:cNvPr id="210949" name="Group 5"/>
            <p:cNvGrpSpPr>
              <a:grpSpLocks/>
            </p:cNvGrpSpPr>
            <p:nvPr/>
          </p:nvGrpSpPr>
          <p:grpSpPr bwMode="auto">
            <a:xfrm>
              <a:off x="1440" y="1296"/>
              <a:ext cx="576" cy="1344"/>
              <a:chOff x="1440" y="1296"/>
              <a:chExt cx="576" cy="1344"/>
            </a:xfrm>
          </p:grpSpPr>
          <p:sp>
            <p:nvSpPr>
              <p:cNvPr id="210950" name="Rectangle 6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952" name="Group 8"/>
            <p:cNvGrpSpPr>
              <a:grpSpLocks/>
            </p:cNvGrpSpPr>
            <p:nvPr/>
          </p:nvGrpSpPr>
          <p:grpSpPr bwMode="auto">
            <a:xfrm>
              <a:off x="2016" y="1296"/>
              <a:ext cx="576" cy="1344"/>
              <a:chOff x="1440" y="1296"/>
              <a:chExt cx="576" cy="1344"/>
            </a:xfrm>
          </p:grpSpPr>
          <p:sp>
            <p:nvSpPr>
              <p:cNvPr id="210953" name="Rectangle 9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54" name="Rectangle 10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955" name="Group 11"/>
            <p:cNvGrpSpPr>
              <a:grpSpLocks/>
            </p:cNvGrpSpPr>
            <p:nvPr/>
          </p:nvGrpSpPr>
          <p:grpSpPr bwMode="auto">
            <a:xfrm>
              <a:off x="2592" y="1296"/>
              <a:ext cx="576" cy="1344"/>
              <a:chOff x="1440" y="1296"/>
              <a:chExt cx="576" cy="1344"/>
            </a:xfrm>
          </p:grpSpPr>
          <p:sp>
            <p:nvSpPr>
              <p:cNvPr id="210956" name="Rectangle 12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57" name="Rectangle 13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576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10958" name="Line 14"/>
          <p:cNvSpPr>
            <a:spLocks noChangeShapeType="1"/>
          </p:cNvSpPr>
          <p:nvPr/>
        </p:nvSpPr>
        <p:spPr bwMode="auto">
          <a:xfrm>
            <a:off x="1535113" y="52800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2751138" y="50927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8382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8382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81</a:t>
            </a:r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16510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10963" name="Rectangle 19"/>
          <p:cNvSpPr>
            <a:spLocks noChangeArrowheads="1"/>
          </p:cNvSpPr>
          <p:nvPr/>
        </p:nvSpPr>
        <p:spPr bwMode="auto">
          <a:xfrm>
            <a:off x="16510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10964" name="Rectangle 20"/>
          <p:cNvSpPr>
            <a:spLocks noChangeArrowheads="1"/>
          </p:cNvSpPr>
          <p:nvPr/>
        </p:nvSpPr>
        <p:spPr bwMode="auto">
          <a:xfrm>
            <a:off x="2463800" y="2667000"/>
            <a:ext cx="812800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0965" name="Rectangle 21"/>
          <p:cNvSpPr>
            <a:spLocks noChangeArrowheads="1"/>
          </p:cNvSpPr>
          <p:nvPr/>
        </p:nvSpPr>
        <p:spPr bwMode="auto">
          <a:xfrm>
            <a:off x="2463800" y="3616325"/>
            <a:ext cx="812800" cy="947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10966" name="Line 22"/>
          <p:cNvSpPr>
            <a:spLocks noChangeShapeType="1"/>
          </p:cNvSpPr>
          <p:nvPr/>
        </p:nvSpPr>
        <p:spPr bwMode="auto">
          <a:xfrm>
            <a:off x="1417638" y="301625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7" name="Line 23"/>
          <p:cNvSpPr>
            <a:spLocks noChangeShapeType="1"/>
          </p:cNvSpPr>
          <p:nvPr/>
        </p:nvSpPr>
        <p:spPr bwMode="auto">
          <a:xfrm flipH="1">
            <a:off x="1417638" y="318928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8" name="Line 24"/>
          <p:cNvSpPr>
            <a:spLocks noChangeShapeType="1"/>
          </p:cNvSpPr>
          <p:nvPr/>
        </p:nvSpPr>
        <p:spPr bwMode="auto">
          <a:xfrm>
            <a:off x="2290763" y="301625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9" name="Line 25"/>
          <p:cNvSpPr>
            <a:spLocks noChangeShapeType="1"/>
          </p:cNvSpPr>
          <p:nvPr/>
        </p:nvSpPr>
        <p:spPr bwMode="auto">
          <a:xfrm rot="5400000" flipH="1">
            <a:off x="2609850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0" name="Line 26"/>
          <p:cNvSpPr>
            <a:spLocks noChangeShapeType="1"/>
          </p:cNvSpPr>
          <p:nvPr/>
        </p:nvSpPr>
        <p:spPr bwMode="auto">
          <a:xfrm rot="-5400000">
            <a:off x="923925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 rot="16200000" flipH="1">
            <a:off x="1096963" y="3624263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2" name="Line 28"/>
          <p:cNvSpPr>
            <a:spLocks noChangeShapeType="1"/>
          </p:cNvSpPr>
          <p:nvPr/>
        </p:nvSpPr>
        <p:spPr bwMode="auto">
          <a:xfrm flipH="1">
            <a:off x="2230438" y="4060825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3" name="Text Box 29"/>
          <p:cNvSpPr txBox="1">
            <a:spLocks noChangeArrowheads="1"/>
          </p:cNvSpPr>
          <p:nvPr/>
        </p:nvSpPr>
        <p:spPr bwMode="auto">
          <a:xfrm>
            <a:off x="2870200" y="271462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10974" name="Freeform 30"/>
          <p:cNvSpPr>
            <a:spLocks/>
          </p:cNvSpPr>
          <p:nvPr/>
        </p:nvSpPr>
        <p:spPr bwMode="auto">
          <a:xfrm>
            <a:off x="2889250" y="3005138"/>
            <a:ext cx="309563" cy="2032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5" name="Line 31"/>
          <p:cNvSpPr>
            <a:spLocks noChangeShapeType="1"/>
          </p:cNvSpPr>
          <p:nvPr/>
        </p:nvSpPr>
        <p:spPr bwMode="auto">
          <a:xfrm rot="-5400000">
            <a:off x="1716881" y="3613944"/>
            <a:ext cx="4079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6" name="Line 32"/>
          <p:cNvSpPr>
            <a:spLocks noChangeShapeType="1"/>
          </p:cNvSpPr>
          <p:nvPr/>
        </p:nvSpPr>
        <p:spPr bwMode="auto">
          <a:xfrm rot="16200000" flipH="1">
            <a:off x="1889919" y="3613944"/>
            <a:ext cx="40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7" name="Line 33"/>
          <p:cNvSpPr>
            <a:spLocks noChangeShapeType="1"/>
          </p:cNvSpPr>
          <p:nvPr/>
        </p:nvSpPr>
        <p:spPr bwMode="auto">
          <a:xfrm>
            <a:off x="14478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8" name="Line 34"/>
          <p:cNvSpPr>
            <a:spLocks noChangeShapeType="1"/>
          </p:cNvSpPr>
          <p:nvPr/>
        </p:nvSpPr>
        <p:spPr bwMode="auto">
          <a:xfrm flipH="1">
            <a:off x="1447800" y="4060825"/>
            <a:ext cx="40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9" name="Line 35"/>
          <p:cNvSpPr>
            <a:spLocks noChangeShapeType="1"/>
          </p:cNvSpPr>
          <p:nvPr/>
        </p:nvSpPr>
        <p:spPr bwMode="auto">
          <a:xfrm>
            <a:off x="2260600" y="3886200"/>
            <a:ext cx="40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80" name="Text Box 36"/>
          <p:cNvSpPr txBox="1">
            <a:spLocks noChangeArrowheads="1"/>
          </p:cNvSpPr>
          <p:nvPr/>
        </p:nvSpPr>
        <p:spPr bwMode="auto">
          <a:xfrm>
            <a:off x="2209800" y="2667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0981" name="Text Box 37"/>
          <p:cNvSpPr txBox="1">
            <a:spLocks noChangeArrowheads="1"/>
          </p:cNvSpPr>
          <p:nvPr/>
        </p:nvSpPr>
        <p:spPr bwMode="auto">
          <a:xfrm>
            <a:off x="2819400" y="3581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0982" name="Text Box 38"/>
          <p:cNvSpPr txBox="1">
            <a:spLocks noChangeArrowheads="1"/>
          </p:cNvSpPr>
          <p:nvPr/>
        </p:nvSpPr>
        <p:spPr bwMode="auto">
          <a:xfrm>
            <a:off x="914400" y="2209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Model + V:</a:t>
            </a:r>
          </a:p>
        </p:txBody>
      </p:sp>
      <p:sp>
        <p:nvSpPr>
          <p:cNvPr id="210983" name="Text Box 39"/>
          <p:cNvSpPr txBox="1">
            <a:spLocks noChangeArrowheads="1"/>
          </p:cNvSpPr>
          <p:nvPr/>
        </p:nvSpPr>
        <p:spPr bwMode="auto">
          <a:xfrm>
            <a:off x="457200" y="46482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/>
              <a:t>:</a:t>
            </a:r>
          </a:p>
        </p:txBody>
      </p:sp>
      <p:sp>
        <p:nvSpPr>
          <p:cNvPr id="210984" name="Text Box 40"/>
          <p:cNvSpPr txBox="1">
            <a:spLocks noChangeArrowheads="1"/>
          </p:cNvSpPr>
          <p:nvPr/>
        </p:nvSpPr>
        <p:spPr bwMode="auto">
          <a:xfrm>
            <a:off x="1600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2209800" y="3505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10986" name="Text Box 42"/>
          <p:cNvSpPr txBox="1">
            <a:spLocks noChangeArrowheads="1"/>
          </p:cNvSpPr>
          <p:nvPr/>
        </p:nvSpPr>
        <p:spPr bwMode="auto">
          <a:xfrm>
            <a:off x="4800600" y="2971800"/>
            <a:ext cx="1339850" cy="1501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a: ?</a:t>
            </a:r>
          </a:p>
          <a:p>
            <a:r>
              <a:rPr lang="en-US"/>
              <a:t> b: ?</a:t>
            </a:r>
          </a:p>
          <a:p>
            <a:r>
              <a:rPr lang="en-US"/>
              <a:t> c: ?</a:t>
            </a:r>
          </a:p>
          <a:p>
            <a:pPr>
              <a:buFont typeface="Wingdings" charset="2"/>
              <a:buChar char="Ø"/>
            </a:pPr>
            <a:r>
              <a:rPr lang="en-US"/>
              <a:t> select ?</a:t>
            </a:r>
          </a:p>
        </p:txBody>
      </p:sp>
      <p:sp>
        <p:nvSpPr>
          <p:cNvPr id="210987" name="Text Box 43"/>
          <p:cNvSpPr txBox="1">
            <a:spLocks noChangeArrowheads="1"/>
          </p:cNvSpPr>
          <p:nvPr/>
        </p:nvSpPr>
        <p:spPr bwMode="auto">
          <a:xfrm>
            <a:off x="3794125" y="2232025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10988" name="Line 44"/>
          <p:cNvSpPr>
            <a:spLocks noChangeShapeType="1"/>
          </p:cNvSpPr>
          <p:nvPr/>
        </p:nvSpPr>
        <p:spPr bwMode="auto">
          <a:xfrm>
            <a:off x="2286000" y="5257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89" name="Text Box 45"/>
          <p:cNvSpPr txBox="1">
            <a:spLocks noChangeArrowheads="1"/>
          </p:cNvSpPr>
          <p:nvPr/>
        </p:nvSpPr>
        <p:spPr bwMode="auto">
          <a:xfrm>
            <a:off x="16764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c</a:t>
            </a:r>
          </a:p>
        </p:txBody>
      </p:sp>
      <p:grpSp>
        <p:nvGrpSpPr>
          <p:cNvPr id="210992" name="Group 48"/>
          <p:cNvGrpSpPr>
            <a:grpSpLocks/>
          </p:cNvGrpSpPr>
          <p:nvPr/>
        </p:nvGrpSpPr>
        <p:grpSpPr bwMode="auto">
          <a:xfrm>
            <a:off x="2133600" y="5638800"/>
            <a:ext cx="533400" cy="609600"/>
            <a:chOff x="1344" y="3552"/>
            <a:chExt cx="336" cy="384"/>
          </a:xfrm>
        </p:grpSpPr>
        <p:sp>
          <p:nvSpPr>
            <p:cNvPr id="210990" name="Line 46"/>
            <p:cNvSpPr>
              <a:spLocks noChangeShapeType="1"/>
            </p:cNvSpPr>
            <p:nvPr/>
          </p:nvSpPr>
          <p:spPr bwMode="auto">
            <a:xfrm>
              <a:off x="1440" y="3936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91" name="Line 47"/>
            <p:cNvSpPr>
              <a:spLocks noChangeShapeType="1"/>
            </p:cNvSpPr>
            <p:nvPr/>
          </p:nvSpPr>
          <p:spPr bwMode="auto">
            <a:xfrm rot="-5400000">
              <a:off x="1216" y="3680"/>
              <a:ext cx="25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0993" name="Group 49"/>
          <p:cNvGrpSpPr>
            <a:grpSpLocks/>
          </p:cNvGrpSpPr>
          <p:nvPr/>
        </p:nvGrpSpPr>
        <p:grpSpPr bwMode="auto">
          <a:xfrm>
            <a:off x="1447800" y="5638800"/>
            <a:ext cx="533400" cy="609600"/>
            <a:chOff x="1344" y="3552"/>
            <a:chExt cx="336" cy="384"/>
          </a:xfrm>
        </p:grpSpPr>
        <p:sp>
          <p:nvSpPr>
            <p:cNvPr id="210994" name="Line 50"/>
            <p:cNvSpPr>
              <a:spLocks noChangeShapeType="1"/>
            </p:cNvSpPr>
            <p:nvPr/>
          </p:nvSpPr>
          <p:spPr bwMode="auto">
            <a:xfrm>
              <a:off x="1440" y="3936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95" name="Line 51"/>
            <p:cNvSpPr>
              <a:spLocks noChangeShapeType="1"/>
            </p:cNvSpPr>
            <p:nvPr/>
          </p:nvSpPr>
          <p:spPr bwMode="auto">
            <a:xfrm rot="-5400000">
              <a:off x="1216" y="3680"/>
              <a:ext cx="25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996" name="Line 52"/>
          <p:cNvSpPr>
            <a:spLocks noChangeShapeType="1"/>
          </p:cNvSpPr>
          <p:nvPr/>
        </p:nvSpPr>
        <p:spPr bwMode="auto">
          <a:xfrm rot="-5400000">
            <a:off x="2692400" y="5842000"/>
            <a:ext cx="40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0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0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0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0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6" grpId="0" uiExpand="1" build="p" animBg="1" autoUpdateAnimBg="0"/>
      <p:bldP spid="2109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9394F03D-55B2-A340-965E-2201B42BBA1E}" type="slidenum">
              <a:rPr lang="en-US"/>
              <a:pPr/>
              <a:t>29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Decision Processes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r>
              <a:rPr lang="en-US"/>
              <a:t>Motivation</a:t>
            </a:r>
          </a:p>
          <a:p>
            <a:r>
              <a:rPr lang="en-US"/>
              <a:t>Markov Decision Processes</a:t>
            </a:r>
          </a:p>
          <a:p>
            <a:r>
              <a:rPr lang="en-US"/>
              <a:t>Computing Policies From a Model</a:t>
            </a:r>
          </a:p>
          <a:p>
            <a:pPr lvl="1"/>
            <a:r>
              <a:rPr lang="en-US"/>
              <a:t>Value Functions</a:t>
            </a:r>
          </a:p>
          <a:p>
            <a:pPr lvl="1"/>
            <a:r>
              <a:rPr lang="en-US"/>
              <a:t>Mapping Value Functions to Policies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Computing Value Functions through Value Iteration</a:t>
            </a:r>
          </a:p>
          <a:p>
            <a:pPr lvl="1"/>
            <a:r>
              <a:rPr lang="en-US"/>
              <a:t>An Alternative: Policy Iteration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621E3045-7EE5-B34B-B422-512765B09F97}" type="slidenum">
              <a:rPr lang="en-US"/>
              <a:pPr/>
              <a:t>3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38200"/>
          </a:xfrm>
        </p:spPr>
        <p:txBody>
          <a:bodyPr/>
          <a:lstStyle/>
          <a:p>
            <a:r>
              <a:rPr lang="en-US"/>
              <a:t>How Might a Mouse Search a Maze for Cheese?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229600" cy="2590800"/>
          </a:xfrm>
        </p:spPr>
        <p:txBody>
          <a:bodyPr/>
          <a:lstStyle/>
          <a:p>
            <a:pPr lvl="1"/>
            <a:r>
              <a:rPr lang="en-US" sz="2000"/>
              <a:t>State Space Search?</a:t>
            </a:r>
          </a:p>
          <a:p>
            <a:pPr lvl="1"/>
            <a:r>
              <a:rPr lang="en-US" sz="2000"/>
              <a:t>As a Constraint Satisfaction Problem?</a:t>
            </a:r>
          </a:p>
          <a:p>
            <a:pPr lvl="1"/>
            <a:r>
              <a:rPr lang="en-US" sz="2000"/>
              <a:t>Goal-directed Planning?</a:t>
            </a:r>
          </a:p>
          <a:p>
            <a:pPr lvl="1"/>
            <a:r>
              <a:rPr lang="en-US" sz="2000"/>
              <a:t>Linear Programming?</a:t>
            </a:r>
          </a:p>
          <a:p>
            <a:endParaRPr lang="en-US" sz="2000"/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What is missing?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35275" y="1131888"/>
            <a:ext cx="1066800" cy="2489200"/>
            <a:chOff x="1440" y="1296"/>
            <a:chExt cx="576" cy="1344"/>
          </a:xfrm>
        </p:grpSpPr>
        <p:sp>
          <p:nvSpPr>
            <p:cNvPr id="223237" name="Rectangle 5"/>
            <p:cNvSpPr>
              <a:spLocks noChangeArrowheads="1"/>
            </p:cNvSpPr>
            <p:nvPr/>
          </p:nvSpPr>
          <p:spPr bwMode="auto">
            <a:xfrm>
              <a:off x="1440" y="1296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38" name="Rectangle 6"/>
            <p:cNvSpPr>
              <a:spLocks noChangeArrowheads="1"/>
            </p:cNvSpPr>
            <p:nvPr/>
          </p:nvSpPr>
          <p:spPr bwMode="auto">
            <a:xfrm>
              <a:off x="1440" y="1968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02075" y="1131888"/>
            <a:ext cx="1066800" cy="2489200"/>
            <a:chOff x="1440" y="1296"/>
            <a:chExt cx="576" cy="1344"/>
          </a:xfrm>
        </p:grpSpPr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1440" y="1296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1440" y="1968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968875" y="1131888"/>
            <a:ext cx="1066800" cy="2489200"/>
            <a:chOff x="1440" y="1296"/>
            <a:chExt cx="576" cy="1344"/>
          </a:xfrm>
        </p:grpSpPr>
        <p:sp>
          <p:nvSpPr>
            <p:cNvPr id="223243" name="Rectangle 11"/>
            <p:cNvSpPr>
              <a:spLocks noChangeArrowheads="1"/>
            </p:cNvSpPr>
            <p:nvPr/>
          </p:nvSpPr>
          <p:spPr bwMode="auto">
            <a:xfrm>
              <a:off x="1440" y="1296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44" name="Rectangle 12"/>
            <p:cNvSpPr>
              <a:spLocks noChangeArrowheads="1"/>
            </p:cNvSpPr>
            <p:nvPr/>
          </p:nvSpPr>
          <p:spPr bwMode="auto">
            <a:xfrm>
              <a:off x="1440" y="1968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245" name="Line 13"/>
          <p:cNvSpPr>
            <a:spLocks noChangeShapeType="1"/>
          </p:cNvSpPr>
          <p:nvPr/>
        </p:nvSpPr>
        <p:spPr bwMode="auto">
          <a:xfrm flipH="1">
            <a:off x="3597275" y="181768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>
            <a:off x="4740275" y="181768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7" name="Line 15"/>
          <p:cNvSpPr>
            <a:spLocks noChangeShapeType="1"/>
          </p:cNvSpPr>
          <p:nvPr/>
        </p:nvSpPr>
        <p:spPr bwMode="auto">
          <a:xfrm rot="5400000" flipH="1">
            <a:off x="5157788" y="2387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 rot="16200000" flipH="1">
            <a:off x="4227513" y="23987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3962400" y="2819400"/>
            <a:ext cx="927100" cy="346075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 b="1">
                <a:solidFill>
                  <a:srgbClr val="669900"/>
                </a:solidFill>
                <a:latin typeface="Courier New" charset="0"/>
              </a:rPr>
              <a:t>Cheese</a:t>
            </a:r>
          </a:p>
        </p:txBody>
      </p:sp>
      <p:sp>
        <p:nvSpPr>
          <p:cNvPr id="223250" name="Line 18"/>
          <p:cNvSpPr>
            <a:spLocks noChangeShapeType="1"/>
          </p:cNvSpPr>
          <p:nvPr/>
        </p:nvSpPr>
        <p:spPr bwMode="auto">
          <a:xfrm rot="16200000" flipH="1">
            <a:off x="3236913" y="23987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>
            <a:off x="4953000" y="2362200"/>
            <a:ext cx="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2" name="Rectangle 20"/>
          <p:cNvSpPr>
            <a:spLocks noChangeArrowheads="1"/>
          </p:cNvSpPr>
          <p:nvPr/>
        </p:nvSpPr>
        <p:spPr bwMode="auto">
          <a:xfrm>
            <a:off x="2819400" y="1143000"/>
            <a:ext cx="3200400" cy="2514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>
            <a:off x="3886200" y="2362200"/>
            <a:ext cx="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330B847F-C435-7942-93DE-51DEAE34420D}" type="slidenum">
              <a:rPr lang="en-US"/>
              <a:pPr/>
              <a:t>30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Function </a:t>
            </a:r>
            <a:r>
              <a:rPr lang="en-US" i="1"/>
              <a:t>V</a:t>
            </a:r>
            <a:r>
              <a:rPr lang="en-US" baseline="30000">
                <a:latin typeface="Symbol" charset="2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Symbol" charset="2"/>
              </a:rPr>
              <a:t>p</a:t>
            </a:r>
            <a:r>
              <a:rPr lang="en-US" baseline="30000">
                <a:latin typeface="Symbol" charset="2"/>
              </a:rPr>
              <a:t>*</a:t>
            </a:r>
            <a:r>
              <a:rPr lang="en-US"/>
              <a:t>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458200" cy="457200"/>
          </a:xfrm>
        </p:spPr>
        <p:txBody>
          <a:bodyPr/>
          <a:lstStyle/>
          <a:p>
            <a:r>
              <a:rPr lang="en-US" sz="2000"/>
              <a:t>Optimal value function for a one step horizon:</a:t>
            </a:r>
          </a:p>
        </p:txBody>
      </p:sp>
      <p:grpSp>
        <p:nvGrpSpPr>
          <p:cNvPr id="201732" name="Group 4"/>
          <p:cNvGrpSpPr>
            <a:grpSpLocks/>
          </p:cNvGrpSpPr>
          <p:nvPr/>
        </p:nvGrpSpPr>
        <p:grpSpPr bwMode="auto">
          <a:xfrm>
            <a:off x="2438400" y="914400"/>
            <a:ext cx="3297238" cy="1631950"/>
            <a:chOff x="1536" y="1670"/>
            <a:chExt cx="2077" cy="1028"/>
          </a:xfrm>
        </p:grpSpPr>
        <p:sp>
          <p:nvSpPr>
            <p:cNvPr id="201733" name="Oval 5"/>
            <p:cNvSpPr>
              <a:spLocks noChangeArrowheads="1"/>
            </p:cNvSpPr>
            <p:nvPr/>
          </p:nvSpPr>
          <p:spPr bwMode="auto"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A</a:t>
              </a:r>
            </a:p>
          </p:txBody>
        </p:sp>
        <p:sp>
          <p:nvSpPr>
            <p:cNvPr id="201734" name="Oval 6"/>
            <p:cNvSpPr>
              <a:spLocks noChangeArrowheads="1"/>
            </p:cNvSpPr>
            <p:nvPr/>
          </p:nvSpPr>
          <p:spPr bwMode="auto"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B</a:t>
              </a:r>
            </a:p>
          </p:txBody>
        </p:sp>
        <p:sp>
          <p:nvSpPr>
            <p:cNvPr id="201735" name="Freeform 7"/>
            <p:cNvSpPr>
              <a:spLocks/>
            </p:cNvSpPr>
            <p:nvPr/>
          </p:nvSpPr>
          <p:spPr bwMode="auto">
            <a:xfrm>
              <a:off x="2256" y="187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36" name="Freeform 8"/>
            <p:cNvSpPr>
              <a:spLocks/>
            </p:cNvSpPr>
            <p:nvPr/>
          </p:nvSpPr>
          <p:spPr bwMode="auto">
            <a:xfrm flipH="1" flipV="1">
              <a:off x="2256" y="235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37" name="Text Box 9"/>
            <p:cNvSpPr txBox="1">
              <a:spLocks noChangeArrowheads="1"/>
            </p:cNvSpPr>
            <p:nvPr/>
          </p:nvSpPr>
          <p:spPr bwMode="auto">
            <a:xfrm>
              <a:off x="2208" y="17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2753" y="24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2339" y="2448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201740" name="Text Box 12"/>
            <p:cNvSpPr txBox="1">
              <a:spLocks noChangeArrowheads="1"/>
            </p:cNvSpPr>
            <p:nvPr/>
          </p:nvSpPr>
          <p:spPr bwMode="auto">
            <a:xfrm>
              <a:off x="2544" y="167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  <p:sp>
          <p:nvSpPr>
            <p:cNvPr id="201741" name="Freeform 13"/>
            <p:cNvSpPr>
              <a:spLocks/>
            </p:cNvSpPr>
            <p:nvPr/>
          </p:nvSpPr>
          <p:spPr bwMode="auto">
            <a:xfrm>
              <a:off x="18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42" name="Text Box 14"/>
            <p:cNvSpPr txBox="1">
              <a:spLocks noChangeArrowheads="1"/>
            </p:cNvSpPr>
            <p:nvPr/>
          </p:nvSpPr>
          <p:spPr bwMode="auto">
            <a:xfrm>
              <a:off x="1584" y="22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1536" y="192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201744" name="Freeform 16"/>
            <p:cNvSpPr>
              <a:spLocks/>
            </p:cNvSpPr>
            <p:nvPr/>
          </p:nvSpPr>
          <p:spPr bwMode="auto">
            <a:xfrm flipH="1">
              <a:off x="30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45" name="Text Box 17"/>
            <p:cNvSpPr txBox="1">
              <a:spLocks noChangeArrowheads="1"/>
            </p:cNvSpPr>
            <p:nvPr/>
          </p:nvSpPr>
          <p:spPr bwMode="auto">
            <a:xfrm>
              <a:off x="3360" y="224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01746" name="Text Box 18"/>
            <p:cNvSpPr txBox="1">
              <a:spLocks noChangeArrowheads="1"/>
            </p:cNvSpPr>
            <p:nvPr/>
          </p:nvSpPr>
          <p:spPr bwMode="auto">
            <a:xfrm>
              <a:off x="3312" y="191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</p:grpSp>
      <p:grpSp>
        <p:nvGrpSpPr>
          <p:cNvPr id="201765" name="Group 37"/>
          <p:cNvGrpSpPr>
            <a:grpSpLocks/>
          </p:cNvGrpSpPr>
          <p:nvPr/>
        </p:nvGrpSpPr>
        <p:grpSpPr bwMode="auto">
          <a:xfrm>
            <a:off x="5638800" y="4724400"/>
            <a:ext cx="1905000" cy="1828800"/>
            <a:chOff x="3552" y="2976"/>
            <a:chExt cx="1200" cy="1152"/>
          </a:xfrm>
        </p:grpSpPr>
        <p:sp>
          <p:nvSpPr>
            <p:cNvPr id="201747" name="Text Box 19"/>
            <p:cNvSpPr txBox="1">
              <a:spLocks noChangeArrowheads="1"/>
            </p:cNvSpPr>
            <p:nvPr/>
          </p:nvSpPr>
          <p:spPr bwMode="auto">
            <a:xfrm>
              <a:off x="3552" y="336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01748" name="Text Box 20"/>
            <p:cNvSpPr txBox="1">
              <a:spLocks noChangeArrowheads="1"/>
            </p:cNvSpPr>
            <p:nvPr/>
          </p:nvSpPr>
          <p:spPr bwMode="auto">
            <a:xfrm>
              <a:off x="4032" y="2976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R</a:t>
              </a:r>
              <a:r>
                <a:rPr lang="en-US" baseline="-250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3683" y="3456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R</a:t>
              </a:r>
              <a:r>
                <a:rPr lang="en-US" baseline="-250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201750" name="Oval 22"/>
            <p:cNvSpPr>
              <a:spLocks noChangeArrowheads="1"/>
            </p:cNvSpPr>
            <p:nvPr/>
          </p:nvSpPr>
          <p:spPr bwMode="auto">
            <a:xfrm>
              <a:off x="4418" y="3120"/>
              <a:ext cx="334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A</a:t>
              </a:r>
            </a:p>
          </p:txBody>
        </p:sp>
        <p:sp>
          <p:nvSpPr>
            <p:cNvPr id="201751" name="Oval 23"/>
            <p:cNvSpPr>
              <a:spLocks noChangeArrowheads="1"/>
            </p:cNvSpPr>
            <p:nvPr/>
          </p:nvSpPr>
          <p:spPr bwMode="auto">
            <a:xfrm>
              <a:off x="4418" y="3840"/>
              <a:ext cx="334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B</a:t>
              </a:r>
            </a:p>
          </p:txBody>
        </p:sp>
        <p:sp>
          <p:nvSpPr>
            <p:cNvPr id="201752" name="Text Box 24"/>
            <p:cNvSpPr txBox="1">
              <a:spLocks noChangeArrowheads="1"/>
            </p:cNvSpPr>
            <p:nvPr/>
          </p:nvSpPr>
          <p:spPr bwMode="auto">
            <a:xfrm>
              <a:off x="3694" y="301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01755" name="Line 27"/>
            <p:cNvSpPr>
              <a:spLocks noChangeShapeType="1"/>
            </p:cNvSpPr>
            <p:nvPr/>
          </p:nvSpPr>
          <p:spPr bwMode="auto">
            <a:xfrm>
              <a:off x="3694" y="3264"/>
              <a:ext cx="7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58" name="Line 30"/>
            <p:cNvSpPr>
              <a:spLocks noChangeShapeType="1"/>
            </p:cNvSpPr>
            <p:nvPr/>
          </p:nvSpPr>
          <p:spPr bwMode="auto">
            <a:xfrm>
              <a:off x="3638" y="3360"/>
              <a:ext cx="83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766" name="Group 38"/>
          <p:cNvGrpSpPr>
            <a:grpSpLocks/>
          </p:cNvGrpSpPr>
          <p:nvPr/>
        </p:nvGrpSpPr>
        <p:grpSpPr bwMode="auto">
          <a:xfrm>
            <a:off x="5943600" y="5105400"/>
            <a:ext cx="762000" cy="484188"/>
            <a:chOff x="3744" y="3216"/>
            <a:chExt cx="480" cy="305"/>
          </a:xfrm>
        </p:grpSpPr>
        <p:sp>
          <p:nvSpPr>
            <p:cNvPr id="201759" name="Freeform 31"/>
            <p:cNvSpPr>
              <a:spLocks/>
            </p:cNvSpPr>
            <p:nvPr/>
          </p:nvSpPr>
          <p:spPr bwMode="auto">
            <a:xfrm>
              <a:off x="3744" y="3216"/>
              <a:ext cx="56" cy="24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96"/>
                </a:cxn>
                <a:cxn ang="0">
                  <a:pos x="0" y="240"/>
                </a:cxn>
              </a:cxnLst>
              <a:rect l="0" t="0" r="r" b="b"/>
              <a:pathLst>
                <a:path w="56" h="240">
                  <a:moveTo>
                    <a:pt x="48" y="0"/>
                  </a:moveTo>
                  <a:cubicBezTo>
                    <a:pt x="52" y="28"/>
                    <a:pt x="56" y="56"/>
                    <a:pt x="48" y="96"/>
                  </a:cubicBezTo>
                  <a:cubicBezTo>
                    <a:pt x="40" y="136"/>
                    <a:pt x="20" y="188"/>
                    <a:pt x="0" y="24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60" name="Text Box 32"/>
            <p:cNvSpPr txBox="1">
              <a:spLocks noChangeArrowheads="1"/>
            </p:cNvSpPr>
            <p:nvPr/>
          </p:nvSpPr>
          <p:spPr bwMode="auto">
            <a:xfrm>
              <a:off x="3806" y="327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Max</a:t>
              </a:r>
            </a:p>
          </p:txBody>
        </p:sp>
      </p:grpSp>
      <p:grpSp>
        <p:nvGrpSpPr>
          <p:cNvPr id="201768" name="Group 40"/>
          <p:cNvGrpSpPr>
            <a:grpSpLocks/>
          </p:cNvGrpSpPr>
          <p:nvPr/>
        </p:nvGrpSpPr>
        <p:grpSpPr bwMode="auto">
          <a:xfrm>
            <a:off x="4648200" y="4608513"/>
            <a:ext cx="1216025" cy="801687"/>
            <a:chOff x="2928" y="2903"/>
            <a:chExt cx="766" cy="505"/>
          </a:xfrm>
        </p:grpSpPr>
        <p:sp>
          <p:nvSpPr>
            <p:cNvPr id="201753" name="Oval 25"/>
            <p:cNvSpPr>
              <a:spLocks noChangeArrowheads="1"/>
            </p:cNvSpPr>
            <p:nvPr/>
          </p:nvSpPr>
          <p:spPr bwMode="auto">
            <a:xfrm>
              <a:off x="3360" y="3120"/>
              <a:ext cx="334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A</a:t>
              </a:r>
            </a:p>
          </p:txBody>
        </p:sp>
        <p:sp>
          <p:nvSpPr>
            <p:cNvPr id="201761" name="Text Box 33"/>
            <p:cNvSpPr txBox="1">
              <a:spLocks noChangeArrowheads="1"/>
            </p:cNvSpPr>
            <p:nvPr/>
          </p:nvSpPr>
          <p:spPr bwMode="auto">
            <a:xfrm>
              <a:off x="2928" y="2903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chemeClr val="accent2"/>
                  </a:solidFill>
                </a:rPr>
                <a:t>V*</a:t>
              </a:r>
              <a:r>
                <a:rPr lang="en-US" sz="1800" b="1" baseline="-25000">
                  <a:solidFill>
                    <a:schemeClr val="accent2"/>
                  </a:solidFill>
                </a:rPr>
                <a:t>1</a:t>
              </a:r>
              <a:r>
                <a:rPr lang="en-US" sz="1800" b="1">
                  <a:solidFill>
                    <a:schemeClr val="accent2"/>
                  </a:solidFill>
                </a:rPr>
                <a:t>(</a:t>
              </a:r>
              <a:r>
                <a:rPr lang="en-US" sz="1800" b="1" i="1">
                  <a:solidFill>
                    <a:schemeClr val="accent2"/>
                  </a:solidFill>
                </a:rPr>
                <a:t>S</a:t>
              </a:r>
              <a:r>
                <a:rPr lang="en-US" sz="1800" b="1" i="1" baseline="-25000">
                  <a:solidFill>
                    <a:schemeClr val="accent2"/>
                  </a:solidFill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</a:rPr>
                <a:t>)</a:t>
              </a:r>
            </a:p>
          </p:txBody>
        </p:sp>
      </p:grpSp>
      <p:grpSp>
        <p:nvGrpSpPr>
          <p:cNvPr id="201764" name="Group 36"/>
          <p:cNvGrpSpPr>
            <a:grpSpLocks/>
          </p:cNvGrpSpPr>
          <p:nvPr/>
        </p:nvGrpSpPr>
        <p:grpSpPr bwMode="auto">
          <a:xfrm>
            <a:off x="4724400" y="5334000"/>
            <a:ext cx="2378075" cy="1509713"/>
            <a:chOff x="2976" y="3360"/>
            <a:chExt cx="1498" cy="951"/>
          </a:xfrm>
        </p:grpSpPr>
        <p:sp>
          <p:nvSpPr>
            <p:cNvPr id="201754" name="Oval 26"/>
            <p:cNvSpPr>
              <a:spLocks noChangeArrowheads="1"/>
            </p:cNvSpPr>
            <p:nvPr/>
          </p:nvSpPr>
          <p:spPr bwMode="auto">
            <a:xfrm>
              <a:off x="3360" y="3840"/>
              <a:ext cx="334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B</a:t>
              </a:r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3694" y="3984"/>
              <a:ext cx="7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57" name="Line 29"/>
            <p:cNvSpPr>
              <a:spLocks noChangeShapeType="1"/>
            </p:cNvSpPr>
            <p:nvPr/>
          </p:nvSpPr>
          <p:spPr bwMode="auto">
            <a:xfrm flipV="1">
              <a:off x="3638" y="3360"/>
              <a:ext cx="8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62" name="Text Box 34"/>
            <p:cNvSpPr txBox="1">
              <a:spLocks noChangeArrowheads="1"/>
            </p:cNvSpPr>
            <p:nvPr/>
          </p:nvSpPr>
          <p:spPr bwMode="auto">
            <a:xfrm>
              <a:off x="2976" y="4080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chemeClr val="accent2"/>
                  </a:solidFill>
                </a:rPr>
                <a:t>V*</a:t>
              </a:r>
              <a:r>
                <a:rPr lang="en-US" sz="1800" b="1" baseline="-25000">
                  <a:solidFill>
                    <a:schemeClr val="accent2"/>
                  </a:solidFill>
                </a:rPr>
                <a:t>1</a:t>
              </a:r>
              <a:r>
                <a:rPr lang="en-US" sz="1800" b="1">
                  <a:solidFill>
                    <a:schemeClr val="accent2"/>
                  </a:solidFill>
                </a:rPr>
                <a:t>(</a:t>
              </a:r>
              <a:r>
                <a:rPr lang="en-US" sz="1800" b="1" i="1">
                  <a:solidFill>
                    <a:schemeClr val="accent2"/>
                  </a:solidFill>
                </a:rPr>
                <a:t>S</a:t>
              </a:r>
              <a:r>
                <a:rPr lang="en-US" sz="1800" b="1" i="1" baseline="-25000">
                  <a:solidFill>
                    <a:schemeClr val="accent2"/>
                  </a:solidFill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201763" name="Text Box 35"/>
            <p:cNvSpPr txBox="1">
              <a:spLocks noChangeArrowheads="1"/>
            </p:cNvSpPr>
            <p:nvPr/>
          </p:nvSpPr>
          <p:spPr bwMode="auto">
            <a:xfrm>
              <a:off x="3782" y="3696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. . .</a:t>
              </a:r>
            </a:p>
          </p:txBody>
        </p:sp>
      </p:grpSp>
      <p:sp>
        <p:nvSpPr>
          <p:cNvPr id="201767" name="Rectangle 39"/>
          <p:cNvSpPr>
            <a:spLocks noChangeArrowheads="1"/>
          </p:cNvSpPr>
          <p:nvPr/>
        </p:nvSpPr>
        <p:spPr bwMode="auto">
          <a:xfrm>
            <a:off x="228600" y="3124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= max</a:t>
            </a:r>
            <a:r>
              <a:rPr lang="en-US" baseline="-25000"/>
              <a:t>a</a:t>
            </a:r>
            <a:r>
              <a:rPr lang="en-US" baseline="-40000"/>
              <a:t>i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baseline="-25000"/>
              <a:t>i</a:t>
            </a:r>
            <a:r>
              <a:rPr lang="en-US" i="1">
                <a:latin typeface="Symbol" charset="2"/>
              </a:rPr>
              <a:t>)</a:t>
            </a:r>
            <a:r>
              <a:rPr lang="en-US">
                <a:latin typeface="Symbol" charset="2"/>
              </a:rPr>
              <a:t>]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762000" y="9144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FDB2B597-4908-014A-8409-42CCB7158815}" type="slidenum">
              <a:rPr lang="en-US"/>
              <a:pPr/>
              <a:t>31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Function </a:t>
            </a:r>
            <a:r>
              <a:rPr lang="en-US" i="1"/>
              <a:t>V</a:t>
            </a:r>
            <a:r>
              <a:rPr lang="en-US" baseline="30000">
                <a:latin typeface="Symbol" charset="2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Symbol" charset="2"/>
              </a:rPr>
              <a:t>p</a:t>
            </a:r>
            <a:r>
              <a:rPr lang="en-US" baseline="30000">
                <a:latin typeface="Symbol" charset="2"/>
              </a:rPr>
              <a:t>*</a:t>
            </a:r>
            <a:r>
              <a:rPr lang="en-US"/>
              <a:t> 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458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Optimal value function for a one step horizon: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/>
              <a:t>V*</a:t>
            </a:r>
            <a:r>
              <a:rPr lang="en-US" sz="2000" baseline="-25000"/>
              <a:t>1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 = max</a:t>
            </a:r>
            <a:r>
              <a:rPr lang="en-US" sz="2000" baseline="-25000"/>
              <a:t>a</a:t>
            </a:r>
            <a:r>
              <a:rPr lang="en-US" sz="2000" baseline="-40000"/>
              <a:t>i</a:t>
            </a:r>
            <a:r>
              <a:rPr lang="en-US" sz="2000"/>
              <a:t> [</a:t>
            </a:r>
            <a:r>
              <a:rPr lang="en-US" sz="2000" i="1"/>
              <a:t>r(s,a</a:t>
            </a:r>
            <a:r>
              <a:rPr lang="en-US" sz="2000" baseline="-25000"/>
              <a:t>i</a:t>
            </a:r>
            <a:r>
              <a:rPr lang="en-US" sz="2000" i="1">
                <a:latin typeface="Symbol" charset="2"/>
              </a:rPr>
              <a:t>)</a:t>
            </a:r>
            <a:r>
              <a:rPr lang="en-US" sz="2000">
                <a:latin typeface="Symbol" charset="2"/>
              </a:rPr>
              <a:t>]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000">
              <a:latin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000"/>
              <a:t>Optimal value function for a two step horizon:</a:t>
            </a:r>
            <a:endParaRPr lang="en-US" sz="2000">
              <a:latin typeface="Symbol" charset="2"/>
            </a:endParaRPr>
          </a:p>
        </p:txBody>
      </p:sp>
      <p:grpSp>
        <p:nvGrpSpPr>
          <p:cNvPr id="200708" name="Group 4"/>
          <p:cNvGrpSpPr>
            <a:grpSpLocks/>
          </p:cNvGrpSpPr>
          <p:nvPr/>
        </p:nvGrpSpPr>
        <p:grpSpPr bwMode="auto">
          <a:xfrm>
            <a:off x="2438400" y="914400"/>
            <a:ext cx="3297238" cy="1631950"/>
            <a:chOff x="1536" y="1670"/>
            <a:chExt cx="2077" cy="1028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A</a:t>
              </a:r>
            </a:p>
          </p:txBody>
        </p:sp>
        <p:sp>
          <p:nvSpPr>
            <p:cNvPr id="200710" name="Oval 6"/>
            <p:cNvSpPr>
              <a:spLocks noChangeArrowheads="1"/>
            </p:cNvSpPr>
            <p:nvPr/>
          </p:nvSpPr>
          <p:spPr bwMode="auto"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B</a:t>
              </a:r>
            </a:p>
          </p:txBody>
        </p:sp>
        <p:sp>
          <p:nvSpPr>
            <p:cNvPr id="200711" name="Freeform 7"/>
            <p:cNvSpPr>
              <a:spLocks/>
            </p:cNvSpPr>
            <p:nvPr/>
          </p:nvSpPr>
          <p:spPr bwMode="auto">
            <a:xfrm>
              <a:off x="2256" y="187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12" name="Freeform 8"/>
            <p:cNvSpPr>
              <a:spLocks/>
            </p:cNvSpPr>
            <p:nvPr/>
          </p:nvSpPr>
          <p:spPr bwMode="auto">
            <a:xfrm flipH="1" flipV="1">
              <a:off x="2256" y="235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13" name="Text Box 9"/>
            <p:cNvSpPr txBox="1">
              <a:spLocks noChangeArrowheads="1"/>
            </p:cNvSpPr>
            <p:nvPr/>
          </p:nvSpPr>
          <p:spPr bwMode="auto">
            <a:xfrm>
              <a:off x="2208" y="17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00714" name="Text Box 10"/>
            <p:cNvSpPr txBox="1">
              <a:spLocks noChangeArrowheads="1"/>
            </p:cNvSpPr>
            <p:nvPr/>
          </p:nvSpPr>
          <p:spPr bwMode="auto">
            <a:xfrm>
              <a:off x="2753" y="24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00715" name="Text Box 11"/>
            <p:cNvSpPr txBox="1">
              <a:spLocks noChangeArrowheads="1"/>
            </p:cNvSpPr>
            <p:nvPr/>
          </p:nvSpPr>
          <p:spPr bwMode="auto">
            <a:xfrm>
              <a:off x="2339" y="2448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200716" name="Text Box 12"/>
            <p:cNvSpPr txBox="1">
              <a:spLocks noChangeArrowheads="1"/>
            </p:cNvSpPr>
            <p:nvPr/>
          </p:nvSpPr>
          <p:spPr bwMode="auto">
            <a:xfrm>
              <a:off x="2544" y="167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  <p:sp>
          <p:nvSpPr>
            <p:cNvPr id="200717" name="Freeform 13"/>
            <p:cNvSpPr>
              <a:spLocks/>
            </p:cNvSpPr>
            <p:nvPr/>
          </p:nvSpPr>
          <p:spPr bwMode="auto">
            <a:xfrm>
              <a:off x="18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18" name="Text Box 14"/>
            <p:cNvSpPr txBox="1">
              <a:spLocks noChangeArrowheads="1"/>
            </p:cNvSpPr>
            <p:nvPr/>
          </p:nvSpPr>
          <p:spPr bwMode="auto">
            <a:xfrm>
              <a:off x="1584" y="22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00719" name="Text Box 15"/>
            <p:cNvSpPr txBox="1">
              <a:spLocks noChangeArrowheads="1"/>
            </p:cNvSpPr>
            <p:nvPr/>
          </p:nvSpPr>
          <p:spPr bwMode="auto">
            <a:xfrm>
              <a:off x="1536" y="192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200720" name="Freeform 16"/>
            <p:cNvSpPr>
              <a:spLocks/>
            </p:cNvSpPr>
            <p:nvPr/>
          </p:nvSpPr>
          <p:spPr bwMode="auto">
            <a:xfrm flipH="1">
              <a:off x="30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21" name="Text Box 17"/>
            <p:cNvSpPr txBox="1">
              <a:spLocks noChangeArrowheads="1"/>
            </p:cNvSpPr>
            <p:nvPr/>
          </p:nvSpPr>
          <p:spPr bwMode="auto">
            <a:xfrm>
              <a:off x="3360" y="224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3312" y="191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</p:grpSp>
      <p:sp>
        <p:nvSpPr>
          <p:cNvPr id="200724" name="Oval 20"/>
          <p:cNvSpPr>
            <a:spLocks noChangeArrowheads="1"/>
          </p:cNvSpPr>
          <p:nvPr/>
        </p:nvSpPr>
        <p:spPr bwMode="auto">
          <a:xfrm>
            <a:off x="7013575" y="4953000"/>
            <a:ext cx="530225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S</a:t>
            </a:r>
            <a:r>
              <a:rPr lang="en-US" baseline="-25000"/>
              <a:t>A</a:t>
            </a:r>
          </a:p>
        </p:txBody>
      </p:sp>
      <p:sp>
        <p:nvSpPr>
          <p:cNvPr id="200725" name="Oval 21"/>
          <p:cNvSpPr>
            <a:spLocks noChangeArrowheads="1"/>
          </p:cNvSpPr>
          <p:nvPr/>
        </p:nvSpPr>
        <p:spPr bwMode="auto">
          <a:xfrm>
            <a:off x="7013575" y="6096000"/>
            <a:ext cx="530225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S</a:t>
            </a:r>
            <a:r>
              <a:rPr lang="en-US" baseline="-25000"/>
              <a:t>B</a:t>
            </a:r>
          </a:p>
        </p:txBody>
      </p:sp>
      <p:sp>
        <p:nvSpPr>
          <p:cNvPr id="200728" name="Text Box 24"/>
          <p:cNvSpPr txBox="1">
            <a:spLocks noChangeArrowheads="1"/>
          </p:cNvSpPr>
          <p:nvPr/>
        </p:nvSpPr>
        <p:spPr bwMode="auto">
          <a:xfrm>
            <a:off x="5638800" y="53340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00729" name="Text Box 25"/>
          <p:cNvSpPr txBox="1">
            <a:spLocks noChangeArrowheads="1"/>
          </p:cNvSpPr>
          <p:nvPr/>
        </p:nvSpPr>
        <p:spPr bwMode="auto">
          <a:xfrm>
            <a:off x="5864225" y="47847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00738" name="Oval 34"/>
          <p:cNvSpPr>
            <a:spLocks noChangeArrowheads="1"/>
          </p:cNvSpPr>
          <p:nvPr/>
        </p:nvSpPr>
        <p:spPr bwMode="auto">
          <a:xfrm>
            <a:off x="5334000" y="4953000"/>
            <a:ext cx="530225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S</a:t>
            </a:r>
            <a:r>
              <a:rPr lang="en-US" baseline="-25000"/>
              <a:t>A</a:t>
            </a:r>
          </a:p>
        </p:txBody>
      </p:sp>
      <p:sp>
        <p:nvSpPr>
          <p:cNvPr id="200739" name="Oval 35"/>
          <p:cNvSpPr>
            <a:spLocks noChangeArrowheads="1"/>
          </p:cNvSpPr>
          <p:nvPr/>
        </p:nvSpPr>
        <p:spPr bwMode="auto">
          <a:xfrm>
            <a:off x="5334000" y="6096000"/>
            <a:ext cx="530225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S</a:t>
            </a:r>
            <a:r>
              <a:rPr lang="en-US" baseline="-25000"/>
              <a:t>B</a:t>
            </a:r>
          </a:p>
        </p:txBody>
      </p:sp>
      <p:sp>
        <p:nvSpPr>
          <p:cNvPr id="200740" name="Line 36"/>
          <p:cNvSpPr>
            <a:spLocks noChangeShapeType="1"/>
          </p:cNvSpPr>
          <p:nvPr/>
        </p:nvSpPr>
        <p:spPr bwMode="auto">
          <a:xfrm>
            <a:off x="5864225" y="5181600"/>
            <a:ext cx="1149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41" name="Line 37"/>
          <p:cNvSpPr>
            <a:spLocks noChangeShapeType="1"/>
          </p:cNvSpPr>
          <p:nvPr/>
        </p:nvSpPr>
        <p:spPr bwMode="auto">
          <a:xfrm>
            <a:off x="5864225" y="6324600"/>
            <a:ext cx="1149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42" name="Line 38"/>
          <p:cNvSpPr>
            <a:spLocks noChangeShapeType="1"/>
          </p:cNvSpPr>
          <p:nvPr/>
        </p:nvSpPr>
        <p:spPr bwMode="auto">
          <a:xfrm flipV="1">
            <a:off x="5775325" y="5334000"/>
            <a:ext cx="132715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43" name="Line 39"/>
          <p:cNvSpPr>
            <a:spLocks noChangeShapeType="1"/>
          </p:cNvSpPr>
          <p:nvPr/>
        </p:nvSpPr>
        <p:spPr bwMode="auto">
          <a:xfrm>
            <a:off x="5775325" y="5334000"/>
            <a:ext cx="132715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49" name="Text Box 45"/>
          <p:cNvSpPr txBox="1">
            <a:spLocks noChangeArrowheads="1"/>
          </p:cNvSpPr>
          <p:nvPr/>
        </p:nvSpPr>
        <p:spPr bwMode="auto">
          <a:xfrm>
            <a:off x="6003925" y="5867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. . .</a:t>
            </a:r>
          </a:p>
        </p:txBody>
      </p:sp>
      <p:sp>
        <p:nvSpPr>
          <p:cNvPr id="200747" name="Text Box 43"/>
          <p:cNvSpPr txBox="1">
            <a:spLocks noChangeArrowheads="1"/>
          </p:cNvSpPr>
          <p:nvPr/>
        </p:nvSpPr>
        <p:spPr bwMode="auto">
          <a:xfrm>
            <a:off x="4953000" y="4556125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  <a:latin typeface="Symbol" charset="2"/>
              </a:rPr>
              <a:t>g</a:t>
            </a:r>
            <a:endParaRPr lang="en-US" sz="1800" b="1">
              <a:solidFill>
                <a:schemeClr val="accent2"/>
              </a:solidFill>
            </a:endParaRPr>
          </a:p>
        </p:txBody>
      </p:sp>
      <p:sp>
        <p:nvSpPr>
          <p:cNvPr id="200753" name="Text Box 49"/>
          <p:cNvSpPr txBox="1">
            <a:spLocks noChangeArrowheads="1"/>
          </p:cNvSpPr>
          <p:nvPr/>
        </p:nvSpPr>
        <p:spPr bwMode="auto">
          <a:xfrm>
            <a:off x="4419600" y="4738688"/>
            <a:ext cx="6715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R</a:t>
            </a:r>
            <a:r>
              <a:rPr lang="en-US" baseline="-25000">
                <a:solidFill>
                  <a:srgbClr val="FF3300"/>
                </a:solidFill>
              </a:rPr>
              <a:t>A </a:t>
            </a:r>
            <a:r>
              <a:rPr lang="en-US">
                <a:solidFill>
                  <a:srgbClr val="FF3300"/>
                </a:solidFill>
              </a:rPr>
              <a:t>+</a:t>
            </a:r>
          </a:p>
        </p:txBody>
      </p:sp>
      <p:grpSp>
        <p:nvGrpSpPr>
          <p:cNvPr id="200771" name="Group 67"/>
          <p:cNvGrpSpPr>
            <a:grpSpLocks/>
          </p:cNvGrpSpPr>
          <p:nvPr/>
        </p:nvGrpSpPr>
        <p:grpSpPr bwMode="auto">
          <a:xfrm>
            <a:off x="4187825" y="4799013"/>
            <a:ext cx="1149350" cy="396875"/>
            <a:chOff x="2638" y="3023"/>
            <a:chExt cx="724" cy="250"/>
          </a:xfrm>
        </p:grpSpPr>
        <p:sp>
          <p:nvSpPr>
            <p:cNvPr id="200755" name="Text Box 51"/>
            <p:cNvSpPr txBox="1">
              <a:spLocks noChangeArrowheads="1"/>
            </p:cNvSpPr>
            <p:nvPr/>
          </p:nvSpPr>
          <p:spPr bwMode="auto">
            <a:xfrm>
              <a:off x="2638" y="302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00758" name="Line 54"/>
            <p:cNvSpPr>
              <a:spLocks noChangeShapeType="1"/>
            </p:cNvSpPr>
            <p:nvPr/>
          </p:nvSpPr>
          <p:spPr bwMode="auto">
            <a:xfrm>
              <a:off x="2638" y="3273"/>
              <a:ext cx="7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0773" name="Group 69"/>
          <p:cNvGrpSpPr>
            <a:grpSpLocks/>
          </p:cNvGrpSpPr>
          <p:nvPr/>
        </p:nvGrpSpPr>
        <p:grpSpPr bwMode="auto">
          <a:xfrm>
            <a:off x="3962400" y="5348288"/>
            <a:ext cx="1463675" cy="914400"/>
            <a:chOff x="2496" y="3369"/>
            <a:chExt cx="922" cy="576"/>
          </a:xfrm>
        </p:grpSpPr>
        <p:sp>
          <p:nvSpPr>
            <p:cNvPr id="200752" name="Text Box 48"/>
            <p:cNvSpPr txBox="1">
              <a:spLocks noChangeArrowheads="1"/>
            </p:cNvSpPr>
            <p:nvPr/>
          </p:nvSpPr>
          <p:spPr bwMode="auto">
            <a:xfrm>
              <a:off x="2496" y="336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00761" name="Line 57"/>
            <p:cNvSpPr>
              <a:spLocks noChangeShapeType="1"/>
            </p:cNvSpPr>
            <p:nvPr/>
          </p:nvSpPr>
          <p:spPr bwMode="auto">
            <a:xfrm>
              <a:off x="2582" y="3369"/>
              <a:ext cx="83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0778" name="Group 74"/>
          <p:cNvGrpSpPr>
            <a:grpSpLocks/>
          </p:cNvGrpSpPr>
          <p:nvPr/>
        </p:nvGrpSpPr>
        <p:grpSpPr bwMode="auto">
          <a:xfrm>
            <a:off x="4267200" y="5119688"/>
            <a:ext cx="762000" cy="484187"/>
            <a:chOff x="2688" y="3225"/>
            <a:chExt cx="480" cy="305"/>
          </a:xfrm>
        </p:grpSpPr>
        <p:sp>
          <p:nvSpPr>
            <p:cNvPr id="200762" name="Freeform 58"/>
            <p:cNvSpPr>
              <a:spLocks/>
            </p:cNvSpPr>
            <p:nvPr/>
          </p:nvSpPr>
          <p:spPr bwMode="auto">
            <a:xfrm>
              <a:off x="2688" y="3225"/>
              <a:ext cx="56" cy="24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96"/>
                </a:cxn>
                <a:cxn ang="0">
                  <a:pos x="0" y="240"/>
                </a:cxn>
              </a:cxnLst>
              <a:rect l="0" t="0" r="r" b="b"/>
              <a:pathLst>
                <a:path w="56" h="240">
                  <a:moveTo>
                    <a:pt x="48" y="0"/>
                  </a:moveTo>
                  <a:cubicBezTo>
                    <a:pt x="52" y="28"/>
                    <a:pt x="56" y="56"/>
                    <a:pt x="48" y="96"/>
                  </a:cubicBezTo>
                  <a:cubicBezTo>
                    <a:pt x="40" y="136"/>
                    <a:pt x="20" y="188"/>
                    <a:pt x="0" y="24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63" name="Text Box 59"/>
            <p:cNvSpPr txBox="1">
              <a:spLocks noChangeArrowheads="1"/>
            </p:cNvSpPr>
            <p:nvPr/>
          </p:nvSpPr>
          <p:spPr bwMode="auto">
            <a:xfrm>
              <a:off x="2750" y="3280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Max</a:t>
              </a:r>
            </a:p>
          </p:txBody>
        </p:sp>
      </p:grpSp>
      <p:grpSp>
        <p:nvGrpSpPr>
          <p:cNvPr id="200772" name="Group 68"/>
          <p:cNvGrpSpPr>
            <a:grpSpLocks/>
          </p:cNvGrpSpPr>
          <p:nvPr/>
        </p:nvGrpSpPr>
        <p:grpSpPr bwMode="auto">
          <a:xfrm>
            <a:off x="2971800" y="4622800"/>
            <a:ext cx="1216025" cy="801688"/>
            <a:chOff x="1872" y="2912"/>
            <a:chExt cx="766" cy="505"/>
          </a:xfrm>
        </p:grpSpPr>
        <p:sp>
          <p:nvSpPr>
            <p:cNvPr id="200756" name="Oval 52"/>
            <p:cNvSpPr>
              <a:spLocks noChangeArrowheads="1"/>
            </p:cNvSpPr>
            <p:nvPr/>
          </p:nvSpPr>
          <p:spPr bwMode="auto">
            <a:xfrm>
              <a:off x="2304" y="3129"/>
              <a:ext cx="334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A</a:t>
              </a:r>
            </a:p>
          </p:txBody>
        </p:sp>
        <p:sp>
          <p:nvSpPr>
            <p:cNvPr id="200764" name="Text Box 60"/>
            <p:cNvSpPr txBox="1">
              <a:spLocks noChangeArrowheads="1"/>
            </p:cNvSpPr>
            <p:nvPr/>
          </p:nvSpPr>
          <p:spPr bwMode="auto">
            <a:xfrm>
              <a:off x="1872" y="2912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chemeClr val="accent2"/>
                  </a:solidFill>
                </a:rPr>
                <a:t>V*</a:t>
              </a:r>
              <a:r>
                <a:rPr lang="en-US" sz="1800" b="1" baseline="-25000">
                  <a:solidFill>
                    <a:schemeClr val="accent2"/>
                  </a:solidFill>
                </a:rPr>
                <a:t>2</a:t>
              </a:r>
              <a:r>
                <a:rPr lang="en-US" sz="1800" b="1">
                  <a:solidFill>
                    <a:schemeClr val="accent2"/>
                  </a:solidFill>
                </a:rPr>
                <a:t>(</a:t>
              </a:r>
              <a:r>
                <a:rPr lang="en-US" sz="1800" b="1" i="1">
                  <a:solidFill>
                    <a:schemeClr val="accent2"/>
                  </a:solidFill>
                </a:rPr>
                <a:t>S</a:t>
              </a:r>
              <a:r>
                <a:rPr lang="en-US" sz="1800" b="1" i="1" baseline="-25000">
                  <a:solidFill>
                    <a:schemeClr val="accent2"/>
                  </a:solidFill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</a:rPr>
                <a:t>)</a:t>
              </a:r>
            </a:p>
          </p:txBody>
        </p:sp>
      </p:grpSp>
      <p:grpSp>
        <p:nvGrpSpPr>
          <p:cNvPr id="200775" name="Group 71"/>
          <p:cNvGrpSpPr>
            <a:grpSpLocks/>
          </p:cNvGrpSpPr>
          <p:nvPr/>
        </p:nvGrpSpPr>
        <p:grpSpPr bwMode="auto">
          <a:xfrm>
            <a:off x="3048000" y="6110288"/>
            <a:ext cx="1139825" cy="747712"/>
            <a:chOff x="1920" y="3849"/>
            <a:chExt cx="718" cy="471"/>
          </a:xfrm>
        </p:grpSpPr>
        <p:sp>
          <p:nvSpPr>
            <p:cNvPr id="200757" name="Oval 53"/>
            <p:cNvSpPr>
              <a:spLocks noChangeArrowheads="1"/>
            </p:cNvSpPr>
            <p:nvPr/>
          </p:nvSpPr>
          <p:spPr bwMode="auto">
            <a:xfrm>
              <a:off x="2304" y="3849"/>
              <a:ext cx="334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B</a:t>
              </a:r>
            </a:p>
          </p:txBody>
        </p:sp>
        <p:sp>
          <p:nvSpPr>
            <p:cNvPr id="200765" name="Text Box 61"/>
            <p:cNvSpPr txBox="1">
              <a:spLocks noChangeArrowheads="1"/>
            </p:cNvSpPr>
            <p:nvPr/>
          </p:nvSpPr>
          <p:spPr bwMode="auto">
            <a:xfrm>
              <a:off x="1920" y="4089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chemeClr val="accent2"/>
                  </a:solidFill>
                </a:rPr>
                <a:t>V*</a:t>
              </a:r>
              <a:r>
                <a:rPr lang="en-US" sz="1800" b="1" baseline="-25000">
                  <a:solidFill>
                    <a:schemeClr val="accent2"/>
                  </a:solidFill>
                </a:rPr>
                <a:t>2</a:t>
              </a:r>
              <a:r>
                <a:rPr lang="en-US" sz="1800" b="1">
                  <a:solidFill>
                    <a:schemeClr val="accent2"/>
                  </a:solidFill>
                </a:rPr>
                <a:t>(</a:t>
              </a:r>
              <a:r>
                <a:rPr lang="en-US" sz="1800" b="1" i="1">
                  <a:solidFill>
                    <a:schemeClr val="accent2"/>
                  </a:solidFill>
                </a:rPr>
                <a:t>S</a:t>
              </a:r>
              <a:r>
                <a:rPr lang="en-US" sz="1800" b="1" i="1" baseline="-25000">
                  <a:solidFill>
                    <a:schemeClr val="accent2"/>
                  </a:solidFill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</a:rPr>
                <a:t>)</a:t>
              </a:r>
            </a:p>
          </p:txBody>
        </p:sp>
      </p:grpSp>
      <p:grpSp>
        <p:nvGrpSpPr>
          <p:cNvPr id="200777" name="Group 73"/>
          <p:cNvGrpSpPr>
            <a:grpSpLocks/>
          </p:cNvGrpSpPr>
          <p:nvPr/>
        </p:nvGrpSpPr>
        <p:grpSpPr bwMode="auto">
          <a:xfrm>
            <a:off x="4098925" y="5348288"/>
            <a:ext cx="1327150" cy="990600"/>
            <a:chOff x="2582" y="3369"/>
            <a:chExt cx="836" cy="624"/>
          </a:xfrm>
        </p:grpSpPr>
        <p:sp>
          <p:nvSpPr>
            <p:cNvPr id="200759" name="Line 55"/>
            <p:cNvSpPr>
              <a:spLocks noChangeShapeType="1"/>
            </p:cNvSpPr>
            <p:nvPr/>
          </p:nvSpPr>
          <p:spPr bwMode="auto">
            <a:xfrm>
              <a:off x="2638" y="3993"/>
              <a:ext cx="7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60" name="Line 56"/>
            <p:cNvSpPr>
              <a:spLocks noChangeShapeType="1"/>
            </p:cNvSpPr>
            <p:nvPr/>
          </p:nvSpPr>
          <p:spPr bwMode="auto">
            <a:xfrm flipV="1">
              <a:off x="2582" y="3369"/>
              <a:ext cx="8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66" name="Text Box 62"/>
            <p:cNvSpPr txBox="1">
              <a:spLocks noChangeArrowheads="1"/>
            </p:cNvSpPr>
            <p:nvPr/>
          </p:nvSpPr>
          <p:spPr bwMode="auto">
            <a:xfrm>
              <a:off x="2726" y="3705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. . .</a:t>
              </a:r>
            </a:p>
          </p:txBody>
        </p:sp>
      </p:grpSp>
      <p:sp>
        <p:nvSpPr>
          <p:cNvPr id="200767" name="Text Box 63"/>
          <p:cNvSpPr txBox="1">
            <a:spLocks noChangeArrowheads="1"/>
          </p:cNvSpPr>
          <p:nvPr/>
        </p:nvSpPr>
        <p:spPr bwMode="auto">
          <a:xfrm>
            <a:off x="5105400" y="458628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V*</a:t>
            </a:r>
            <a:r>
              <a:rPr lang="en-US" sz="1800" b="1" baseline="-25000">
                <a:solidFill>
                  <a:schemeClr val="accent2"/>
                </a:solidFill>
              </a:rPr>
              <a:t>1</a:t>
            </a:r>
            <a:r>
              <a:rPr lang="en-US" sz="1800" b="1">
                <a:solidFill>
                  <a:schemeClr val="accent2"/>
                </a:solidFill>
              </a:rPr>
              <a:t>(</a:t>
            </a:r>
            <a:r>
              <a:rPr lang="en-US" sz="1800" b="1" i="1">
                <a:solidFill>
                  <a:schemeClr val="accent2"/>
                </a:solidFill>
              </a:rPr>
              <a:t>S</a:t>
            </a:r>
            <a:r>
              <a:rPr lang="en-US" sz="1800" b="1" i="1" baseline="-25000">
                <a:solidFill>
                  <a:schemeClr val="accent2"/>
                </a:solidFill>
              </a:rPr>
              <a:t>A</a:t>
            </a:r>
            <a:r>
              <a:rPr lang="en-US" sz="1800" b="1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200774" name="Group 70"/>
          <p:cNvGrpSpPr>
            <a:grpSpLocks/>
          </p:cNvGrpSpPr>
          <p:nvPr/>
        </p:nvGrpSpPr>
        <p:grpSpPr bwMode="auto">
          <a:xfrm>
            <a:off x="4114800" y="5546725"/>
            <a:ext cx="1238250" cy="1311275"/>
            <a:chOff x="2592" y="3494"/>
            <a:chExt cx="780" cy="826"/>
          </a:xfrm>
        </p:grpSpPr>
        <p:sp>
          <p:nvSpPr>
            <p:cNvPr id="200754" name="Text Box 50"/>
            <p:cNvSpPr txBox="1">
              <a:spLocks noChangeArrowheads="1"/>
            </p:cNvSpPr>
            <p:nvPr/>
          </p:nvSpPr>
          <p:spPr bwMode="auto">
            <a:xfrm>
              <a:off x="2592" y="3494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FF3300"/>
                  </a:solidFill>
                </a:rPr>
                <a:t>R</a:t>
              </a:r>
              <a:r>
                <a:rPr lang="en-US" baseline="-250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200768" name="Text Box 64"/>
            <p:cNvSpPr txBox="1">
              <a:spLocks noChangeArrowheads="1"/>
            </p:cNvSpPr>
            <p:nvPr/>
          </p:nvSpPr>
          <p:spPr bwMode="auto">
            <a:xfrm>
              <a:off x="3024" y="4070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aseline="-25000">
                  <a:solidFill>
                    <a:srgbClr val="FF3300"/>
                  </a:solidFill>
                </a:rPr>
                <a:t> </a:t>
              </a:r>
              <a:r>
                <a:rPr lang="en-US">
                  <a:solidFill>
                    <a:srgbClr val="FF3300"/>
                  </a:solidFill>
                </a:rPr>
                <a:t>+ </a:t>
              </a:r>
              <a:r>
                <a:rPr lang="en-US">
                  <a:solidFill>
                    <a:srgbClr val="FF3300"/>
                  </a:solidFill>
                  <a:latin typeface="Symbol" charset="2"/>
                </a:rPr>
                <a:t>g</a:t>
              </a:r>
            </a:p>
          </p:txBody>
        </p:sp>
      </p:grpSp>
      <p:sp>
        <p:nvSpPr>
          <p:cNvPr id="200769" name="Text Box 65"/>
          <p:cNvSpPr txBox="1">
            <a:spLocks noChangeArrowheads="1"/>
          </p:cNvSpPr>
          <p:nvPr/>
        </p:nvSpPr>
        <p:spPr bwMode="auto">
          <a:xfrm>
            <a:off x="5248275" y="649128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V*</a:t>
            </a:r>
            <a:r>
              <a:rPr lang="en-US" sz="1800" b="1" baseline="-25000">
                <a:solidFill>
                  <a:schemeClr val="accent2"/>
                </a:solidFill>
              </a:rPr>
              <a:t>1</a:t>
            </a:r>
            <a:r>
              <a:rPr lang="en-US" sz="1800" b="1">
                <a:solidFill>
                  <a:schemeClr val="accent2"/>
                </a:solidFill>
              </a:rPr>
              <a:t>(</a:t>
            </a:r>
            <a:r>
              <a:rPr lang="en-US" sz="1800" b="1" i="1">
                <a:solidFill>
                  <a:schemeClr val="accent2"/>
                </a:solidFill>
              </a:rPr>
              <a:t>S</a:t>
            </a:r>
            <a:r>
              <a:rPr lang="en-US" sz="1800" b="1" i="1" baseline="-25000">
                <a:solidFill>
                  <a:schemeClr val="accent2"/>
                </a:solidFill>
              </a:rPr>
              <a:t>B</a:t>
            </a:r>
            <a:r>
              <a:rPr lang="en-US" sz="18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00770" name="Rectangle 66"/>
          <p:cNvSpPr>
            <a:spLocks noChangeArrowheads="1"/>
          </p:cNvSpPr>
          <p:nvPr/>
        </p:nvSpPr>
        <p:spPr bwMode="auto">
          <a:xfrm>
            <a:off x="304800" y="4114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 algn="ctr">
              <a:lnSpc>
                <a:spcPct val="90000"/>
              </a:lnSpc>
              <a:buFontTx/>
              <a:buNone/>
            </a:pPr>
            <a:r>
              <a:rPr lang="en-US"/>
              <a:t>V*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= max</a:t>
            </a:r>
            <a:r>
              <a:rPr lang="en-US" baseline="-25000"/>
              <a:t>a</a:t>
            </a:r>
            <a:r>
              <a:rPr lang="en-US" baseline="-40000"/>
              <a:t>i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baseline="-25000"/>
              <a:t>i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/>
              <a:t>V</a:t>
            </a:r>
            <a:r>
              <a:rPr lang="en-US" i="1"/>
              <a:t> </a:t>
            </a:r>
            <a:r>
              <a:rPr lang="en-US" baseline="-25000"/>
              <a:t>1</a:t>
            </a:r>
            <a:r>
              <a:rPr lang="en-US" baseline="40000">
                <a:latin typeface="Symbol" charset="2"/>
              </a:rPr>
              <a:t>*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 baseline="-25000"/>
              <a:t>i</a:t>
            </a:r>
            <a:r>
              <a:rPr lang="en-US"/>
              <a:t>))]</a:t>
            </a:r>
          </a:p>
        </p:txBody>
      </p:sp>
      <p:sp>
        <p:nvSpPr>
          <p:cNvPr id="200780" name="Text Box 76"/>
          <p:cNvSpPr txBox="1">
            <a:spLocks noChangeArrowheads="1"/>
          </p:cNvSpPr>
          <p:nvPr/>
        </p:nvSpPr>
        <p:spPr bwMode="auto">
          <a:xfrm>
            <a:off x="152400" y="5029200"/>
            <a:ext cx="3200400" cy="14763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 Instance of the Dynamic Programming Principle: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 Reuse shared sub-results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 Exponential saving</a:t>
            </a:r>
          </a:p>
        </p:txBody>
      </p:sp>
      <p:sp>
        <p:nvSpPr>
          <p:cNvPr id="200781" name="Text Box 77"/>
          <p:cNvSpPr txBox="1">
            <a:spLocks noChangeArrowheads="1"/>
          </p:cNvSpPr>
          <p:nvPr/>
        </p:nvSpPr>
        <p:spPr bwMode="auto">
          <a:xfrm>
            <a:off x="762000" y="9144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07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0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0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7" grpId="0" autoUpdateAnimBg="0"/>
      <p:bldP spid="200753" grpId="0" autoUpdateAnimBg="0"/>
      <p:bldP spid="200770" grpId="0" autoUpdateAnimBg="0"/>
      <p:bldP spid="200780" grpId="0" uiExpand="1" build="p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83E53ADC-293B-154A-97BB-95BE3E2F3EE9}" type="slidenum">
              <a:rPr lang="en-US"/>
              <a:pPr/>
              <a:t>32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Function </a:t>
            </a:r>
            <a:r>
              <a:rPr lang="en-US" i="1"/>
              <a:t>V</a:t>
            </a:r>
            <a:r>
              <a:rPr lang="en-US" baseline="30000">
                <a:latin typeface="Symbol" charset="2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Symbol" charset="2"/>
              </a:rPr>
              <a:t>p</a:t>
            </a:r>
            <a:r>
              <a:rPr lang="en-US" baseline="30000">
                <a:latin typeface="Symbol" charset="2"/>
              </a:rPr>
              <a:t>*</a:t>
            </a:r>
            <a:r>
              <a:rPr lang="en-US"/>
              <a:t>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458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Optimal value function for a one step horizon: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/>
              <a:t>V*</a:t>
            </a:r>
            <a:r>
              <a:rPr lang="en-US" sz="2000" baseline="-25000"/>
              <a:t>1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 = max</a:t>
            </a:r>
            <a:r>
              <a:rPr lang="en-US" sz="2000" baseline="-25000"/>
              <a:t>a</a:t>
            </a:r>
            <a:r>
              <a:rPr lang="en-US" sz="2000" baseline="-40000"/>
              <a:t>i</a:t>
            </a:r>
            <a:r>
              <a:rPr lang="en-US" sz="2000"/>
              <a:t> [</a:t>
            </a:r>
            <a:r>
              <a:rPr lang="en-US" sz="2000" i="1"/>
              <a:t>r(s,a</a:t>
            </a:r>
            <a:r>
              <a:rPr lang="en-US" sz="2000" baseline="-25000"/>
              <a:t>i</a:t>
            </a:r>
            <a:r>
              <a:rPr lang="en-US" sz="2000" i="1">
                <a:latin typeface="Symbol" charset="2"/>
              </a:rPr>
              <a:t>)</a:t>
            </a:r>
            <a:r>
              <a:rPr lang="en-US" sz="2000">
                <a:latin typeface="Symbol" charset="2"/>
              </a:rPr>
              <a:t>]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000">
              <a:latin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000"/>
              <a:t>Optimal value function for a two step horizon:</a:t>
            </a:r>
            <a:endParaRPr lang="en-US" sz="2000">
              <a:latin typeface="Symbol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/>
              <a:t>V*</a:t>
            </a:r>
            <a:r>
              <a:rPr lang="en-US" sz="2000" baseline="-25000"/>
              <a:t>2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 = max</a:t>
            </a:r>
            <a:r>
              <a:rPr lang="en-US" sz="2000" baseline="-25000"/>
              <a:t>a</a:t>
            </a:r>
            <a:r>
              <a:rPr lang="en-US" sz="2000" baseline="-40000"/>
              <a:t>i</a:t>
            </a:r>
            <a:r>
              <a:rPr lang="en-US" sz="2000"/>
              <a:t> [</a:t>
            </a:r>
            <a:r>
              <a:rPr lang="en-US" sz="2000" i="1"/>
              <a:t>r(s,a</a:t>
            </a:r>
            <a:r>
              <a:rPr lang="en-US" sz="2000" baseline="-25000"/>
              <a:t>i</a:t>
            </a:r>
            <a:r>
              <a:rPr lang="en-US" sz="2000" i="1">
                <a:latin typeface="Symbol" charset="2"/>
              </a:rPr>
              <a:t>)</a:t>
            </a:r>
            <a:r>
              <a:rPr lang="en-US" sz="2000" i="1"/>
              <a:t> + </a:t>
            </a:r>
            <a:r>
              <a:rPr lang="en-US" sz="2000">
                <a:latin typeface="Symbol" charset="2"/>
              </a:rPr>
              <a:t>g</a:t>
            </a:r>
            <a:r>
              <a:rPr lang="en-US" sz="2000"/>
              <a:t>V</a:t>
            </a:r>
            <a:r>
              <a:rPr lang="en-US" sz="2000" i="1"/>
              <a:t> </a:t>
            </a:r>
            <a:r>
              <a:rPr lang="en-US" sz="2000" baseline="-25000"/>
              <a:t>1</a:t>
            </a:r>
            <a:r>
              <a:rPr lang="en-US" sz="2000" baseline="40000">
                <a:latin typeface="Symbol" charset="2"/>
              </a:rPr>
              <a:t>*</a:t>
            </a:r>
            <a:r>
              <a:rPr lang="en-US" sz="2000"/>
              <a:t>(</a:t>
            </a:r>
            <a:r>
              <a:rPr lang="en-US" sz="2000">
                <a:latin typeface="Symbol" charset="2"/>
              </a:rPr>
              <a:t>d</a:t>
            </a:r>
            <a:r>
              <a:rPr lang="en-US" sz="2000"/>
              <a:t>(</a:t>
            </a:r>
            <a:r>
              <a:rPr lang="en-US" sz="2000" i="1"/>
              <a:t>s, a</a:t>
            </a:r>
            <a:r>
              <a:rPr lang="en-US" sz="2000" baseline="-25000"/>
              <a:t>i</a:t>
            </a:r>
            <a:r>
              <a:rPr lang="en-US" sz="2000"/>
              <a:t>))]</a:t>
            </a:r>
          </a:p>
        </p:txBody>
      </p:sp>
      <p:grpSp>
        <p:nvGrpSpPr>
          <p:cNvPr id="199684" name="Group 4"/>
          <p:cNvGrpSpPr>
            <a:grpSpLocks/>
          </p:cNvGrpSpPr>
          <p:nvPr/>
        </p:nvGrpSpPr>
        <p:grpSpPr bwMode="auto">
          <a:xfrm>
            <a:off x="2438400" y="914400"/>
            <a:ext cx="3297238" cy="1631950"/>
            <a:chOff x="1536" y="1670"/>
            <a:chExt cx="2077" cy="1028"/>
          </a:xfrm>
        </p:grpSpPr>
        <p:sp>
          <p:nvSpPr>
            <p:cNvPr id="199685" name="Oval 5"/>
            <p:cNvSpPr>
              <a:spLocks noChangeArrowheads="1"/>
            </p:cNvSpPr>
            <p:nvPr/>
          </p:nvSpPr>
          <p:spPr bwMode="auto"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A</a:t>
              </a:r>
            </a:p>
          </p:txBody>
        </p:sp>
        <p:sp>
          <p:nvSpPr>
            <p:cNvPr id="199686" name="Oval 6"/>
            <p:cNvSpPr>
              <a:spLocks noChangeArrowheads="1"/>
            </p:cNvSpPr>
            <p:nvPr/>
          </p:nvSpPr>
          <p:spPr bwMode="auto"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B</a:t>
              </a:r>
            </a:p>
          </p:txBody>
        </p:sp>
        <p:sp>
          <p:nvSpPr>
            <p:cNvPr id="199687" name="Freeform 7"/>
            <p:cNvSpPr>
              <a:spLocks/>
            </p:cNvSpPr>
            <p:nvPr/>
          </p:nvSpPr>
          <p:spPr bwMode="auto">
            <a:xfrm>
              <a:off x="2256" y="187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88" name="Freeform 8"/>
            <p:cNvSpPr>
              <a:spLocks/>
            </p:cNvSpPr>
            <p:nvPr/>
          </p:nvSpPr>
          <p:spPr bwMode="auto">
            <a:xfrm flipH="1" flipV="1">
              <a:off x="2256" y="235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89" name="Text Box 9"/>
            <p:cNvSpPr txBox="1">
              <a:spLocks noChangeArrowheads="1"/>
            </p:cNvSpPr>
            <p:nvPr/>
          </p:nvSpPr>
          <p:spPr bwMode="auto">
            <a:xfrm>
              <a:off x="2208" y="17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9690" name="Text Box 10"/>
            <p:cNvSpPr txBox="1">
              <a:spLocks noChangeArrowheads="1"/>
            </p:cNvSpPr>
            <p:nvPr/>
          </p:nvSpPr>
          <p:spPr bwMode="auto">
            <a:xfrm>
              <a:off x="2753" y="24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9691" name="Text Box 11"/>
            <p:cNvSpPr txBox="1">
              <a:spLocks noChangeArrowheads="1"/>
            </p:cNvSpPr>
            <p:nvPr/>
          </p:nvSpPr>
          <p:spPr bwMode="auto">
            <a:xfrm>
              <a:off x="2339" y="2448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199692" name="Text Box 12"/>
            <p:cNvSpPr txBox="1">
              <a:spLocks noChangeArrowheads="1"/>
            </p:cNvSpPr>
            <p:nvPr/>
          </p:nvSpPr>
          <p:spPr bwMode="auto">
            <a:xfrm>
              <a:off x="2544" y="167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  <p:sp>
          <p:nvSpPr>
            <p:cNvPr id="199693" name="Freeform 13"/>
            <p:cNvSpPr>
              <a:spLocks/>
            </p:cNvSpPr>
            <p:nvPr/>
          </p:nvSpPr>
          <p:spPr bwMode="auto">
            <a:xfrm>
              <a:off x="18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94" name="Text Box 14"/>
            <p:cNvSpPr txBox="1">
              <a:spLocks noChangeArrowheads="1"/>
            </p:cNvSpPr>
            <p:nvPr/>
          </p:nvSpPr>
          <p:spPr bwMode="auto">
            <a:xfrm>
              <a:off x="1584" y="22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9695" name="Text Box 15"/>
            <p:cNvSpPr txBox="1">
              <a:spLocks noChangeArrowheads="1"/>
            </p:cNvSpPr>
            <p:nvPr/>
          </p:nvSpPr>
          <p:spPr bwMode="auto">
            <a:xfrm>
              <a:off x="1536" y="192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199696" name="Freeform 16"/>
            <p:cNvSpPr>
              <a:spLocks/>
            </p:cNvSpPr>
            <p:nvPr/>
          </p:nvSpPr>
          <p:spPr bwMode="auto">
            <a:xfrm flipH="1">
              <a:off x="30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97" name="Text Box 17"/>
            <p:cNvSpPr txBox="1">
              <a:spLocks noChangeArrowheads="1"/>
            </p:cNvSpPr>
            <p:nvPr/>
          </p:nvSpPr>
          <p:spPr bwMode="auto">
            <a:xfrm>
              <a:off x="3360" y="224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9698" name="Text Box 18"/>
            <p:cNvSpPr txBox="1">
              <a:spLocks noChangeArrowheads="1"/>
            </p:cNvSpPr>
            <p:nvPr/>
          </p:nvSpPr>
          <p:spPr bwMode="auto">
            <a:xfrm>
              <a:off x="3312" y="191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</p:grpSp>
      <p:sp>
        <p:nvSpPr>
          <p:cNvPr id="199699" name="Rectangle 19"/>
          <p:cNvSpPr>
            <a:spLocks noChangeArrowheads="1"/>
          </p:cNvSpPr>
          <p:nvPr/>
        </p:nvSpPr>
        <p:spPr bwMode="auto">
          <a:xfrm>
            <a:off x="381000" y="46482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Optimal value function for an n step horizon:</a:t>
            </a:r>
            <a:endParaRPr lang="en-US">
              <a:solidFill>
                <a:schemeClr val="accent2"/>
              </a:solidFill>
              <a:latin typeface="Symbol" charset="2"/>
            </a:endParaRP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457200" y="50292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 algn="ctr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V*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>
                <a:solidFill>
                  <a:schemeClr val="accent2"/>
                </a:solidFill>
              </a:rPr>
              <a:t>) = max</a:t>
            </a:r>
            <a:r>
              <a:rPr lang="en-US" baseline="-25000">
                <a:solidFill>
                  <a:schemeClr val="accent2"/>
                </a:solidFill>
              </a:rPr>
              <a:t>a</a:t>
            </a:r>
            <a:r>
              <a:rPr lang="en-US" baseline="-40000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 [</a:t>
            </a:r>
            <a:r>
              <a:rPr lang="en-US" i="1">
                <a:solidFill>
                  <a:schemeClr val="accent2"/>
                </a:solidFill>
              </a:rPr>
              <a:t>r(s,a</a:t>
            </a:r>
            <a:r>
              <a:rPr lang="en-US" baseline="-25000">
                <a:solidFill>
                  <a:schemeClr val="accent2"/>
                </a:solidFill>
              </a:rPr>
              <a:t>i</a:t>
            </a:r>
            <a:r>
              <a:rPr lang="en-US" i="1">
                <a:solidFill>
                  <a:schemeClr val="accent2"/>
                </a:solidFill>
                <a:latin typeface="Symbol" charset="2"/>
              </a:rPr>
              <a:t>)</a:t>
            </a:r>
            <a:r>
              <a:rPr lang="en-US" i="1">
                <a:solidFill>
                  <a:schemeClr val="accent2"/>
                </a:solidFill>
              </a:rPr>
              <a:t> + </a:t>
            </a:r>
            <a:r>
              <a:rPr lang="en-US">
                <a:solidFill>
                  <a:schemeClr val="accent2"/>
                </a:solidFill>
                <a:latin typeface="Symbol" charset="2"/>
              </a:rPr>
              <a:t>g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r>
              <a:rPr lang="en-US" baseline="40000">
                <a:solidFill>
                  <a:schemeClr val="accent2"/>
                </a:solidFill>
                <a:latin typeface="Symbol" charset="2"/>
              </a:rPr>
              <a:t>*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charset="2"/>
              </a:rPr>
              <a:t>d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s, a</a:t>
            </a:r>
            <a:r>
              <a:rPr lang="en-US" baseline="-25000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))]</a:t>
            </a:r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762000" y="9144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3D9DC96D-8E4A-464B-80FD-977F192B7F74}" type="slidenum">
              <a:rPr lang="en-US"/>
              <a:pPr/>
              <a:t>33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Function </a:t>
            </a:r>
            <a:r>
              <a:rPr lang="en-US" i="1"/>
              <a:t>V</a:t>
            </a:r>
            <a:r>
              <a:rPr lang="en-US" baseline="30000">
                <a:latin typeface="Symbol" charset="2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Symbol" charset="2"/>
              </a:rPr>
              <a:t>p</a:t>
            </a:r>
            <a:r>
              <a:rPr lang="en-US" baseline="30000">
                <a:latin typeface="Symbol" charset="2"/>
              </a:rPr>
              <a:t>*</a:t>
            </a:r>
            <a:r>
              <a:rPr lang="en-US"/>
              <a:t>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458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Optimal value function for a one step horizon: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/>
              <a:t>V*</a:t>
            </a:r>
            <a:r>
              <a:rPr lang="en-US" sz="2000" baseline="-25000"/>
              <a:t>1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 = max</a:t>
            </a:r>
            <a:r>
              <a:rPr lang="en-US" sz="2000" baseline="-25000"/>
              <a:t>a</a:t>
            </a:r>
            <a:r>
              <a:rPr lang="en-US" sz="2000" baseline="-40000"/>
              <a:t>i</a:t>
            </a:r>
            <a:r>
              <a:rPr lang="en-US" sz="2000"/>
              <a:t> [</a:t>
            </a:r>
            <a:r>
              <a:rPr lang="en-US" sz="2000" i="1"/>
              <a:t>r(s,a</a:t>
            </a:r>
            <a:r>
              <a:rPr lang="en-US" sz="2000" baseline="-25000"/>
              <a:t>i</a:t>
            </a:r>
            <a:r>
              <a:rPr lang="en-US" sz="2000" i="1">
                <a:latin typeface="Symbol" charset="2"/>
              </a:rPr>
              <a:t>)</a:t>
            </a:r>
            <a:r>
              <a:rPr lang="en-US" sz="2000">
                <a:latin typeface="Symbol" charset="2"/>
              </a:rPr>
              <a:t>]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000">
              <a:latin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000"/>
              <a:t>Optimal value function for a two step horizon:</a:t>
            </a:r>
            <a:endParaRPr lang="en-US" sz="2000">
              <a:latin typeface="Symbol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/>
              <a:t>V*</a:t>
            </a:r>
            <a:r>
              <a:rPr lang="en-US" sz="2000" baseline="-25000"/>
              <a:t>2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 = max</a:t>
            </a:r>
            <a:r>
              <a:rPr lang="en-US" sz="2000" baseline="-25000"/>
              <a:t>a</a:t>
            </a:r>
            <a:r>
              <a:rPr lang="en-US" sz="2000" baseline="-40000"/>
              <a:t>i</a:t>
            </a:r>
            <a:r>
              <a:rPr lang="en-US" sz="2000"/>
              <a:t> [</a:t>
            </a:r>
            <a:r>
              <a:rPr lang="en-US" sz="2000" i="1"/>
              <a:t>r(s,a</a:t>
            </a:r>
            <a:r>
              <a:rPr lang="en-US" sz="2000" baseline="-25000"/>
              <a:t>i</a:t>
            </a:r>
            <a:r>
              <a:rPr lang="en-US" sz="2000" i="1">
                <a:latin typeface="Symbol" charset="2"/>
              </a:rPr>
              <a:t>)</a:t>
            </a:r>
            <a:r>
              <a:rPr lang="en-US" sz="2000" i="1"/>
              <a:t> + </a:t>
            </a:r>
            <a:r>
              <a:rPr lang="en-US" sz="2000">
                <a:latin typeface="Symbol" charset="2"/>
              </a:rPr>
              <a:t>g</a:t>
            </a:r>
            <a:r>
              <a:rPr lang="en-US" sz="2000"/>
              <a:t>V</a:t>
            </a:r>
            <a:r>
              <a:rPr lang="en-US" sz="2000" i="1"/>
              <a:t> </a:t>
            </a:r>
            <a:r>
              <a:rPr lang="en-US" sz="2000" baseline="-25000"/>
              <a:t>1</a:t>
            </a:r>
            <a:r>
              <a:rPr lang="en-US" sz="2000" baseline="40000">
                <a:latin typeface="Symbol" charset="2"/>
              </a:rPr>
              <a:t>*</a:t>
            </a:r>
            <a:r>
              <a:rPr lang="en-US" sz="2000"/>
              <a:t>(</a:t>
            </a:r>
            <a:r>
              <a:rPr lang="en-US" sz="2000">
                <a:latin typeface="Symbol" charset="2"/>
              </a:rPr>
              <a:t>d</a:t>
            </a:r>
            <a:r>
              <a:rPr lang="en-US" sz="2000"/>
              <a:t>(</a:t>
            </a:r>
            <a:r>
              <a:rPr lang="en-US" sz="2000" i="1"/>
              <a:t>s, a</a:t>
            </a:r>
            <a:r>
              <a:rPr lang="en-US" sz="2000" baseline="-25000"/>
              <a:t>i</a:t>
            </a:r>
            <a:r>
              <a:rPr lang="en-US" sz="2000"/>
              <a:t>))]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Optimal value function for an n step horizon:</a:t>
            </a:r>
            <a:endParaRPr lang="en-US" sz="2000">
              <a:latin typeface="Symbol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/>
              <a:t>V*</a:t>
            </a:r>
            <a:r>
              <a:rPr lang="en-US" sz="2000" baseline="-25000"/>
              <a:t>n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 = max</a:t>
            </a:r>
            <a:r>
              <a:rPr lang="en-US" sz="2000" baseline="-25000"/>
              <a:t>a</a:t>
            </a:r>
            <a:r>
              <a:rPr lang="en-US" sz="2000" baseline="-40000"/>
              <a:t>i</a:t>
            </a:r>
            <a:r>
              <a:rPr lang="en-US" sz="2000"/>
              <a:t> [</a:t>
            </a:r>
            <a:r>
              <a:rPr lang="en-US" sz="2000" i="1"/>
              <a:t>r(s,a</a:t>
            </a:r>
            <a:r>
              <a:rPr lang="en-US" sz="2000" baseline="-25000"/>
              <a:t>i</a:t>
            </a:r>
            <a:r>
              <a:rPr lang="en-US" sz="2000" i="1">
                <a:latin typeface="Symbol" charset="2"/>
              </a:rPr>
              <a:t>)</a:t>
            </a:r>
            <a:r>
              <a:rPr lang="en-US" sz="2000" i="1"/>
              <a:t> + </a:t>
            </a:r>
            <a:r>
              <a:rPr lang="en-US" sz="2000">
                <a:latin typeface="Symbol" charset="2"/>
              </a:rPr>
              <a:t>g</a:t>
            </a:r>
            <a:r>
              <a:rPr lang="en-US" sz="2000"/>
              <a:t>V</a:t>
            </a:r>
            <a:r>
              <a:rPr lang="en-US" sz="2000" i="1"/>
              <a:t> </a:t>
            </a:r>
            <a:r>
              <a:rPr lang="en-US" sz="2000" baseline="-25000"/>
              <a:t>n-1</a:t>
            </a:r>
            <a:r>
              <a:rPr lang="en-US" sz="2000" baseline="40000">
                <a:latin typeface="Symbol" charset="2"/>
              </a:rPr>
              <a:t>*</a:t>
            </a:r>
            <a:r>
              <a:rPr lang="en-US" sz="2000"/>
              <a:t>(</a:t>
            </a:r>
            <a:r>
              <a:rPr lang="en-US" sz="2000">
                <a:latin typeface="Symbol" charset="2"/>
              </a:rPr>
              <a:t>d</a:t>
            </a:r>
            <a:r>
              <a:rPr lang="en-US" sz="2000"/>
              <a:t>(</a:t>
            </a:r>
            <a:r>
              <a:rPr lang="en-US" sz="2000" i="1"/>
              <a:t>s, a</a:t>
            </a:r>
            <a:r>
              <a:rPr lang="en-US" sz="2000" baseline="-25000"/>
              <a:t>i</a:t>
            </a:r>
            <a:r>
              <a:rPr lang="en-US" sz="2000"/>
              <a:t>))]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>
                <a:solidFill>
                  <a:schemeClr val="accent2"/>
                </a:solidFill>
              </a:rPr>
              <a:t>Optimal value function for an infinite horizon:</a:t>
            </a:r>
            <a:endParaRPr lang="en-US" sz="2000">
              <a:solidFill>
                <a:schemeClr val="accent2"/>
              </a:solidFill>
              <a:latin typeface="Symbol" charset="2"/>
            </a:endParaRPr>
          </a:p>
        </p:txBody>
      </p:sp>
      <p:grpSp>
        <p:nvGrpSpPr>
          <p:cNvPr id="197652" name="Group 20"/>
          <p:cNvGrpSpPr>
            <a:grpSpLocks/>
          </p:cNvGrpSpPr>
          <p:nvPr/>
        </p:nvGrpSpPr>
        <p:grpSpPr bwMode="auto">
          <a:xfrm>
            <a:off x="2438400" y="914400"/>
            <a:ext cx="3297238" cy="1631950"/>
            <a:chOff x="1536" y="1670"/>
            <a:chExt cx="2077" cy="1028"/>
          </a:xfrm>
        </p:grpSpPr>
        <p:sp>
          <p:nvSpPr>
            <p:cNvPr id="197636" name="Oval 4"/>
            <p:cNvSpPr>
              <a:spLocks noChangeArrowheads="1"/>
            </p:cNvSpPr>
            <p:nvPr/>
          </p:nvSpPr>
          <p:spPr bwMode="auto"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A</a:t>
              </a:r>
            </a:p>
          </p:txBody>
        </p:sp>
        <p:sp>
          <p:nvSpPr>
            <p:cNvPr id="197637" name="Oval 5"/>
            <p:cNvSpPr>
              <a:spLocks noChangeArrowheads="1"/>
            </p:cNvSpPr>
            <p:nvPr/>
          </p:nvSpPr>
          <p:spPr bwMode="auto"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/>
                <a:t>S</a:t>
              </a:r>
              <a:r>
                <a:rPr lang="en-US" baseline="-25000"/>
                <a:t>B</a:t>
              </a:r>
            </a:p>
          </p:txBody>
        </p:sp>
        <p:sp>
          <p:nvSpPr>
            <p:cNvPr id="197639" name="Freeform 7"/>
            <p:cNvSpPr>
              <a:spLocks/>
            </p:cNvSpPr>
            <p:nvPr/>
          </p:nvSpPr>
          <p:spPr bwMode="auto">
            <a:xfrm>
              <a:off x="2256" y="187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40" name="Freeform 8"/>
            <p:cNvSpPr>
              <a:spLocks/>
            </p:cNvSpPr>
            <p:nvPr/>
          </p:nvSpPr>
          <p:spPr bwMode="auto">
            <a:xfrm flipH="1" flipV="1">
              <a:off x="2256" y="2352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0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41" name="Text Box 9"/>
            <p:cNvSpPr txBox="1">
              <a:spLocks noChangeArrowheads="1"/>
            </p:cNvSpPr>
            <p:nvPr/>
          </p:nvSpPr>
          <p:spPr bwMode="auto">
            <a:xfrm>
              <a:off x="2208" y="17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2753" y="24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7643" name="Text Box 11"/>
            <p:cNvSpPr txBox="1">
              <a:spLocks noChangeArrowheads="1"/>
            </p:cNvSpPr>
            <p:nvPr/>
          </p:nvSpPr>
          <p:spPr bwMode="auto">
            <a:xfrm>
              <a:off x="2339" y="2448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2544" y="167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  <p:sp>
          <p:nvSpPr>
            <p:cNvPr id="197646" name="Freeform 14"/>
            <p:cNvSpPr>
              <a:spLocks/>
            </p:cNvSpPr>
            <p:nvPr/>
          </p:nvSpPr>
          <p:spPr bwMode="auto">
            <a:xfrm>
              <a:off x="18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47" name="Text Box 15"/>
            <p:cNvSpPr txBox="1">
              <a:spLocks noChangeArrowheads="1"/>
            </p:cNvSpPr>
            <p:nvPr/>
          </p:nvSpPr>
          <p:spPr bwMode="auto">
            <a:xfrm>
              <a:off x="1584" y="22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>
              <a:off x="1536" y="192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197649" name="Freeform 17"/>
            <p:cNvSpPr>
              <a:spLocks/>
            </p:cNvSpPr>
            <p:nvPr/>
          </p:nvSpPr>
          <p:spPr bwMode="auto">
            <a:xfrm flipH="1">
              <a:off x="3024" y="1952"/>
              <a:ext cx="336" cy="544"/>
            </a:xfrm>
            <a:custGeom>
              <a:avLst/>
              <a:gdLst/>
              <a:ahLst/>
              <a:cxnLst>
                <a:cxn ang="0">
                  <a:pos x="336" y="352"/>
                </a:cxn>
                <a:cxn ang="0">
                  <a:pos x="48" y="496"/>
                </a:cxn>
                <a:cxn ang="0">
                  <a:pos x="48" y="64"/>
                </a:cxn>
                <a:cxn ang="0">
                  <a:pos x="288" y="112"/>
                </a:cxn>
              </a:cxnLst>
              <a:rect l="0" t="0" r="r" b="b"/>
              <a:pathLst>
                <a:path w="336" h="544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50" name="Text Box 18"/>
            <p:cNvSpPr txBox="1">
              <a:spLocks noChangeArrowheads="1"/>
            </p:cNvSpPr>
            <p:nvPr/>
          </p:nvSpPr>
          <p:spPr bwMode="auto">
            <a:xfrm>
              <a:off x="3360" y="224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7651" name="Text Box 19"/>
            <p:cNvSpPr txBox="1">
              <a:spLocks noChangeArrowheads="1"/>
            </p:cNvSpPr>
            <p:nvPr/>
          </p:nvSpPr>
          <p:spPr bwMode="auto">
            <a:xfrm>
              <a:off x="3312" y="191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</p:grp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1676400" y="6248400"/>
            <a:ext cx="5334000" cy="381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31775" indent="-231775" algn="ctr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V*(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>
                <a:solidFill>
                  <a:schemeClr val="accent2"/>
                </a:solidFill>
              </a:rPr>
              <a:t>) = max</a:t>
            </a:r>
            <a:r>
              <a:rPr lang="en-US" baseline="-25000">
                <a:solidFill>
                  <a:schemeClr val="accent2"/>
                </a:solidFill>
              </a:rPr>
              <a:t>a</a:t>
            </a:r>
            <a:r>
              <a:rPr lang="en-US" baseline="-40000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 [</a:t>
            </a:r>
            <a:r>
              <a:rPr lang="en-US" i="1">
                <a:solidFill>
                  <a:schemeClr val="accent2"/>
                </a:solidFill>
              </a:rPr>
              <a:t>r(s,a</a:t>
            </a:r>
            <a:r>
              <a:rPr lang="en-US" baseline="-25000">
                <a:solidFill>
                  <a:schemeClr val="accent2"/>
                </a:solidFill>
              </a:rPr>
              <a:t>i</a:t>
            </a:r>
            <a:r>
              <a:rPr lang="en-US" i="1">
                <a:solidFill>
                  <a:schemeClr val="accent2"/>
                </a:solidFill>
                <a:latin typeface="Symbol" charset="2"/>
              </a:rPr>
              <a:t>)</a:t>
            </a:r>
            <a:r>
              <a:rPr lang="en-US" i="1">
                <a:solidFill>
                  <a:schemeClr val="accent2"/>
                </a:solidFill>
              </a:rPr>
              <a:t> + </a:t>
            </a:r>
            <a:r>
              <a:rPr lang="en-US">
                <a:solidFill>
                  <a:schemeClr val="accent2"/>
                </a:solidFill>
                <a:latin typeface="Symbol" charset="2"/>
              </a:rPr>
              <a:t>g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 baseline="40000">
                <a:solidFill>
                  <a:schemeClr val="accent2"/>
                </a:solidFill>
                <a:latin typeface="Symbol" charset="2"/>
              </a:rPr>
              <a:t>*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charset="2"/>
              </a:rPr>
              <a:t>d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s, a</a:t>
            </a:r>
            <a:r>
              <a:rPr lang="en-US" baseline="-25000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))]</a:t>
            </a:r>
          </a:p>
        </p:txBody>
      </p:sp>
      <p:sp>
        <p:nvSpPr>
          <p:cNvPr id="197654" name="Text Box 22"/>
          <p:cNvSpPr txBox="1">
            <a:spLocks noChangeArrowheads="1"/>
          </p:cNvSpPr>
          <p:nvPr/>
        </p:nvSpPr>
        <p:spPr bwMode="auto">
          <a:xfrm>
            <a:off x="762000" y="9144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equation</a:t>
            </a:r>
            <a:endParaRPr lang="en-US" dirty="0"/>
          </a:p>
        </p:txBody>
      </p:sp>
      <p:pic>
        <p:nvPicPr>
          <p:cNvPr id="31" name="Picture 30" descr="Screen shot 2014-08-21 at 4.24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8636"/>
            <a:ext cx="8612188" cy="5523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algorithm</a:t>
            </a:r>
            <a:endParaRPr lang="en-US" dirty="0"/>
          </a:p>
        </p:txBody>
      </p:sp>
      <p:pic>
        <p:nvPicPr>
          <p:cNvPr id="3" name="Picture 2" descr="Screen shot 2014-08-21 at 4.25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1250"/>
            <a:ext cx="7993727" cy="567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C980CAEF-BD11-774A-860E-98396A022F98}" type="slidenum">
              <a:rPr lang="en-US"/>
              <a:pPr/>
              <a:t>36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MDPs by Value Iteration</a:t>
            </a:r>
            <a:endParaRPr lang="en-US" i="1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Insight: Can calculate optimal values iteratively using Dynamic Programming.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Algorithm:</a:t>
            </a:r>
          </a:p>
          <a:p>
            <a:pPr>
              <a:lnSpc>
                <a:spcPct val="90000"/>
              </a:lnSpc>
            </a:pPr>
            <a:r>
              <a:rPr lang="en-US"/>
              <a:t>Iteratively calculate value using Bellman’s Equation: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Terminate when values are “close enough”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|V*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- 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| &lt; </a:t>
            </a:r>
            <a:r>
              <a:rPr lang="en-US">
                <a:latin typeface="Symbol" charset="2"/>
              </a:rPr>
              <a:t>e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>
              <a:latin typeface="Symbol" charset="2"/>
            </a:endParaRPr>
          </a:p>
          <a:p>
            <a:pPr>
              <a:lnSpc>
                <a:spcPct val="90000"/>
              </a:lnSpc>
            </a:pPr>
            <a:r>
              <a:rPr lang="en-US"/>
              <a:t>Agent selects optimal action by one step lookahead on 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</a:t>
            </a:r>
            <a:r>
              <a:rPr lang="en-US">
                <a:latin typeface="Symbol" charset="2"/>
              </a:rPr>
              <a:t>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>
                <a:latin typeface="Symbol" charset="2"/>
              </a:rPr>
              <a:t>p</a:t>
            </a:r>
            <a:r>
              <a:rPr lang="en-US"/>
              <a:t>*</a:t>
            </a:r>
            <a:r>
              <a:rPr lang="en-US" i="1"/>
              <a:t>(s)</a:t>
            </a:r>
            <a:r>
              <a:rPr lang="en-US"/>
              <a:t> = argmax</a:t>
            </a:r>
            <a:r>
              <a:rPr lang="en-US" baseline="-25000"/>
              <a:t>a</a:t>
            </a:r>
            <a:r>
              <a:rPr lang="en-US">
                <a:latin typeface="Symbol" charset="2"/>
              </a:rPr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1CD88F9C-293F-F044-A510-7BD4B5EF74D1}" type="slidenum">
              <a:rPr lang="en-US"/>
              <a:pPr/>
              <a:t>37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 of Value Iteration</a:t>
            </a:r>
            <a:endParaRPr lang="en-US" i="1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562600"/>
          </a:xfrm>
        </p:spPr>
        <p:txBody>
          <a:bodyPr/>
          <a:lstStyle/>
          <a:p>
            <a:r>
              <a:rPr lang="en-US"/>
              <a:t>If terminate when values are “close enough”</a:t>
            </a:r>
          </a:p>
          <a:p>
            <a:pPr algn="ctr">
              <a:buFontTx/>
              <a:buNone/>
            </a:pPr>
            <a:r>
              <a:rPr lang="en-US"/>
              <a:t>|V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- 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 </a:t>
            </a:r>
            <a:r>
              <a:rPr lang="en-US" baseline="-25000"/>
              <a:t>t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| &lt; </a:t>
            </a:r>
            <a:r>
              <a:rPr lang="en-US">
                <a:latin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/>
              <a:t>   Then:</a:t>
            </a:r>
            <a:endParaRPr lang="en-US">
              <a:latin typeface="Symbol" charset="2"/>
            </a:endParaRPr>
          </a:p>
          <a:p>
            <a:pPr algn="ctr">
              <a:buFontTx/>
              <a:buNone/>
            </a:pPr>
            <a:r>
              <a:rPr lang="en-US"/>
              <a:t>Max</a:t>
            </a:r>
            <a:r>
              <a:rPr lang="en-US" baseline="-25000"/>
              <a:t>s in S</a:t>
            </a:r>
            <a:r>
              <a:rPr lang="en-US">
                <a:latin typeface="Symbol" charset="2"/>
              </a:rPr>
              <a:t> </a:t>
            </a:r>
            <a:r>
              <a:rPr lang="en-US"/>
              <a:t>|V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- 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| &lt; 2</a:t>
            </a:r>
            <a:r>
              <a:rPr lang="en-US">
                <a:latin typeface="Symbol" charset="2"/>
              </a:rPr>
              <a:t>eg/(1</a:t>
            </a:r>
            <a:r>
              <a:rPr lang="en-US"/>
              <a:t> - </a:t>
            </a:r>
            <a:r>
              <a:rPr lang="en-US">
                <a:latin typeface="Symbol" charset="2"/>
              </a:rPr>
              <a:t> g)</a:t>
            </a:r>
          </a:p>
          <a:p>
            <a:endParaRPr lang="en-US"/>
          </a:p>
          <a:p>
            <a:r>
              <a:rPr lang="en-US"/>
              <a:t>Converges in polynomial time.</a:t>
            </a:r>
          </a:p>
          <a:p>
            <a:r>
              <a:rPr lang="en-US"/>
              <a:t>Convergence guaranteed even if updates are performed infinitely often, but asynchronously and in any order.</a:t>
            </a:r>
            <a:endParaRPr lang="en-US">
              <a:latin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6F2F4A9F-A3BF-0C45-884C-0E1A502BBDA0}" type="slidenum">
              <a:rPr lang="en-US"/>
              <a:pPr/>
              <a:t>38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11430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11430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2057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2057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2971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2971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2460" name="Line 12"/>
          <p:cNvSpPr>
            <a:spLocks noChangeShapeType="1"/>
          </p:cNvSpPr>
          <p:nvPr/>
        </p:nvSpPr>
        <p:spPr bwMode="auto">
          <a:xfrm>
            <a:off x="1795463" y="3287713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>
            <a:off x="1795463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auto">
          <a:xfrm>
            <a:off x="27765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3" name="Line 15"/>
          <p:cNvSpPr>
            <a:spLocks noChangeShapeType="1"/>
          </p:cNvSpPr>
          <p:nvPr/>
        </p:nvSpPr>
        <p:spPr bwMode="auto">
          <a:xfrm rot="5400000" flipH="1">
            <a:off x="31353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5" name="Line 17"/>
          <p:cNvSpPr>
            <a:spLocks noChangeShapeType="1"/>
          </p:cNvSpPr>
          <p:nvPr/>
        </p:nvSpPr>
        <p:spPr bwMode="auto">
          <a:xfrm rot="-5400000">
            <a:off x="1239838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6" name="Line 18"/>
          <p:cNvSpPr>
            <a:spLocks noChangeShapeType="1"/>
          </p:cNvSpPr>
          <p:nvPr/>
        </p:nvSpPr>
        <p:spPr bwMode="auto">
          <a:xfrm rot="16200000" flipH="1">
            <a:off x="1435100" y="3971925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H="1">
            <a:off x="27098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34290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32469" name="Freeform 21"/>
          <p:cNvSpPr>
            <a:spLocks/>
          </p:cNvSpPr>
          <p:nvPr/>
        </p:nvSpPr>
        <p:spPr bwMode="auto">
          <a:xfrm>
            <a:off x="34496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 rot="-5400000">
            <a:off x="2231232" y="3864768"/>
            <a:ext cx="457200" cy="195263"/>
            <a:chOff x="2544" y="2688"/>
            <a:chExt cx="336" cy="144"/>
          </a:xfrm>
        </p:grpSpPr>
        <p:sp>
          <p:nvSpPr>
            <p:cNvPr id="232471" name="Line 2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72" name="Line 2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2473" name="Group 25"/>
          <p:cNvGrpSpPr>
            <a:grpSpLocks/>
          </p:cNvGrpSpPr>
          <p:nvPr/>
        </p:nvGrpSpPr>
        <p:grpSpPr bwMode="auto">
          <a:xfrm>
            <a:off x="1828800" y="4267200"/>
            <a:ext cx="457200" cy="195263"/>
            <a:chOff x="2544" y="2688"/>
            <a:chExt cx="336" cy="144"/>
          </a:xfrm>
        </p:grpSpPr>
        <p:sp>
          <p:nvSpPr>
            <p:cNvPr id="232474" name="Line 26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476" name="Line 28"/>
          <p:cNvSpPr>
            <a:spLocks noChangeShapeType="1"/>
          </p:cNvSpPr>
          <p:nvPr/>
        </p:nvSpPr>
        <p:spPr bwMode="auto">
          <a:xfrm>
            <a:off x="27432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2478" name="Text Box 30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2479" name="Rectangle 31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2480" name="Rectangle 32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2481" name="Rectangle 33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2482" name="Rectangle 34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2483" name="Rectangle 35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2484" name="Rectangle 36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2485" name="Group 37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488" name="Line 40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89" name="Line 41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2490" name="Group 42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32491" name="Line 4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92" name="Line 4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493" name="Line 45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94" name="Text Box 46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32495" name="Freeform 47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2496" name="Group 48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32497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2499" name="Group 51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32500" name="Line 52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502" name="Line 54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03" name="Text Box 55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2504" name="Text Box 56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2505" name="Text Box 57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32506" name="Text Box 58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32507" name="AutoShape 59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08" name="Text Box 60"/>
          <p:cNvSpPr txBox="1">
            <a:spLocks noChangeArrowheads="1"/>
          </p:cNvSpPr>
          <p:nvPr/>
        </p:nvSpPr>
        <p:spPr bwMode="auto">
          <a:xfrm>
            <a:off x="4953000" y="3336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32514" name="Text Box 66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32520" name="Text Box 72"/>
          <p:cNvSpPr txBox="1">
            <a:spLocks noChangeArrowheads="1"/>
          </p:cNvSpPr>
          <p:nvPr/>
        </p:nvSpPr>
        <p:spPr bwMode="auto">
          <a:xfrm>
            <a:off x="1752600" y="2906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32521" name="Text Box 73"/>
          <p:cNvSpPr txBox="1">
            <a:spLocks noChangeArrowheads="1"/>
          </p:cNvSpPr>
          <p:nvPr/>
        </p:nvSpPr>
        <p:spPr bwMode="auto">
          <a:xfrm>
            <a:off x="1676400" y="3581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32522" name="Text Box 74"/>
          <p:cNvSpPr txBox="1">
            <a:spLocks noChangeArrowheads="1"/>
          </p:cNvSpPr>
          <p:nvPr/>
        </p:nvSpPr>
        <p:spPr bwMode="auto">
          <a:xfrm>
            <a:off x="1295400" y="5410200"/>
            <a:ext cx="2251075" cy="11366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a: 0 + 0.9 x 0 = 0</a:t>
            </a:r>
          </a:p>
          <a:p>
            <a:r>
              <a:rPr lang="en-US"/>
              <a:t> b: 0 + 0.9 x 0 = 0</a:t>
            </a:r>
          </a:p>
          <a:p>
            <a:pPr>
              <a:buFont typeface="Wingdings" charset="2"/>
              <a:buChar char="Ø"/>
            </a:pPr>
            <a:r>
              <a:rPr lang="en-US"/>
              <a:t> Max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5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2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2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08" grpId="0" autoUpdateAnimBg="0"/>
      <p:bldP spid="232522" grpId="0" uiExpand="1" build="p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5866BE9E-ADFE-094C-BF6C-02B6CA2A80CF}" type="slidenum">
              <a:rPr lang="en-US"/>
              <a:pPr/>
              <a:t>39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1430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1430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2057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2057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2971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971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>
            <a:off x="1795463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 flipH="1">
            <a:off x="1795463" y="3482975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>
            <a:off x="2776538" y="3287713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5" name="Line 13"/>
          <p:cNvSpPr>
            <a:spLocks noChangeShapeType="1"/>
          </p:cNvSpPr>
          <p:nvPr/>
        </p:nvSpPr>
        <p:spPr bwMode="auto">
          <a:xfrm rot="5400000" flipH="1">
            <a:off x="31353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 rot="-5400000">
            <a:off x="1239838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 rot="16200000" flipH="1">
            <a:off x="1435100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 flipH="1">
            <a:off x="27098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34290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38610" name="Freeform 18"/>
          <p:cNvSpPr>
            <a:spLocks/>
          </p:cNvSpPr>
          <p:nvPr/>
        </p:nvSpPr>
        <p:spPr bwMode="auto">
          <a:xfrm>
            <a:off x="34496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2" name="Line 20"/>
          <p:cNvSpPr>
            <a:spLocks noChangeShapeType="1"/>
          </p:cNvSpPr>
          <p:nvPr/>
        </p:nvSpPr>
        <p:spPr bwMode="auto">
          <a:xfrm rot="-5400000">
            <a:off x="2132013" y="39608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3" name="Line 21"/>
          <p:cNvSpPr>
            <a:spLocks noChangeShapeType="1"/>
          </p:cNvSpPr>
          <p:nvPr/>
        </p:nvSpPr>
        <p:spPr bwMode="auto">
          <a:xfrm rot="16200000" flipH="1">
            <a:off x="2327275" y="3960813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8614" name="Group 22"/>
          <p:cNvGrpSpPr>
            <a:grpSpLocks/>
          </p:cNvGrpSpPr>
          <p:nvPr/>
        </p:nvGrpSpPr>
        <p:grpSpPr bwMode="auto">
          <a:xfrm>
            <a:off x="1828800" y="4267200"/>
            <a:ext cx="457200" cy="195263"/>
            <a:chOff x="2544" y="2688"/>
            <a:chExt cx="336" cy="144"/>
          </a:xfrm>
        </p:grpSpPr>
        <p:sp>
          <p:nvSpPr>
            <p:cNvPr id="238615" name="Line 2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16" name="Line 2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617" name="Line 25"/>
          <p:cNvSpPr>
            <a:spLocks noChangeShapeType="1"/>
          </p:cNvSpPr>
          <p:nvPr/>
        </p:nvSpPr>
        <p:spPr bwMode="auto">
          <a:xfrm>
            <a:off x="27432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8" name="Text Box 26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8619" name="Text Box 27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8620" name="Rectangle 28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8621" name="Rectangle 29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8622" name="Rectangle 30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8623" name="Rectangle 31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8625" name="Rectangle 33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8626" name="Group 34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38627" name="Line 35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28" name="Line 36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629" name="Line 37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30" name="Line 38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8631" name="Group 39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38632" name="Line 4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634" name="Line 42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35" name="Text Box 43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38636" name="Freeform 44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8637" name="Group 45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640" name="Group 48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42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643" name="Line 51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44" name="Text Box 52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8645" name="Text Box 53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8646" name="Text Box 54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38647" name="Text Box 55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38648" name="AutoShape 56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49" name="Text Box 57"/>
          <p:cNvSpPr txBox="1">
            <a:spLocks noChangeArrowheads="1"/>
          </p:cNvSpPr>
          <p:nvPr/>
        </p:nvSpPr>
        <p:spPr bwMode="auto">
          <a:xfrm>
            <a:off x="4953000" y="3336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38650" name="Text Box 58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38651" name="Text Box 59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38656" name="Text Box 64"/>
          <p:cNvSpPr txBox="1">
            <a:spLocks noChangeArrowheads="1"/>
          </p:cNvSpPr>
          <p:nvPr/>
        </p:nvSpPr>
        <p:spPr bwMode="auto">
          <a:xfrm>
            <a:off x="2743200" y="3352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38657" name="Text Box 65"/>
          <p:cNvSpPr txBox="1">
            <a:spLocks noChangeArrowheads="1"/>
          </p:cNvSpPr>
          <p:nvPr/>
        </p:nvSpPr>
        <p:spPr bwMode="auto">
          <a:xfrm>
            <a:off x="2590800" y="3657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38658" name="Text Box 66"/>
          <p:cNvSpPr txBox="1">
            <a:spLocks noChangeArrowheads="1"/>
          </p:cNvSpPr>
          <p:nvPr/>
        </p:nvSpPr>
        <p:spPr bwMode="auto">
          <a:xfrm>
            <a:off x="1143000" y="5181600"/>
            <a:ext cx="2816225" cy="1501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a: 100 + 0.9 x 0 = 100</a:t>
            </a:r>
          </a:p>
          <a:p>
            <a:r>
              <a:rPr lang="en-US"/>
              <a:t> b:     0 + 0.9 x 0 = 0</a:t>
            </a:r>
          </a:p>
          <a:p>
            <a:r>
              <a:rPr lang="en-US"/>
              <a:t> c:      0 + 0.9 x 0 = 0</a:t>
            </a:r>
          </a:p>
          <a:p>
            <a:pPr>
              <a:buFont typeface="Wingdings" charset="2"/>
              <a:buChar char="Ø"/>
            </a:pPr>
            <a:r>
              <a:rPr lang="en-US"/>
              <a:t> Max = 100</a:t>
            </a:r>
          </a:p>
        </p:txBody>
      </p:sp>
      <p:sp>
        <p:nvSpPr>
          <p:cNvPr id="238659" name="Text Box 67"/>
          <p:cNvSpPr txBox="1">
            <a:spLocks noChangeArrowheads="1"/>
          </p:cNvSpPr>
          <p:nvPr/>
        </p:nvSpPr>
        <p:spPr bwMode="auto">
          <a:xfrm>
            <a:off x="2057400" y="342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51" grpId="0" autoUpdateAnimBg="0"/>
      <p:bldP spid="238658" grpId="0" uiExpand="1" build="p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B2B59715-210B-9C4E-9C9B-A2F3E58F8BBE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Ideas in this lecture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>
                <a:solidFill>
                  <a:schemeClr val="accent2"/>
                </a:solidFill>
              </a:rPr>
              <a:t>Problem</a:t>
            </a:r>
            <a:r>
              <a:rPr lang="en-US"/>
              <a:t> is to </a:t>
            </a:r>
            <a:r>
              <a:rPr lang="en-US">
                <a:solidFill>
                  <a:schemeClr val="accent2"/>
                </a:solidFill>
              </a:rPr>
              <a:t>accumulate rewards</a:t>
            </a:r>
            <a:r>
              <a:rPr lang="en-US"/>
              <a:t>, </a:t>
            </a:r>
            <a:br>
              <a:rPr lang="en-US"/>
            </a:br>
            <a:r>
              <a:rPr lang="en-US"/>
              <a:t>rather than to achieve goal states.</a:t>
            </a:r>
          </a:p>
          <a:p>
            <a:pPr>
              <a:spcBef>
                <a:spcPct val="70000"/>
              </a:spcBef>
            </a:pPr>
            <a:r>
              <a:rPr lang="en-US">
                <a:solidFill>
                  <a:schemeClr val="accent2"/>
                </a:solidFill>
              </a:rPr>
              <a:t>Approach</a:t>
            </a:r>
            <a:r>
              <a:rPr lang="en-US"/>
              <a:t> is to generate </a:t>
            </a:r>
            <a:r>
              <a:rPr lang="en-US">
                <a:solidFill>
                  <a:schemeClr val="accent2"/>
                </a:solidFill>
              </a:rPr>
              <a:t>reactive policies</a:t>
            </a:r>
            <a:r>
              <a:rPr lang="en-US"/>
              <a:t> for how to act in all situations, rather than plans for a single starting situation.</a:t>
            </a:r>
          </a:p>
          <a:p>
            <a:pPr>
              <a:spcBef>
                <a:spcPct val="70000"/>
              </a:spcBef>
            </a:pPr>
            <a:r>
              <a:rPr lang="en-US">
                <a:solidFill>
                  <a:schemeClr val="accent2"/>
                </a:solidFill>
              </a:rPr>
              <a:t>Policies</a:t>
            </a:r>
            <a:r>
              <a:rPr lang="en-US"/>
              <a:t> fall out of </a:t>
            </a:r>
            <a:r>
              <a:rPr lang="en-US">
                <a:solidFill>
                  <a:schemeClr val="accent2"/>
                </a:solidFill>
              </a:rPr>
              <a:t>value functions</a:t>
            </a:r>
            <a:r>
              <a:rPr lang="en-US"/>
              <a:t>, which describe the greatest </a:t>
            </a:r>
            <a:r>
              <a:rPr lang="en-US">
                <a:solidFill>
                  <a:schemeClr val="accent2"/>
                </a:solidFill>
              </a:rPr>
              <a:t>lifetime reward</a:t>
            </a:r>
            <a:r>
              <a:rPr lang="en-US"/>
              <a:t> achievable at every state.</a:t>
            </a:r>
          </a:p>
          <a:p>
            <a:pPr>
              <a:spcBef>
                <a:spcPct val="70000"/>
              </a:spcBef>
            </a:pPr>
            <a:r>
              <a:rPr lang="en-US">
                <a:solidFill>
                  <a:schemeClr val="accent2"/>
                </a:solidFill>
              </a:rPr>
              <a:t>Value functions</a:t>
            </a:r>
            <a:r>
              <a:rPr lang="en-US"/>
              <a:t> are </a:t>
            </a:r>
            <a:r>
              <a:rPr lang="en-US">
                <a:solidFill>
                  <a:schemeClr val="accent2"/>
                </a:solidFill>
              </a:rPr>
              <a:t>iteratively approximated.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F65384A7-929B-044F-AFA7-9B4B424B13B1}" type="slidenum">
              <a:rPr lang="en-US"/>
              <a:pPr/>
              <a:t>40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1430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11430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2057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2057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2971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2971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>
            <a:off x="1795463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7" name="Line 11"/>
          <p:cNvSpPr>
            <a:spLocks noChangeShapeType="1"/>
          </p:cNvSpPr>
          <p:nvPr/>
        </p:nvSpPr>
        <p:spPr bwMode="auto">
          <a:xfrm flipH="1">
            <a:off x="1795463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8" name="Line 12"/>
          <p:cNvSpPr>
            <a:spLocks noChangeShapeType="1"/>
          </p:cNvSpPr>
          <p:nvPr/>
        </p:nvSpPr>
        <p:spPr bwMode="auto">
          <a:xfrm>
            <a:off x="27765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9" name="Line 13"/>
          <p:cNvSpPr>
            <a:spLocks noChangeShapeType="1"/>
          </p:cNvSpPr>
          <p:nvPr/>
        </p:nvSpPr>
        <p:spPr bwMode="auto">
          <a:xfrm rot="5400000" flipH="1">
            <a:off x="31353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0" name="Line 14"/>
          <p:cNvSpPr>
            <a:spLocks noChangeShapeType="1"/>
          </p:cNvSpPr>
          <p:nvPr/>
        </p:nvSpPr>
        <p:spPr bwMode="auto">
          <a:xfrm rot="-5400000">
            <a:off x="1239838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rot="16200000" flipH="1">
            <a:off x="1435100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2" name="Line 16"/>
          <p:cNvSpPr>
            <a:spLocks noChangeShapeType="1"/>
          </p:cNvSpPr>
          <p:nvPr/>
        </p:nvSpPr>
        <p:spPr bwMode="auto">
          <a:xfrm flipH="1">
            <a:off x="27098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34290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34496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9635" name="Group 19"/>
          <p:cNvGrpSpPr>
            <a:grpSpLocks/>
          </p:cNvGrpSpPr>
          <p:nvPr/>
        </p:nvGrpSpPr>
        <p:grpSpPr bwMode="auto">
          <a:xfrm rot="-5400000">
            <a:off x="2231232" y="3864768"/>
            <a:ext cx="457200" cy="195263"/>
            <a:chOff x="2544" y="2688"/>
            <a:chExt cx="336" cy="144"/>
          </a:xfrm>
        </p:grpSpPr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9638" name="Group 22"/>
          <p:cNvGrpSpPr>
            <a:grpSpLocks/>
          </p:cNvGrpSpPr>
          <p:nvPr/>
        </p:nvGrpSpPr>
        <p:grpSpPr bwMode="auto">
          <a:xfrm>
            <a:off x="1828800" y="4267200"/>
            <a:ext cx="457200" cy="195263"/>
            <a:chOff x="2544" y="2688"/>
            <a:chExt cx="336" cy="144"/>
          </a:xfrm>
        </p:grpSpPr>
        <p:sp>
          <p:nvSpPr>
            <p:cNvPr id="239639" name="Line 2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40" name="Line 2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9641" name="Line 25"/>
          <p:cNvSpPr>
            <a:spLocks noChangeShapeType="1"/>
          </p:cNvSpPr>
          <p:nvPr/>
        </p:nvSpPr>
        <p:spPr bwMode="auto">
          <a:xfrm>
            <a:off x="27432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42" name="Text Box 26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9643" name="Text Box 27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9645" name="Rectangle 29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9646" name="Rectangle 30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9647" name="Rectangle 31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9649" name="Rectangle 33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9650" name="Group 34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39651" name="Line 35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52" name="Line 36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9653" name="Line 37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9655" name="Group 39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39656" name="Line 4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57" name="Line 4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9658" name="Line 42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59" name="Text Box 43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39660" name="Freeform 44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9661" name="Group 45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39662" name="Line 46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63" name="Line 47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9664" name="Group 48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9667" name="Line 51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9669" name="Text Box 53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39670" name="Text Box 54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39671" name="Text Box 55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39672" name="AutoShape 56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73" name="Text Box 57"/>
          <p:cNvSpPr txBox="1">
            <a:spLocks noChangeArrowheads="1"/>
          </p:cNvSpPr>
          <p:nvPr/>
        </p:nvSpPr>
        <p:spPr bwMode="auto">
          <a:xfrm>
            <a:off x="4953000" y="3336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39674" name="Text Box 58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39675" name="Text Box 59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39676" name="Text Box 60"/>
          <p:cNvSpPr txBox="1">
            <a:spLocks noChangeArrowheads="1"/>
          </p:cNvSpPr>
          <p:nvPr/>
        </p:nvSpPr>
        <p:spPr bwMode="auto">
          <a:xfrm>
            <a:off x="6684963" y="3336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39680" name="Text Box 64"/>
          <p:cNvSpPr txBox="1">
            <a:spLocks noChangeArrowheads="1"/>
          </p:cNvSpPr>
          <p:nvPr/>
        </p:nvSpPr>
        <p:spPr bwMode="auto">
          <a:xfrm>
            <a:off x="35814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39682" name="Text Box 66"/>
          <p:cNvSpPr txBox="1">
            <a:spLocks noChangeArrowheads="1"/>
          </p:cNvSpPr>
          <p:nvPr/>
        </p:nvSpPr>
        <p:spPr bwMode="auto">
          <a:xfrm>
            <a:off x="1295400" y="5399088"/>
            <a:ext cx="2251075" cy="7715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a: 0 + 0.9 x 0 = 0</a:t>
            </a:r>
          </a:p>
          <a:p>
            <a:pPr>
              <a:buFont typeface="Wingdings" charset="2"/>
              <a:buChar char="Ø"/>
            </a:pPr>
            <a:r>
              <a:rPr lang="en-US"/>
              <a:t> Max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6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6" grpId="0" autoUpdateAnimBg="0"/>
      <p:bldP spid="239682" grpId="0" uiExpand="1" build="p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5125F901-CFA1-3D49-9131-C4419DC4958F}" type="slidenum">
              <a:rPr lang="en-US"/>
              <a:pPr/>
              <a:t>41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1430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11430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2057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2057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2971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2971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1795463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1" name="Line 11"/>
          <p:cNvSpPr>
            <a:spLocks noChangeShapeType="1"/>
          </p:cNvSpPr>
          <p:nvPr/>
        </p:nvSpPr>
        <p:spPr bwMode="auto">
          <a:xfrm flipH="1">
            <a:off x="1795463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>
            <a:off x="27765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 rot="5400000" flipH="1">
            <a:off x="31353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 rot="-5400000">
            <a:off x="1239838" y="3971925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 rot="16200000" flipH="1">
            <a:off x="1435100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 flipH="1">
            <a:off x="27098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34290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40658" name="Freeform 18"/>
          <p:cNvSpPr>
            <a:spLocks/>
          </p:cNvSpPr>
          <p:nvPr/>
        </p:nvSpPr>
        <p:spPr bwMode="auto">
          <a:xfrm>
            <a:off x="34496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0659" name="Group 19"/>
          <p:cNvGrpSpPr>
            <a:grpSpLocks/>
          </p:cNvGrpSpPr>
          <p:nvPr/>
        </p:nvGrpSpPr>
        <p:grpSpPr bwMode="auto">
          <a:xfrm rot="-5400000">
            <a:off x="2231232" y="3864768"/>
            <a:ext cx="457200" cy="195263"/>
            <a:chOff x="2544" y="2688"/>
            <a:chExt cx="336" cy="144"/>
          </a:xfrm>
        </p:grpSpPr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663" name="Line 23"/>
          <p:cNvSpPr>
            <a:spLocks noChangeShapeType="1"/>
          </p:cNvSpPr>
          <p:nvPr/>
        </p:nvSpPr>
        <p:spPr bwMode="auto">
          <a:xfrm>
            <a:off x="1828800" y="4267200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4" name="Line 24"/>
          <p:cNvSpPr>
            <a:spLocks noChangeShapeType="1"/>
          </p:cNvSpPr>
          <p:nvPr/>
        </p:nvSpPr>
        <p:spPr bwMode="auto">
          <a:xfrm flipH="1">
            <a:off x="1828800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27432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6" name="Text Box 26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0669" name="Rectangle 29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0674" name="Group 34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40675" name="Line 35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76" name="Line 36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677" name="Line 37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78" name="Line 38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0679" name="Group 39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40680" name="Line 4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81" name="Line 4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682" name="Line 42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83" name="Text Box 43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40684" name="Freeform 44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0685" name="Group 45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40686" name="Line 46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87" name="Line 47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688" name="Group 48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40689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90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691" name="Line 51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92" name="Text Box 52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0693" name="Text Box 53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0694" name="Text Box 54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40696" name="AutoShape 56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97" name="Text Box 57"/>
          <p:cNvSpPr txBox="1">
            <a:spLocks noChangeArrowheads="1"/>
          </p:cNvSpPr>
          <p:nvPr/>
        </p:nvSpPr>
        <p:spPr bwMode="auto">
          <a:xfrm>
            <a:off x="4953000" y="3336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0698" name="Text Box 58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40699" name="Text Box 59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40700" name="Text Box 60"/>
          <p:cNvSpPr txBox="1">
            <a:spLocks noChangeArrowheads="1"/>
          </p:cNvSpPr>
          <p:nvPr/>
        </p:nvSpPr>
        <p:spPr bwMode="auto">
          <a:xfrm>
            <a:off x="6684963" y="3336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0701" name="Text Box 61"/>
          <p:cNvSpPr txBox="1">
            <a:spLocks noChangeArrowheads="1"/>
          </p:cNvSpPr>
          <p:nvPr/>
        </p:nvSpPr>
        <p:spPr bwMode="auto">
          <a:xfrm>
            <a:off x="4953000" y="4479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1DE9F76E-7DDD-F54B-AD31-12D30A9B3123}" type="slidenum">
              <a:rPr lang="en-US"/>
              <a:pPr/>
              <a:t>42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11430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1430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2057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2057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2971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2971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>
            <a:off x="1795463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 flipH="1">
            <a:off x="1795463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>
            <a:off x="27765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 rot="5400000" flipH="1">
            <a:off x="31353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 rot="-5400000">
            <a:off x="1239838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 rot="16200000" flipH="1">
            <a:off x="1435100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 flipH="1">
            <a:off x="27098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34290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41682" name="Freeform 18"/>
          <p:cNvSpPr>
            <a:spLocks/>
          </p:cNvSpPr>
          <p:nvPr/>
        </p:nvSpPr>
        <p:spPr bwMode="auto">
          <a:xfrm>
            <a:off x="34496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84" name="Line 20"/>
          <p:cNvSpPr>
            <a:spLocks noChangeShapeType="1"/>
          </p:cNvSpPr>
          <p:nvPr/>
        </p:nvSpPr>
        <p:spPr bwMode="auto">
          <a:xfrm rot="-5400000">
            <a:off x="2132013" y="3960813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85" name="Line 21"/>
          <p:cNvSpPr>
            <a:spLocks noChangeShapeType="1"/>
          </p:cNvSpPr>
          <p:nvPr/>
        </p:nvSpPr>
        <p:spPr bwMode="auto">
          <a:xfrm rot="16200000" flipH="1">
            <a:off x="2327275" y="39608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87" name="Line 23"/>
          <p:cNvSpPr>
            <a:spLocks noChangeShapeType="1"/>
          </p:cNvSpPr>
          <p:nvPr/>
        </p:nvSpPr>
        <p:spPr bwMode="auto">
          <a:xfrm>
            <a:off x="18288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88" name="Line 24"/>
          <p:cNvSpPr>
            <a:spLocks noChangeShapeType="1"/>
          </p:cNvSpPr>
          <p:nvPr/>
        </p:nvSpPr>
        <p:spPr bwMode="auto">
          <a:xfrm flipH="1">
            <a:off x="1828800" y="4462463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89" name="Line 25"/>
          <p:cNvSpPr>
            <a:spLocks noChangeShapeType="1"/>
          </p:cNvSpPr>
          <p:nvPr/>
        </p:nvSpPr>
        <p:spPr bwMode="auto">
          <a:xfrm>
            <a:off x="2743200" y="4267200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90" name="Text Box 26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1691" name="Text Box 27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1692" name="Rectangle 28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1693" name="Rectangle 29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1694" name="Rectangle 30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1695" name="Rectangle 31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1696" name="Rectangle 32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1697" name="Rectangle 33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1698" name="Group 34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41699" name="Line 35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00" name="Line 36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1701" name="Line 37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702" name="Line 38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1703" name="Group 39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41704" name="Line 4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05" name="Line 4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1706" name="Line 42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707" name="Text Box 43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41708" name="Freeform 44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1709" name="Group 45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41710" name="Line 46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1" name="Line 47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1712" name="Group 48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41713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4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1715" name="Line 51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716" name="Text Box 52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1717" name="Text Box 53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1718" name="Text Box 54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41719" name="Text Box 55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41720" name="AutoShape 56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721" name="Text Box 57"/>
          <p:cNvSpPr txBox="1">
            <a:spLocks noChangeArrowheads="1"/>
          </p:cNvSpPr>
          <p:nvPr/>
        </p:nvSpPr>
        <p:spPr bwMode="auto">
          <a:xfrm>
            <a:off x="4953000" y="3336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1722" name="Text Box 58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6684963" y="3336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1725" name="Text Box 61"/>
          <p:cNvSpPr txBox="1">
            <a:spLocks noChangeArrowheads="1"/>
          </p:cNvSpPr>
          <p:nvPr/>
        </p:nvSpPr>
        <p:spPr bwMode="auto">
          <a:xfrm>
            <a:off x="4953000" y="4479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1726" name="Text Box 62"/>
          <p:cNvSpPr txBox="1">
            <a:spLocks noChangeArrowheads="1"/>
          </p:cNvSpPr>
          <p:nvPr/>
        </p:nvSpPr>
        <p:spPr bwMode="auto">
          <a:xfrm>
            <a:off x="5922963" y="4479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CCE1132B-8117-7B47-A4C5-CABD0E128C3C}" type="slidenum">
              <a:rPr lang="en-US"/>
              <a:pPr/>
              <a:t>43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1430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11430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2057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2057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2971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2971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>
            <a:off x="1795463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H="1">
            <a:off x="1795463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>
            <a:off x="27765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2" name="Line 14"/>
          <p:cNvSpPr>
            <a:spLocks noChangeShapeType="1"/>
          </p:cNvSpPr>
          <p:nvPr/>
        </p:nvSpPr>
        <p:spPr bwMode="auto">
          <a:xfrm rot="-5400000">
            <a:off x="1239838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rot="16200000" flipH="1">
            <a:off x="1435100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 rot="5400000" flipH="1">
            <a:off x="3135313" y="3971925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4" name="Line 16"/>
          <p:cNvSpPr>
            <a:spLocks noChangeShapeType="1"/>
          </p:cNvSpPr>
          <p:nvPr/>
        </p:nvSpPr>
        <p:spPr bwMode="auto">
          <a:xfrm flipH="1">
            <a:off x="2709863" y="4462463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34290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42706" name="Freeform 18"/>
          <p:cNvSpPr>
            <a:spLocks/>
          </p:cNvSpPr>
          <p:nvPr/>
        </p:nvSpPr>
        <p:spPr bwMode="auto">
          <a:xfrm>
            <a:off x="34496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2707" name="Group 19"/>
          <p:cNvGrpSpPr>
            <a:grpSpLocks/>
          </p:cNvGrpSpPr>
          <p:nvPr/>
        </p:nvGrpSpPr>
        <p:grpSpPr bwMode="auto">
          <a:xfrm rot="-5400000">
            <a:off x="2231232" y="3864768"/>
            <a:ext cx="457200" cy="195263"/>
            <a:chOff x="2544" y="2688"/>
            <a:chExt cx="336" cy="144"/>
          </a:xfrm>
        </p:grpSpPr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2710" name="Group 22"/>
          <p:cNvGrpSpPr>
            <a:grpSpLocks/>
          </p:cNvGrpSpPr>
          <p:nvPr/>
        </p:nvGrpSpPr>
        <p:grpSpPr bwMode="auto">
          <a:xfrm>
            <a:off x="1828800" y="4267200"/>
            <a:ext cx="457200" cy="195263"/>
            <a:chOff x="2544" y="2688"/>
            <a:chExt cx="336" cy="144"/>
          </a:xfrm>
        </p:grpSpPr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2713" name="Line 25"/>
          <p:cNvSpPr>
            <a:spLocks noChangeShapeType="1"/>
          </p:cNvSpPr>
          <p:nvPr/>
        </p:nvSpPr>
        <p:spPr bwMode="auto">
          <a:xfrm>
            <a:off x="27432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14" name="Text Box 26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2715" name="Text Box 27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2716" name="Rectangle 28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2717" name="Rectangle 29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2718" name="Rectangle 30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2719" name="Rectangle 31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2720" name="Rectangle 32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2721" name="Rectangle 33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2722" name="Group 34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42723" name="Line 35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2725" name="Line 37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26" name="Line 38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2727" name="Group 39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42728" name="Line 40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29" name="Line 41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2730" name="Line 42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42732" name="Freeform 44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2733" name="Group 45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42734" name="Line 46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35" name="Line 47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2736" name="Group 48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42737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38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2739" name="Line 51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40" name="Text Box 52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2741" name="Text Box 53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42742" name="Text Box 54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42743" name="Text Box 55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42744" name="AutoShape 56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45" name="Text Box 57"/>
          <p:cNvSpPr txBox="1">
            <a:spLocks noChangeArrowheads="1"/>
          </p:cNvSpPr>
          <p:nvPr/>
        </p:nvSpPr>
        <p:spPr bwMode="auto">
          <a:xfrm>
            <a:off x="4953000" y="3336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2746" name="Text Box 58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  <p:sp>
        <p:nvSpPr>
          <p:cNvPr id="242747" name="Text Box 59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42748" name="Text Box 60"/>
          <p:cNvSpPr txBox="1">
            <a:spLocks noChangeArrowheads="1"/>
          </p:cNvSpPr>
          <p:nvPr/>
        </p:nvSpPr>
        <p:spPr bwMode="auto">
          <a:xfrm>
            <a:off x="6684963" y="3336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2749" name="Text Box 61"/>
          <p:cNvSpPr txBox="1">
            <a:spLocks noChangeArrowheads="1"/>
          </p:cNvSpPr>
          <p:nvPr/>
        </p:nvSpPr>
        <p:spPr bwMode="auto">
          <a:xfrm>
            <a:off x="4953000" y="4479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2750" name="Text Box 62"/>
          <p:cNvSpPr txBox="1">
            <a:spLocks noChangeArrowheads="1"/>
          </p:cNvSpPr>
          <p:nvPr/>
        </p:nvSpPr>
        <p:spPr bwMode="auto">
          <a:xfrm>
            <a:off x="5922963" y="4479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42751" name="Text Box 63"/>
          <p:cNvSpPr txBox="1">
            <a:spLocks noChangeArrowheads="1"/>
          </p:cNvSpPr>
          <p:nvPr/>
        </p:nvSpPr>
        <p:spPr bwMode="auto">
          <a:xfrm>
            <a:off x="6630988" y="4479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6F67C279-716B-2D4E-9B23-1CE9C3516979}" type="slidenum">
              <a:rPr lang="en-US"/>
              <a:pPr/>
              <a:t>44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1143000" y="2895600"/>
            <a:ext cx="2743200" cy="2133600"/>
            <a:chOff x="2064" y="2592"/>
            <a:chExt cx="1728" cy="1344"/>
          </a:xfrm>
        </p:grpSpPr>
        <p:sp>
          <p:nvSpPr>
            <p:cNvPr id="212997" name="Rectangle 5"/>
            <p:cNvSpPr>
              <a:spLocks noChangeArrowheads="1"/>
            </p:cNvSpPr>
            <p:nvPr/>
          </p:nvSpPr>
          <p:spPr bwMode="auto">
            <a:xfrm>
              <a:off x="2064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2998" name="Rectangle 6"/>
            <p:cNvSpPr>
              <a:spLocks noChangeArrowheads="1"/>
            </p:cNvSpPr>
            <p:nvPr/>
          </p:nvSpPr>
          <p:spPr bwMode="auto">
            <a:xfrm>
              <a:off x="2064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2999" name="Rectangle 7"/>
            <p:cNvSpPr>
              <a:spLocks noChangeArrowheads="1"/>
            </p:cNvSpPr>
            <p:nvPr/>
          </p:nvSpPr>
          <p:spPr bwMode="auto">
            <a:xfrm>
              <a:off x="2640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213000" name="Rectangle 8"/>
            <p:cNvSpPr>
              <a:spLocks noChangeArrowheads="1"/>
            </p:cNvSpPr>
            <p:nvPr/>
          </p:nvSpPr>
          <p:spPr bwMode="auto">
            <a:xfrm>
              <a:off x="2640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3216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3002" name="Rectangle 10"/>
            <p:cNvSpPr>
              <a:spLocks noChangeArrowheads="1"/>
            </p:cNvSpPr>
            <p:nvPr/>
          </p:nvSpPr>
          <p:spPr bwMode="auto">
            <a:xfrm>
              <a:off x="3216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grpSp>
          <p:nvGrpSpPr>
            <p:cNvPr id="213003" name="Group 11"/>
            <p:cNvGrpSpPr>
              <a:grpSpLocks/>
            </p:cNvGrpSpPr>
            <p:nvPr/>
          </p:nvGrpSpPr>
          <p:grpSpPr bwMode="auto">
            <a:xfrm>
              <a:off x="2475" y="2839"/>
              <a:ext cx="288" cy="123"/>
              <a:chOff x="2544" y="2688"/>
              <a:chExt cx="336" cy="144"/>
            </a:xfrm>
          </p:grpSpPr>
          <p:sp>
            <p:nvSpPr>
              <p:cNvPr id="213004" name="Line 12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05" name="Line 13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3006" name="Line 14"/>
            <p:cNvSpPr>
              <a:spLocks noChangeShapeType="1"/>
            </p:cNvSpPr>
            <p:nvPr/>
          </p:nvSpPr>
          <p:spPr bwMode="auto">
            <a:xfrm>
              <a:off x="3093" y="283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 rot="5400000" flipH="1">
              <a:off x="3319" y="32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3008" name="Group 16"/>
            <p:cNvGrpSpPr>
              <a:grpSpLocks/>
            </p:cNvGrpSpPr>
            <p:nvPr/>
          </p:nvGrpSpPr>
          <p:grpSpPr bwMode="auto">
            <a:xfrm rot="-5400000">
              <a:off x="2188" y="3209"/>
              <a:ext cx="288" cy="123"/>
              <a:chOff x="2544" y="2688"/>
              <a:chExt cx="336" cy="144"/>
            </a:xfrm>
          </p:grpSpPr>
          <p:sp>
            <p:nvSpPr>
              <p:cNvPr id="213009" name="Line 17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3011" name="Line 19"/>
            <p:cNvSpPr>
              <a:spLocks noChangeShapeType="1"/>
            </p:cNvSpPr>
            <p:nvPr/>
          </p:nvSpPr>
          <p:spPr bwMode="auto">
            <a:xfrm flipH="1">
              <a:off x="3051" y="357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12" name="Text Box 20"/>
            <p:cNvSpPr txBox="1">
              <a:spLocks noChangeArrowheads="1"/>
            </p:cNvSpPr>
            <p:nvPr/>
          </p:nvSpPr>
          <p:spPr bwMode="auto">
            <a:xfrm>
              <a:off x="3504" y="2626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800" b="1">
                  <a:solidFill>
                    <a:schemeClr val="accent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213013" name="Freeform 21"/>
            <p:cNvSpPr>
              <a:spLocks/>
            </p:cNvSpPr>
            <p:nvPr/>
          </p:nvSpPr>
          <p:spPr bwMode="auto">
            <a:xfrm>
              <a:off x="3517" y="2832"/>
              <a:ext cx="220" cy="14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144"/>
                </a:cxn>
                <a:cxn ang="0">
                  <a:pos x="224" y="144"/>
                </a:cxn>
                <a:cxn ang="0">
                  <a:pos x="224" y="0"/>
                </a:cxn>
              </a:cxnLst>
              <a:rect l="0" t="0" r="r" b="b"/>
              <a:pathLst>
                <a:path w="256" h="168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3014" name="Group 22"/>
            <p:cNvGrpSpPr>
              <a:grpSpLocks/>
            </p:cNvGrpSpPr>
            <p:nvPr/>
          </p:nvGrpSpPr>
          <p:grpSpPr bwMode="auto">
            <a:xfrm rot="-5400000">
              <a:off x="2750" y="3202"/>
              <a:ext cx="288" cy="123"/>
              <a:chOff x="2544" y="2688"/>
              <a:chExt cx="336" cy="144"/>
            </a:xfrm>
          </p:grpSpPr>
          <p:sp>
            <p:nvSpPr>
              <p:cNvPr id="213015" name="Line 23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16" name="Line 24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3017" name="Group 25"/>
            <p:cNvGrpSpPr>
              <a:grpSpLocks/>
            </p:cNvGrpSpPr>
            <p:nvPr/>
          </p:nvGrpSpPr>
          <p:grpSpPr bwMode="auto">
            <a:xfrm>
              <a:off x="2496" y="3456"/>
              <a:ext cx="288" cy="123"/>
              <a:chOff x="2544" y="2688"/>
              <a:chExt cx="336" cy="144"/>
            </a:xfrm>
          </p:grpSpPr>
          <p:sp>
            <p:nvSpPr>
              <p:cNvPr id="213018" name="Line 26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19" name="Line 27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3020" name="Line 28"/>
            <p:cNvSpPr>
              <a:spLocks noChangeShapeType="1"/>
            </p:cNvSpPr>
            <p:nvPr/>
          </p:nvSpPr>
          <p:spPr bwMode="auto">
            <a:xfrm>
              <a:off x="3072" y="34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3021" name="Text Box 29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3022" name="Text Box 30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3023" name="Rectangle 31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3024" name="Rectangle 32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3025" name="Rectangle 33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3026" name="Rectangle 34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3027" name="Rectangle 35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3028" name="Rectangle 36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13029" name="Group 37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13030" name="Line 38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1" name="Line 39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3032" name="Line 40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33" name="Line 41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3034" name="Group 42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13035" name="Line 4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6" name="Line 4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3037" name="Line 45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38" name="Text Box 46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13039" name="Freeform 47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3040" name="Group 48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13041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2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043" name="Group 51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13044" name="Line 52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5" name="Line 53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3046" name="Line 54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47" name="Text Box 55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3048" name="Text Box 56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3049" name="Text Box 57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13050" name="Text Box 58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13051" name="AutoShape 59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52" name="Text Box 60"/>
          <p:cNvSpPr txBox="1">
            <a:spLocks noChangeArrowheads="1"/>
          </p:cNvSpPr>
          <p:nvPr/>
        </p:nvSpPr>
        <p:spPr bwMode="auto">
          <a:xfrm>
            <a:off x="4953000" y="3336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  <a:endParaRPr lang="en-US"/>
          </a:p>
        </p:txBody>
      </p:sp>
      <p:sp>
        <p:nvSpPr>
          <p:cNvPr id="213053" name="Text Box 61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13054" name="Text Box 62"/>
          <p:cNvSpPr txBox="1">
            <a:spLocks noChangeArrowheads="1"/>
          </p:cNvSpPr>
          <p:nvPr/>
        </p:nvSpPr>
        <p:spPr bwMode="auto">
          <a:xfrm>
            <a:off x="6684963" y="3336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13055" name="Text Box 63"/>
          <p:cNvSpPr txBox="1">
            <a:spLocks noChangeArrowheads="1"/>
          </p:cNvSpPr>
          <p:nvPr/>
        </p:nvSpPr>
        <p:spPr bwMode="auto">
          <a:xfrm>
            <a:off x="4953000" y="4479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13056" name="Text Box 64"/>
          <p:cNvSpPr txBox="1">
            <a:spLocks noChangeArrowheads="1"/>
          </p:cNvSpPr>
          <p:nvPr/>
        </p:nvSpPr>
        <p:spPr bwMode="auto">
          <a:xfrm>
            <a:off x="5922963" y="4479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  <a:endParaRPr lang="en-US"/>
          </a:p>
        </p:txBody>
      </p:sp>
      <p:sp>
        <p:nvSpPr>
          <p:cNvPr id="213057" name="Text Box 65"/>
          <p:cNvSpPr txBox="1">
            <a:spLocks noChangeArrowheads="1"/>
          </p:cNvSpPr>
          <p:nvPr/>
        </p:nvSpPr>
        <p:spPr bwMode="auto">
          <a:xfrm>
            <a:off x="6630988" y="4479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13058" name="Text Box 66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52" grpId="0" autoUpdateAnimBg="0"/>
      <p:bldP spid="213053" grpId="0" autoUpdateAnimBg="0"/>
      <p:bldP spid="213054" grpId="0" autoUpdateAnimBg="0"/>
      <p:bldP spid="213055" grpId="0" autoUpdateAnimBg="0"/>
      <p:bldP spid="213056" grpId="0" autoUpdateAnimBg="0"/>
      <p:bldP spid="21305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28A29B62-051E-EA4E-813A-96315224817C}" type="slidenum">
              <a:rPr lang="en-US"/>
              <a:pPr/>
              <a:t>45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1143000" y="2895600"/>
            <a:ext cx="2743200" cy="2133600"/>
            <a:chOff x="2064" y="2592"/>
            <a:chExt cx="1728" cy="1344"/>
          </a:xfrm>
        </p:grpSpPr>
        <p:sp>
          <p:nvSpPr>
            <p:cNvPr id="214021" name="Rectangle 5"/>
            <p:cNvSpPr>
              <a:spLocks noChangeArrowheads="1"/>
            </p:cNvSpPr>
            <p:nvPr/>
          </p:nvSpPr>
          <p:spPr bwMode="auto">
            <a:xfrm>
              <a:off x="2064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90</a:t>
              </a:r>
            </a:p>
          </p:txBody>
        </p:sp>
        <p:sp>
          <p:nvSpPr>
            <p:cNvPr id="214022" name="Rectangle 6"/>
            <p:cNvSpPr>
              <a:spLocks noChangeArrowheads="1"/>
            </p:cNvSpPr>
            <p:nvPr/>
          </p:nvSpPr>
          <p:spPr bwMode="auto">
            <a:xfrm>
              <a:off x="2064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4023" name="Rectangle 7"/>
            <p:cNvSpPr>
              <a:spLocks noChangeArrowheads="1"/>
            </p:cNvSpPr>
            <p:nvPr/>
          </p:nvSpPr>
          <p:spPr bwMode="auto">
            <a:xfrm>
              <a:off x="2640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214024" name="Rectangle 8"/>
            <p:cNvSpPr>
              <a:spLocks noChangeArrowheads="1"/>
            </p:cNvSpPr>
            <p:nvPr/>
          </p:nvSpPr>
          <p:spPr bwMode="auto">
            <a:xfrm>
              <a:off x="2640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90</a:t>
              </a:r>
            </a:p>
          </p:txBody>
        </p:sp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>
              <a:off x="3216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4026" name="Rectangle 10"/>
            <p:cNvSpPr>
              <a:spLocks noChangeArrowheads="1"/>
            </p:cNvSpPr>
            <p:nvPr/>
          </p:nvSpPr>
          <p:spPr bwMode="auto">
            <a:xfrm>
              <a:off x="3216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grpSp>
          <p:nvGrpSpPr>
            <p:cNvPr id="214027" name="Group 11"/>
            <p:cNvGrpSpPr>
              <a:grpSpLocks/>
            </p:cNvGrpSpPr>
            <p:nvPr/>
          </p:nvGrpSpPr>
          <p:grpSpPr bwMode="auto">
            <a:xfrm>
              <a:off x="2475" y="2839"/>
              <a:ext cx="288" cy="123"/>
              <a:chOff x="2544" y="2688"/>
              <a:chExt cx="336" cy="144"/>
            </a:xfrm>
          </p:grpSpPr>
          <p:sp>
            <p:nvSpPr>
              <p:cNvPr id="214028" name="Line 12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29" name="Line 13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4030" name="Line 14"/>
            <p:cNvSpPr>
              <a:spLocks noChangeShapeType="1"/>
            </p:cNvSpPr>
            <p:nvPr/>
          </p:nvSpPr>
          <p:spPr bwMode="auto">
            <a:xfrm>
              <a:off x="3093" y="283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31" name="Line 15"/>
            <p:cNvSpPr>
              <a:spLocks noChangeShapeType="1"/>
            </p:cNvSpPr>
            <p:nvPr/>
          </p:nvSpPr>
          <p:spPr bwMode="auto">
            <a:xfrm rot="5400000" flipH="1">
              <a:off x="3319" y="32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4032" name="Group 16"/>
            <p:cNvGrpSpPr>
              <a:grpSpLocks/>
            </p:cNvGrpSpPr>
            <p:nvPr/>
          </p:nvGrpSpPr>
          <p:grpSpPr bwMode="auto">
            <a:xfrm rot="-5400000">
              <a:off x="2188" y="3209"/>
              <a:ext cx="288" cy="123"/>
              <a:chOff x="2544" y="2688"/>
              <a:chExt cx="336" cy="144"/>
            </a:xfrm>
          </p:grpSpPr>
          <p:sp>
            <p:nvSpPr>
              <p:cNvPr id="214033" name="Line 17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34" name="Line 18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4035" name="Line 19"/>
            <p:cNvSpPr>
              <a:spLocks noChangeShapeType="1"/>
            </p:cNvSpPr>
            <p:nvPr/>
          </p:nvSpPr>
          <p:spPr bwMode="auto">
            <a:xfrm flipH="1">
              <a:off x="3051" y="357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36" name="Text Box 20"/>
            <p:cNvSpPr txBox="1">
              <a:spLocks noChangeArrowheads="1"/>
            </p:cNvSpPr>
            <p:nvPr/>
          </p:nvSpPr>
          <p:spPr bwMode="auto">
            <a:xfrm>
              <a:off x="3504" y="2626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800" b="1">
                  <a:solidFill>
                    <a:schemeClr val="accent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214037" name="Freeform 21"/>
            <p:cNvSpPr>
              <a:spLocks/>
            </p:cNvSpPr>
            <p:nvPr/>
          </p:nvSpPr>
          <p:spPr bwMode="auto">
            <a:xfrm>
              <a:off x="3517" y="2832"/>
              <a:ext cx="220" cy="14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144"/>
                </a:cxn>
                <a:cxn ang="0">
                  <a:pos x="224" y="144"/>
                </a:cxn>
                <a:cxn ang="0">
                  <a:pos x="224" y="0"/>
                </a:cxn>
              </a:cxnLst>
              <a:rect l="0" t="0" r="r" b="b"/>
              <a:pathLst>
                <a:path w="256" h="168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4038" name="Group 22"/>
            <p:cNvGrpSpPr>
              <a:grpSpLocks/>
            </p:cNvGrpSpPr>
            <p:nvPr/>
          </p:nvGrpSpPr>
          <p:grpSpPr bwMode="auto">
            <a:xfrm rot="-5400000">
              <a:off x="2750" y="3202"/>
              <a:ext cx="288" cy="123"/>
              <a:chOff x="2544" y="2688"/>
              <a:chExt cx="336" cy="144"/>
            </a:xfrm>
          </p:grpSpPr>
          <p:sp>
            <p:nvSpPr>
              <p:cNvPr id="214039" name="Line 23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40" name="Line 24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4041" name="Group 25"/>
            <p:cNvGrpSpPr>
              <a:grpSpLocks/>
            </p:cNvGrpSpPr>
            <p:nvPr/>
          </p:nvGrpSpPr>
          <p:grpSpPr bwMode="auto">
            <a:xfrm>
              <a:off x="2496" y="3456"/>
              <a:ext cx="288" cy="123"/>
              <a:chOff x="2544" y="2688"/>
              <a:chExt cx="336" cy="144"/>
            </a:xfrm>
          </p:grpSpPr>
          <p:sp>
            <p:nvSpPr>
              <p:cNvPr id="214042" name="Line 26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43" name="Line 27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4044" name="Line 28"/>
            <p:cNvSpPr>
              <a:spLocks noChangeShapeType="1"/>
            </p:cNvSpPr>
            <p:nvPr/>
          </p:nvSpPr>
          <p:spPr bwMode="auto">
            <a:xfrm>
              <a:off x="3072" y="34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4048" name="Rectangle 32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4049" name="Rectangle 33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4051" name="Rectangle 35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4052" name="Rectangle 36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14053" name="Group 37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14054" name="Line 38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55" name="Line 39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056" name="Line 40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57" name="Line 41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4058" name="Group 42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14059" name="Line 4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60" name="Line 4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061" name="Line 45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62" name="Text Box 46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14063" name="Freeform 47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4064" name="Group 48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14065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66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067" name="Group 51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14068" name="Line 52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69" name="Line 53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070" name="Line 54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71" name="Text Box 55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4072" name="Text Box 56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4073" name="Text Box 57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14074" name="Text Box 58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14075" name="AutoShape 59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76" name="Text Box 60"/>
          <p:cNvSpPr txBox="1">
            <a:spLocks noChangeArrowheads="1"/>
          </p:cNvSpPr>
          <p:nvPr/>
        </p:nvSpPr>
        <p:spPr bwMode="auto">
          <a:xfrm>
            <a:off x="4953000" y="3336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  <a:endParaRPr lang="en-US"/>
          </a:p>
        </p:txBody>
      </p:sp>
      <p:sp>
        <p:nvSpPr>
          <p:cNvPr id="214077" name="Text Box 61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14078" name="Text Box 62"/>
          <p:cNvSpPr txBox="1">
            <a:spLocks noChangeArrowheads="1"/>
          </p:cNvSpPr>
          <p:nvPr/>
        </p:nvSpPr>
        <p:spPr bwMode="auto">
          <a:xfrm>
            <a:off x="6684963" y="3336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14079" name="Text Box 63"/>
          <p:cNvSpPr txBox="1">
            <a:spLocks noChangeArrowheads="1"/>
          </p:cNvSpPr>
          <p:nvPr/>
        </p:nvSpPr>
        <p:spPr bwMode="auto">
          <a:xfrm>
            <a:off x="4953000" y="4479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81</a:t>
            </a:r>
            <a:endParaRPr lang="en-US"/>
          </a:p>
        </p:txBody>
      </p:sp>
      <p:sp>
        <p:nvSpPr>
          <p:cNvPr id="214080" name="Text Box 64"/>
          <p:cNvSpPr txBox="1">
            <a:spLocks noChangeArrowheads="1"/>
          </p:cNvSpPr>
          <p:nvPr/>
        </p:nvSpPr>
        <p:spPr bwMode="auto">
          <a:xfrm>
            <a:off x="5922963" y="4479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  <a:endParaRPr lang="en-US"/>
          </a:p>
        </p:txBody>
      </p:sp>
      <p:sp>
        <p:nvSpPr>
          <p:cNvPr id="214081" name="Text Box 65"/>
          <p:cNvSpPr txBox="1">
            <a:spLocks noChangeArrowheads="1"/>
          </p:cNvSpPr>
          <p:nvPr/>
        </p:nvSpPr>
        <p:spPr bwMode="auto">
          <a:xfrm>
            <a:off x="6630988" y="4479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14082" name="Text Box 66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76" grpId="0" autoUpdateAnimBg="0"/>
      <p:bldP spid="214077" grpId="0" autoUpdateAnimBg="0"/>
      <p:bldP spid="214078" grpId="0" autoUpdateAnimBg="0"/>
      <p:bldP spid="214079" grpId="0" autoUpdateAnimBg="0"/>
      <p:bldP spid="214080" grpId="0" autoUpdateAnimBg="0"/>
      <p:bldP spid="21408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559D6883-3E7B-E747-98FE-A46AA25B4A13}" type="slidenum">
              <a:rPr lang="en-US"/>
              <a:pPr/>
              <a:t>46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Value Iteration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2362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max</a:t>
            </a:r>
            <a:r>
              <a:rPr lang="en-US" baseline="-25000"/>
              <a:t>a</a:t>
            </a:r>
            <a:r>
              <a:rPr lang="en-US"/>
              <a:t> [</a:t>
            </a:r>
            <a:r>
              <a:rPr lang="en-US" i="1"/>
              <a:t>r(s,a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a</a:t>
            </a:r>
            <a:r>
              <a:rPr lang="en-US"/>
              <a:t>))]</a:t>
            </a:r>
            <a:endParaRPr lang="en-US">
              <a:latin typeface="Symbol" charset="2"/>
            </a:endParaRPr>
          </a:p>
          <a:p>
            <a:endParaRPr lang="en-US"/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1143000" y="2895600"/>
            <a:ext cx="2743200" cy="2133600"/>
            <a:chOff x="2064" y="2592"/>
            <a:chExt cx="1728" cy="1344"/>
          </a:xfrm>
        </p:grpSpPr>
        <p:sp>
          <p:nvSpPr>
            <p:cNvPr id="215045" name="Rectangle 5"/>
            <p:cNvSpPr>
              <a:spLocks noChangeArrowheads="1"/>
            </p:cNvSpPr>
            <p:nvPr/>
          </p:nvSpPr>
          <p:spPr bwMode="auto">
            <a:xfrm>
              <a:off x="2064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90</a:t>
              </a:r>
            </a:p>
          </p:txBody>
        </p:sp>
        <p:sp>
          <p:nvSpPr>
            <p:cNvPr id="215046" name="Rectangle 6"/>
            <p:cNvSpPr>
              <a:spLocks noChangeArrowheads="1"/>
            </p:cNvSpPr>
            <p:nvPr/>
          </p:nvSpPr>
          <p:spPr bwMode="auto">
            <a:xfrm>
              <a:off x="2064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81</a:t>
              </a:r>
            </a:p>
          </p:txBody>
        </p:sp>
        <p:sp>
          <p:nvSpPr>
            <p:cNvPr id="215047" name="Rectangle 7"/>
            <p:cNvSpPr>
              <a:spLocks noChangeArrowheads="1"/>
            </p:cNvSpPr>
            <p:nvPr/>
          </p:nvSpPr>
          <p:spPr bwMode="auto">
            <a:xfrm>
              <a:off x="2640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215048" name="Rectangle 8"/>
            <p:cNvSpPr>
              <a:spLocks noChangeArrowheads="1"/>
            </p:cNvSpPr>
            <p:nvPr/>
          </p:nvSpPr>
          <p:spPr bwMode="auto">
            <a:xfrm>
              <a:off x="2640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90</a:t>
              </a:r>
            </a:p>
          </p:txBody>
        </p:sp>
        <p:sp>
          <p:nvSpPr>
            <p:cNvPr id="215049" name="Rectangle 9"/>
            <p:cNvSpPr>
              <a:spLocks noChangeArrowheads="1"/>
            </p:cNvSpPr>
            <p:nvPr/>
          </p:nvSpPr>
          <p:spPr bwMode="auto">
            <a:xfrm>
              <a:off x="3216" y="2592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5050" name="Rectangle 10"/>
            <p:cNvSpPr>
              <a:spLocks noChangeArrowheads="1"/>
            </p:cNvSpPr>
            <p:nvPr/>
          </p:nvSpPr>
          <p:spPr bwMode="auto">
            <a:xfrm>
              <a:off x="3216" y="3264"/>
              <a:ext cx="5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accent2"/>
                  </a:solidFill>
                </a:rPr>
                <a:t>100</a:t>
              </a:r>
            </a:p>
          </p:txBody>
        </p:sp>
        <p:grpSp>
          <p:nvGrpSpPr>
            <p:cNvPr id="215051" name="Group 11"/>
            <p:cNvGrpSpPr>
              <a:grpSpLocks/>
            </p:cNvGrpSpPr>
            <p:nvPr/>
          </p:nvGrpSpPr>
          <p:grpSpPr bwMode="auto">
            <a:xfrm>
              <a:off x="2475" y="2839"/>
              <a:ext cx="288" cy="123"/>
              <a:chOff x="2544" y="2688"/>
              <a:chExt cx="336" cy="144"/>
            </a:xfrm>
          </p:grpSpPr>
          <p:sp>
            <p:nvSpPr>
              <p:cNvPr id="215052" name="Line 12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53" name="Line 13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>
              <a:off x="3093" y="283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55" name="Line 15"/>
            <p:cNvSpPr>
              <a:spLocks noChangeShapeType="1"/>
            </p:cNvSpPr>
            <p:nvPr/>
          </p:nvSpPr>
          <p:spPr bwMode="auto">
            <a:xfrm rot="5400000" flipH="1">
              <a:off x="3319" y="32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056" name="Group 16"/>
            <p:cNvGrpSpPr>
              <a:grpSpLocks/>
            </p:cNvGrpSpPr>
            <p:nvPr/>
          </p:nvGrpSpPr>
          <p:grpSpPr bwMode="auto">
            <a:xfrm rot="-5400000">
              <a:off x="2188" y="3209"/>
              <a:ext cx="288" cy="123"/>
              <a:chOff x="2544" y="2688"/>
              <a:chExt cx="336" cy="144"/>
            </a:xfrm>
          </p:grpSpPr>
          <p:sp>
            <p:nvSpPr>
              <p:cNvPr id="215057" name="Line 17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58" name="Line 18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059" name="Line 19"/>
            <p:cNvSpPr>
              <a:spLocks noChangeShapeType="1"/>
            </p:cNvSpPr>
            <p:nvPr/>
          </p:nvSpPr>
          <p:spPr bwMode="auto">
            <a:xfrm flipH="1">
              <a:off x="3051" y="357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60" name="Text Box 20"/>
            <p:cNvSpPr txBox="1">
              <a:spLocks noChangeArrowheads="1"/>
            </p:cNvSpPr>
            <p:nvPr/>
          </p:nvSpPr>
          <p:spPr bwMode="auto">
            <a:xfrm>
              <a:off x="3504" y="2626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800" b="1">
                  <a:solidFill>
                    <a:schemeClr val="accent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215061" name="Freeform 21"/>
            <p:cNvSpPr>
              <a:spLocks/>
            </p:cNvSpPr>
            <p:nvPr/>
          </p:nvSpPr>
          <p:spPr bwMode="auto">
            <a:xfrm>
              <a:off x="3517" y="2832"/>
              <a:ext cx="220" cy="14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144"/>
                </a:cxn>
                <a:cxn ang="0">
                  <a:pos x="224" y="144"/>
                </a:cxn>
                <a:cxn ang="0">
                  <a:pos x="224" y="0"/>
                </a:cxn>
              </a:cxnLst>
              <a:rect l="0" t="0" r="r" b="b"/>
              <a:pathLst>
                <a:path w="256" h="168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062" name="Group 22"/>
            <p:cNvGrpSpPr>
              <a:grpSpLocks/>
            </p:cNvGrpSpPr>
            <p:nvPr/>
          </p:nvGrpSpPr>
          <p:grpSpPr bwMode="auto">
            <a:xfrm rot="-5400000">
              <a:off x="2750" y="3202"/>
              <a:ext cx="288" cy="123"/>
              <a:chOff x="2544" y="2688"/>
              <a:chExt cx="336" cy="144"/>
            </a:xfrm>
          </p:grpSpPr>
          <p:sp>
            <p:nvSpPr>
              <p:cNvPr id="215063" name="Line 23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64" name="Line 24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065" name="Group 25"/>
            <p:cNvGrpSpPr>
              <a:grpSpLocks/>
            </p:cNvGrpSpPr>
            <p:nvPr/>
          </p:nvGrpSpPr>
          <p:grpSpPr bwMode="auto">
            <a:xfrm>
              <a:off x="2496" y="3456"/>
              <a:ext cx="288" cy="123"/>
              <a:chOff x="2544" y="2688"/>
              <a:chExt cx="336" cy="144"/>
            </a:xfrm>
          </p:grpSpPr>
          <p:sp>
            <p:nvSpPr>
              <p:cNvPr id="215066" name="Line 26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67" name="Line 27"/>
              <p:cNvSpPr>
                <a:spLocks noChangeShapeType="1"/>
              </p:cNvSpPr>
              <p:nvPr/>
            </p:nvSpPr>
            <p:spPr bwMode="auto">
              <a:xfrm flipH="1">
                <a:off x="2544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068" name="Line 28"/>
            <p:cNvSpPr>
              <a:spLocks noChangeShapeType="1"/>
            </p:cNvSpPr>
            <p:nvPr/>
          </p:nvSpPr>
          <p:spPr bwMode="auto">
            <a:xfrm>
              <a:off x="3072" y="34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27432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5070" name="Text Box 30"/>
          <p:cNvSpPr txBox="1">
            <a:spLocks noChangeArrowheads="1"/>
          </p:cNvSpPr>
          <p:nvPr/>
        </p:nvSpPr>
        <p:spPr bwMode="auto">
          <a:xfrm>
            <a:off x="3287713" y="39624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5071" name="Rectangle 31"/>
          <p:cNvSpPr>
            <a:spLocks noChangeArrowheads="1"/>
          </p:cNvSpPr>
          <p:nvPr/>
        </p:nvSpPr>
        <p:spPr bwMode="auto">
          <a:xfrm>
            <a:off x="47244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5072" name="Rectangle 32"/>
          <p:cNvSpPr>
            <a:spLocks noChangeArrowheads="1"/>
          </p:cNvSpPr>
          <p:nvPr/>
        </p:nvSpPr>
        <p:spPr bwMode="auto">
          <a:xfrm>
            <a:off x="47244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5073" name="Rectangle 33"/>
          <p:cNvSpPr>
            <a:spLocks noChangeArrowheads="1"/>
          </p:cNvSpPr>
          <p:nvPr/>
        </p:nvSpPr>
        <p:spPr bwMode="auto">
          <a:xfrm>
            <a:off x="56388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5074" name="Rectangle 34"/>
          <p:cNvSpPr>
            <a:spLocks noChangeArrowheads="1"/>
          </p:cNvSpPr>
          <p:nvPr/>
        </p:nvSpPr>
        <p:spPr bwMode="auto">
          <a:xfrm>
            <a:off x="56388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5075" name="Rectangle 35"/>
          <p:cNvSpPr>
            <a:spLocks noChangeArrowheads="1"/>
          </p:cNvSpPr>
          <p:nvPr/>
        </p:nvSpPr>
        <p:spPr bwMode="auto">
          <a:xfrm>
            <a:off x="6553200" y="28956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5076" name="Rectangle 36"/>
          <p:cNvSpPr>
            <a:spLocks noChangeArrowheads="1"/>
          </p:cNvSpPr>
          <p:nvPr/>
        </p:nvSpPr>
        <p:spPr bwMode="auto">
          <a:xfrm>
            <a:off x="6553200" y="3962400"/>
            <a:ext cx="914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15077" name="Group 37"/>
          <p:cNvGrpSpPr>
            <a:grpSpLocks/>
          </p:cNvGrpSpPr>
          <p:nvPr/>
        </p:nvGrpSpPr>
        <p:grpSpPr bwMode="auto">
          <a:xfrm>
            <a:off x="5376863" y="3287713"/>
            <a:ext cx="457200" cy="195262"/>
            <a:chOff x="2544" y="2688"/>
            <a:chExt cx="336" cy="144"/>
          </a:xfrm>
        </p:grpSpPr>
        <p:sp>
          <p:nvSpPr>
            <p:cNvPr id="215078" name="Line 38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79" name="Line 39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080" name="Line 40"/>
          <p:cNvSpPr>
            <a:spLocks noChangeShapeType="1"/>
          </p:cNvSpPr>
          <p:nvPr/>
        </p:nvSpPr>
        <p:spPr bwMode="auto">
          <a:xfrm>
            <a:off x="6357938" y="32877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1" name="Line 41"/>
          <p:cNvSpPr>
            <a:spLocks noChangeShapeType="1"/>
          </p:cNvSpPr>
          <p:nvPr/>
        </p:nvSpPr>
        <p:spPr bwMode="auto">
          <a:xfrm rot="5400000" flipH="1">
            <a:off x="6716713" y="3971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5082" name="Group 42"/>
          <p:cNvGrpSpPr>
            <a:grpSpLocks/>
          </p:cNvGrpSpPr>
          <p:nvPr/>
        </p:nvGrpSpPr>
        <p:grpSpPr bwMode="auto">
          <a:xfrm rot="-5400000">
            <a:off x="4920457" y="3875881"/>
            <a:ext cx="457200" cy="195263"/>
            <a:chOff x="2544" y="2688"/>
            <a:chExt cx="336" cy="144"/>
          </a:xfrm>
        </p:grpSpPr>
        <p:sp>
          <p:nvSpPr>
            <p:cNvPr id="215083" name="Line 43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84" name="Line 44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085" name="Line 45"/>
          <p:cNvSpPr>
            <a:spLocks noChangeShapeType="1"/>
          </p:cNvSpPr>
          <p:nvPr/>
        </p:nvSpPr>
        <p:spPr bwMode="auto">
          <a:xfrm flipH="1">
            <a:off x="6291263" y="4462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6" name="Text Box 46"/>
          <p:cNvSpPr txBox="1">
            <a:spLocks noChangeArrowheads="1"/>
          </p:cNvSpPr>
          <p:nvPr/>
        </p:nvSpPr>
        <p:spPr bwMode="auto">
          <a:xfrm>
            <a:off x="7010400" y="29495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G</a:t>
            </a:r>
          </a:p>
        </p:txBody>
      </p:sp>
      <p:sp>
        <p:nvSpPr>
          <p:cNvPr id="215087" name="Freeform 47"/>
          <p:cNvSpPr>
            <a:spLocks/>
          </p:cNvSpPr>
          <p:nvPr/>
        </p:nvSpPr>
        <p:spPr bwMode="auto">
          <a:xfrm>
            <a:off x="7031038" y="3276600"/>
            <a:ext cx="349250" cy="2286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144"/>
              </a:cxn>
              <a:cxn ang="0">
                <a:pos x="224" y="144"/>
              </a:cxn>
              <a:cxn ang="0">
                <a:pos x="224" y="0"/>
              </a:cxn>
            </a:cxnLst>
            <a:rect l="0" t="0" r="r" b="b"/>
            <a:pathLst>
              <a:path w="256" h="168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5088" name="Group 48"/>
          <p:cNvGrpSpPr>
            <a:grpSpLocks/>
          </p:cNvGrpSpPr>
          <p:nvPr/>
        </p:nvGrpSpPr>
        <p:grpSpPr bwMode="auto">
          <a:xfrm rot="-5400000">
            <a:off x="5812632" y="3864768"/>
            <a:ext cx="457200" cy="195263"/>
            <a:chOff x="2544" y="2688"/>
            <a:chExt cx="336" cy="144"/>
          </a:xfrm>
        </p:grpSpPr>
        <p:sp>
          <p:nvSpPr>
            <p:cNvPr id="215089" name="Line 49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90" name="Line 50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091" name="Group 51"/>
          <p:cNvGrpSpPr>
            <a:grpSpLocks/>
          </p:cNvGrpSpPr>
          <p:nvPr/>
        </p:nvGrpSpPr>
        <p:grpSpPr bwMode="auto">
          <a:xfrm>
            <a:off x="5410200" y="4267200"/>
            <a:ext cx="457200" cy="195263"/>
            <a:chOff x="2544" y="2688"/>
            <a:chExt cx="336" cy="144"/>
          </a:xfrm>
        </p:grpSpPr>
        <p:sp>
          <p:nvSpPr>
            <p:cNvPr id="215092" name="Line 52"/>
            <p:cNvSpPr>
              <a:spLocks noChangeShapeType="1"/>
            </p:cNvSpPr>
            <p:nvPr/>
          </p:nvSpPr>
          <p:spPr bwMode="auto">
            <a:xfrm>
              <a:off x="254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93" name="Line 53"/>
            <p:cNvSpPr>
              <a:spLocks noChangeShapeType="1"/>
            </p:cNvSpPr>
            <p:nvPr/>
          </p:nvSpPr>
          <p:spPr bwMode="auto">
            <a:xfrm flipH="1"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094" name="Line 54"/>
          <p:cNvSpPr>
            <a:spLocks noChangeShapeType="1"/>
          </p:cNvSpPr>
          <p:nvPr/>
        </p:nvSpPr>
        <p:spPr bwMode="auto">
          <a:xfrm>
            <a:off x="63246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5" name="Text Box 55"/>
          <p:cNvSpPr txBox="1">
            <a:spLocks noChangeArrowheads="1"/>
          </p:cNvSpPr>
          <p:nvPr/>
        </p:nvSpPr>
        <p:spPr bwMode="auto">
          <a:xfrm>
            <a:off x="6324600" y="28956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5096" name="Text Box 56"/>
          <p:cNvSpPr txBox="1">
            <a:spLocks noChangeArrowheads="1"/>
          </p:cNvSpPr>
          <p:nvPr/>
        </p:nvSpPr>
        <p:spPr bwMode="auto">
          <a:xfrm>
            <a:off x="6934200" y="39624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3300"/>
                </a:solidFill>
              </a:rPr>
              <a:t>100</a:t>
            </a:r>
          </a:p>
        </p:txBody>
      </p:sp>
      <p:sp>
        <p:nvSpPr>
          <p:cNvPr id="215097" name="Text Box 57"/>
          <p:cNvSpPr txBox="1">
            <a:spLocks noChangeArrowheads="1"/>
          </p:cNvSpPr>
          <p:nvPr/>
        </p:nvSpPr>
        <p:spPr bwMode="auto">
          <a:xfrm>
            <a:off x="822325" y="23256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</a:t>
            </a:r>
          </a:p>
        </p:txBody>
      </p:sp>
      <p:sp>
        <p:nvSpPr>
          <p:cNvPr id="215098" name="Text Box 58"/>
          <p:cNvSpPr txBox="1">
            <a:spLocks noChangeArrowheads="1"/>
          </p:cNvSpPr>
          <p:nvPr/>
        </p:nvSpPr>
        <p:spPr bwMode="auto">
          <a:xfrm>
            <a:off x="4495800" y="2362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i="1"/>
              <a:t>V</a:t>
            </a:r>
            <a:r>
              <a:rPr lang="en-US" sz="2400" baseline="40000">
                <a:latin typeface="Symbol" charset="2"/>
              </a:rPr>
              <a:t>* </a:t>
            </a:r>
            <a:r>
              <a:rPr lang="en-US" sz="2400" baseline="-25000"/>
              <a:t>t+1</a:t>
            </a:r>
          </a:p>
        </p:txBody>
      </p:sp>
      <p:sp>
        <p:nvSpPr>
          <p:cNvPr id="215099" name="AutoShape 59"/>
          <p:cNvSpPr>
            <a:spLocks noChangeArrowheads="1"/>
          </p:cNvSpPr>
          <p:nvPr/>
        </p:nvSpPr>
        <p:spPr bwMode="auto">
          <a:xfrm>
            <a:off x="4114800" y="36576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0" name="Text Box 60"/>
          <p:cNvSpPr txBox="1">
            <a:spLocks noChangeArrowheads="1"/>
          </p:cNvSpPr>
          <p:nvPr/>
        </p:nvSpPr>
        <p:spPr bwMode="auto">
          <a:xfrm>
            <a:off x="4953000" y="3336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  <a:endParaRPr lang="en-US"/>
          </a:p>
        </p:txBody>
      </p:sp>
      <p:sp>
        <p:nvSpPr>
          <p:cNvPr id="215101" name="Text Box 61"/>
          <p:cNvSpPr txBox="1">
            <a:spLocks noChangeArrowheads="1"/>
          </p:cNvSpPr>
          <p:nvPr/>
        </p:nvSpPr>
        <p:spPr bwMode="auto">
          <a:xfrm>
            <a:off x="5791200" y="33369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15102" name="Text Box 62"/>
          <p:cNvSpPr txBox="1">
            <a:spLocks noChangeArrowheads="1"/>
          </p:cNvSpPr>
          <p:nvPr/>
        </p:nvSpPr>
        <p:spPr bwMode="auto">
          <a:xfrm>
            <a:off x="6684963" y="3336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215103" name="Text Box 63"/>
          <p:cNvSpPr txBox="1">
            <a:spLocks noChangeArrowheads="1"/>
          </p:cNvSpPr>
          <p:nvPr/>
        </p:nvSpPr>
        <p:spPr bwMode="auto">
          <a:xfrm>
            <a:off x="4953000" y="4479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81</a:t>
            </a:r>
            <a:endParaRPr lang="en-US"/>
          </a:p>
        </p:txBody>
      </p:sp>
      <p:sp>
        <p:nvSpPr>
          <p:cNvPr id="215104" name="Text Box 64"/>
          <p:cNvSpPr txBox="1">
            <a:spLocks noChangeArrowheads="1"/>
          </p:cNvSpPr>
          <p:nvPr/>
        </p:nvSpPr>
        <p:spPr bwMode="auto">
          <a:xfrm>
            <a:off x="5922963" y="4479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90</a:t>
            </a:r>
            <a:endParaRPr lang="en-US"/>
          </a:p>
        </p:txBody>
      </p:sp>
      <p:sp>
        <p:nvSpPr>
          <p:cNvPr id="215105" name="Text Box 65"/>
          <p:cNvSpPr txBox="1">
            <a:spLocks noChangeArrowheads="1"/>
          </p:cNvSpPr>
          <p:nvPr/>
        </p:nvSpPr>
        <p:spPr bwMode="auto">
          <a:xfrm>
            <a:off x="6630988" y="4479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100</a:t>
            </a:r>
            <a:endParaRPr lang="en-US"/>
          </a:p>
        </p:txBody>
      </p:sp>
      <p:sp>
        <p:nvSpPr>
          <p:cNvPr id="215106" name="Text Box 66"/>
          <p:cNvSpPr txBox="1">
            <a:spLocks noChangeArrowheads="1"/>
          </p:cNvSpPr>
          <p:nvPr/>
        </p:nvSpPr>
        <p:spPr bwMode="auto">
          <a:xfrm>
            <a:off x="3794125" y="1828800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Symbol" charset="2"/>
              </a:rPr>
              <a:t>g</a:t>
            </a:r>
            <a:r>
              <a:rPr lang="en-US"/>
              <a:t> = 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0" grpId="0" autoUpdateAnimBg="0"/>
      <p:bldP spid="215101" grpId="0" autoUpdateAnimBg="0"/>
      <p:bldP spid="215102" grpId="0" autoUpdateAnimBg="0"/>
      <p:bldP spid="215103" grpId="0" autoUpdateAnimBg="0"/>
      <p:bldP spid="215104" grpId="0" autoUpdateAnimBg="0"/>
      <p:bldP spid="21510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5B66A1EB-6FC3-8242-97C0-1B460537EC42}" type="slidenum">
              <a:rPr lang="en-US"/>
              <a:pPr/>
              <a:t>47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Decision Processes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r>
              <a:rPr lang="en-US"/>
              <a:t>Motivation</a:t>
            </a:r>
          </a:p>
          <a:p>
            <a:r>
              <a:rPr lang="en-US"/>
              <a:t>Markov Decision Processes</a:t>
            </a:r>
          </a:p>
          <a:p>
            <a:r>
              <a:rPr lang="en-US"/>
              <a:t>Computing policies from a modelValue Functions</a:t>
            </a:r>
          </a:p>
          <a:p>
            <a:pPr lvl="1"/>
            <a:r>
              <a:rPr lang="en-US"/>
              <a:t>Mapping Value Functions to Policies</a:t>
            </a:r>
          </a:p>
          <a:p>
            <a:pPr lvl="1"/>
            <a:r>
              <a:rPr lang="en-US"/>
              <a:t>Computing Value Functions through Value Iteration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An Alternative: Policy Iteration (appendix)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  <a:endParaRPr lang="en-US" dirty="0"/>
          </a:p>
        </p:txBody>
      </p:sp>
      <p:pic>
        <p:nvPicPr>
          <p:cNvPr id="3" name="Picture 2" descr="Screen shot 2014-08-21 at 4.25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610600" cy="4257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8345F538-AD4C-7D45-8E64-8D404145470A}" type="slidenum">
              <a:rPr lang="en-US"/>
              <a:pPr/>
              <a:t>49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</a:t>
            </a:r>
            <a:r>
              <a:rPr lang="en-US" dirty="0"/>
              <a:t>Iteration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pPr marL="457200" indent="-457200">
              <a:spcBef>
                <a:spcPct val="30000"/>
              </a:spcBef>
              <a:buFontTx/>
              <a:buNone/>
            </a:pPr>
            <a:r>
              <a:rPr lang="en-US"/>
              <a:t>Idea: Iteratively improve the policy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/>
              <a:t>Policy Evaluation:  Given a policy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 </a:t>
            </a:r>
            <a:r>
              <a:rPr lang="en-US"/>
              <a:t>calculate V</a:t>
            </a:r>
            <a:r>
              <a:rPr lang="en-US" baseline="-25000"/>
              <a:t>i</a:t>
            </a:r>
            <a:r>
              <a:rPr lang="en-US"/>
              <a:t> = V</a:t>
            </a:r>
            <a:r>
              <a:rPr lang="en-US" baseline="30000">
                <a:latin typeface="Symbol" charset="2"/>
              </a:rPr>
              <a:t>p</a:t>
            </a:r>
            <a:r>
              <a:rPr lang="en-US" baseline="30000"/>
              <a:t>i</a:t>
            </a:r>
            <a:r>
              <a:rPr lang="en-US"/>
              <a:t>, </a:t>
            </a:r>
            <a:br>
              <a:rPr lang="en-US"/>
            </a:br>
            <a:r>
              <a:rPr lang="en-US"/>
              <a:t>the utility of each state if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</a:t>
            </a:r>
            <a:r>
              <a:rPr lang="en-US"/>
              <a:t> were to be executed. 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/>
              <a:t>Policy Improvement: Calculate a new maximum expected utility policy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i+1</a:t>
            </a:r>
            <a:r>
              <a:rPr lang="en-US"/>
              <a:t> using one-step look ahead based on V</a:t>
            </a:r>
            <a:r>
              <a:rPr lang="en-US" baseline="-25000"/>
              <a:t>i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pPr marL="457200" indent="-457200">
              <a:spcBef>
                <a:spcPct val="30000"/>
              </a:spcBef>
            </a:pPr>
            <a:r>
              <a:rPr lang="en-US"/>
              <a:t> 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 </a:t>
            </a:r>
            <a:r>
              <a:rPr lang="en-US"/>
              <a:t>improves at every step, converging if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 </a:t>
            </a:r>
            <a:r>
              <a:rPr lang="en-US"/>
              <a:t>=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i+1</a:t>
            </a:r>
            <a:r>
              <a:rPr lang="en-US"/>
              <a:t>.</a:t>
            </a:r>
          </a:p>
          <a:p>
            <a:pPr marL="457200" indent="-457200">
              <a:spcBef>
                <a:spcPct val="30000"/>
              </a:spcBef>
            </a:pPr>
            <a:r>
              <a:rPr lang="en-US"/>
              <a:t>Computing V</a:t>
            </a:r>
            <a:r>
              <a:rPr lang="en-US" baseline="-25000"/>
              <a:t>i </a:t>
            </a:r>
            <a:r>
              <a:rPr lang="en-US"/>
              <a:t>is simpler than for Value iteration (no max):</a:t>
            </a:r>
          </a:p>
          <a:p>
            <a:pPr marL="914400" lvl="1" indent="-457200" algn="ctr">
              <a:spcBef>
                <a:spcPct val="30000"/>
              </a:spcBef>
              <a:buFontTx/>
              <a:buNone/>
            </a:pPr>
            <a:r>
              <a:rPr lang="en-US"/>
              <a:t>V*</a:t>
            </a:r>
            <a:r>
              <a:rPr lang="en-US" baseline="-25000"/>
              <a:t>t+1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>
                <a:sym typeface="Symbol" charset="2"/>
              </a:rPr>
              <a:t></a:t>
            </a:r>
            <a:r>
              <a:rPr lang="en-US"/>
              <a:t> </a:t>
            </a:r>
            <a:r>
              <a:rPr lang="en-US" i="1"/>
              <a:t>r(s,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</a:t>
            </a:r>
            <a:r>
              <a:rPr lang="en-US" i="1"/>
              <a:t>(s)</a:t>
            </a:r>
            <a:r>
              <a:rPr lang="en-US" i="1">
                <a:latin typeface="Symbol" charset="2"/>
              </a:rPr>
              <a:t>)</a:t>
            </a:r>
            <a:r>
              <a:rPr lang="en-US" i="1"/>
              <a:t> + </a:t>
            </a:r>
            <a:r>
              <a:rPr lang="en-US">
                <a:latin typeface="Symbol" charset="2"/>
              </a:rPr>
              <a:t>g</a:t>
            </a:r>
            <a:r>
              <a:rPr lang="en-US" i="1"/>
              <a:t>V</a:t>
            </a:r>
            <a:r>
              <a:rPr lang="en-US" baseline="40000">
                <a:latin typeface="Symbol" charset="2"/>
              </a:rPr>
              <a:t>* </a:t>
            </a:r>
            <a:r>
              <a:rPr lang="en-US" baseline="-25000"/>
              <a:t>t</a:t>
            </a:r>
            <a:r>
              <a:rPr lang="en-US"/>
              <a:t>(</a:t>
            </a:r>
            <a:r>
              <a:rPr lang="en-US">
                <a:latin typeface="Symbol" charset="2"/>
              </a:rPr>
              <a:t>d</a:t>
            </a:r>
            <a:r>
              <a:rPr lang="en-US"/>
              <a:t>(</a:t>
            </a:r>
            <a:r>
              <a:rPr lang="en-US" i="1"/>
              <a:t>s, </a:t>
            </a:r>
            <a:r>
              <a:rPr lang="en-US">
                <a:latin typeface="Symbol" charset="2"/>
              </a:rPr>
              <a:t>p</a:t>
            </a:r>
            <a:r>
              <a:rPr lang="en-US" baseline="-25000"/>
              <a:t>i</a:t>
            </a:r>
            <a:r>
              <a:rPr lang="en-US" i="1"/>
              <a:t>(s)</a:t>
            </a:r>
            <a:r>
              <a:rPr lang="en-US"/>
              <a:t>))]</a:t>
            </a:r>
          </a:p>
          <a:p>
            <a:pPr marL="914400" lvl="1" indent="-457200">
              <a:spcBef>
                <a:spcPct val="30000"/>
              </a:spcBef>
            </a:pPr>
            <a:r>
              <a:rPr lang="en-US"/>
              <a:t>Solve linear equations in O(N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marL="914400" lvl="1" indent="-457200">
              <a:spcBef>
                <a:spcPct val="30000"/>
              </a:spcBef>
            </a:pPr>
            <a:r>
              <a:rPr lang="en-US"/>
              <a:t>Solve iteratively, similar to value iteration.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13FDDED6-6DF6-E44E-9F95-B6AF0989C2D3}" type="slidenum">
              <a:rPr lang="en-US"/>
              <a:pPr/>
              <a:t>5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MDP Examples: TD-Gammon [Tesauro, 1995]</a:t>
            </a:r>
            <a:br>
              <a:rPr lang="en-US" sz="2400"/>
            </a:br>
            <a:r>
              <a:rPr lang="en-US" sz="2400"/>
              <a:t>Learning Through Reinforcement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876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/>
              <a:t>Learns to play Backgammon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u="sng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u="sng">
                <a:solidFill>
                  <a:schemeClr val="tx2"/>
                </a:solidFill>
              </a:rPr>
              <a:t>States:</a:t>
            </a:r>
            <a:r>
              <a:rPr lang="en-US" sz="2000">
                <a:solidFill>
                  <a:schemeClr val="tx2"/>
                </a:solidFill>
              </a:rPr>
              <a:t> 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Board configurations (10</a:t>
            </a:r>
            <a:r>
              <a:rPr lang="en-US" sz="2000" baseline="30000">
                <a:solidFill>
                  <a:schemeClr val="tx2"/>
                </a:solidFill>
              </a:rPr>
              <a:t>20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</a:pPr>
            <a:endParaRPr lang="en-US" sz="2000" u="sng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u="sng"/>
              <a:t>Actions: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/>
              <a:t>Moves</a:t>
            </a:r>
          </a:p>
          <a:p>
            <a:pPr marL="457200" indent="-457200">
              <a:lnSpc>
                <a:spcPct val="90000"/>
              </a:lnSpc>
            </a:pPr>
            <a:endParaRPr lang="en-US" sz="200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u="sng"/>
              <a:t>Rewards: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/>
              <a:t>+100 if win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/>
              <a:t>- 100 if lose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/>
              <a:t>0 for all other states</a:t>
            </a:r>
          </a:p>
          <a:p>
            <a:pPr marL="914400" lvl="1" indent="-457200">
              <a:lnSpc>
                <a:spcPct val="90000"/>
              </a:lnSpc>
            </a:pPr>
            <a:endParaRPr lang="en-US" sz="1800"/>
          </a:p>
          <a:p>
            <a:pPr marL="457200" indent="-457200">
              <a:lnSpc>
                <a:spcPct val="90000"/>
              </a:lnSpc>
            </a:pPr>
            <a:r>
              <a:rPr lang="en-US" sz="2000"/>
              <a:t>Trained by playing 1.5 million games against self.</a:t>
            </a:r>
          </a:p>
          <a:p>
            <a:pPr marL="457200" indent="-457200">
              <a:lnSpc>
                <a:spcPct val="90000"/>
              </a:lnSpc>
            </a:pPr>
            <a:endParaRPr lang="en-US" sz="2000"/>
          </a:p>
          <a:p>
            <a:pPr marL="457200" indent="-457200">
              <a:lnSpc>
                <a:spcPct val="90000"/>
              </a:lnSpc>
              <a:buFont typeface="Wingdings" charset="2"/>
              <a:buChar char="è"/>
            </a:pPr>
            <a:r>
              <a:rPr lang="en-US" sz="2000">
                <a:solidFill>
                  <a:srgbClr val="808000"/>
                </a:solidFill>
              </a:rPr>
              <a:t> </a:t>
            </a:r>
            <a:r>
              <a:rPr lang="en-US" sz="2000"/>
              <a:t>Currently, roughly equal to best human player.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5334000" y="1600200"/>
            <a:ext cx="3200400" cy="1828800"/>
            <a:chOff x="3648" y="672"/>
            <a:chExt cx="2016" cy="1152"/>
          </a:xfrm>
        </p:grpSpPr>
        <p:sp>
          <p:nvSpPr>
            <p:cNvPr id="250885" name="Rectangle 5"/>
            <p:cNvSpPr>
              <a:spLocks noChangeArrowheads="1"/>
            </p:cNvSpPr>
            <p:nvPr/>
          </p:nvSpPr>
          <p:spPr bwMode="auto">
            <a:xfrm>
              <a:off x="3648" y="672"/>
              <a:ext cx="2016" cy="1152"/>
            </a:xfrm>
            <a:prstGeom prst="rect">
              <a:avLst/>
            </a:prstGeom>
            <a:noFill/>
            <a:ln w="57150">
              <a:solidFill>
                <a:srgbClr val="8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86" name="Rectangle 6"/>
            <p:cNvSpPr>
              <a:spLocks noChangeArrowheads="1"/>
            </p:cNvSpPr>
            <p:nvPr/>
          </p:nvSpPr>
          <p:spPr bwMode="auto">
            <a:xfrm>
              <a:off x="4560" y="672"/>
              <a:ext cx="192" cy="1152"/>
            </a:xfrm>
            <a:prstGeom prst="rect">
              <a:avLst/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87" name="AutoShape 7"/>
            <p:cNvSpPr>
              <a:spLocks noChangeArrowheads="1"/>
            </p:cNvSpPr>
            <p:nvPr/>
          </p:nvSpPr>
          <p:spPr bwMode="auto">
            <a:xfrm>
              <a:off x="4416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88" name="AutoShape 8"/>
            <p:cNvSpPr>
              <a:spLocks noChangeArrowheads="1"/>
            </p:cNvSpPr>
            <p:nvPr/>
          </p:nvSpPr>
          <p:spPr bwMode="auto">
            <a:xfrm>
              <a:off x="4272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89" name="AutoShape 9"/>
            <p:cNvSpPr>
              <a:spLocks noChangeArrowheads="1"/>
            </p:cNvSpPr>
            <p:nvPr/>
          </p:nvSpPr>
          <p:spPr bwMode="auto">
            <a:xfrm>
              <a:off x="4128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0" name="AutoShape 10"/>
            <p:cNvSpPr>
              <a:spLocks noChangeArrowheads="1"/>
            </p:cNvSpPr>
            <p:nvPr/>
          </p:nvSpPr>
          <p:spPr bwMode="auto">
            <a:xfrm>
              <a:off x="3984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1" name="AutoShape 11"/>
            <p:cNvSpPr>
              <a:spLocks noChangeArrowheads="1"/>
            </p:cNvSpPr>
            <p:nvPr/>
          </p:nvSpPr>
          <p:spPr bwMode="auto">
            <a:xfrm>
              <a:off x="3840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2" name="AutoShape 12"/>
            <p:cNvSpPr>
              <a:spLocks noChangeArrowheads="1"/>
            </p:cNvSpPr>
            <p:nvPr/>
          </p:nvSpPr>
          <p:spPr bwMode="auto">
            <a:xfrm>
              <a:off x="3696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3" name="AutoShape 13"/>
            <p:cNvSpPr>
              <a:spLocks noChangeArrowheads="1"/>
            </p:cNvSpPr>
            <p:nvPr/>
          </p:nvSpPr>
          <p:spPr bwMode="auto">
            <a:xfrm>
              <a:off x="5472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4" name="AutoShape 14"/>
            <p:cNvSpPr>
              <a:spLocks noChangeArrowheads="1"/>
            </p:cNvSpPr>
            <p:nvPr/>
          </p:nvSpPr>
          <p:spPr bwMode="auto">
            <a:xfrm>
              <a:off x="5328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5" name="AutoShape 15"/>
            <p:cNvSpPr>
              <a:spLocks noChangeArrowheads="1"/>
            </p:cNvSpPr>
            <p:nvPr/>
          </p:nvSpPr>
          <p:spPr bwMode="auto">
            <a:xfrm>
              <a:off x="5184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6" name="AutoShape 16"/>
            <p:cNvSpPr>
              <a:spLocks noChangeArrowheads="1"/>
            </p:cNvSpPr>
            <p:nvPr/>
          </p:nvSpPr>
          <p:spPr bwMode="auto">
            <a:xfrm>
              <a:off x="5040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7" name="AutoShape 17"/>
            <p:cNvSpPr>
              <a:spLocks noChangeArrowheads="1"/>
            </p:cNvSpPr>
            <p:nvPr/>
          </p:nvSpPr>
          <p:spPr bwMode="auto">
            <a:xfrm>
              <a:off x="4896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8" name="AutoShape 18"/>
            <p:cNvSpPr>
              <a:spLocks noChangeArrowheads="1"/>
            </p:cNvSpPr>
            <p:nvPr/>
          </p:nvSpPr>
          <p:spPr bwMode="auto">
            <a:xfrm>
              <a:off x="4752" y="1248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99" name="AutoShape 19"/>
            <p:cNvSpPr>
              <a:spLocks noChangeArrowheads="1"/>
            </p:cNvSpPr>
            <p:nvPr/>
          </p:nvSpPr>
          <p:spPr bwMode="auto">
            <a:xfrm flipV="1">
              <a:off x="4416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0" name="AutoShape 20"/>
            <p:cNvSpPr>
              <a:spLocks noChangeArrowheads="1"/>
            </p:cNvSpPr>
            <p:nvPr/>
          </p:nvSpPr>
          <p:spPr bwMode="auto">
            <a:xfrm flipV="1">
              <a:off x="4272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1" name="AutoShape 21"/>
            <p:cNvSpPr>
              <a:spLocks noChangeArrowheads="1"/>
            </p:cNvSpPr>
            <p:nvPr/>
          </p:nvSpPr>
          <p:spPr bwMode="auto">
            <a:xfrm flipV="1">
              <a:off x="4128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2" name="AutoShape 22"/>
            <p:cNvSpPr>
              <a:spLocks noChangeArrowheads="1"/>
            </p:cNvSpPr>
            <p:nvPr/>
          </p:nvSpPr>
          <p:spPr bwMode="auto">
            <a:xfrm flipV="1">
              <a:off x="3984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3" name="AutoShape 23"/>
            <p:cNvSpPr>
              <a:spLocks noChangeArrowheads="1"/>
            </p:cNvSpPr>
            <p:nvPr/>
          </p:nvSpPr>
          <p:spPr bwMode="auto">
            <a:xfrm flipV="1">
              <a:off x="3840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4" name="AutoShape 24"/>
            <p:cNvSpPr>
              <a:spLocks noChangeArrowheads="1"/>
            </p:cNvSpPr>
            <p:nvPr/>
          </p:nvSpPr>
          <p:spPr bwMode="auto">
            <a:xfrm flipV="1">
              <a:off x="3696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5" name="AutoShape 25"/>
            <p:cNvSpPr>
              <a:spLocks noChangeArrowheads="1"/>
            </p:cNvSpPr>
            <p:nvPr/>
          </p:nvSpPr>
          <p:spPr bwMode="auto">
            <a:xfrm flipV="1">
              <a:off x="5472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6" name="AutoShape 26"/>
            <p:cNvSpPr>
              <a:spLocks noChangeArrowheads="1"/>
            </p:cNvSpPr>
            <p:nvPr/>
          </p:nvSpPr>
          <p:spPr bwMode="auto">
            <a:xfrm flipV="1">
              <a:off x="5328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7" name="AutoShape 27"/>
            <p:cNvSpPr>
              <a:spLocks noChangeArrowheads="1"/>
            </p:cNvSpPr>
            <p:nvPr/>
          </p:nvSpPr>
          <p:spPr bwMode="auto">
            <a:xfrm flipV="1">
              <a:off x="5184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8" name="AutoShape 28"/>
            <p:cNvSpPr>
              <a:spLocks noChangeArrowheads="1"/>
            </p:cNvSpPr>
            <p:nvPr/>
          </p:nvSpPr>
          <p:spPr bwMode="auto">
            <a:xfrm flipV="1">
              <a:off x="5040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09" name="AutoShape 29"/>
            <p:cNvSpPr>
              <a:spLocks noChangeArrowheads="1"/>
            </p:cNvSpPr>
            <p:nvPr/>
          </p:nvSpPr>
          <p:spPr bwMode="auto">
            <a:xfrm flipV="1">
              <a:off x="4896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10" name="AutoShape 30"/>
            <p:cNvSpPr>
              <a:spLocks noChangeArrowheads="1"/>
            </p:cNvSpPr>
            <p:nvPr/>
          </p:nvSpPr>
          <p:spPr bwMode="auto">
            <a:xfrm flipV="1">
              <a:off x="4752" y="672"/>
              <a:ext cx="144" cy="576"/>
            </a:xfrm>
            <a:prstGeom prst="triangle">
              <a:avLst>
                <a:gd name="adj" fmla="val 50000"/>
              </a:avLst>
            </a:prstGeom>
            <a:solidFill>
              <a:srgbClr val="80800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11" name="Oval 31"/>
            <p:cNvSpPr>
              <a:spLocks noChangeArrowheads="1"/>
            </p:cNvSpPr>
            <p:nvPr/>
          </p:nvSpPr>
          <p:spPr bwMode="auto">
            <a:xfrm>
              <a:off x="5472" y="163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12" name="Oval 32"/>
            <p:cNvSpPr>
              <a:spLocks noChangeArrowheads="1"/>
            </p:cNvSpPr>
            <p:nvPr/>
          </p:nvSpPr>
          <p:spPr bwMode="auto">
            <a:xfrm>
              <a:off x="5472" y="14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13" name="Oval 33"/>
            <p:cNvSpPr>
              <a:spLocks noChangeArrowheads="1"/>
            </p:cNvSpPr>
            <p:nvPr/>
          </p:nvSpPr>
          <p:spPr bwMode="auto">
            <a:xfrm>
              <a:off x="5472" y="72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14" name="Oval 34"/>
            <p:cNvSpPr>
              <a:spLocks noChangeArrowheads="1"/>
            </p:cNvSpPr>
            <p:nvPr/>
          </p:nvSpPr>
          <p:spPr bwMode="auto">
            <a:xfrm>
              <a:off x="5472" y="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2FCF70AE-A422-CB48-BC22-5DDD05256DF1}" type="slidenum">
              <a:rPr lang="en-US"/>
              <a:pPr/>
              <a:t>6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MDP Examples: Aerial Robotics [Feron et al.]</a:t>
            </a:r>
            <a:br>
              <a:rPr lang="en-US" sz="2400"/>
            </a:br>
            <a:r>
              <a:rPr lang="en-US" sz="2400"/>
              <a:t>Computing a Solution from a Continuous Model</a:t>
            </a:r>
          </a:p>
        </p:txBody>
      </p:sp>
      <p:pic>
        <p:nvPicPr>
          <p:cNvPr id="253958" name="Picture 6" descr="MITDomeHeli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/>
          <a:srcRect/>
          <a:stretch>
            <a:fillRect/>
          </a:stretch>
        </p:blipFill>
        <p:spPr>
          <a:xfrm>
            <a:off x="3352800" y="990600"/>
            <a:ext cx="3200400" cy="2152650"/>
          </a:xfrm>
          <a:noFill/>
          <a:ln/>
        </p:spPr>
      </p:pic>
      <p:pic>
        <p:nvPicPr>
          <p:cNvPr id="253960" name="Picture 8">
            <a:hlinkClick r:id="" action="ppaction://media"/>
          </p:cNvPr>
          <p:cNvPicPr>
            <a:picLocks noGrp="1"/>
          </p:cNvPicPr>
          <p:nvPr>
            <p:ph sz="quarter" idx="2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/>
          <a:srcRect/>
          <a:stretch>
            <a:fillRect/>
          </a:stretch>
        </p:blipFill>
        <p:spPr>
          <a:xfrm>
            <a:off x="4927600" y="3390900"/>
            <a:ext cx="4064000" cy="3048000"/>
          </a:xfrm>
          <a:ln/>
        </p:spPr>
      </p:pic>
      <p:pic>
        <p:nvPicPr>
          <p:cNvPr id="253962" name="Picture 10">
            <a:hlinkClick r:id="" action="ppaction://media"/>
          </p:cNvPr>
          <p:cNvPicPr>
            <a:picLocks noGrp="1"/>
          </p:cNvPicPr>
          <p:nvPr>
            <p:ph sz="quarter" idx="3"/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/>
          <a:srcRect/>
          <a:stretch>
            <a:fillRect/>
          </a:stretch>
        </p:blipFill>
        <p:spPr>
          <a:xfrm>
            <a:off x="431800" y="3448050"/>
            <a:ext cx="4038600" cy="3028950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39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539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96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396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39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39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962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396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9287FD77-D157-E947-8F9D-A5B910E86E01}" type="slidenum">
              <a:rPr lang="en-US"/>
              <a:pPr/>
              <a:t>7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Decision Processes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r>
              <a:rPr lang="en-US"/>
              <a:t>Motivation</a:t>
            </a:r>
          </a:p>
          <a:p>
            <a:r>
              <a:rPr lang="en-US">
                <a:solidFill>
                  <a:schemeClr val="accent2"/>
                </a:solidFill>
              </a:rPr>
              <a:t>What are Markov Decision Processes (MDPs)?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Models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Lifetime Reward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Policies</a:t>
            </a:r>
          </a:p>
          <a:p>
            <a:r>
              <a:rPr lang="en-US"/>
              <a:t>Computing Policies From a Model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38200"/>
          </a:xfrm>
        </p:spPr>
        <p:txBody>
          <a:bodyPr/>
          <a:lstStyle/>
          <a:p>
            <a:r>
              <a:rPr lang="en-US" dirty="0" smtClean="0"/>
              <a:t>Example MDP</a:t>
            </a:r>
            <a:endParaRPr lang="en-US" dirty="0"/>
          </a:p>
        </p:txBody>
      </p:sp>
      <p:pic>
        <p:nvPicPr>
          <p:cNvPr id="4" name="Picture 3" descr="Screen shot 2014-08-21 at 4.17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4225"/>
            <a:ext cx="7303255" cy="427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38200"/>
          </a:xfrm>
        </p:spPr>
        <p:txBody>
          <a:bodyPr/>
          <a:lstStyle/>
          <a:p>
            <a:r>
              <a:rPr lang="en-US" dirty="0" smtClean="0"/>
              <a:t>Example MDP</a:t>
            </a:r>
            <a:endParaRPr lang="en-US" dirty="0"/>
          </a:p>
        </p:txBody>
      </p:sp>
      <p:pic>
        <p:nvPicPr>
          <p:cNvPr id="3" name="Picture 2" descr="Screen shot 2014-08-21 at 4.18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413625" cy="4777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90305</TotalTime>
  <Words>2231</Words>
  <Application>Microsoft Macintosh PowerPoint</Application>
  <PresentationFormat>On-screen Show (4:3)</PresentationFormat>
  <Paragraphs>781</Paragraphs>
  <Slides>49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Courier New</vt:lpstr>
      <vt:lpstr>Symbol</vt:lpstr>
      <vt:lpstr>Times</vt:lpstr>
      <vt:lpstr>Times New Roman</vt:lpstr>
      <vt:lpstr>Wingdings</vt:lpstr>
      <vt:lpstr>ヒラギノ角ゴ Pro W3</vt:lpstr>
      <vt:lpstr>Blank Presentation</vt:lpstr>
      <vt:lpstr>PowerPoint Presentation</vt:lpstr>
      <vt:lpstr>Sequential decision problems</vt:lpstr>
      <vt:lpstr>How Might a Mouse Search a Maze for Cheese? </vt:lpstr>
      <vt:lpstr>Ideas in this lecture</vt:lpstr>
      <vt:lpstr>MDP Examples: TD-Gammon [Tesauro, 1995] Learning Through Reinforcement</vt:lpstr>
      <vt:lpstr>MDP Examples: Aerial Robotics [Feron et al.] Computing a Solution from a Continuous Model</vt:lpstr>
      <vt:lpstr>Markov Decision Processes</vt:lpstr>
      <vt:lpstr>Example MDP</vt:lpstr>
      <vt:lpstr>Example MDP</vt:lpstr>
      <vt:lpstr>MDP Problem</vt:lpstr>
      <vt:lpstr>MDP Problem: Model</vt:lpstr>
      <vt:lpstr>Markov Decision Processes (MDPs)</vt:lpstr>
      <vt:lpstr>MDP Environment Assumptions</vt:lpstr>
      <vt:lpstr>MDP Problem: Model</vt:lpstr>
      <vt:lpstr>MDP Problem: Lifetime Reward</vt:lpstr>
      <vt:lpstr>Utility (aka value)</vt:lpstr>
      <vt:lpstr>Lifetime Reward</vt:lpstr>
      <vt:lpstr>MDP Problem: Lifetime Reward</vt:lpstr>
      <vt:lpstr>MDP Problem: Policy</vt:lpstr>
      <vt:lpstr>PowerPoint Presentation</vt:lpstr>
      <vt:lpstr>PowerPoint Presentation</vt:lpstr>
      <vt:lpstr>Markov Decision Processes</vt:lpstr>
      <vt:lpstr>Value Function Vp for a Given Policy p</vt:lpstr>
      <vt:lpstr>An Optimal Policy p* Given Value Function V*</vt:lpstr>
      <vt:lpstr>Example: Mapping Value Function to Policy</vt:lpstr>
      <vt:lpstr>Example: Mapping Value Function to Policy</vt:lpstr>
      <vt:lpstr>Example: Mapping Value Function to Policy</vt:lpstr>
      <vt:lpstr>Example: Mapping Value Function to Policy</vt:lpstr>
      <vt:lpstr>Markov Decision Processes</vt:lpstr>
      <vt:lpstr>Value Function V* for an optimal policy p* </vt:lpstr>
      <vt:lpstr>Value Function V* for an optimal policy p* </vt:lpstr>
      <vt:lpstr>Value Function V* for an optimal policy p* </vt:lpstr>
      <vt:lpstr>Value Function V* for an optimal policy p* </vt:lpstr>
      <vt:lpstr>Bellman equation</vt:lpstr>
      <vt:lpstr>Value iteration algorithm</vt:lpstr>
      <vt:lpstr>Solving MDPs by Value Iteration</vt:lpstr>
      <vt:lpstr>Convergence of Value Iteration</vt:lpstr>
      <vt:lpstr>Example of Value Iteration</vt:lpstr>
      <vt:lpstr>Example of Value Iteration</vt:lpstr>
      <vt:lpstr>Example of Value Iteration</vt:lpstr>
      <vt:lpstr>Example of Value Iteration</vt:lpstr>
      <vt:lpstr>Example of Value Iteration</vt:lpstr>
      <vt:lpstr>Example of Value Iteration</vt:lpstr>
      <vt:lpstr>Example of Value Iteration</vt:lpstr>
      <vt:lpstr>Example of Value Iteration</vt:lpstr>
      <vt:lpstr>Example of Value Iteration</vt:lpstr>
      <vt:lpstr>Markov Decision Processes</vt:lpstr>
      <vt:lpstr>Policy iteration</vt:lpstr>
      <vt:lpstr>Policy Iteration</vt:lpstr>
    </vt:vector>
  </TitlesOfParts>
  <Company>MIT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John Chapin</dc:creator>
  <cp:lastModifiedBy>Laurent Itti</cp:lastModifiedBy>
  <cp:revision>708</cp:revision>
  <cp:lastPrinted>2000-09-08T17:34:32Z</cp:lastPrinted>
  <dcterms:created xsi:type="dcterms:W3CDTF">2014-11-17T22:53:50Z</dcterms:created>
  <dcterms:modified xsi:type="dcterms:W3CDTF">2016-11-17T00:32:26Z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>http://sdg.lcs.mit.edu/~jchapin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F:\6001\Lects\L21</vt:lpwstr>
  </property>
</Properties>
</file>