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74" r:id="rId1"/>
  </p:sldMasterIdLst>
  <p:notesMasterIdLst>
    <p:notesMasterId r:id="rId54"/>
  </p:notesMasterIdLst>
  <p:handoutMasterIdLst>
    <p:handoutMasterId r:id="rId55"/>
  </p:handoutMasterIdLst>
  <p:sldIdLst>
    <p:sldId id="660" r:id="rId2"/>
    <p:sldId id="661" r:id="rId3"/>
    <p:sldId id="662" r:id="rId4"/>
    <p:sldId id="618" r:id="rId5"/>
    <p:sldId id="567" r:id="rId6"/>
    <p:sldId id="641" r:id="rId7"/>
    <p:sldId id="642" r:id="rId8"/>
    <p:sldId id="643" r:id="rId9"/>
    <p:sldId id="644" r:id="rId10"/>
    <p:sldId id="647" r:id="rId11"/>
    <p:sldId id="645" r:id="rId12"/>
    <p:sldId id="646" r:id="rId13"/>
    <p:sldId id="648" r:id="rId14"/>
    <p:sldId id="649" r:id="rId15"/>
    <p:sldId id="657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40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58" r:id="rId45"/>
    <p:sldId id="637" r:id="rId46"/>
    <p:sldId id="607" r:id="rId47"/>
    <p:sldId id="608" r:id="rId48"/>
    <p:sldId id="609" r:id="rId49"/>
    <p:sldId id="610" r:id="rId50"/>
    <p:sldId id="659" r:id="rId51"/>
    <p:sldId id="636" r:id="rId52"/>
    <p:sldId id="61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50000" autoAdjust="0"/>
  </p:normalViewPr>
  <p:slideViewPr>
    <p:cSldViewPr snapToGrid="0" snapToObjects="1">
      <p:cViewPr varScale="1">
        <p:scale>
          <a:sx n="122" d="100"/>
          <a:sy n="122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27598-6644-7B49-9ABD-38AAA99F431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F68F-D00A-174A-B669-5A9072B5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1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12CA-6DCA-3D4B-974E-190BC63991D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F21ED-F887-E040-B6FF-F1A1DAC2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5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442B0-8EF5-476A-8C2F-723B2FCD973A}" type="slidenum">
              <a:rPr lang="en-US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90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D52E9-763B-4423-A6D6-DB6713E12AD2}" type="slidenum">
              <a:rPr lang="en-US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25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17E02-B8B8-4EDD-B68F-495DDFD8E91C}" type="slidenum">
              <a:rPr lang="en-US"/>
              <a:pPr/>
              <a:t>31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61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A550E-ED08-4D0C-A471-761C48FACA98}" type="slidenum">
              <a:rPr lang="en-US"/>
              <a:pPr/>
              <a:t>32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810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9FC18-377A-4F6A-A974-83BEE0A900D7}" type="slidenum">
              <a:rPr lang="en-US"/>
              <a:pPr/>
              <a:t>33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31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333C8-6D6D-489A-AF70-BC0D8D3FD818}" type="slidenum">
              <a:rPr lang="en-US"/>
              <a:pPr/>
              <a:t>34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151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716-687D-2D4E-B1F2-20D148C0950A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E8BE-B6B5-B847-B967-49985EE1E734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4FD6-3481-204C-A440-5CAEB71519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F81-F4E4-DD4F-B3B6-10B32A68AB32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9F46-7776-E14E-9744-C4B411C1E890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E4B-DC93-A44B-BF50-39E3C036587D}" type="datetime1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CAC-A873-604F-A4E9-B1AC6C497065}" type="datetime1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921-04B0-FB46-914A-6B6D0D97B2F0}" type="datetime1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7422-9785-0148-BE04-91818F3F837E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2C13-312B-7B4C-A3C3-13EE699919CB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2BB6-E92B-B34B-AC82-4DE57056D097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FABB-A280-A44C-80CC-23880455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25: 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odels with actions and sensors (ALFE 4-5)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Slides 1-15 are essential for you to understand the concepts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rest will follow naturally if you do</a:t>
            </a:r>
          </a:p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/>
              <a:t>Dynamic Bayesian Networks</a:t>
            </a:r>
          </a:p>
          <a:p>
            <a:pPr lvl="1"/>
            <a:r>
              <a:rPr lang="en-US" dirty="0"/>
              <a:t>No explicit actions, States are Bayesian Networks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Explanation is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all possible sequences of states, the best “explanation” is the sequence of states that gives the maximal value for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0DDA-F5E3-E140-886D-1690A4D2A162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3364392"/>
            <a:ext cx="7764616" cy="611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513" y="3980171"/>
            <a:ext cx="5520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Experience: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Observations: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r>
              <a:rPr lang="en-US" i="1" dirty="0" smtClean="0">
                <a:solidFill>
                  <a:srgbClr val="000000"/>
                </a:solidFill>
              </a:rPr>
              <a:t>,  o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i="1" dirty="0" smtClean="0">
                <a:solidFill>
                  <a:srgbClr val="000000"/>
                </a:solidFill>
              </a:rPr>
              <a:t>, …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i="1" baseline="-25000" dirty="0" smtClean="0">
                <a:solidFill>
                  <a:srgbClr val="000000"/>
                </a:solidFill>
              </a:rPr>
              <a:t>T-1</a:t>
            </a:r>
            <a:r>
              <a:rPr lang="en-US" i="1" dirty="0" smtClean="0">
                <a:solidFill>
                  <a:srgbClr val="000000"/>
                </a:solidFill>
              </a:rPr>
              <a:t>,  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T</a:t>
            </a:r>
            <a:endParaRPr lang="en-US" i="1" baseline="-250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	Actions:               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i="1" dirty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 b</a:t>
            </a:r>
            <a:r>
              <a:rPr lang="en-US" i="1" baseline="-25000" dirty="0" smtClean="0">
                <a:solidFill>
                  <a:srgbClr val="000000"/>
                </a:solidFill>
              </a:rPr>
              <a:t>T-1</a:t>
            </a:r>
          </a:p>
          <a:p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Sensor models: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Action models:    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ij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] = P(</a:t>
            </a:r>
            <a:r>
              <a:rPr lang="en-US" i="1" dirty="0" err="1" smtClean="0">
                <a:solidFill>
                  <a:srgbClr val="00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| </a:t>
            </a:r>
            <a:r>
              <a:rPr lang="en-US" i="1" dirty="0" err="1" smtClean="0">
                <a:solidFill>
                  <a:srgbClr val="00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Explanation: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State sequence: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err="1" smtClean="0">
                <a:solidFill>
                  <a:srgbClr val="000000"/>
                </a:solidFill>
              </a:rPr>
              <a:t>T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40" y="5163978"/>
            <a:ext cx="3204817" cy="2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Hidden State Sequence </a:t>
            </a:r>
            <a:r>
              <a:rPr lang="en-US" dirty="0" smtClean="0"/>
              <a:t>(1/</a:t>
            </a:r>
            <a:r>
              <a:rPr lang="en-US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103677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Experience consists of both O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O is observation sequence and  </a:t>
            </a:r>
            <a:r>
              <a:rPr lang="en-US" i="1" dirty="0" smtClean="0"/>
              <a:t>A</a:t>
            </a:r>
            <a:r>
              <a:rPr lang="en-US" dirty="0" smtClean="0"/>
              <a:t> is action sequence in experience</a:t>
            </a:r>
            <a:endParaRPr lang="en-US" baseline="-25000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 is the model, </a:t>
            </a:r>
            <a:r>
              <a:rPr lang="en-US" i="1" dirty="0" smtClean="0"/>
              <a:t>C</a:t>
            </a:r>
            <a:r>
              <a:rPr lang="en-US" dirty="0" smtClean="0"/>
              <a:t> is the background information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3C95-949E-2A4C-84D4-A2E594279276}" type="datetime1">
              <a:rPr lang="en-US" smtClean="0"/>
              <a:t>11/21/16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1775"/>
            <a:ext cx="8077200" cy="394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583" y="5868007"/>
            <a:ext cx="664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Little Prince Example: I used “x” for “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”, and ignored M and C there.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1185" y="2291519"/>
            <a:ext cx="7613215" cy="75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i="1" dirty="0" smtClean="0">
                <a:solidFill>
                  <a:srgbClr val="3366FF"/>
                </a:solidFill>
              </a:rPr>
              <a:t>O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i="1" dirty="0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smtClean="0">
                <a:solidFill>
                  <a:srgbClr val="3366FF"/>
                </a:solidFill>
              </a:rPr>
              <a:t>2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err="1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3366FF"/>
                </a:solidFill>
              </a:rPr>
              <a:t>},  </a:t>
            </a:r>
            <a:r>
              <a:rPr lang="en-US" sz="2400" i="1" dirty="0" smtClean="0">
                <a:solidFill>
                  <a:srgbClr val="3366FF"/>
                </a:solidFill>
              </a:rPr>
              <a:t>A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2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T-1</a:t>
            </a:r>
            <a:r>
              <a:rPr lang="en-US" sz="2400" dirty="0" smtClean="0">
                <a:solidFill>
                  <a:srgbClr val="3366FF"/>
                </a:solidFill>
              </a:rPr>
              <a:t>}, </a:t>
            </a:r>
            <a:r>
              <a:rPr lang="en-US" sz="2400" i="1" dirty="0" smtClean="0">
                <a:solidFill>
                  <a:srgbClr val="3366FF"/>
                </a:solidFill>
              </a:rPr>
              <a:t>I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i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</a:t>
            </a:r>
            <a:r>
              <a:rPr lang="en-US" sz="2400" i="1" dirty="0" smtClean="0">
                <a:solidFill>
                  <a:srgbClr val="3366FF"/>
                </a:solidFill>
              </a:rPr>
              <a:t> i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err="1" smtClean="0">
                <a:solidFill>
                  <a:srgbClr val="3366FF"/>
                </a:solidFill>
              </a:rPr>
              <a:t>i</a:t>
            </a:r>
            <a:r>
              <a:rPr lang="en-US" sz="24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3366FF"/>
                </a:solidFill>
              </a:rPr>
              <a:t>}</a:t>
            </a:r>
            <a:endParaRPr lang="en-US" sz="2400" baseline="-25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Hidden State Sequence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7816" y="1272270"/>
            <a:ext cx="7613215" cy="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3366FF"/>
                </a:solidFill>
              </a:rPr>
              <a:t>O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</a:t>
            </a:r>
            <a:r>
              <a:rPr lang="en-US" sz="2800" i="1" dirty="0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smtClean="0">
                <a:solidFill>
                  <a:srgbClr val="3366FF"/>
                </a:solidFill>
              </a:rPr>
              <a:t>2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 smtClean="0">
                <a:solidFill>
                  <a:srgbClr val="3366FF"/>
                </a:solidFill>
              </a:rPr>
              <a:t>},  </a:t>
            </a:r>
            <a:r>
              <a:rPr lang="en-US" sz="2800" i="1" dirty="0" smtClean="0">
                <a:solidFill>
                  <a:srgbClr val="3366FF"/>
                </a:solidFill>
              </a:rPr>
              <a:t>A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</a:t>
            </a:r>
            <a:r>
              <a:rPr lang="en-US" sz="2800" i="1" dirty="0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smtClean="0">
                <a:solidFill>
                  <a:srgbClr val="3366FF"/>
                </a:solidFill>
              </a:rPr>
              <a:t>2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 smtClean="0">
                <a:solidFill>
                  <a:srgbClr val="3366FF"/>
                </a:solidFill>
              </a:rPr>
              <a:t>},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i="1" dirty="0" smtClean="0">
                <a:solidFill>
                  <a:srgbClr val="3366FF"/>
                </a:solidFill>
              </a:rPr>
              <a:t>I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i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</a:t>
            </a:r>
            <a:r>
              <a:rPr lang="en-US" sz="2800" i="1" dirty="0">
                <a:solidFill>
                  <a:srgbClr val="3366FF"/>
                </a:solidFill>
              </a:rPr>
              <a:t> i</a:t>
            </a:r>
            <a:r>
              <a:rPr lang="en-US" sz="2800" baseline="-25000" dirty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>
                <a:solidFill>
                  <a:srgbClr val="3366FF"/>
                </a:solidFill>
              </a:rPr>
              <a:t>}</a:t>
            </a:r>
            <a:endParaRPr lang="en-US" sz="2800" baseline="-25000" dirty="0">
              <a:solidFill>
                <a:srgbClr val="3366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C6C7-ECA2-D446-B1D5-6A17E33B1A7B}" type="datetime1">
              <a:rPr lang="en-US" smtClean="0"/>
              <a:t>11/21/16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0" y="1941549"/>
            <a:ext cx="7440072" cy="4603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2343" y="2006103"/>
            <a:ext cx="1327135" cy="30133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1419" y="4781829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Among all possible sequences in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there is one with the maximal probability.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449" y="2719894"/>
            <a:ext cx="60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Little Prince Example, I wrote above as p(</a:t>
            </a:r>
            <a:r>
              <a:rPr lang="en-US" dirty="0" err="1" smtClean="0">
                <a:solidFill>
                  <a:srgbClr val="FF0000"/>
                </a:solidFill>
              </a:rPr>
              <a:t>x|A</a:t>
            </a:r>
            <a:r>
              <a:rPr lang="en-US" dirty="0" smtClean="0">
                <a:solidFill>
                  <a:srgbClr val="FF0000"/>
                </a:solidFill>
              </a:rPr>
              <a:t>) and p(</a:t>
            </a:r>
            <a:r>
              <a:rPr lang="en-US" dirty="0" err="1" smtClean="0">
                <a:solidFill>
                  <a:srgbClr val="FF0000"/>
                </a:solidFill>
              </a:rPr>
              <a:t>O|xA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P(O|AMC) by </a:t>
            </a:r>
            <a:r>
              <a:rPr lang="en-US" dirty="0" smtClean="0">
                <a:solidFill>
                  <a:srgbClr val="3366FF"/>
                </a:solidFill>
              </a:rPr>
              <a:t>Forward Procedure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302"/>
            <a:ext cx="8229600" cy="68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Main idea: not consider all possible state sequence, but every step in the experience and compute P(</a:t>
            </a:r>
            <a:r>
              <a:rPr lang="en-US" sz="2800" i="1" dirty="0" smtClean="0"/>
              <a:t>O</a:t>
            </a:r>
            <a:r>
              <a:rPr lang="en-US" sz="2800" dirty="0" smtClean="0"/>
              <a:t>|</a:t>
            </a:r>
            <a:r>
              <a:rPr lang="en-US" sz="2800" i="1" dirty="0" smtClean="0"/>
              <a:t>AMC</a:t>
            </a:r>
            <a:r>
              <a:rPr lang="en-US" sz="2800" dirty="0" smtClean="0"/>
              <a:t>) incrementally on the time </a:t>
            </a:r>
            <a:r>
              <a:rPr lang="en-US" sz="2800" i="1" dirty="0" smtClean="0"/>
              <a:t>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F121-E89D-0B40-9012-0C33B5FFC66A}" type="datetime1">
              <a:rPr lang="en-US" smtClean="0"/>
              <a:t>11/21/16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344511"/>
            <a:ext cx="8407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Procedure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D385-C334-C54B-9D19-95565C59FA01}" type="datetime1">
              <a:rPr lang="en-US" smtClean="0"/>
              <a:t>11/21/16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1" y="1513342"/>
            <a:ext cx="7569115" cy="509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65" y="494695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Procedure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775666" y="4946954"/>
            <a:ext cx="240785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775666" y="5131620"/>
            <a:ext cx="619368" cy="10227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165" y="5969675"/>
            <a:ext cx="2422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Complexity is </a:t>
            </a:r>
            <a:r>
              <a:rPr lang="en-US" sz="2000" b="1" i="1" dirty="0" smtClean="0">
                <a:solidFill>
                  <a:srgbClr val="FF0000"/>
                </a:solidFill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</a:rPr>
              <a:t>(TN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Procedure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75" y="3170173"/>
            <a:ext cx="2929632" cy="150810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(r)=.25*.8=.20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2037" y="2258715"/>
            <a:ext cx="2907857" cy="4462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α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s1,s0</a:t>
            </a:r>
            <a:r>
              <a:rPr lang="en-US" sz="1400" dirty="0" smtClean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</a:t>
            </a:r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+ </a:t>
            </a:r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5366" y="2258715"/>
            <a:ext cx="2907857" cy="4462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103" y="1367558"/>
            <a:ext cx="848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Time:    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--------------------------------------t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------------------------------------------ 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-------------</a:t>
            </a:r>
            <a:endParaRPr lang="is-I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 = {    </a:t>
            </a:r>
            <a:r>
              <a:rPr lang="en-US" dirty="0" smtClean="0">
                <a:solidFill>
                  <a:srgbClr val="0000FF"/>
                </a:solidFill>
              </a:rPr>
              <a:t>rose</a:t>
            </a:r>
            <a:r>
              <a:rPr lang="en-US" dirty="0">
                <a:solidFill>
                  <a:srgbClr val="0000FF"/>
                </a:solidFill>
              </a:rPr>
              <a:t>,           </a:t>
            </a:r>
            <a:r>
              <a:rPr lang="en-US" dirty="0" smtClean="0">
                <a:solidFill>
                  <a:srgbClr val="0000FF"/>
                </a:solidFill>
              </a:rPr>
              <a:t>    forward</a:t>
            </a:r>
            <a:r>
              <a:rPr lang="en-US" dirty="0">
                <a:solidFill>
                  <a:srgbClr val="0000FF"/>
                </a:solidFill>
              </a:rPr>
              <a:t>,              none,                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turn,              </a:t>
            </a:r>
            <a:r>
              <a:rPr lang="en-US" dirty="0" smtClean="0">
                <a:solidFill>
                  <a:srgbClr val="0000FF"/>
                </a:solidFill>
              </a:rPr>
              <a:t>   volcano,         </a:t>
            </a:r>
            <a:r>
              <a:rPr lang="is-IS" dirty="0">
                <a:solidFill>
                  <a:srgbClr val="0000FF"/>
                </a:solidFill>
              </a:rPr>
              <a:t>…..</a:t>
            </a:r>
            <a:r>
              <a:rPr lang="is-IS" dirty="0" smtClean="0">
                <a:solidFill>
                  <a:srgbClr val="0000FF"/>
                </a:solidFill>
              </a:rPr>
              <a:t>}</a:t>
            </a:r>
            <a:endParaRPr lang="is-I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forward</a:t>
            </a:r>
          </a:p>
          <a:p>
            <a:r>
              <a:rPr lang="en-US" dirty="0" smtClean="0"/>
              <a:t>See ALFE 5.10.1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5DDD-948A-BC40-AD7F-A70B569E4422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33" y="1254807"/>
            <a:ext cx="422745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State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t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state I </a:t>
            </a:r>
            <a:r>
              <a:rPr lang="en-US" dirty="0"/>
              <a:t>am </a:t>
            </a:r>
            <a:r>
              <a:rPr lang="en-US" dirty="0" smtClean="0"/>
              <a:t>most likely in now?</a:t>
            </a:r>
          </a:p>
          <a:p>
            <a:pPr lvl="1"/>
            <a:r>
              <a:rPr lang="en-US" dirty="0" smtClean="0"/>
              <a:t>It is the state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such that α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is the maximal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Viterbi algorithm is for this.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F7B7-D927-164E-A163-108339928763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State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295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t+k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which state I </a:t>
            </a:r>
            <a:r>
              <a:rPr lang="en-US" dirty="0">
                <a:solidFill>
                  <a:srgbClr val="000000"/>
                </a:solidFill>
              </a:rPr>
              <a:t>will be in at time 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i="1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Depending on your action during 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i="1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you have an non-action, use that information and continue computing the future α values.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Example/exercise:  compute when k=1, k=2, …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C7C-0AFA-0E41-9194-CCFA132A154E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State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which state I </a:t>
            </a:r>
            <a:r>
              <a:rPr lang="en-US" dirty="0">
                <a:solidFill>
                  <a:srgbClr val="000000"/>
                </a:solidFill>
              </a:rPr>
              <a:t>was in at time k (smoothing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 is the 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i="1" baseline="-25000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ij</a:t>
            </a:r>
            <a:r>
              <a:rPr lang="en-US" dirty="0" smtClean="0">
                <a:solidFill>
                  <a:srgbClr val="000000"/>
                </a:solidFill>
              </a:rPr>
              <a:t>(b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err="1" smtClean="0">
                <a:solidFill>
                  <a:srgbClr val="000000"/>
                </a:solidFill>
              </a:rPr>
              <a:t>θ</a:t>
            </a:r>
            <a:r>
              <a:rPr lang="en-US" baseline="-25000" dirty="0" err="1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(z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) β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(j)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is to say, given time 1,</a:t>
            </a:r>
            <a:r>
              <a:rPr lang="is-IS" dirty="0" smtClean="0">
                <a:solidFill>
                  <a:srgbClr val="000000"/>
                </a:solidFill>
              </a:rPr>
              <a:t>…,k, k+1, ...,t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(best forward from 1 to k)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+ (best transition from k to k+1)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+ (best backward to k+1 from t)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CFB6-112C-4247-97CD-39BF027A007A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Reasoning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58078"/>
          </a:xfrm>
        </p:spPr>
        <p:txBody>
          <a:bodyPr>
            <a:normAutofit/>
          </a:bodyPr>
          <a:lstStyle/>
          <a:p>
            <a:r>
              <a:rPr lang="en-US" dirty="0" smtClean="0"/>
              <a:t>Speech </a:t>
            </a:r>
            <a:r>
              <a:rPr lang="en-US" dirty="0"/>
              <a:t>R</a:t>
            </a:r>
            <a:r>
              <a:rPr lang="en-US" dirty="0" smtClean="0"/>
              <a:t>ecognition</a:t>
            </a:r>
            <a:endParaRPr lang="en-US" dirty="0"/>
          </a:p>
          <a:p>
            <a:pPr lvl="1"/>
            <a:r>
              <a:rPr lang="en-US" sz="2400" dirty="0" smtClean="0"/>
              <a:t>“Listening </a:t>
            </a:r>
            <a:r>
              <a:rPr lang="en-US" sz="2400" dirty="0"/>
              <a:t>is not </a:t>
            </a:r>
            <a:r>
              <a:rPr lang="en-US" sz="2400" dirty="0" smtClean="0"/>
              <a:t>always equal to hearing” </a:t>
            </a:r>
            <a:r>
              <a:rPr lang="en-US" sz="2400" dirty="0">
                <a:sym typeface="Wingdings"/>
              </a:rPr>
              <a:t></a:t>
            </a:r>
          </a:p>
          <a:p>
            <a:r>
              <a:rPr lang="en-US" sz="2800" dirty="0" smtClean="0"/>
              <a:t>Traveling through rooms with colored walls</a:t>
            </a:r>
          </a:p>
          <a:p>
            <a:pPr lvl="1"/>
            <a:r>
              <a:rPr lang="en-US" sz="2400" dirty="0" smtClean="0"/>
              <a:t>“Seeing does not always tell where you are”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E548-8E84-0B4E-8B63-E89E67C076AE}" type="datetime1">
              <a:rPr lang="en-US" smtClean="0"/>
              <a:t>11/21/16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7579" y="4034216"/>
            <a:ext cx="7300163" cy="1920789"/>
            <a:chOff x="1454038" y="1519839"/>
            <a:chExt cx="6461125" cy="1432910"/>
          </a:xfrm>
        </p:grpSpPr>
        <p:grpSp>
          <p:nvGrpSpPr>
            <p:cNvPr id="6" name="Group 5"/>
            <p:cNvGrpSpPr/>
            <p:nvPr/>
          </p:nvGrpSpPr>
          <p:grpSpPr>
            <a:xfrm>
              <a:off x="1454038" y="1519839"/>
              <a:ext cx="6461125" cy="1432910"/>
              <a:chOff x="746125" y="2377089"/>
              <a:chExt cx="6461125" cy="14329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Room-3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1" idx="4"/>
                <a:endCxn id="14" idx="0"/>
              </p:cNvCxnSpPr>
              <p:nvPr/>
            </p:nvCxnSpPr>
            <p:spPr>
              <a:xfrm>
                <a:off x="2141483" y="2815020"/>
                <a:ext cx="7120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4"/>
                <a:endCxn id="16" idx="0"/>
              </p:cNvCxnSpPr>
              <p:nvPr/>
            </p:nvCxnSpPr>
            <p:spPr>
              <a:xfrm>
                <a:off x="4079820" y="2815020"/>
                <a:ext cx="9469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5" idx="0"/>
              </p:cNvCxnSpPr>
              <p:nvPr/>
            </p:nvCxnSpPr>
            <p:spPr>
              <a:xfrm>
                <a:off x="6041970" y="2815020"/>
                <a:ext cx="16694" cy="57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2785241" y="2596055"/>
                <a:ext cx="650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723578" y="2596055"/>
                <a:ext cx="6746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</p:cNvCxnSpPr>
              <p:nvPr/>
            </p:nvCxnSpPr>
            <p:spPr>
              <a:xfrm>
                <a:off x="6685728" y="2596055"/>
                <a:ext cx="521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746125" y="2596055"/>
                <a:ext cx="7515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630115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3627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2067" y="16308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877" y="1630861"/>
              <a:ext cx="37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states I </a:t>
            </a:r>
            <a:r>
              <a:rPr lang="en-US" dirty="0">
                <a:solidFill>
                  <a:srgbClr val="000000"/>
                </a:solidFill>
              </a:rPr>
              <a:t>have been </a:t>
            </a:r>
            <a:r>
              <a:rPr lang="en-US" dirty="0" smtClean="0">
                <a:solidFill>
                  <a:srgbClr val="000000"/>
                </a:solidFill>
              </a:rPr>
              <a:t>through (explanation)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They are the following states: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=2: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=T: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maximal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2088-191C-D64F-B068-773F375AC507}" type="datetime1">
              <a:rPr lang="en-US" smtClean="0"/>
              <a:t>11/21/16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How correct is my model of the world (</a:t>
            </a:r>
            <a:r>
              <a:rPr lang="en-US" dirty="0">
                <a:solidFill>
                  <a:srgbClr val="000000"/>
                </a:solidFill>
              </a:rPr>
              <a:t>learning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will teach you this in session 26.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0DEA-97DA-384B-B324-8982FCB0E63A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Given: the Little Prince (see slide 19)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His sensor model (you fill in the rest)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His action model (you fill in the rest)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Assume he had the following experience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Observations: {rose, nothing, volcano, nothing}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Actions: {forward, turn, backward, backward}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Compute: 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1:2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1:3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Dynamic Bayesian Networks</a:t>
            </a:r>
          </a:p>
          <a:p>
            <a:pPr lvl="1"/>
            <a:r>
              <a:rPr lang="en-US" dirty="0"/>
              <a:t>No explicit actions, </a:t>
            </a:r>
            <a:r>
              <a:rPr lang="en-US" dirty="0" smtClean="0"/>
              <a:t>States are Bayesian Networks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22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564536" y="2594478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 Markov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Eventually you don’t know anything anymore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Need observations to update your beliefs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Underlying Markov chain over states 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You observe outputs (effects) at each time step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As a Bayes’ net: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E186-DD3E-2441-B847-55A1EEFB5778}" type="datetime1">
              <a:rPr lang="en-US" smtClean="0"/>
              <a:t>11/21/16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5885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25605" name="AutoShape 5"/>
          <p:cNvCxnSpPr>
            <a:cxnSpLocks noChangeShapeType="1"/>
            <a:stCxn id="25604" idx="4"/>
            <a:endCxn id="25620" idx="0"/>
          </p:cNvCxnSpPr>
          <p:nvPr/>
        </p:nvCxnSpPr>
        <p:spPr bwMode="auto">
          <a:xfrm>
            <a:off x="68552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</p:cxn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2357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25607" name="AutoShape 7"/>
          <p:cNvCxnSpPr>
            <a:cxnSpLocks noChangeShapeType="1"/>
            <a:stCxn id="25606" idx="4"/>
            <a:endCxn id="25617" idx="0"/>
          </p:cNvCxnSpPr>
          <p:nvPr/>
        </p:nvCxnSpPr>
        <p:spPr bwMode="auto">
          <a:xfrm>
            <a:off x="35024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3213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25609" name="AutoShape 9"/>
          <p:cNvCxnSpPr>
            <a:cxnSpLocks noChangeShapeType="1"/>
            <a:stCxn id="25610" idx="6"/>
            <a:endCxn id="25606" idx="2"/>
          </p:cNvCxnSpPr>
          <p:nvPr/>
        </p:nvCxnSpPr>
        <p:spPr bwMode="auto">
          <a:xfrm>
            <a:off x="28690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23213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25611" name="AutoShape 11"/>
          <p:cNvCxnSpPr>
            <a:cxnSpLocks noChangeShapeType="1"/>
            <a:stCxn id="25610" idx="4"/>
            <a:endCxn id="25608" idx="0"/>
          </p:cNvCxnSpPr>
          <p:nvPr/>
        </p:nvCxnSpPr>
        <p:spPr bwMode="auto">
          <a:xfrm>
            <a:off x="25880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1501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25613" name="AutoShape 13"/>
          <p:cNvCxnSpPr>
            <a:cxnSpLocks noChangeShapeType="1"/>
            <a:stCxn id="25612" idx="6"/>
            <a:endCxn id="25615" idx="2"/>
          </p:cNvCxnSpPr>
          <p:nvPr/>
        </p:nvCxnSpPr>
        <p:spPr bwMode="auto">
          <a:xfrm>
            <a:off x="46978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5614" name="AutoShape 14"/>
          <p:cNvCxnSpPr>
            <a:cxnSpLocks noChangeShapeType="1"/>
            <a:stCxn id="25606" idx="6"/>
            <a:endCxn id="25612" idx="2"/>
          </p:cNvCxnSpPr>
          <p:nvPr/>
        </p:nvCxnSpPr>
        <p:spPr bwMode="auto">
          <a:xfrm>
            <a:off x="37834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50645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25616" name="AutoShape 16"/>
          <p:cNvCxnSpPr>
            <a:cxnSpLocks noChangeShapeType="1"/>
            <a:stCxn id="25615" idx="6"/>
            <a:endCxn id="25604" idx="2"/>
          </p:cNvCxnSpPr>
          <p:nvPr/>
        </p:nvCxnSpPr>
        <p:spPr bwMode="auto">
          <a:xfrm>
            <a:off x="5612219" y="4808874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32357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41501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0645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6588531" y="56089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25621" name="AutoShape 21"/>
          <p:cNvCxnSpPr>
            <a:cxnSpLocks noChangeShapeType="1"/>
            <a:stCxn id="25612" idx="4"/>
            <a:endCxn id="25618" idx="0"/>
          </p:cNvCxnSpPr>
          <p:nvPr/>
        </p:nvCxnSpPr>
        <p:spPr bwMode="auto">
          <a:xfrm>
            <a:off x="44168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5622" name="AutoShape 22"/>
          <p:cNvCxnSpPr>
            <a:cxnSpLocks noChangeShapeType="1"/>
            <a:stCxn id="25615" idx="4"/>
            <a:endCxn id="25619" idx="0"/>
          </p:cNvCxnSpPr>
          <p:nvPr/>
        </p:nvCxnSpPr>
        <p:spPr bwMode="auto">
          <a:xfrm>
            <a:off x="53312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108115" y="4588093"/>
            <a:ext cx="22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Hidden States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1" y="5619830"/>
            <a:ext cx="130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Evidence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4682" y="4413454"/>
            <a:ext cx="732271" cy="1806782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Rain/Umbrella Example in the Book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89438"/>
            <a:ext cx="8229600" cy="163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 HMM is defined by: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Initial distribution: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Transitions: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Emissions (sensor model):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A410-3FD1-224E-847C-A72D4C154754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2310" y="1570759"/>
            <a:ext cx="6716466" cy="259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45241" y="5148967"/>
            <a:ext cx="1428333" cy="3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79634" y="4848437"/>
            <a:ext cx="857098" cy="28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4614" y="5596840"/>
            <a:ext cx="1021253" cy="28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7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Ghostbuster HMM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231-7F4B-244B-BB27-7A51482A2BA4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" name="Slide Number Placeholder 1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601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P(X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) = uniform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P(X|X’) = usually move clockwise, but sometimes move in a random direction or stay in place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P(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ij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|X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) = the same sensor model as before: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red means close, green means far away.</a:t>
            </a:r>
          </a:p>
        </p:txBody>
      </p:sp>
      <p:grpSp>
        <p:nvGrpSpPr>
          <p:cNvPr id="137" name="Group 37"/>
          <p:cNvGrpSpPr>
            <a:grpSpLocks/>
          </p:cNvGrpSpPr>
          <p:nvPr/>
        </p:nvGrpSpPr>
        <p:grpSpPr bwMode="auto">
          <a:xfrm>
            <a:off x="6705600" y="1524000"/>
            <a:ext cx="1447800" cy="1524000"/>
            <a:chOff x="3984" y="1056"/>
            <a:chExt cx="1296" cy="1296"/>
          </a:xfrm>
        </p:grpSpPr>
        <p:sp>
          <p:nvSpPr>
            <p:cNvPr id="138" name="Rectangle 38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0" name="Rectangle 40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1" name="Rectangle 41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2" name="Rectangle 42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3" name="Rectangle 43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4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5" name="Rectangle 45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</p:grpSp>
      <p:sp>
        <p:nvSpPr>
          <p:cNvPr id="147" name="Rectangle 48"/>
          <p:cNvSpPr>
            <a:spLocks noChangeArrowheads="1"/>
          </p:cNvSpPr>
          <p:nvPr/>
        </p:nvSpPr>
        <p:spPr bwMode="auto">
          <a:xfrm>
            <a:off x="7086600" y="3124200"/>
            <a:ext cx="64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P(X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48" name="Rectangle 49"/>
          <p:cNvSpPr>
            <a:spLocks noChangeArrowheads="1"/>
          </p:cNvSpPr>
          <p:nvPr/>
        </p:nvSpPr>
        <p:spPr bwMode="auto">
          <a:xfrm>
            <a:off x="6629400" y="5486400"/>
            <a:ext cx="1483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P(X|X’=&lt;1,2&gt;)</a:t>
            </a:r>
          </a:p>
        </p:txBody>
      </p:sp>
      <p:grpSp>
        <p:nvGrpSpPr>
          <p:cNvPr id="149" name="Group 50"/>
          <p:cNvGrpSpPr>
            <a:grpSpLocks/>
          </p:cNvGrpSpPr>
          <p:nvPr/>
        </p:nvGrpSpPr>
        <p:grpSpPr bwMode="auto">
          <a:xfrm>
            <a:off x="6705600" y="3810000"/>
            <a:ext cx="1447800" cy="1524000"/>
            <a:chOff x="3984" y="1056"/>
            <a:chExt cx="1296" cy="1296"/>
          </a:xfrm>
        </p:grpSpPr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1" name="Rectangle 52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2" name="Rectangle 53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3" name="Rectangle 54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4" name="Rectangle 55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1/2</a:t>
              </a:r>
            </a:p>
          </p:txBody>
        </p:sp>
        <p:sp>
          <p:nvSpPr>
            <p:cNvPr id="155" name="Rectangle 56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6" name="Rectangle 57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7" name="Rectangle 58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8" name="Rectangle 59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161" name="Oval 62"/>
          <p:cNvSpPr>
            <a:spLocks noChangeArrowheads="1"/>
          </p:cNvSpPr>
          <p:nvPr/>
        </p:nvSpPr>
        <p:spPr bwMode="auto">
          <a:xfrm>
            <a:off x="19431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162" name="AutoShape 63"/>
          <p:cNvCxnSpPr>
            <a:cxnSpLocks noChangeShapeType="1"/>
            <a:stCxn id="161" idx="4"/>
            <a:endCxn id="172" idx="0"/>
          </p:cNvCxnSpPr>
          <p:nvPr/>
        </p:nvCxnSpPr>
        <p:spPr bwMode="auto">
          <a:xfrm>
            <a:off x="22098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3" name="Oval 64"/>
          <p:cNvSpPr>
            <a:spLocks noChangeArrowheads="1"/>
          </p:cNvSpPr>
          <p:nvPr/>
        </p:nvSpPr>
        <p:spPr bwMode="auto">
          <a:xfrm>
            <a:off x="1028700" y="502920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cxnSp>
        <p:nvCxnSpPr>
          <p:cNvPr id="164" name="AutoShape 65"/>
          <p:cNvCxnSpPr>
            <a:cxnSpLocks noChangeShapeType="1"/>
            <a:stCxn id="165" idx="6"/>
            <a:endCxn id="161" idx="2"/>
          </p:cNvCxnSpPr>
          <p:nvPr/>
        </p:nvCxnSpPr>
        <p:spPr bwMode="auto">
          <a:xfrm>
            <a:off x="15763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5" name="Oval 66"/>
          <p:cNvSpPr>
            <a:spLocks noChangeArrowheads="1"/>
          </p:cNvSpPr>
          <p:nvPr/>
        </p:nvSpPr>
        <p:spPr bwMode="auto">
          <a:xfrm>
            <a:off x="10287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166" name="AutoShape 67"/>
          <p:cNvCxnSpPr>
            <a:cxnSpLocks noChangeShapeType="1"/>
            <a:stCxn id="165" idx="4"/>
            <a:endCxn id="163" idx="0"/>
          </p:cNvCxnSpPr>
          <p:nvPr/>
        </p:nvCxnSpPr>
        <p:spPr bwMode="auto">
          <a:xfrm>
            <a:off x="12954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7" name="Oval 68"/>
          <p:cNvSpPr>
            <a:spLocks noChangeArrowheads="1"/>
          </p:cNvSpPr>
          <p:nvPr/>
        </p:nvSpPr>
        <p:spPr bwMode="auto">
          <a:xfrm>
            <a:off x="28575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168" name="AutoShape 69"/>
          <p:cNvCxnSpPr>
            <a:cxnSpLocks noChangeShapeType="1"/>
            <a:stCxn id="167" idx="6"/>
            <a:endCxn id="170" idx="2"/>
          </p:cNvCxnSpPr>
          <p:nvPr/>
        </p:nvCxnSpPr>
        <p:spPr bwMode="auto">
          <a:xfrm>
            <a:off x="34051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9" name="AutoShape 70"/>
          <p:cNvCxnSpPr>
            <a:cxnSpLocks noChangeShapeType="1"/>
            <a:stCxn id="161" idx="6"/>
            <a:endCxn id="167" idx="2"/>
          </p:cNvCxnSpPr>
          <p:nvPr/>
        </p:nvCxnSpPr>
        <p:spPr bwMode="auto">
          <a:xfrm>
            <a:off x="24907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0" name="Oval 71"/>
          <p:cNvSpPr>
            <a:spLocks noChangeArrowheads="1"/>
          </p:cNvSpPr>
          <p:nvPr/>
        </p:nvSpPr>
        <p:spPr bwMode="auto">
          <a:xfrm>
            <a:off x="37719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171" name="AutoShape 72"/>
          <p:cNvCxnSpPr>
            <a:cxnSpLocks noChangeShapeType="1"/>
            <a:stCxn id="170" idx="6"/>
          </p:cNvCxnSpPr>
          <p:nvPr/>
        </p:nvCxnSpPr>
        <p:spPr bwMode="auto">
          <a:xfrm>
            <a:off x="4319588" y="4229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172" name="Oval 73"/>
          <p:cNvSpPr>
            <a:spLocks noChangeArrowheads="1"/>
          </p:cNvSpPr>
          <p:nvPr/>
        </p:nvSpPr>
        <p:spPr bwMode="auto">
          <a:xfrm>
            <a:off x="1943100" y="5029200"/>
            <a:ext cx="533400" cy="5334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sp>
        <p:nvSpPr>
          <p:cNvPr id="173" name="Oval 74"/>
          <p:cNvSpPr>
            <a:spLocks noChangeArrowheads="1"/>
          </p:cNvSpPr>
          <p:nvPr/>
        </p:nvSpPr>
        <p:spPr bwMode="auto">
          <a:xfrm>
            <a:off x="2857500" y="5029200"/>
            <a:ext cx="533400" cy="5334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sp>
        <p:nvSpPr>
          <p:cNvPr id="174" name="Oval 75"/>
          <p:cNvSpPr>
            <a:spLocks noChangeArrowheads="1"/>
          </p:cNvSpPr>
          <p:nvPr/>
        </p:nvSpPr>
        <p:spPr bwMode="auto">
          <a:xfrm>
            <a:off x="3771900" y="502920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cxnSp>
        <p:nvCxnSpPr>
          <p:cNvPr id="176" name="AutoShape 77"/>
          <p:cNvCxnSpPr>
            <a:cxnSpLocks noChangeShapeType="1"/>
            <a:stCxn id="167" idx="4"/>
            <a:endCxn id="173" idx="0"/>
          </p:cNvCxnSpPr>
          <p:nvPr/>
        </p:nvCxnSpPr>
        <p:spPr bwMode="auto">
          <a:xfrm>
            <a:off x="31242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7" name="AutoShape 78"/>
          <p:cNvCxnSpPr>
            <a:cxnSpLocks noChangeShapeType="1"/>
            <a:stCxn id="170" idx="4"/>
            <a:endCxn id="174" idx="0"/>
          </p:cNvCxnSpPr>
          <p:nvPr/>
        </p:nvCxnSpPr>
        <p:spPr bwMode="auto">
          <a:xfrm>
            <a:off x="40386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8" name="Line 81"/>
          <p:cNvSpPr>
            <a:spLocks noChangeShapeType="1"/>
          </p:cNvSpPr>
          <p:nvPr/>
        </p:nvSpPr>
        <p:spPr bwMode="auto">
          <a:xfrm>
            <a:off x="7467600" y="4191000"/>
            <a:ext cx="3048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Oval 79"/>
          <p:cNvSpPr>
            <a:spLocks noChangeArrowheads="1"/>
          </p:cNvSpPr>
          <p:nvPr/>
        </p:nvSpPr>
        <p:spPr bwMode="auto">
          <a:xfrm>
            <a:off x="7391400" y="4114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Oval 75"/>
          <p:cNvSpPr>
            <a:spLocks noChangeArrowheads="1"/>
          </p:cNvSpPr>
          <p:nvPr/>
        </p:nvSpPr>
        <p:spPr bwMode="auto">
          <a:xfrm>
            <a:off x="5946329" y="5959376"/>
            <a:ext cx="366712" cy="34853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0559" y="63187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See ghost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Oval 75"/>
          <p:cNvSpPr>
            <a:spLocks noChangeArrowheads="1"/>
          </p:cNvSpPr>
          <p:nvPr/>
        </p:nvSpPr>
        <p:spPr bwMode="auto">
          <a:xfrm>
            <a:off x="7188200" y="5959376"/>
            <a:ext cx="366712" cy="348536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02430" y="63187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 see ghost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Conditional Independence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8FA-47F2-3E4F-968F-B76D19268F66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HMMs have two important independence properties: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Markov hidden process, future depends only on the present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Current observation independent of all else given the current state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lang="en-US" kern="0" dirty="0" smtClean="0">
              <a:solidFill>
                <a:srgbClr val="000000"/>
              </a:solidFill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Quiz: does this mean that observations are independent?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[No, correlated by the hidden state]</a:t>
            </a: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48" name="AutoShape 7"/>
          <p:cNvCxnSpPr>
            <a:cxnSpLocks noChangeShapeType="1"/>
            <a:stCxn id="47" idx="4"/>
            <a:endCxn id="58" idx="0"/>
          </p:cNvCxnSpPr>
          <p:nvPr/>
        </p:nvCxnSpPr>
        <p:spPr bwMode="auto">
          <a:xfrm>
            <a:off x="3543300" y="3290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2362200" y="3810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E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0" name="AutoShape 9"/>
          <p:cNvCxnSpPr>
            <a:cxnSpLocks noChangeShapeType="1"/>
            <a:stCxn id="51" idx="6"/>
            <a:endCxn id="47" idx="2"/>
          </p:cNvCxnSpPr>
          <p:nvPr/>
        </p:nvCxnSpPr>
        <p:spPr bwMode="auto">
          <a:xfrm>
            <a:off x="2909888" y="3009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2362200" y="2743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2" name="AutoShape 11"/>
          <p:cNvCxnSpPr>
            <a:cxnSpLocks noChangeShapeType="1"/>
            <a:stCxn id="51" idx="4"/>
            <a:endCxn id="49" idx="0"/>
          </p:cNvCxnSpPr>
          <p:nvPr/>
        </p:nvCxnSpPr>
        <p:spPr bwMode="auto">
          <a:xfrm>
            <a:off x="2628900" y="3290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54" name="AutoShape 13"/>
          <p:cNvCxnSpPr>
            <a:cxnSpLocks noChangeShapeType="1"/>
            <a:stCxn id="53" idx="6"/>
            <a:endCxn id="56" idx="2"/>
          </p:cNvCxnSpPr>
          <p:nvPr/>
        </p:nvCxnSpPr>
        <p:spPr bwMode="auto">
          <a:xfrm>
            <a:off x="4738688" y="3009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5" name="AutoShape 14"/>
          <p:cNvCxnSpPr>
            <a:cxnSpLocks noChangeShapeType="1"/>
            <a:stCxn id="47" idx="6"/>
            <a:endCxn id="53" idx="2"/>
          </p:cNvCxnSpPr>
          <p:nvPr/>
        </p:nvCxnSpPr>
        <p:spPr bwMode="auto">
          <a:xfrm>
            <a:off x="3824288" y="3009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5105400" y="2743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3276600" y="3810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E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9" name="Oval 18"/>
          <p:cNvSpPr>
            <a:spLocks noChangeArrowheads="1"/>
          </p:cNvSpPr>
          <p:nvPr/>
        </p:nvSpPr>
        <p:spPr bwMode="auto">
          <a:xfrm>
            <a:off x="4191000" y="3810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E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5105400" y="3810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E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62" name="AutoShape 21"/>
          <p:cNvCxnSpPr>
            <a:cxnSpLocks noChangeShapeType="1"/>
            <a:stCxn id="53" idx="4"/>
            <a:endCxn id="59" idx="0"/>
          </p:cNvCxnSpPr>
          <p:nvPr/>
        </p:nvCxnSpPr>
        <p:spPr bwMode="auto">
          <a:xfrm>
            <a:off x="4457700" y="3290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3" name="AutoShape 22"/>
          <p:cNvCxnSpPr>
            <a:cxnSpLocks noChangeShapeType="1"/>
            <a:stCxn id="56" idx="4"/>
            <a:endCxn id="60" idx="0"/>
          </p:cNvCxnSpPr>
          <p:nvPr/>
        </p:nvCxnSpPr>
        <p:spPr bwMode="auto">
          <a:xfrm>
            <a:off x="5372100" y="3290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835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HMM Examples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Speech recognition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acoustic signals (continuous valued)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specific positions in specific words (so, tens of thousands)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Machine translation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words (tens of thousands)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translation options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Robot tracking: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range readings (continuous/discrete)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positions on a map (continuous/discrete)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DF5C-EA0C-A042-8E00-9622B1CAEA45}" type="datetime1">
              <a:rPr lang="en-US" smtClean="0"/>
              <a:t>11/21/16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Filtering / Monitoring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Filtering, or monitoring, is the task of tracking the distribution P(X) (the belief state) over time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We start with P(X) in an initial setting, usually uniform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As time passes, or we get observations, we update P(X)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b="1" dirty="0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</a:rPr>
              <a:t>1:t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520C-6331-224A-A3CA-7FEB29C7B263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Reasoning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8" y="1565878"/>
            <a:ext cx="897236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Given: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model </a:t>
            </a:r>
            <a:r>
              <a:rPr lang="en-US" sz="2400" dirty="0" smtClean="0"/>
              <a:t>of the world (e.g., a map of rooms with colored walls)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>
                <a:solidFill>
                  <a:srgbClr val="FF0000"/>
                </a:solidFill>
              </a:rPr>
              <a:t>experience </a:t>
            </a:r>
            <a:r>
              <a:rPr lang="en-US" sz="2400" dirty="0"/>
              <a:t>of observations and </a:t>
            </a:r>
            <a:r>
              <a:rPr lang="en-US" sz="2400" dirty="0" smtClean="0"/>
              <a:t>actions from time 1 to t</a:t>
            </a:r>
            <a:endParaRPr lang="en-US" sz="2400" baseline="-25000" dirty="0" smtClean="0"/>
          </a:p>
          <a:p>
            <a:r>
              <a:rPr lang="en-US" sz="2800" dirty="0" smtClean="0"/>
              <a:t>Compute (among others):</a:t>
            </a:r>
          </a:p>
          <a:p>
            <a:pPr lvl="1"/>
            <a:r>
              <a:rPr lang="en-US" sz="2400" dirty="0" smtClean="0"/>
              <a:t>Which </a:t>
            </a:r>
            <a:r>
              <a:rPr lang="en-US" sz="2400" dirty="0" smtClean="0">
                <a:solidFill>
                  <a:srgbClr val="FF0000"/>
                </a:solidFill>
              </a:rPr>
              <a:t>states </a:t>
            </a:r>
            <a:r>
              <a:rPr lang="en-US" sz="2400" dirty="0" smtClean="0"/>
              <a:t>(e.g., rooms) </a:t>
            </a:r>
            <a:r>
              <a:rPr lang="en-US" sz="2400" dirty="0"/>
              <a:t>the robot was/is/will-be </a:t>
            </a:r>
            <a:r>
              <a:rPr lang="en-US" sz="2400" dirty="0" smtClean="0"/>
              <a:t>in</a:t>
            </a:r>
            <a:r>
              <a:rPr lang="en-US" sz="2400" dirty="0"/>
              <a:t>?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ACE6-B2D0-214C-9918-1ED77E9FADDF}" type="datetime1">
              <a:rPr lang="en-US" smtClean="0"/>
              <a:t>11/21/16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9071" y="4188665"/>
            <a:ext cx="7300163" cy="1920789"/>
            <a:chOff x="1454038" y="1519839"/>
            <a:chExt cx="6461125" cy="1432910"/>
          </a:xfrm>
        </p:grpSpPr>
        <p:grpSp>
          <p:nvGrpSpPr>
            <p:cNvPr id="6" name="Group 5"/>
            <p:cNvGrpSpPr/>
            <p:nvPr/>
          </p:nvGrpSpPr>
          <p:grpSpPr>
            <a:xfrm>
              <a:off x="1454038" y="1519839"/>
              <a:ext cx="6461125" cy="1432910"/>
              <a:chOff x="746125" y="2377089"/>
              <a:chExt cx="6461125" cy="14329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Room-3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1" idx="4"/>
                <a:endCxn id="14" idx="0"/>
              </p:cNvCxnSpPr>
              <p:nvPr/>
            </p:nvCxnSpPr>
            <p:spPr>
              <a:xfrm>
                <a:off x="2141483" y="2815020"/>
                <a:ext cx="7120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4"/>
                <a:endCxn id="16" idx="0"/>
              </p:cNvCxnSpPr>
              <p:nvPr/>
            </p:nvCxnSpPr>
            <p:spPr>
              <a:xfrm>
                <a:off x="4079820" y="2815020"/>
                <a:ext cx="9469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5" idx="0"/>
              </p:cNvCxnSpPr>
              <p:nvPr/>
            </p:nvCxnSpPr>
            <p:spPr>
              <a:xfrm>
                <a:off x="6041970" y="2815020"/>
                <a:ext cx="16694" cy="57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2785241" y="2596055"/>
                <a:ext cx="650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723578" y="2596055"/>
                <a:ext cx="6746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</p:cNvCxnSpPr>
              <p:nvPr/>
            </p:nvCxnSpPr>
            <p:spPr>
              <a:xfrm>
                <a:off x="6685728" y="2596055"/>
                <a:ext cx="521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746125" y="2596055"/>
                <a:ext cx="7515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630115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3627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2067" y="16308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877" y="1630861"/>
              <a:ext cx="37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257800"/>
            <a:ext cx="8134350" cy="127158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t=0   (before sensing, all states are equally likely)</a:t>
            </a:r>
          </a:p>
          <a:p>
            <a:pPr algn="ctr"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Sensor model: never more than 1 mistake</a:t>
            </a:r>
          </a:p>
          <a:p>
            <a:pPr algn="ctr"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Motion model: may not execute action with small prob.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1F5E-3620-5F42-8F3B-02E0F0C88DA8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295650" y="2409825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7315200" y="13716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Example from </a:t>
            </a:r>
            <a:r>
              <a:rPr lang="de-DE" sz="1600" i="1"/>
              <a:t>Michael Pfeiffer</a:t>
            </a:r>
            <a:endParaRPr lang="en-US" sz="1600" i="1"/>
          </a:p>
        </p:txBody>
      </p:sp>
      <p:sp>
        <p:nvSpPr>
          <p:cNvPr id="3" name="TextBox 2"/>
          <p:cNvSpPr txBox="1"/>
          <p:nvPr/>
        </p:nvSpPr>
        <p:spPr>
          <a:xfrm>
            <a:off x="7473603" y="2985279"/>
            <a:ext cx="150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X: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dirty="0" smtClean="0"/>
              <a:t>t=1 (sensing: no room up or down)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90C-DE23-8F42-9B59-4BCC1C8C5EC5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3300413" y="2400300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1199142" name="AutoShape 38"/>
          <p:cNvSpPr>
            <a:spLocks noChangeArrowheads="1"/>
          </p:cNvSpPr>
          <p:nvPr/>
        </p:nvSpPr>
        <p:spPr bwMode="auto">
          <a:xfrm>
            <a:off x="3276600" y="228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21D4-D6B4-5E41-8047-30878EC2A0A4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3829050" y="2424113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34528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36480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36433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H="1">
            <a:off x="32004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1190" name="AutoShape 38"/>
          <p:cNvSpPr>
            <a:spLocks noChangeArrowheads="1"/>
          </p:cNvSpPr>
          <p:nvPr/>
        </p:nvSpPr>
        <p:spPr bwMode="auto">
          <a:xfrm>
            <a:off x="3833813" y="23050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558-0EC5-1447-8643-F969C482B166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4376738" y="2428875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39862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41814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41767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37338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3238" name="AutoShape 38"/>
          <p:cNvSpPr>
            <a:spLocks noChangeArrowheads="1"/>
          </p:cNvSpPr>
          <p:nvPr/>
        </p:nvSpPr>
        <p:spPr bwMode="auto">
          <a:xfrm>
            <a:off x="4362450" y="2309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8B8-672D-494A-BB97-0D30DD929163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V="1">
            <a:off x="46910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46863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H="1">
            <a:off x="42433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5286" name="AutoShape 38"/>
          <p:cNvSpPr>
            <a:spLocks noChangeArrowheads="1"/>
          </p:cNvSpPr>
          <p:nvPr/>
        </p:nvSpPr>
        <p:spPr bwMode="auto">
          <a:xfrm>
            <a:off x="4872038" y="22812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Example: Robot Localization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3912-DBDF-274F-AA7F-0DAE5C500CDE}" type="datetime1">
              <a:rPr lang="en-US" smtClean="0"/>
              <a:t>11/21/16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50292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52244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5219700" y="2586038"/>
            <a:ext cx="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5414963" y="2400300"/>
            <a:ext cx="2428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H="1">
            <a:off x="47767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Filtering Example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75617" y="2750140"/>
            <a:ext cx="3924201" cy="214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597602"/>
            <a:ext cx="861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0: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>
                <a:solidFill>
                  <a:srgbClr val="000000"/>
                </a:solidFill>
              </a:rPr>
              <a:t>)=&lt;0.5,0.5&gt;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1 (Umbrella appears </a:t>
            </a:r>
            <a:r>
              <a:rPr lang="en-US" sz="1800" u="sng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rgbClr val="000000"/>
                </a:solidFill>
              </a:rPr>
              <a:t>U</a:t>
            </a:r>
            <a:r>
              <a:rPr lang="en-US" sz="1800" u="sng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u="sng" dirty="0" smtClean="0">
                <a:solidFill>
                  <a:srgbClr val="000000"/>
                </a:solidFill>
              </a:rPr>
              <a:t>=true)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=P(r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)P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= α0.5</a:t>
            </a:r>
            <a:r>
              <a:rPr lang="en-US" sz="1800" dirty="0">
                <a:solidFill>
                  <a:srgbClr val="000000"/>
                </a:solidFill>
              </a:rPr>
              <a:t>&lt;0.7,0.3&gt; + α</a:t>
            </a:r>
            <a:r>
              <a:rPr lang="en-US" sz="1800" dirty="0" smtClean="0">
                <a:solidFill>
                  <a:srgbClr val="000000"/>
                </a:solidFill>
              </a:rPr>
              <a:t>0.5</a:t>
            </a:r>
            <a:r>
              <a:rPr lang="en-US" sz="1800" dirty="0">
                <a:solidFill>
                  <a:srgbClr val="000000"/>
                </a:solidFill>
              </a:rPr>
              <a:t>&lt;0.3,0.7&gt;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= </a:t>
            </a:r>
            <a:r>
              <a:rPr lang="en-US" sz="1800" b="1" dirty="0" smtClean="0">
                <a:solidFill>
                  <a:srgbClr val="000000"/>
                </a:solidFill>
              </a:rPr>
              <a:t>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updating with evidence for t=1 gives: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=αP</a:t>
            </a:r>
            <a:r>
              <a:rPr lang="en-US" sz="1800" dirty="0" smtClean="0">
                <a:solidFill>
                  <a:srgbClr val="000000"/>
                </a:solidFill>
              </a:rPr>
              <a:t>(u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0.9,0.2&gt;&lt;0.5,0.5&gt;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   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0.45,0.1&gt; </a:t>
            </a:r>
            <a:r>
              <a:rPr lang="en-US" sz="1800" b="1" dirty="0">
                <a:solidFill>
                  <a:srgbClr val="000000"/>
                </a:solidFill>
                <a:latin typeface="cmsy1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</a:rPr>
              <a:t>&lt;0.818,0.182&gt;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2 (Umbrella appears </a:t>
            </a:r>
            <a:r>
              <a:rPr lang="en-US" sz="1800" u="sng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rgbClr val="000000"/>
                </a:solidFill>
              </a:rPr>
              <a:t>U</a:t>
            </a:r>
            <a:r>
              <a:rPr lang="en-US" sz="1800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u="sng" dirty="0" smtClean="0">
                <a:solidFill>
                  <a:srgbClr val="000000"/>
                </a:solidFill>
              </a:rPr>
              <a:t>=true)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)=P(R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            </a:t>
            </a:r>
            <a:r>
              <a:rPr lang="en-US" sz="1800" dirty="0">
                <a:solidFill>
                  <a:srgbClr val="000000"/>
                </a:solidFill>
              </a:rPr>
              <a:t>=</a:t>
            </a:r>
            <a:r>
              <a:rPr lang="en-US" sz="1800" dirty="0" smtClean="0">
                <a:solidFill>
                  <a:srgbClr val="000000"/>
                </a:solidFill>
              </a:rPr>
              <a:t>α&lt;0.818</a:t>
            </a:r>
            <a:r>
              <a:rPr lang="en-US" sz="1800" dirty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00"/>
                </a:solidFill>
              </a:rPr>
              <a:t>0.7,0.3&gt; + </a:t>
            </a:r>
            <a:r>
              <a:rPr lang="en-US" sz="1800" dirty="0">
                <a:solidFill>
                  <a:srgbClr val="000000"/>
                </a:solidFill>
              </a:rPr>
              <a:t>0.182&lt;</a:t>
            </a:r>
            <a:r>
              <a:rPr lang="en-US" sz="1800" dirty="0" smtClean="0">
                <a:solidFill>
                  <a:srgbClr val="000000"/>
                </a:solidFill>
              </a:rPr>
              <a:t>0.3,0.7&gt;&gt; </a:t>
            </a:r>
            <a:r>
              <a:rPr lang="en-US" sz="1800" b="1" dirty="0">
                <a:solidFill>
                  <a:srgbClr val="000000"/>
                </a:solidFill>
                <a:latin typeface="cmsy1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</a:rPr>
              <a:t>&lt;0.627,0.373&gt;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updating with evidence for t=2 gives: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,u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=αP</a:t>
            </a:r>
            <a:r>
              <a:rPr lang="en-US" sz="1800" dirty="0" smtClean="0">
                <a:solidFill>
                  <a:srgbClr val="000000"/>
                </a:solidFill>
              </a:rPr>
              <a:t>(u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)P(R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0.9,0.2&gt;&lt;0.627,0.373&gt;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      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0.565,0.075&gt; 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</a:rPr>
              <a:t>&lt;0.883,0.117&gt;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4DA9-2E04-9545-B73B-0840E967DC4E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371600"/>
            <a:ext cx="3352800" cy="127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6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Smoothing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Divide evidence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1:t</a:t>
            </a:r>
            <a:r>
              <a:rPr lang="en-US" sz="1600" dirty="0" smtClean="0">
                <a:solidFill>
                  <a:srgbClr val="000000"/>
                </a:solidFill>
                <a:latin typeface="CMMI1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into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1:k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k+1:t  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:</a:t>
            </a:r>
            <a:endParaRPr lang="en-US" sz="1050" dirty="0" smtClean="0">
              <a:solidFill>
                <a:srgbClr val="000000"/>
              </a:solidFill>
              <a:latin typeface="CMSS17"/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Backward message computed by a backwards recursion:</a:t>
            </a:r>
            <a:endParaRPr lang="en-US" sz="1050" dirty="0" smtClean="0">
              <a:solidFill>
                <a:srgbClr val="000000"/>
              </a:solidFill>
              <a:latin typeface="CMSS17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BB8B-5601-6346-A337-C51776A3E7B7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4565238" cy="124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10490" y="3209092"/>
            <a:ext cx="155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</a:rPr>
              <a:t>Bayes</a:t>
            </a:r>
            <a:r>
              <a:rPr lang="en-US" sz="1600" dirty="0" smtClean="0">
                <a:solidFill>
                  <a:srgbClr val="000000"/>
                </a:solidFill>
              </a:rPr>
              <a:t> rule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4795" y="3590092"/>
            <a:ext cx="286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conditional independence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7694" y="4700978"/>
            <a:ext cx="186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Conditioning on X</a:t>
            </a:r>
            <a:r>
              <a:rPr lang="en-US" sz="1600" baseline="-25000" dirty="0" smtClean="0">
                <a:solidFill>
                  <a:srgbClr val="000000"/>
                </a:solidFill>
              </a:rPr>
              <a:t>k+1</a:t>
            </a:r>
            <a:endParaRPr lang="en-US" sz="1600" baseline="-25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1999" y="5081978"/>
            <a:ext cx="286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conditional independence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4184" y="5539178"/>
            <a:ext cx="20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= </a:t>
            </a:r>
            <a:r>
              <a:rPr lang="en-US" sz="1600" cap="small" dirty="0" smtClean="0">
                <a:solidFill>
                  <a:srgbClr val="000000"/>
                </a:solidFill>
              </a:rPr>
              <a:t>Backward</a:t>
            </a:r>
            <a:r>
              <a:rPr lang="en-US" sz="1600" dirty="0" smtClean="0">
                <a:solidFill>
                  <a:srgbClr val="000000"/>
                </a:solidFill>
              </a:rPr>
              <a:t>(b</a:t>
            </a:r>
            <a:r>
              <a:rPr lang="en-US" sz="1600" baseline="-25000" dirty="0" smtClean="0">
                <a:solidFill>
                  <a:srgbClr val="000000"/>
                </a:solidFill>
              </a:rPr>
              <a:t>k+2:t</a:t>
            </a:r>
            <a:r>
              <a:rPr lang="en-US" sz="1600" dirty="0" smtClean="0">
                <a:solidFill>
                  <a:srgbClr val="000000"/>
                </a:solidFill>
              </a:rPr>
              <a:t>,e</a:t>
            </a:r>
            <a:r>
              <a:rPr lang="en-US" sz="1600" baseline="-25000" dirty="0" smtClean="0">
                <a:solidFill>
                  <a:srgbClr val="000000"/>
                </a:solidFill>
              </a:rPr>
              <a:t>k+1:t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47" y="2916361"/>
            <a:ext cx="4046660" cy="1372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16046"/>
            <a:ext cx="4864100" cy="1193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7835" y="5420532"/>
            <a:ext cx="1069899" cy="398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6730" y="6104452"/>
            <a:ext cx="473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k+1:t</a:t>
            </a:r>
            <a:r>
              <a:rPr lang="en-US" sz="2400" dirty="0" smtClean="0">
                <a:solidFill>
                  <a:srgbClr val="000000"/>
                </a:solidFill>
              </a:rPr>
              <a:t>=Σ</a:t>
            </a:r>
            <a:r>
              <a:rPr lang="en-US" sz="2400" baseline="-25000" dirty="0" smtClean="0">
                <a:solidFill>
                  <a:srgbClr val="000000"/>
                </a:solidFill>
              </a:rPr>
              <a:t>Xt+1</a:t>
            </a:r>
            <a:r>
              <a:rPr lang="en-US" sz="2400" dirty="0" smtClean="0">
                <a:solidFill>
                  <a:srgbClr val="000000"/>
                </a:solidFill>
              </a:rPr>
              <a:t>(P(e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|x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)P(x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|X</a:t>
            </a:r>
            <a:r>
              <a:rPr lang="en-US" sz="2400" baseline="-25000" dirty="0" smtClean="0">
                <a:solidFill>
                  <a:srgbClr val="000000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) b</a:t>
            </a:r>
            <a:r>
              <a:rPr lang="en-US" sz="2400" baseline="-25000" dirty="0" smtClean="0">
                <a:solidFill>
                  <a:srgbClr val="000000"/>
                </a:solidFill>
              </a:rPr>
              <a:t>k+2:t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8621" y="509454"/>
            <a:ext cx="4408115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Smoothing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u="sng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u="sng" dirty="0" smtClean="0">
                <a:solidFill>
                  <a:srgbClr val="000000"/>
                </a:solidFill>
              </a:rPr>
              <a:t>Compute estimate for rain at t=1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P(R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α</a:t>
            </a:r>
            <a:r>
              <a:rPr lang="en-US" sz="2000" dirty="0" smtClean="0">
                <a:solidFill>
                  <a:srgbClr val="000000"/>
                </a:solidFill>
              </a:rPr>
              <a:t>P(R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)P(u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P(R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 =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&lt;0.818,0.182&gt;</a:t>
            </a:r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P(u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 =Σ</a:t>
            </a:r>
            <a:r>
              <a:rPr lang="en-US" sz="2000" baseline="-25000" dirty="0" smtClean="0">
                <a:solidFill>
                  <a:srgbClr val="000000"/>
                </a:solidFill>
              </a:rPr>
              <a:t>r</a:t>
            </a:r>
            <a:r>
              <a:rPr lang="en-US" sz="2000" b="1" baseline="-44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P(u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 P(|r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 P(r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      =(0.9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>
                <a:solidFill>
                  <a:srgbClr val="000000"/>
                </a:solidFill>
                <a:latin typeface="+mj-lt"/>
                <a:sym typeface="Zapf Dingbat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&lt;0.7,0.3&gt;) + (0.2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1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&lt;0.3,0.7&gt;)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		        = &lt;0.69,0.41&gt;</a:t>
            </a:r>
          </a:p>
          <a:p>
            <a:pPr>
              <a:buNone/>
            </a:pPr>
            <a:r>
              <a:rPr lang="en-US" sz="2000" u="sng" dirty="0" smtClean="0">
                <a:solidFill>
                  <a:srgbClr val="000000"/>
                </a:solidFill>
                <a:latin typeface="CMSS17"/>
              </a:rPr>
              <a:t>Smoothed estimate: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P(R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α</a:t>
            </a:r>
            <a:r>
              <a:rPr lang="en-US" sz="2000" dirty="0" smtClean="0">
                <a:solidFill>
                  <a:srgbClr val="000000"/>
                </a:solidFill>
              </a:rPr>
              <a:t>&lt;0.818,0.182&gt;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&lt;0.69,0.41&gt; 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</a:rPr>
              <a:t>&lt;0.883,0.117&gt;</a:t>
            </a:r>
          </a:p>
          <a:p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Forward-backward algorithm: cache forward messages along the way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Time linear in </a:t>
            </a:r>
            <a:r>
              <a:rPr lang="en-US" sz="2000" dirty="0" smtClean="0">
                <a:solidFill>
                  <a:srgbClr val="000000"/>
                </a:solidFill>
                <a:latin typeface="CMMI12~2a"/>
              </a:rPr>
              <a:t>t </a:t>
            </a: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SS17"/>
              </a:rPr>
              <a:t>polytree</a:t>
            </a: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 inference), space </a:t>
            </a:r>
            <a:r>
              <a:rPr lang="en-US" sz="2000" dirty="0" smtClean="0">
                <a:solidFill>
                  <a:srgbClr val="000000"/>
                </a:solidFill>
                <a:latin typeface="CMMI12~2a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MI12~2a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cmsy10"/>
              </a:rPr>
              <a:t>j</a:t>
            </a:r>
            <a:r>
              <a:rPr lang="en-US" sz="2000" dirty="0" err="1" smtClean="0">
                <a:solidFill>
                  <a:srgbClr val="000000"/>
                </a:solidFill>
                <a:latin typeface="cmbx12"/>
              </a:rPr>
              <a:t>f</a:t>
            </a:r>
            <a:r>
              <a:rPr lang="en-US" sz="2000" baseline="-25000" dirty="0" err="1" smtClean="0">
                <a:solidFill>
                  <a:srgbClr val="000000"/>
                </a:solidFill>
                <a:latin typeface="cmsy10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CMR17"/>
              </a:rPr>
              <a:t>)</a:t>
            </a:r>
            <a:endParaRPr lang="en-US" sz="1000" dirty="0" smtClean="0">
              <a:solidFill>
                <a:srgbClr val="000000"/>
              </a:solidFill>
              <a:latin typeface="CMSS1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50B2-7466-E34A-A3DB-E32A6D9223F1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Best Explanation Queries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37038"/>
            <a:ext cx="8229600" cy="1630362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Query: most likely seq: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BEA-E866-8342-B29B-52349247AB8E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7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58563-59D7-4C8F-BF71-5CC456FD4123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2" name="Oval 8"/>
          <p:cNvSpPr>
            <a:spLocks noChangeArrowheads="1"/>
          </p:cNvSpPr>
          <p:nvPr/>
        </p:nvSpPr>
        <p:spPr bwMode="auto">
          <a:xfrm>
            <a:off x="63246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53253" name="AutoShape 9"/>
          <p:cNvCxnSpPr>
            <a:cxnSpLocks noChangeShapeType="1"/>
            <a:stCxn id="53252" idx="4"/>
            <a:endCxn id="53268" idx="0"/>
          </p:cNvCxnSpPr>
          <p:nvPr/>
        </p:nvCxnSpPr>
        <p:spPr bwMode="auto">
          <a:xfrm>
            <a:off x="65913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</p:cxnSp>
      <p:sp>
        <p:nvSpPr>
          <p:cNvPr id="53254" name="Oval 10"/>
          <p:cNvSpPr>
            <a:spLocks noChangeArrowheads="1"/>
          </p:cNvSpPr>
          <p:nvPr/>
        </p:nvSpPr>
        <p:spPr bwMode="auto">
          <a:xfrm>
            <a:off x="29718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53255" name="AutoShape 11"/>
          <p:cNvCxnSpPr>
            <a:cxnSpLocks noChangeShapeType="1"/>
            <a:stCxn id="53254" idx="4"/>
            <a:endCxn id="53265" idx="0"/>
          </p:cNvCxnSpPr>
          <p:nvPr/>
        </p:nvCxnSpPr>
        <p:spPr bwMode="auto">
          <a:xfrm>
            <a:off x="32385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56" name="Oval 12"/>
          <p:cNvSpPr>
            <a:spLocks noChangeArrowheads="1"/>
          </p:cNvSpPr>
          <p:nvPr/>
        </p:nvSpPr>
        <p:spPr bwMode="auto">
          <a:xfrm>
            <a:off x="20574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3257" name="AutoShape 13"/>
          <p:cNvCxnSpPr>
            <a:cxnSpLocks noChangeShapeType="1"/>
            <a:stCxn id="53258" idx="6"/>
            <a:endCxn id="53254" idx="2"/>
          </p:cNvCxnSpPr>
          <p:nvPr/>
        </p:nvCxnSpPr>
        <p:spPr bwMode="auto">
          <a:xfrm>
            <a:off x="26050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58" name="Oval 14"/>
          <p:cNvSpPr>
            <a:spLocks noChangeArrowheads="1"/>
          </p:cNvSpPr>
          <p:nvPr/>
        </p:nvSpPr>
        <p:spPr bwMode="auto">
          <a:xfrm>
            <a:off x="20574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3259" name="AutoShape 15"/>
          <p:cNvCxnSpPr>
            <a:cxnSpLocks noChangeShapeType="1"/>
            <a:stCxn id="53258" idx="4"/>
            <a:endCxn id="53256" idx="0"/>
          </p:cNvCxnSpPr>
          <p:nvPr/>
        </p:nvCxnSpPr>
        <p:spPr bwMode="auto">
          <a:xfrm>
            <a:off x="23241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60" name="Oval 16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53261" name="AutoShape 17"/>
          <p:cNvCxnSpPr>
            <a:cxnSpLocks noChangeShapeType="1"/>
            <a:stCxn id="53260" idx="6"/>
            <a:endCxn id="53263" idx="2"/>
          </p:cNvCxnSpPr>
          <p:nvPr/>
        </p:nvCxnSpPr>
        <p:spPr bwMode="auto">
          <a:xfrm>
            <a:off x="44338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3262" name="AutoShape 18"/>
          <p:cNvCxnSpPr>
            <a:cxnSpLocks noChangeShapeType="1"/>
            <a:stCxn id="53254" idx="6"/>
            <a:endCxn id="53260" idx="2"/>
          </p:cNvCxnSpPr>
          <p:nvPr/>
        </p:nvCxnSpPr>
        <p:spPr bwMode="auto">
          <a:xfrm>
            <a:off x="35194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63" name="Oval 19"/>
          <p:cNvSpPr>
            <a:spLocks noChangeArrowheads="1"/>
          </p:cNvSpPr>
          <p:nvPr/>
        </p:nvSpPr>
        <p:spPr bwMode="auto">
          <a:xfrm>
            <a:off x="48006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53264" name="AutoShape 20"/>
          <p:cNvCxnSpPr>
            <a:cxnSpLocks noChangeShapeType="1"/>
            <a:stCxn id="53263" idx="6"/>
            <a:endCxn id="53252" idx="2"/>
          </p:cNvCxnSpPr>
          <p:nvPr/>
        </p:nvCxnSpPr>
        <p:spPr bwMode="auto">
          <a:xfrm>
            <a:off x="5348288" y="24003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53265" name="Oval 21"/>
          <p:cNvSpPr>
            <a:spLocks noChangeArrowheads="1"/>
          </p:cNvSpPr>
          <p:nvPr/>
        </p:nvSpPr>
        <p:spPr bwMode="auto">
          <a:xfrm>
            <a:off x="29718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3266" name="Oval 22"/>
          <p:cNvSpPr>
            <a:spLocks noChangeArrowheads="1"/>
          </p:cNvSpPr>
          <p:nvPr/>
        </p:nvSpPr>
        <p:spPr bwMode="auto">
          <a:xfrm>
            <a:off x="38862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53267" name="Oval 23"/>
          <p:cNvSpPr>
            <a:spLocks noChangeArrowheads="1"/>
          </p:cNvSpPr>
          <p:nvPr/>
        </p:nvSpPr>
        <p:spPr bwMode="auto">
          <a:xfrm>
            <a:off x="48006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53268" name="Oval 24"/>
          <p:cNvSpPr>
            <a:spLocks noChangeArrowheads="1"/>
          </p:cNvSpPr>
          <p:nvPr/>
        </p:nvSpPr>
        <p:spPr bwMode="auto">
          <a:xfrm>
            <a:off x="6324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53269" name="AutoShape 25"/>
          <p:cNvCxnSpPr>
            <a:cxnSpLocks noChangeShapeType="1"/>
            <a:stCxn id="53260" idx="4"/>
            <a:endCxn id="53266" idx="0"/>
          </p:cNvCxnSpPr>
          <p:nvPr/>
        </p:nvCxnSpPr>
        <p:spPr bwMode="auto">
          <a:xfrm>
            <a:off x="41529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3270" name="AutoShape 26"/>
          <p:cNvCxnSpPr>
            <a:cxnSpLocks noChangeShapeType="1"/>
            <a:stCxn id="53263" idx="4"/>
            <a:endCxn id="53267" idx="0"/>
          </p:cNvCxnSpPr>
          <p:nvPr/>
        </p:nvCxnSpPr>
        <p:spPr bwMode="auto">
          <a:xfrm>
            <a:off x="50673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pic>
        <p:nvPicPr>
          <p:cNvPr id="53271" name="Picture 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0" y="5334000"/>
            <a:ext cx="302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14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Little Prince “Action Model” (</a:t>
            </a:r>
            <a:r>
              <a:rPr lang="en-US" sz="3600" dirty="0" err="1" smtClean="0"/>
              <a:t>S,A,Φ,θ</a:t>
            </a:r>
            <a:r>
              <a:rPr lang="en-US" sz="3600" dirty="0" smtClean="0"/>
              <a:t>,π)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8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Transition Probabilities </a:t>
            </a:r>
            <a:r>
              <a:rPr lang="en-US" sz="2800" dirty="0" err="1" smtClean="0"/>
              <a:t>Φ</a:t>
            </a:r>
            <a:r>
              <a:rPr lang="en-US" sz="2800" dirty="0" smtClean="0"/>
              <a:t> (Forward, Back, Turn)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Appearance Probabilities </a:t>
            </a:r>
            <a:r>
              <a:rPr lang="en-US" sz="2800" dirty="0" err="1" smtClean="0"/>
              <a:t>θ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Initial State Probabilities π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51518" y="3685218"/>
            <a:ext cx="2987966" cy="2022163"/>
            <a:chOff x="4939164" y="4402408"/>
            <a:chExt cx="4087763" cy="2043501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9164" y="4500636"/>
              <a:ext cx="4087763" cy="1855714"/>
            </a:xfrm>
            <a:prstGeom prst="rect">
              <a:avLst/>
            </a:prstGeom>
            <a:grpFill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608320" y="5415280"/>
              <a:ext cx="2275840" cy="20320"/>
            </a:xfrm>
            <a:prstGeom prst="straightConnector1">
              <a:avLst/>
            </a:prstGeom>
            <a:grpFill/>
            <a:ln w="9525" cmpd="sng"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549366" y="4406242"/>
              <a:ext cx="210868" cy="203200"/>
            </a:xfrm>
            <a:prstGeom prst="rect">
              <a:avLst/>
            </a:prstGeom>
            <a:grpFill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562066" y="6238875"/>
              <a:ext cx="210868" cy="203200"/>
            </a:xfrm>
            <a:prstGeom prst="rect">
              <a:avLst/>
            </a:prstGeom>
            <a:grpFill/>
          </p:spPr>
        </p:pic>
      </p:grp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397768"/>
              </p:ext>
            </p:extLst>
          </p:nvPr>
        </p:nvGraphicFramePr>
        <p:xfrm>
          <a:off x="802826" y="2307497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74549"/>
              </p:ext>
            </p:extLst>
          </p:nvPr>
        </p:nvGraphicFramePr>
        <p:xfrm>
          <a:off x="2443466" y="2307497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72764"/>
              </p:ext>
            </p:extLst>
          </p:nvPr>
        </p:nvGraphicFramePr>
        <p:xfrm>
          <a:off x="4081165" y="2323996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57304"/>
              </p:ext>
            </p:extLst>
          </p:nvPr>
        </p:nvGraphicFramePr>
        <p:xfrm>
          <a:off x="868057" y="4178503"/>
          <a:ext cx="2122004" cy="105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01"/>
                <a:gridCol w="530501"/>
                <a:gridCol w="530501"/>
                <a:gridCol w="530501"/>
              </a:tblGrid>
              <a:tr h="260485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Rose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Volcano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Nothing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185511"/>
              </p:ext>
            </p:extLst>
          </p:nvPr>
        </p:nvGraphicFramePr>
        <p:xfrm>
          <a:off x="868057" y="5707381"/>
          <a:ext cx="1527155" cy="4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π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825134" y="31481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State Path Trellis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State trellis: graph of states and transitions over time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arc represents some transition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arc has weight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path is a sequence of states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 product of weights on a path is the </a:t>
            </a:r>
            <a:r>
              <a:rPr lang="en-US" sz="2400" dirty="0" err="1" smtClean="0">
                <a:solidFill>
                  <a:srgbClr val="000000"/>
                </a:solidFill>
              </a:rPr>
              <a:t>seq’s</a:t>
            </a:r>
            <a:r>
              <a:rPr lang="en-US" sz="2400" dirty="0" smtClean="0">
                <a:solidFill>
                  <a:srgbClr val="000000"/>
                </a:solidFill>
              </a:rPr>
              <a:t> probability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Can think of the Forward (and now </a:t>
            </a:r>
            <a:r>
              <a:rPr lang="en-US" sz="2400" dirty="0" err="1" smtClean="0">
                <a:solidFill>
                  <a:srgbClr val="000000"/>
                </a:solidFill>
              </a:rPr>
              <a:t>Viterbi</a:t>
            </a:r>
            <a:r>
              <a:rPr lang="en-US" sz="2400" dirty="0" smtClean="0">
                <a:solidFill>
                  <a:srgbClr val="000000"/>
                </a:solidFill>
              </a:rPr>
              <a:t>) algorithms as computing sums of all paths (best paths) in this graph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A9C-B8C6-F146-AA53-F2297D9E0D66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30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5E261-1CCC-4DD5-B728-B26E22482C9E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1676400" y="20574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sun</a:t>
            </a: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16764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rain</a:t>
            </a:r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3124200" y="20574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sun</a:t>
            </a:r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31242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rain</a:t>
            </a: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sun</a:t>
            </a:r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46482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rain</a:t>
            </a:r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6172200" y="20574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sun</a:t>
            </a:r>
          </a:p>
        </p:txBody>
      </p:sp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61722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rain</a:t>
            </a:r>
          </a:p>
        </p:txBody>
      </p:sp>
      <p:cxnSp>
        <p:nvCxnSpPr>
          <p:cNvPr id="54284" name="AutoShape 14"/>
          <p:cNvCxnSpPr>
            <a:cxnSpLocks noChangeShapeType="1"/>
            <a:stCxn id="54276" idx="3"/>
            <a:endCxn id="54278" idx="1"/>
          </p:cNvCxnSpPr>
          <p:nvPr/>
        </p:nvCxnSpPr>
        <p:spPr bwMode="auto">
          <a:xfrm>
            <a:off x="2362200" y="2247900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5" name="AutoShape 15"/>
          <p:cNvCxnSpPr>
            <a:cxnSpLocks noChangeShapeType="1"/>
            <a:stCxn id="54276" idx="3"/>
            <a:endCxn id="54279" idx="1"/>
          </p:cNvCxnSpPr>
          <p:nvPr/>
        </p:nvCxnSpPr>
        <p:spPr bwMode="auto">
          <a:xfrm>
            <a:off x="2362200" y="22479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6" name="AutoShape 16"/>
          <p:cNvCxnSpPr>
            <a:cxnSpLocks noChangeShapeType="1"/>
            <a:stCxn id="54277" idx="3"/>
            <a:endCxn id="54278" idx="1"/>
          </p:cNvCxnSpPr>
          <p:nvPr/>
        </p:nvCxnSpPr>
        <p:spPr bwMode="auto">
          <a:xfrm flipV="1">
            <a:off x="2362200" y="22479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7" name="AutoShape 17"/>
          <p:cNvCxnSpPr>
            <a:cxnSpLocks noChangeShapeType="1"/>
          </p:cNvCxnSpPr>
          <p:nvPr/>
        </p:nvCxnSpPr>
        <p:spPr bwMode="auto">
          <a:xfrm>
            <a:off x="2362200" y="2952750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8" name="AutoShape 18"/>
          <p:cNvCxnSpPr>
            <a:cxnSpLocks noChangeShapeType="1"/>
            <a:stCxn id="54278" idx="3"/>
            <a:endCxn id="54280" idx="1"/>
          </p:cNvCxnSpPr>
          <p:nvPr/>
        </p:nvCxnSpPr>
        <p:spPr bwMode="auto">
          <a:xfrm>
            <a:off x="3810000" y="224790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9" name="AutoShape 19"/>
          <p:cNvCxnSpPr>
            <a:cxnSpLocks noChangeShapeType="1"/>
            <a:stCxn id="54278" idx="3"/>
            <a:endCxn id="54281" idx="1"/>
          </p:cNvCxnSpPr>
          <p:nvPr/>
        </p:nvCxnSpPr>
        <p:spPr bwMode="auto">
          <a:xfrm>
            <a:off x="3810000" y="2247900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0" name="AutoShape 20"/>
          <p:cNvCxnSpPr>
            <a:cxnSpLocks noChangeShapeType="1"/>
            <a:stCxn id="54279" idx="3"/>
            <a:endCxn id="54280" idx="1"/>
          </p:cNvCxnSpPr>
          <p:nvPr/>
        </p:nvCxnSpPr>
        <p:spPr bwMode="auto">
          <a:xfrm flipV="1">
            <a:off x="3810000" y="2247900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1" name="AutoShape 21"/>
          <p:cNvCxnSpPr>
            <a:cxnSpLocks noChangeShapeType="1"/>
          </p:cNvCxnSpPr>
          <p:nvPr/>
        </p:nvCxnSpPr>
        <p:spPr bwMode="auto">
          <a:xfrm>
            <a:off x="3810000" y="295275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2" name="AutoShape 22"/>
          <p:cNvCxnSpPr>
            <a:cxnSpLocks noChangeShapeType="1"/>
            <a:stCxn id="54280" idx="3"/>
            <a:endCxn id="54282" idx="1"/>
          </p:cNvCxnSpPr>
          <p:nvPr/>
        </p:nvCxnSpPr>
        <p:spPr bwMode="auto">
          <a:xfrm>
            <a:off x="5334000" y="224790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3" name="AutoShape 23"/>
          <p:cNvCxnSpPr>
            <a:cxnSpLocks noChangeShapeType="1"/>
            <a:stCxn id="54280" idx="3"/>
            <a:endCxn id="54283" idx="1"/>
          </p:cNvCxnSpPr>
          <p:nvPr/>
        </p:nvCxnSpPr>
        <p:spPr bwMode="auto">
          <a:xfrm>
            <a:off x="5334000" y="2247900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4" name="AutoShape 24"/>
          <p:cNvCxnSpPr>
            <a:cxnSpLocks noChangeShapeType="1"/>
            <a:stCxn id="54281" idx="3"/>
            <a:endCxn id="54282" idx="1"/>
          </p:cNvCxnSpPr>
          <p:nvPr/>
        </p:nvCxnSpPr>
        <p:spPr bwMode="auto">
          <a:xfrm flipV="1">
            <a:off x="5334000" y="2247900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5" name="AutoShape 25"/>
          <p:cNvCxnSpPr>
            <a:cxnSpLocks noChangeShapeType="1"/>
          </p:cNvCxnSpPr>
          <p:nvPr/>
        </p:nvCxnSpPr>
        <p:spPr bwMode="auto">
          <a:xfrm>
            <a:off x="5334000" y="295275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54296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51512" y="4343400"/>
            <a:ext cx="14112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97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3200400"/>
            <a:ext cx="3905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98" name="Picture 3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68663" y="3200400"/>
            <a:ext cx="4048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99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80150" y="3200400"/>
            <a:ext cx="4937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300" name="Picture 3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06950" y="3276600"/>
            <a:ext cx="330200" cy="6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301" name="Picture 4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6050" y="4719637"/>
            <a:ext cx="2654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880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Viterbi Algorithm: choose the best state seq.</a:t>
            </a:r>
            <a:br>
              <a:rPr lang="en-US" sz="3600" dirty="0" smtClean="0"/>
            </a:br>
            <a:r>
              <a:rPr lang="en-US" sz="3600" dirty="0" smtClean="0"/>
              <a:t>Similar to slide 10 </a:t>
            </a:r>
            <a:r>
              <a:rPr lang="en-US" sz="3600" dirty="0" smtClean="0">
                <a:solidFill>
                  <a:srgbClr val="3366FF"/>
                </a:solidFill>
              </a:rPr>
              <a:t>α</a:t>
            </a:r>
            <a:r>
              <a:rPr lang="en-US" sz="3600" baseline="-25000" dirty="0" smtClean="0">
                <a:solidFill>
                  <a:srgbClr val="3366FF"/>
                </a:solidFill>
              </a:rPr>
              <a:t>t</a:t>
            </a:r>
            <a:r>
              <a:rPr lang="en-US" sz="3600" dirty="0">
                <a:solidFill>
                  <a:srgbClr val="3366FF"/>
                </a:solidFill>
              </a:rPr>
              <a:t>(</a:t>
            </a:r>
            <a:r>
              <a:rPr lang="en-US" sz="3600" dirty="0" err="1">
                <a:solidFill>
                  <a:srgbClr val="3366FF"/>
                </a:solidFill>
              </a:rPr>
              <a:t>s</a:t>
            </a:r>
            <a:r>
              <a:rPr lang="en-US" sz="3600" i="1" baseline="-25000" dirty="0" err="1">
                <a:solidFill>
                  <a:srgbClr val="3366FF"/>
                </a:solidFill>
              </a:rPr>
              <a:t>t</a:t>
            </a:r>
            <a:r>
              <a:rPr lang="en-US" sz="3600" dirty="0" smtClean="0">
                <a:solidFill>
                  <a:srgbClr val="3366FF"/>
                </a:solidFill>
              </a:rPr>
              <a:t>), </a:t>
            </a:r>
            <a:r>
              <a:rPr lang="en-US" sz="3600" dirty="0" smtClean="0"/>
              <a:t>but use max not sum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BB2-6F35-3240-AF53-B6B840DD78DF}" type="datetime1">
              <a:rPr lang="en-US" smtClean="0"/>
              <a:t>11/21/16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529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2114" y="2906655"/>
            <a:ext cx="76565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587750"/>
            <a:ext cx="456406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90713" y="4267200"/>
            <a:ext cx="62309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4525" y="5029200"/>
            <a:ext cx="69659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4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5791200"/>
            <a:ext cx="5359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1828800" y="1535055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sun</a:t>
            </a: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828800" y="222085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rain</a:t>
            </a: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3276600" y="1535055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sun</a:t>
            </a: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3276600" y="222085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rain</a:t>
            </a: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4800600" y="1535055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sun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4800600" y="222085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rain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6324600" y="1535055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sun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6324600" y="222085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55312" name="AutoShape 17"/>
          <p:cNvCxnSpPr>
            <a:cxnSpLocks noChangeShapeType="1"/>
            <a:stCxn id="55304" idx="3"/>
            <a:endCxn id="55306" idx="1"/>
          </p:cNvCxnSpPr>
          <p:nvPr/>
        </p:nvCxnSpPr>
        <p:spPr bwMode="auto">
          <a:xfrm>
            <a:off x="2514600" y="1725555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3" name="AutoShape 18"/>
          <p:cNvCxnSpPr>
            <a:cxnSpLocks noChangeShapeType="1"/>
            <a:stCxn id="55304" idx="3"/>
            <a:endCxn id="55307" idx="1"/>
          </p:cNvCxnSpPr>
          <p:nvPr/>
        </p:nvCxnSpPr>
        <p:spPr bwMode="auto">
          <a:xfrm>
            <a:off x="2514600" y="172555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4" name="AutoShape 19"/>
          <p:cNvCxnSpPr>
            <a:cxnSpLocks noChangeShapeType="1"/>
            <a:stCxn id="55305" idx="3"/>
            <a:endCxn id="55306" idx="1"/>
          </p:cNvCxnSpPr>
          <p:nvPr/>
        </p:nvCxnSpPr>
        <p:spPr bwMode="auto">
          <a:xfrm flipV="1">
            <a:off x="2514600" y="1725555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5" name="AutoShape 20"/>
          <p:cNvCxnSpPr>
            <a:cxnSpLocks noChangeShapeType="1"/>
            <a:stCxn id="55305" idx="3"/>
            <a:endCxn id="55307" idx="1"/>
          </p:cNvCxnSpPr>
          <p:nvPr/>
        </p:nvCxnSpPr>
        <p:spPr bwMode="auto">
          <a:xfrm>
            <a:off x="2514600" y="2411355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6" name="AutoShape 21"/>
          <p:cNvCxnSpPr>
            <a:cxnSpLocks noChangeShapeType="1"/>
            <a:stCxn id="55306" idx="3"/>
            <a:endCxn id="55308" idx="1"/>
          </p:cNvCxnSpPr>
          <p:nvPr/>
        </p:nvCxnSpPr>
        <p:spPr bwMode="auto">
          <a:xfrm>
            <a:off x="3962400" y="1725555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7" name="AutoShape 22"/>
          <p:cNvCxnSpPr>
            <a:cxnSpLocks noChangeShapeType="1"/>
            <a:stCxn id="55306" idx="3"/>
            <a:endCxn id="55309" idx="1"/>
          </p:cNvCxnSpPr>
          <p:nvPr/>
        </p:nvCxnSpPr>
        <p:spPr bwMode="auto">
          <a:xfrm>
            <a:off x="3962400" y="1725555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8" name="AutoShape 23"/>
          <p:cNvCxnSpPr>
            <a:cxnSpLocks noChangeShapeType="1"/>
            <a:stCxn id="55307" idx="3"/>
            <a:endCxn id="55308" idx="1"/>
          </p:cNvCxnSpPr>
          <p:nvPr/>
        </p:nvCxnSpPr>
        <p:spPr bwMode="auto">
          <a:xfrm flipV="1">
            <a:off x="3962400" y="1725555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19" name="AutoShape 24"/>
          <p:cNvCxnSpPr>
            <a:cxnSpLocks noChangeShapeType="1"/>
            <a:stCxn id="55307" idx="3"/>
            <a:endCxn id="55309" idx="1"/>
          </p:cNvCxnSpPr>
          <p:nvPr/>
        </p:nvCxnSpPr>
        <p:spPr bwMode="auto">
          <a:xfrm>
            <a:off x="3962400" y="2411355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0" name="AutoShape 25"/>
          <p:cNvCxnSpPr>
            <a:cxnSpLocks noChangeShapeType="1"/>
            <a:stCxn id="55308" idx="3"/>
            <a:endCxn id="55310" idx="1"/>
          </p:cNvCxnSpPr>
          <p:nvPr/>
        </p:nvCxnSpPr>
        <p:spPr bwMode="auto">
          <a:xfrm>
            <a:off x="5486400" y="1725555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1" name="AutoShape 26"/>
          <p:cNvCxnSpPr>
            <a:cxnSpLocks noChangeShapeType="1"/>
            <a:stCxn id="55308" idx="3"/>
            <a:endCxn id="55311" idx="1"/>
          </p:cNvCxnSpPr>
          <p:nvPr/>
        </p:nvCxnSpPr>
        <p:spPr bwMode="auto">
          <a:xfrm>
            <a:off x="5486400" y="1725555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2" name="AutoShape 27"/>
          <p:cNvCxnSpPr>
            <a:cxnSpLocks noChangeShapeType="1"/>
            <a:stCxn id="55309" idx="3"/>
            <a:endCxn id="55310" idx="1"/>
          </p:cNvCxnSpPr>
          <p:nvPr/>
        </p:nvCxnSpPr>
        <p:spPr bwMode="auto">
          <a:xfrm flipV="1">
            <a:off x="5486400" y="1725555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323" name="AutoShape 28"/>
          <p:cNvCxnSpPr>
            <a:cxnSpLocks noChangeShapeType="1"/>
            <a:stCxn id="55309" idx="3"/>
            <a:endCxn id="55311" idx="1"/>
          </p:cNvCxnSpPr>
          <p:nvPr/>
        </p:nvCxnSpPr>
        <p:spPr bwMode="auto">
          <a:xfrm>
            <a:off x="5486400" y="2411355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Rectangle 2"/>
          <p:cNvSpPr/>
          <p:nvPr/>
        </p:nvSpPr>
        <p:spPr>
          <a:xfrm>
            <a:off x="250671" y="3550501"/>
            <a:ext cx="650426" cy="36933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α</a:t>
            </a:r>
            <a:r>
              <a:rPr lang="en-US" baseline="-25000" dirty="0" smtClean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dirty="0" err="1" smtClean="0">
                <a:solidFill>
                  <a:srgbClr val="3366FF"/>
                </a:solidFill>
              </a:rPr>
              <a:t>s</a:t>
            </a:r>
            <a:r>
              <a:rPr lang="en-US" i="1" baseline="-25000" dirty="0" err="1" smtClean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4010" y="6161732"/>
            <a:ext cx="899217" cy="36933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α</a:t>
            </a:r>
            <a:r>
              <a:rPr lang="en-US" baseline="-25000" dirty="0" smtClean="0">
                <a:solidFill>
                  <a:srgbClr val="3366FF"/>
                </a:solidFill>
              </a:rPr>
              <a:t>t-1</a:t>
            </a:r>
            <a:r>
              <a:rPr lang="en-US" dirty="0" smtClean="0">
                <a:solidFill>
                  <a:srgbClr val="3366FF"/>
                </a:solidFill>
              </a:rPr>
              <a:t>(s</a:t>
            </a:r>
            <a:r>
              <a:rPr lang="en-US" i="1" baseline="-25000" dirty="0" smtClean="0">
                <a:solidFill>
                  <a:srgbClr val="3366FF"/>
                </a:solidFill>
              </a:rPr>
              <a:t>t-1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4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Viterbi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87" r="587"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0654-3EAE-B142-B98D-159A6199AB31}" type="datetime1">
              <a:rPr lang="en-US" smtClean="0"/>
              <a:t>11/21/16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4107540"/>
            <a:ext cx="9906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9457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075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1075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408" y="228600"/>
            <a:ext cx="3352800" cy="127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7594876" y="1051870"/>
            <a:ext cx="125726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29000" y="86720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Viterbi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7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0868-900C-BF40-A315-FFF42F15C511}" type="datetime1">
              <a:rPr lang="en-US" smtClean="0"/>
              <a:t>11/21/16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3962400"/>
            <a:ext cx="9906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80060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96240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396240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362200" y="266700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0.8182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362200" y="601980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0.8182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886200" y="266700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0.5155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886200" y="601980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0.5155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334000" y="266700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0.1237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334000" y="601980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0.1237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705600" y="266700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0.0334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705600" y="601980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0.0173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 smtClean="0"/>
              <a:t>Dynamic Bayesian Networks</a:t>
            </a:r>
          </a:p>
          <a:p>
            <a:pPr lvl="1"/>
            <a:r>
              <a:rPr lang="en-US" dirty="0"/>
              <a:t>No explicit actions, </a:t>
            </a:r>
            <a:r>
              <a:rPr lang="en-US" dirty="0" smtClean="0"/>
              <a:t>States are Bayesian Networks</a:t>
            </a:r>
          </a:p>
          <a:p>
            <a:r>
              <a:rPr lang="en-US" dirty="0"/>
              <a:t>Continuous State Model</a:t>
            </a:r>
          </a:p>
          <a:p>
            <a:pPr lvl="1"/>
            <a:r>
              <a:rPr lang="en-US" dirty="0"/>
              <a:t>No explicit actions, States are continuous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43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500263" y="3517200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Bayesian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F06-31F0-C14F-923A-D6007DB7108A}" type="datetime1">
              <a:rPr lang="en-US" smtClean="0"/>
              <a:t>11/21/16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3411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417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460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1634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582" y="3590033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65076" y="3091019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84217" y="306659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05083" y="3118846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118340" y="3066597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215730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2931312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69232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721940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58514" y="5981886"/>
            <a:ext cx="60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time “slice” is a Bayesian Network with variables and CPTs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9379" y="1930501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rgbClr val="00009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…, </a:t>
            </a:r>
            <a:r>
              <a:rPr lang="en-US" sz="2000" dirty="0" smtClean="0"/>
              <a:t>action, </a:t>
            </a:r>
            <a:r>
              <a:rPr lang="en-US" sz="2000" dirty="0"/>
              <a:t>…, 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chemeClr val="accent6"/>
                </a:solidFill>
              </a:rPr>
              <a:t>evidence</a:t>
            </a:r>
            <a:r>
              <a:rPr lang="en-US" sz="2000" dirty="0" smtClean="0"/>
              <a:t>}</a:t>
            </a:r>
            <a:endParaRPr lang="en-US" sz="2000" baseline="-25000" dirty="0"/>
          </a:p>
        </p:txBody>
      </p:sp>
      <p:sp>
        <p:nvSpPr>
          <p:cNvPr id="9" name="Up-Down Arrow 8"/>
          <p:cNvSpPr/>
          <p:nvPr/>
        </p:nvSpPr>
        <p:spPr>
          <a:xfrm>
            <a:off x="1191306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/>
          <p:cNvSpPr/>
          <p:nvPr/>
        </p:nvSpPr>
        <p:spPr>
          <a:xfrm>
            <a:off x="2980160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-Down Arrow 89"/>
          <p:cNvSpPr/>
          <p:nvPr/>
        </p:nvSpPr>
        <p:spPr>
          <a:xfrm>
            <a:off x="5696872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-Down Arrow 90"/>
          <p:cNvSpPr/>
          <p:nvPr/>
        </p:nvSpPr>
        <p:spPr>
          <a:xfrm>
            <a:off x="7219404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1139" y="5372838"/>
            <a:ext cx="67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Bayes Nets (DBNs)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want to track multiple variables over time, using multiple sources of evidence</a:t>
            </a:r>
          </a:p>
          <a:p>
            <a:r>
              <a:rPr lang="en-US" sz="2000" dirty="0" smtClean="0"/>
              <a:t>Idea: Repeat a fixed </a:t>
            </a:r>
            <a:r>
              <a:rPr lang="en-US" sz="2000" dirty="0" err="1" smtClean="0"/>
              <a:t>Bayes</a:t>
            </a:r>
            <a:r>
              <a:rPr lang="en-US" sz="2000" dirty="0" smtClean="0"/>
              <a:t> net structure at each time</a:t>
            </a:r>
          </a:p>
          <a:p>
            <a:r>
              <a:rPr lang="en-US" sz="2000" dirty="0" smtClean="0"/>
              <a:t>Variables from time </a:t>
            </a:r>
            <a:r>
              <a:rPr lang="en-US" sz="2000" i="1" dirty="0" smtClean="0"/>
              <a:t>t</a:t>
            </a:r>
            <a:r>
              <a:rPr lang="en-US" sz="2000" dirty="0" smtClean="0"/>
              <a:t> can condition on those from </a:t>
            </a:r>
            <a:r>
              <a:rPr lang="en-US" sz="2000" i="1" dirty="0" smtClean="0"/>
              <a:t>t-1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Discrete valued dynamic </a:t>
            </a:r>
            <a:r>
              <a:rPr lang="en-US" sz="2000" dirty="0" err="1" smtClean="0"/>
              <a:t>Bayes</a:t>
            </a:r>
            <a:r>
              <a:rPr lang="en-US" sz="2000" dirty="0" smtClean="0"/>
              <a:t> nets are also HMMs</a:t>
            </a:r>
          </a:p>
          <a:p>
            <a:endParaRPr lang="en-US" sz="2000" i="1" dirty="0" smtClean="0"/>
          </a:p>
          <a:p>
            <a:endParaRPr lang="en-US" sz="2000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96A-34E6-E246-9411-2708A9A1B9D8}" type="datetime1">
              <a:rPr lang="en-US" smtClean="0"/>
              <a:t>11/21/16</a:t>
            </a:fld>
            <a:endParaRPr lang="en-US"/>
          </a:p>
        </p:txBody>
      </p:sp>
      <p:sp>
        <p:nvSpPr>
          <p:cNvPr id="290" name="Slide Number Placeholder 2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2" y="3100224"/>
            <a:ext cx="7505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inference in DBNs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Variable elimination applies to </a:t>
            </a:r>
            <a:r>
              <a:rPr lang="en-US" sz="2400" dirty="0"/>
              <a:t>D</a:t>
            </a:r>
            <a:r>
              <a:rPr lang="en-US" sz="2400" dirty="0" smtClean="0"/>
              <a:t>ynamic Bayesian nets</a:t>
            </a:r>
          </a:p>
          <a:p>
            <a:r>
              <a:rPr lang="en-US" sz="2400" dirty="0" smtClean="0"/>
              <a:t>Procedure: “unroll” the network for T time steps, then eliminate variables </a:t>
            </a:r>
            <a:r>
              <a:rPr lang="en-US" sz="2400" dirty="0" smtClean="0">
                <a:solidFill>
                  <a:srgbClr val="000000"/>
                </a:solidFill>
              </a:rPr>
              <a:t>until P(X</a:t>
            </a:r>
            <a:r>
              <a:rPr lang="en-US" sz="2400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|e</a:t>
            </a:r>
            <a:r>
              <a:rPr lang="en-US" sz="2400" baseline="-25000" dirty="0" smtClean="0">
                <a:solidFill>
                  <a:srgbClr val="000000"/>
                </a:solidFill>
              </a:rPr>
              <a:t>1:T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US" sz="2400" dirty="0" smtClean="0"/>
              <a:t> is computed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Online belief updates: Eliminate all variables from the previous time step; store factors for current time only</a:t>
            </a:r>
          </a:p>
          <a:p>
            <a:endParaRPr lang="en-US" sz="2400" dirty="0" smtClean="0"/>
          </a:p>
          <a:p>
            <a:pPr>
              <a:buFont typeface="Wingdings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7082-F2DA-9F45-ADC6-59EB44545E93}" type="datetime1">
              <a:rPr lang="en-US" smtClean="0"/>
              <a:t>11/21/16</a:t>
            </a:fld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4557E-76D7-4FCE-B862-9AFCD6DA8CD6}" type="slidenum">
              <a:rPr lang="en-US"/>
              <a:pPr/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610317"/>
            <a:ext cx="671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weighting for DBNs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MSS17"/>
              </a:rPr>
              <a:t>Set of weighted samples approximates the belief state</a:t>
            </a: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r>
              <a:rPr lang="en-US" sz="2400" dirty="0" smtClean="0">
                <a:latin typeface="CMSS17"/>
              </a:rPr>
              <a:t>LW samples pay no attention to the evidence!</a:t>
            </a:r>
          </a:p>
          <a:p>
            <a:pPr>
              <a:buNone/>
            </a:pPr>
            <a:r>
              <a:rPr lang="en-US" sz="2400" dirty="0" smtClean="0">
                <a:latin typeface="cmsy10"/>
              </a:rPr>
              <a:t>) </a:t>
            </a:r>
            <a:r>
              <a:rPr lang="en-US" sz="2400" dirty="0" smtClean="0">
                <a:latin typeface="CMSS17"/>
              </a:rPr>
              <a:t>fraction “agreeing” falls</a:t>
            </a:r>
          </a:p>
          <a:p>
            <a:pPr>
              <a:buNone/>
            </a:pPr>
            <a:r>
              <a:rPr lang="en-US" sz="2400" dirty="0" smtClean="0">
                <a:latin typeface="CMSS17"/>
              </a:rPr>
              <a:t>     exponentially with </a:t>
            </a:r>
            <a:r>
              <a:rPr lang="en-US" sz="2400" dirty="0" smtClean="0">
                <a:latin typeface="CMMI12~2a"/>
              </a:rPr>
              <a:t>t</a:t>
            </a:r>
          </a:p>
          <a:p>
            <a:pPr>
              <a:buNone/>
            </a:pPr>
            <a:r>
              <a:rPr lang="en-US" sz="2400" dirty="0" smtClean="0">
                <a:latin typeface="cmsy10"/>
              </a:rPr>
              <a:t>) </a:t>
            </a:r>
            <a:r>
              <a:rPr lang="en-US" sz="2400" dirty="0" smtClean="0">
                <a:latin typeface="CMSS17"/>
              </a:rPr>
              <a:t>num. samples required </a:t>
            </a:r>
          </a:p>
          <a:p>
            <a:pPr>
              <a:buNone/>
            </a:pPr>
            <a:r>
              <a:rPr lang="en-US" sz="2400" dirty="0" smtClean="0">
                <a:latin typeface="CMSS17"/>
              </a:rPr>
              <a:t>     grows exponentially with </a:t>
            </a:r>
            <a:r>
              <a:rPr lang="en-US" sz="2400" dirty="0" smtClean="0">
                <a:latin typeface="CMMI12~2a"/>
              </a:rPr>
              <a:t>t</a:t>
            </a:r>
            <a:endParaRPr lang="en-US" sz="105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D68A-6CB5-E34C-ADB9-2C97F52AFBB1}" type="datetime1">
              <a:rPr lang="en-US" smtClean="0">
                <a:solidFill>
                  <a:schemeClr val="tx1"/>
                </a:solidFill>
              </a:rPr>
              <a:t>11/21/16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312" y="3507929"/>
            <a:ext cx="3810000" cy="321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DBNs vs. HMMs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Every HMM is a single-variable DBN; every discrete DBN is an HMM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Sparse dependencies </a:t>
            </a:r>
            <a:r>
              <a:rPr lang="en-US" dirty="0" smtClean="0">
                <a:solidFill>
                  <a:srgbClr val="000000"/>
                </a:solidFill>
                <a:latin typeface="cmsy1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exponentially fewer parameters;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e.g., 20 state variables, three parents each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DBN has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20x2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=160 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parameters, HMM has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x2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20</a:t>
            </a:r>
            <a:r>
              <a:rPr lang="en-US" sz="1800" dirty="0" smtClean="0">
                <a:solidFill>
                  <a:srgbClr val="000000"/>
                </a:solidFill>
                <a:latin typeface="CMR12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msy1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10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12</a:t>
            </a:r>
            <a:endParaRPr lang="en-US" sz="1100" dirty="0" smtClean="0">
              <a:solidFill>
                <a:srgbClr val="000000"/>
              </a:solidFill>
              <a:latin typeface="CMSS17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0D65-444C-7E45-A81E-C1176E61D496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231" y="2331758"/>
            <a:ext cx="5029435" cy="230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Prince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8" y="4219296"/>
            <a:ext cx="8416471" cy="2137053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Given: “</a:t>
            </a:r>
            <a:r>
              <a:rPr lang="en-US" sz="3200" i="1" dirty="0" smtClean="0">
                <a:solidFill>
                  <a:srgbClr val="0000FF"/>
                </a:solidFill>
              </a:rPr>
              <a:t>experience” </a:t>
            </a:r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baseline="-25000" dirty="0" smtClean="0">
                <a:solidFill>
                  <a:srgbClr val="0000FF"/>
                </a:solidFill>
              </a:rPr>
              <a:t>1:T</a:t>
            </a:r>
            <a:r>
              <a:rPr lang="en-US" sz="3200" i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(time 1 through 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You can Infer: 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where (which state) </a:t>
            </a:r>
            <a:r>
              <a:rPr lang="en-US" dirty="0">
                <a:solidFill>
                  <a:srgbClr val="0000FF"/>
                </a:solidFill>
              </a:rPr>
              <a:t>am </a:t>
            </a:r>
            <a:r>
              <a:rPr lang="en-US" dirty="0" smtClean="0">
                <a:solidFill>
                  <a:srgbClr val="0000FF"/>
                </a:solidFill>
              </a:rPr>
              <a:t>I at now? (estimation)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t+k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where I will be at time </a:t>
            </a:r>
            <a:r>
              <a:rPr lang="en-US" dirty="0" err="1" smtClean="0">
                <a:solidFill>
                  <a:srgbClr val="0000FF"/>
                </a:solidFill>
              </a:rPr>
              <a:t>t+k</a:t>
            </a:r>
            <a:r>
              <a:rPr lang="en-US" dirty="0" smtClean="0">
                <a:solidFill>
                  <a:srgbClr val="0000FF"/>
                </a:solidFill>
              </a:rPr>
              <a:t>? (prediction)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  where I was at time k &lt; t ? (smooth)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   which sequence of states I went through? (explanation)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A1B-5F07-C343-B8F0-18C0458877B2}" type="datetime1">
              <a:rPr lang="en-US" smtClean="0"/>
              <a:t>11/21/16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50863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8344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7518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010" y="3077170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2578156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550101" y="2553734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652535" y="2605983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84224" y="2553734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25820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678528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8839" y="1417638"/>
            <a:ext cx="7192424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err="1" smtClean="0"/>
              <a:t>fward</a:t>
            </a:r>
            <a:r>
              <a:rPr lang="en-US" sz="2400" dirty="0"/>
              <a:t>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660066"/>
                </a:solidFill>
              </a:rPr>
              <a:t>none</a:t>
            </a:r>
            <a:r>
              <a:rPr lang="en-US" sz="2400" dirty="0" smtClean="0"/>
              <a:t>}</a:t>
            </a:r>
            <a:r>
              <a:rPr lang="en-US" sz="2400" dirty="0"/>
              <a:t>, …, turn</a:t>
            </a:r>
            <a:r>
              <a:rPr lang="en-US" sz="2400" dirty="0" smtClean="0"/>
              <a:t>,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smtClean="0"/>
              <a:t>back, </a:t>
            </a:r>
            <a:r>
              <a:rPr lang="en-US" sz="2400" dirty="0"/>
              <a:t>{</a:t>
            </a:r>
            <a:r>
              <a:rPr lang="en-US" sz="2400" dirty="0">
                <a:solidFill>
                  <a:schemeClr val="accent6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371500" y="2868628"/>
            <a:ext cx="1852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</a:rPr>
              <a:t>Hidden!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59" y="1336852"/>
            <a:ext cx="736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E</a:t>
            </a:r>
            <a:r>
              <a:rPr lang="en-US" sz="3200" b="1" baseline="-25000" dirty="0">
                <a:solidFill>
                  <a:srgbClr val="0000FF"/>
                </a:solidFill>
              </a:rPr>
              <a:t>1:T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208214" y="1684421"/>
            <a:ext cx="8154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9942" y="133991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/>
              <a:t>Dynamic Bayesian Networks</a:t>
            </a:r>
          </a:p>
          <a:p>
            <a:pPr lvl="1"/>
            <a:r>
              <a:rPr lang="en-US" dirty="0"/>
              <a:t>No explicit actions, States are Bayesian Networks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49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792491" y="4483346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16BC-4FC5-514F-8939-566392EF5225}" type="datetime1">
              <a:rPr lang="en-US" smtClean="0"/>
              <a:t>11/21/16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3411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417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460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1634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582" y="3590033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65076" y="3091019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84217" y="306659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05083" y="3118846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118340" y="3066597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215730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2931312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69232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721940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58514" y="5981886"/>
            <a:ext cx="603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each time slice, state variables are continuous (not discrete)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9379" y="1930501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rgbClr val="00009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…, </a:t>
            </a:r>
            <a:r>
              <a:rPr lang="en-US" sz="2000" dirty="0" smtClean="0"/>
              <a:t>action, </a:t>
            </a:r>
            <a:r>
              <a:rPr lang="en-US" sz="2000" dirty="0"/>
              <a:t>…, 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chemeClr val="accent6"/>
                </a:solidFill>
              </a:rPr>
              <a:t>evidence</a:t>
            </a:r>
            <a:r>
              <a:rPr lang="en-US" sz="2000" dirty="0" smtClean="0"/>
              <a:t>}</a:t>
            </a:r>
            <a:endParaRPr lang="en-US" sz="2000" baseline="-25000" dirty="0"/>
          </a:p>
        </p:txBody>
      </p:sp>
      <p:sp>
        <p:nvSpPr>
          <p:cNvPr id="9" name="Up-Down Arrow 8"/>
          <p:cNvSpPr/>
          <p:nvPr/>
        </p:nvSpPr>
        <p:spPr>
          <a:xfrm>
            <a:off x="1208320" y="491182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/>
          <p:cNvSpPr/>
          <p:nvPr/>
        </p:nvSpPr>
        <p:spPr>
          <a:xfrm>
            <a:off x="2931312" y="491182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-Down Arrow 89"/>
          <p:cNvSpPr/>
          <p:nvPr/>
        </p:nvSpPr>
        <p:spPr>
          <a:xfrm>
            <a:off x="5632460" y="4862978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-Down Arrow 90"/>
          <p:cNvSpPr/>
          <p:nvPr/>
        </p:nvSpPr>
        <p:spPr>
          <a:xfrm>
            <a:off x="7158344" y="4862978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1139" y="5372838"/>
            <a:ext cx="67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715724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Temporal models use states, transitions, sensors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Transitions may related to agent’s actions, or spontaneous 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Markov assumptions and </a:t>
            </a:r>
            <a:r>
              <a:rPr lang="en-US" dirty="0" err="1" smtClean="0">
                <a:solidFill>
                  <a:srgbClr val="000000"/>
                </a:solidFill>
                <a:latin typeface="CMSS17"/>
              </a:rPr>
              <a:t>stationarity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 assumption, so we need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	- transition model 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dirty="0" err="1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sy10"/>
              </a:rPr>
              <a:t>| 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CMMI12"/>
              </a:rPr>
              <a:t>t-1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) or P(</a:t>
            </a:r>
            <a:r>
              <a:rPr lang="en-US" dirty="0" err="1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CMMI12"/>
              </a:rPr>
              <a:t>t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 | </a:t>
            </a:r>
            <a:r>
              <a:rPr lang="en-US" dirty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MMI12"/>
              </a:rPr>
              <a:t>t-</a:t>
            </a:r>
            <a:r>
              <a:rPr lang="en-US" sz="1800" dirty="0" smtClean="0">
                <a:solidFill>
                  <a:srgbClr val="000000"/>
                </a:solidFill>
                <a:latin typeface="CMMI12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, a</a:t>
            </a:r>
            <a:r>
              <a:rPr lang="en-US" baseline="-25000" dirty="0">
                <a:solidFill>
                  <a:srgbClr val="000000"/>
                </a:solidFill>
                <a:latin typeface="CMMI12"/>
              </a:rPr>
              <a:t>t-</a:t>
            </a:r>
            <a:r>
              <a:rPr lang="en-US" baseline="-25000" dirty="0" smtClean="0">
                <a:solidFill>
                  <a:srgbClr val="000000"/>
                </a:solidFill>
                <a:latin typeface="CMMI12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MMI12"/>
              </a:rPr>
              <a:t>)</a:t>
            </a:r>
            <a:endParaRPr lang="en-US" dirty="0" smtClean="0">
              <a:solidFill>
                <a:srgbClr val="000000"/>
              </a:solidFill>
              <a:latin typeface="CMR17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	- sensor model 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sy10"/>
              </a:rPr>
              <a:t>| </a:t>
            </a:r>
            <a:r>
              <a:rPr lang="en-US" dirty="0" err="1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dirty="0" err="1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Tasks: filtering, prediction, smoothing, most likely </a:t>
            </a:r>
            <a:r>
              <a:rPr lang="en-US" dirty="0" err="1" smtClean="0">
                <a:solidFill>
                  <a:srgbClr val="000000"/>
                </a:solidFill>
                <a:latin typeface="CMSS17"/>
              </a:rPr>
              <a:t>seq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	</a:t>
            </a:r>
            <a:endParaRPr lang="en-US" dirty="0">
              <a:solidFill>
                <a:srgbClr val="000000"/>
              </a:solidFill>
              <a:latin typeface="cmbx12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bx12"/>
              </a:rPr>
              <a:t>all done recursively with constant cost per time step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Types of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HMM have a single discrete state variable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Dynamic Bayes nets subsume HMMs; exact update intractable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Other models may have internal structure driven by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ECDE-38ED-D542-B4BB-3B4396099EC9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P(X|E) Example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471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Given: “</a:t>
            </a:r>
            <a:r>
              <a:rPr lang="en-US" i="1" dirty="0" smtClean="0"/>
              <a:t>experience” </a:t>
            </a:r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={rose, forward, nothing}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Infer: the most likely “</a:t>
            </a:r>
            <a:r>
              <a:rPr lang="en-US" sz="3200" i="1" dirty="0" smtClean="0"/>
              <a:t>sequence </a:t>
            </a:r>
            <a:r>
              <a:rPr lang="en-US" sz="3200" i="1" dirty="0"/>
              <a:t>of </a:t>
            </a:r>
            <a:r>
              <a:rPr lang="en-US" sz="3200" i="1" dirty="0" smtClean="0"/>
              <a:t>states”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1:2</a:t>
            </a:r>
            <a:endParaRPr lang="en-US" sz="3200" i="1" baseline="-250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A1B-5F07-C343-B8F0-18C0458877B2}" type="datetime1">
              <a:rPr lang="en-US" smtClean="0"/>
              <a:t>11/21/16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863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S0    S1    S2     S3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S0    S1    S2     S3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4348751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14430"/>
              <a:ext cx="1241705" cy="1459452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206844" y="6045990"/>
            <a:ext cx="62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Find the “best sequence of states” that support the experience 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1251" y="3188233"/>
            <a:ext cx="3824624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2400" dirty="0" smtClean="0"/>
              <a:t>E= {</a:t>
            </a:r>
            <a:r>
              <a:rPr lang="en-US" sz="2400" dirty="0">
                <a:solidFill>
                  <a:srgbClr val="FFFFFF"/>
                </a:solidFill>
              </a:rPr>
              <a:t>rose</a:t>
            </a:r>
            <a:r>
              <a:rPr lang="en-US" sz="2400" dirty="0"/>
              <a:t>}, forward,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tx1"/>
                </a:solidFill>
              </a:rPr>
              <a:t>nothing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0766" y="4430085"/>
            <a:ext cx="3850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Compute P(X|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):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16 possible X, which one is most likely?</a:t>
            </a:r>
          </a:p>
          <a:p>
            <a:r>
              <a:rPr lang="en-US" sz="1200" dirty="0" smtClean="0"/>
              <a:t>{s0,s0},</a:t>
            </a:r>
            <a:r>
              <a:rPr lang="en-US" sz="1200" dirty="0"/>
              <a:t> {s0,</a:t>
            </a:r>
            <a:r>
              <a:rPr lang="en-US" sz="1200" dirty="0" smtClean="0"/>
              <a:t>s1},</a:t>
            </a:r>
            <a:r>
              <a:rPr lang="en-US" sz="1200" dirty="0"/>
              <a:t> {s0,</a:t>
            </a:r>
            <a:r>
              <a:rPr lang="en-US" sz="1200" dirty="0" smtClean="0"/>
              <a:t>s2},</a:t>
            </a:r>
            <a:r>
              <a:rPr lang="en-US" sz="1200" dirty="0"/>
              <a:t> </a:t>
            </a:r>
            <a:r>
              <a:rPr lang="en-US" sz="1200" u="sng" dirty="0"/>
              <a:t>{s0,</a:t>
            </a:r>
            <a:r>
              <a:rPr lang="en-US" sz="1200" u="sng" dirty="0" smtClean="0"/>
              <a:t>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s1,s0}</a:t>
            </a:r>
            <a:r>
              <a:rPr lang="en-US" sz="1200" dirty="0"/>
              <a:t>, {</a:t>
            </a:r>
            <a:r>
              <a:rPr lang="en-US" sz="1200" dirty="0" smtClean="0"/>
              <a:t>s1,</a:t>
            </a:r>
            <a:r>
              <a:rPr lang="en-US" sz="1200" dirty="0"/>
              <a:t>s1}, {</a:t>
            </a:r>
            <a:r>
              <a:rPr lang="en-US" sz="1200" dirty="0" smtClean="0"/>
              <a:t>s1,s2}</a:t>
            </a:r>
            <a:r>
              <a:rPr lang="en-US" sz="1200" dirty="0"/>
              <a:t>, {</a:t>
            </a:r>
            <a:r>
              <a:rPr lang="en-US" sz="1200" dirty="0" smtClean="0"/>
              <a:t>s1,s3}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s2,s0}</a:t>
            </a:r>
            <a:r>
              <a:rPr lang="en-US" sz="1200" dirty="0"/>
              <a:t>, {</a:t>
            </a:r>
            <a:r>
              <a:rPr lang="en-US" sz="1200" dirty="0" smtClean="0"/>
              <a:t>s2,</a:t>
            </a:r>
            <a:r>
              <a:rPr lang="en-US" sz="1200" dirty="0"/>
              <a:t>s1}, {</a:t>
            </a:r>
            <a:r>
              <a:rPr lang="en-US" sz="1200" dirty="0" smtClean="0"/>
              <a:t>s2,s2}</a:t>
            </a:r>
            <a:r>
              <a:rPr lang="en-US" sz="1200" dirty="0"/>
              <a:t>, {</a:t>
            </a:r>
            <a:r>
              <a:rPr lang="en-US" sz="1200" dirty="0" smtClean="0"/>
              <a:t>s2,s3}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s3,s0}</a:t>
            </a:r>
            <a:r>
              <a:rPr lang="en-US" sz="1200" dirty="0"/>
              <a:t>, {</a:t>
            </a:r>
            <a:r>
              <a:rPr lang="en-US" sz="1200" dirty="0" smtClean="0"/>
              <a:t>s3,</a:t>
            </a:r>
            <a:r>
              <a:rPr lang="en-US" sz="1200" dirty="0"/>
              <a:t>s1}, {</a:t>
            </a:r>
            <a:r>
              <a:rPr lang="en-US" sz="1200" dirty="0" smtClean="0"/>
              <a:t>s3,s2}</a:t>
            </a:r>
            <a:r>
              <a:rPr lang="en-US" sz="1200" dirty="0"/>
              <a:t>, {</a:t>
            </a:r>
            <a:r>
              <a:rPr lang="en-US" sz="1200" dirty="0" smtClean="0"/>
              <a:t>s3,s3}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8565" y="2982111"/>
            <a:ext cx="3791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={rose, forward, nothing}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1:2</a:t>
            </a:r>
            <a:r>
              <a:rPr lang="en-US" dirty="0" smtClean="0"/>
              <a:t>={rose, nothing}  // observations</a:t>
            </a:r>
          </a:p>
          <a:p>
            <a:r>
              <a:rPr lang="en-US" dirty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={forward}            // action sequence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=O</a:t>
            </a:r>
            <a:r>
              <a:rPr lang="en-US" baseline="-25000" dirty="0"/>
              <a:t>1:</a:t>
            </a:r>
            <a:r>
              <a:rPr lang="en-US" baseline="-25000" dirty="0" smtClean="0"/>
              <a:t>2</a:t>
            </a:r>
            <a:r>
              <a:rPr lang="en-US" dirty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P(X|E) Example in a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/>
              <a:t>11/21/16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493" y="4592271"/>
            <a:ext cx="796545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68524" y="1687876"/>
            <a:ext cx="0" cy="408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530" y="1908318"/>
            <a:ext cx="78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P(X|E)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0593" y="4423485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6314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{s0,s0}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65727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s1}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35140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s2}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204553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s3}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73966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</a:t>
            </a:r>
            <a:r>
              <a:rPr lang="en-US" sz="1400" dirty="0"/>
              <a:t>s0}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143379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s1,s1}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2792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s1,s2}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082205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s1,s3}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551618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</a:t>
            </a:r>
            <a:r>
              <a:rPr lang="en-US" sz="1400" dirty="0"/>
              <a:t>s0}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21031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s2,s1}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490444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s2,s2}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959857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s2,s3}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429270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</a:t>
            </a:r>
            <a:r>
              <a:rPr lang="en-US" sz="1400" dirty="0"/>
              <a:t>s0}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98683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s3,s1}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7368096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s3,s2}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837507" y="477437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s3,s3}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552245" y="3555435"/>
            <a:ext cx="45719" cy="103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flipH="1">
            <a:off x="3023770" y="4423485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1963" y="4423485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1950" y="4238623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5862" y="4214198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1142607" y="439925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70800" y="439925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60787" y="4214395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flipH="1">
            <a:off x="6771789" y="4423172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99982" y="4423172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89969" y="4238310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163881" y="4213885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4888221" y="440709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16414" y="440709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5836363" y="442730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264556" y="442730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P(X</a:t>
            </a:r>
            <a:r>
              <a:rPr lang="en-US" baseline="-25000" dirty="0" smtClean="0"/>
              <a:t>1:T</a:t>
            </a:r>
            <a:r>
              <a:rPr lang="en-US" dirty="0" smtClean="0"/>
              <a:t>|E</a:t>
            </a:r>
            <a:r>
              <a:rPr lang="en-US" baseline="-25000" dirty="0" smtClean="0"/>
              <a:t>1:T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P(X</a:t>
            </a:r>
            <a:r>
              <a:rPr lang="en-US" baseline="-25000" dirty="0" smtClean="0"/>
              <a:t>1:T</a:t>
            </a:r>
            <a:r>
              <a:rPr lang="en-US" dirty="0" smtClean="0"/>
              <a:t>|E) where E=OA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1:T</a:t>
            </a:r>
            <a:r>
              <a:rPr lang="en-US" dirty="0" smtClean="0"/>
              <a:t> is all possible sequences of states </a:t>
            </a:r>
          </a:p>
          <a:p>
            <a:pPr lvl="2"/>
            <a:r>
              <a:rPr lang="en-US" dirty="0" smtClean="0"/>
              <a:t>Let </a:t>
            </a:r>
            <a:r>
              <a:rPr lang="en-US" i="1" dirty="0" smtClean="0"/>
              <a:t>x=</a:t>
            </a:r>
            <a:r>
              <a:rPr lang="en-US" dirty="0" smtClean="0"/>
              <a:t>{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/>
              <a:t>i</a:t>
            </a:r>
            <a:r>
              <a:rPr lang="en-US" baseline="-25000" dirty="0" err="1"/>
              <a:t>T</a:t>
            </a:r>
            <a:r>
              <a:rPr lang="en-US" dirty="0" smtClean="0"/>
              <a:t>}</a:t>
            </a:r>
            <a:r>
              <a:rPr lang="en-US" baseline="-25000" dirty="0" smtClean="0"/>
              <a:t> </a:t>
            </a:r>
            <a:r>
              <a:rPr lang="en-US" dirty="0" smtClean="0"/>
              <a:t>be a sequence of states </a:t>
            </a:r>
          </a:p>
          <a:p>
            <a:r>
              <a:rPr lang="en-US" dirty="0" smtClean="0"/>
              <a:t>P(</a:t>
            </a:r>
            <a:r>
              <a:rPr lang="en-US" i="1" dirty="0" err="1"/>
              <a:t>x</a:t>
            </a:r>
            <a:r>
              <a:rPr lang="en-US" dirty="0" err="1" smtClean="0"/>
              <a:t>|E</a:t>
            </a:r>
            <a:r>
              <a:rPr lang="en-US" dirty="0" smtClean="0"/>
              <a:t>) = p(</a:t>
            </a:r>
            <a:r>
              <a:rPr lang="en-US" i="1" dirty="0" err="1" smtClean="0"/>
              <a:t>x</a:t>
            </a:r>
            <a:r>
              <a:rPr lang="en-US" dirty="0" err="1" smtClean="0"/>
              <a:t>E</a:t>
            </a:r>
            <a:r>
              <a:rPr lang="en-US" dirty="0" smtClean="0"/>
              <a:t>)/P(E) = P(</a:t>
            </a:r>
            <a:r>
              <a:rPr lang="en-US" dirty="0" err="1" smtClean="0"/>
              <a:t>xOA</a:t>
            </a:r>
            <a:r>
              <a:rPr lang="en-US" dirty="0" smtClean="0"/>
              <a:t>)/P(OA)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smtClean="0"/>
              <a:t>= p(</a:t>
            </a:r>
            <a:r>
              <a:rPr lang="en-US" sz="2800" dirty="0" err="1" smtClean="0"/>
              <a:t>x|A</a:t>
            </a:r>
            <a:r>
              <a:rPr lang="en-US" sz="2800" dirty="0" smtClean="0"/>
              <a:t>)p(</a:t>
            </a:r>
            <a:r>
              <a:rPr lang="en-US" sz="2800" dirty="0" err="1" smtClean="0"/>
              <a:t>O|x</a:t>
            </a:r>
            <a:r>
              <a:rPr lang="en-US" sz="2800" dirty="0" err="1"/>
              <a:t>A</a:t>
            </a:r>
            <a:r>
              <a:rPr lang="en-US" sz="2800" dirty="0" smtClean="0"/>
              <a:t>)/p(O|A)</a:t>
            </a:r>
            <a:endParaRPr lang="en-US" sz="12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x|A</a:t>
            </a:r>
            <a:r>
              <a:rPr lang="en-US" dirty="0" smtClean="0"/>
              <a:t>)=</a:t>
            </a:r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O|xA</a:t>
            </a:r>
            <a:r>
              <a:rPr lang="en-US" dirty="0" smtClean="0"/>
              <a:t>)=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>
                <a:solidFill>
                  <a:schemeClr val="tx1"/>
                </a:solidFill>
              </a:rPr>
              <a:t>11/21/16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11" y="4975349"/>
            <a:ext cx="4406809" cy="50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77" y="4367847"/>
            <a:ext cx="4750812" cy="486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70720" y="2792815"/>
            <a:ext cx="210263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>s0,s0}, {s0,s1}, {s0,s2}, {s0,s3},</a:t>
            </a:r>
          </a:p>
          <a:p>
            <a:r>
              <a:rPr lang="en-US" sz="1200" dirty="0"/>
              <a:t>{s1,s0}, {s1,s1}, {s1,s2}, {s1,s3},</a:t>
            </a:r>
          </a:p>
          <a:p>
            <a:r>
              <a:rPr lang="en-US" sz="1200" dirty="0"/>
              <a:t>{s2,s0}, {s2,s1}, {s2,s2}, {s2,s3},</a:t>
            </a:r>
          </a:p>
          <a:p>
            <a:r>
              <a:rPr lang="en-US" sz="1200" dirty="0"/>
              <a:t>{s3,s0}, {s3,s1}, {s3,s2}, {s3,s3}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1595" y="1587162"/>
            <a:ext cx="2531763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E={rose, forward, nothing}</a:t>
            </a:r>
          </a:p>
          <a:p>
            <a:r>
              <a:rPr lang="en-US" sz="1200" dirty="0" smtClean="0"/>
              <a:t>O={rose, nothing}  // observations</a:t>
            </a:r>
          </a:p>
          <a:p>
            <a:r>
              <a:rPr lang="en-US" sz="1200" dirty="0" smtClean="0"/>
              <a:t>A={forward}            // action sequence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2136" y="5680569"/>
            <a:ext cx="6850582" cy="6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i="1" dirty="0" smtClean="0"/>
              <a:t>O</a:t>
            </a:r>
            <a:r>
              <a:rPr lang="en-US" sz="2400" dirty="0" smtClean="0"/>
              <a:t> = {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z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},  </a:t>
            </a:r>
            <a:r>
              <a:rPr lang="en-US" sz="2400" i="1" dirty="0" smtClean="0"/>
              <a:t>A</a:t>
            </a:r>
            <a:r>
              <a:rPr lang="en-US" sz="2400" dirty="0" smtClean="0"/>
              <a:t> = {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}, </a:t>
            </a:r>
            <a:r>
              <a:rPr lang="en-US" sz="2400" i="1" dirty="0"/>
              <a:t>x</a:t>
            </a:r>
            <a:r>
              <a:rPr lang="en-US" sz="2400" dirty="0" smtClean="0"/>
              <a:t> = {</a:t>
            </a:r>
            <a:r>
              <a:rPr lang="en-US" sz="2400" i="1" dirty="0" smtClean="0"/>
              <a:t>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i="1" dirty="0" smtClean="0"/>
              <a:t> i</a:t>
            </a:r>
            <a:r>
              <a:rPr lang="en-US" sz="2400" baseline="-25000" dirty="0"/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i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353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 Our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60992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16 possible 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x|A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p({s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}|{f})=π(s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s0,s0</a:t>
            </a:r>
            <a:r>
              <a:rPr lang="en-US" sz="1400" dirty="0" smtClean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f)=.25*.1=.</a:t>
            </a:r>
            <a:r>
              <a:rPr lang="en-US" sz="1400" dirty="0" smtClean="0">
                <a:solidFill>
                  <a:srgbClr val="000000"/>
                </a:solidFill>
              </a:rPr>
              <a:t>025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>
                <a:solidFill>
                  <a:srgbClr val="000000"/>
                </a:solidFill>
              </a:rPr>
              <a:t>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</a:t>
            </a:r>
            <a:r>
              <a:rPr lang="en-US" sz="1400" dirty="0" smtClean="0">
                <a:solidFill>
                  <a:srgbClr val="000000"/>
                </a:solidFill>
              </a:rPr>
              <a:t>.7=.175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2FF-DD0A-8E45-938C-FFE03E9DC42F}" type="datetime1">
              <a:rPr lang="en-US" smtClean="0">
                <a:solidFill>
                  <a:srgbClr val="000000"/>
                </a:solidFill>
              </a:rPr>
              <a:t>11/21/16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808" y="1600200"/>
            <a:ext cx="4282514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000000"/>
                </a:solidFill>
              </a:rPr>
              <a:t>s0,s0}, {s0,s1}, {s0,s2}, {s0,s3}</a:t>
            </a:r>
            <a:r>
              <a:rPr lang="en-US" sz="1200" dirty="0" smtClean="0">
                <a:solidFill>
                  <a:srgbClr val="000000"/>
                </a:solidFill>
              </a:rPr>
              <a:t>,{</a:t>
            </a:r>
            <a:r>
              <a:rPr lang="en-US" sz="1200" dirty="0">
                <a:solidFill>
                  <a:srgbClr val="000000"/>
                </a:solidFill>
              </a:rPr>
              <a:t>s1,s0}, {s1,s1}, {s1,s2}, {s1,s3},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{s2,s0}, {s2,s1}, {s2,s2}, {s2,s3}</a:t>
            </a:r>
            <a:r>
              <a:rPr lang="en-US" sz="1200" dirty="0" smtClean="0">
                <a:solidFill>
                  <a:srgbClr val="000000"/>
                </a:solidFill>
              </a:rPr>
              <a:t>,{</a:t>
            </a:r>
            <a:r>
              <a:rPr lang="en-US" sz="1200" dirty="0">
                <a:solidFill>
                  <a:srgbClr val="000000"/>
                </a:solidFill>
              </a:rPr>
              <a:t>s3,s0}, {s3,s1}, {s3,s2}, {s3,s3}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7442" y="2168955"/>
            <a:ext cx="210263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E={rose, forward, nothing}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O={rose, nothing},</a:t>
            </a:r>
            <a:r>
              <a:rPr lang="en-US" sz="1200" dirty="0">
                <a:solidFill>
                  <a:srgbClr val="000000"/>
                </a:solidFill>
              </a:rPr>
              <a:t> A</a:t>
            </a:r>
            <a:r>
              <a:rPr lang="en-US" sz="1200" dirty="0" smtClean="0">
                <a:solidFill>
                  <a:srgbClr val="000000"/>
                </a:solidFill>
              </a:rPr>
              <a:t>={forward}          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98" y="4806426"/>
            <a:ext cx="1903282" cy="1189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92" y="4106589"/>
            <a:ext cx="1920288" cy="699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89" y="2816068"/>
            <a:ext cx="1718456" cy="138150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52425" y="2065372"/>
            <a:ext cx="3609926" cy="42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O</a:t>
            </a:r>
            <a:r>
              <a:rPr lang="en-US" sz="2800" dirty="0" err="1" smtClean="0">
                <a:solidFill>
                  <a:srgbClr val="000000"/>
                </a:solidFill>
              </a:rPr>
              <a:t>|xA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0</a:t>
            </a:r>
            <a:r>
              <a:rPr lang="en-US" sz="1200" dirty="0" smtClean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 smtClean="0">
                <a:solidFill>
                  <a:srgbClr val="000000"/>
                </a:solidFill>
              </a:rPr>
              <a:t>(n)=.8*.1=.08</a:t>
            </a: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n)=.8*.1=.08</a:t>
            </a: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</a:t>
            </a:r>
            <a:r>
              <a:rPr lang="en-US" sz="1200" dirty="0" smtClean="0">
                <a:solidFill>
                  <a:srgbClr val="000000"/>
                </a:solidFill>
              </a:rPr>
              <a:t>.8=.64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</a:t>
            </a:r>
            <a:r>
              <a:rPr lang="en-US" sz="1200" dirty="0" smtClean="0">
                <a:solidFill>
                  <a:srgbClr val="000000"/>
                </a:solidFill>
              </a:rPr>
              <a:t>.8=.64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r>
              <a:rPr lang="en-US" sz="1200" dirty="0" smtClean="0">
                <a:solidFill>
                  <a:srgbClr val="000000"/>
                </a:solidFill>
              </a:rPr>
              <a:t>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r>
              <a:rPr lang="en-US" sz="1200" dirty="0" smtClean="0">
                <a:solidFill>
                  <a:srgbClr val="000000"/>
                </a:solidFill>
              </a:rPr>
              <a:t>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.1=.08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.08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endParaRPr lang="en-US" sz="14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440" y="3231076"/>
            <a:ext cx="6084613" cy="225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631" y="6171684"/>
            <a:ext cx="272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Best Explanation is: {s0, s3}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X_{-1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54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P(x_{t} | x_{t-1}) P(e_t | x_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2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^*_{1:T} = \argmax_{x_{1:T}} P(x_{1:T} | e_{1:T}) =  \argmax_{x_{1:T}} P(x_{1:T} , e_{1:T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182"/>
  <p:tag name="ORIGWIDTH" val="510"/>
  <p:tag name="PICTUREFILESIZE" val="276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m_t[x_t]} = \max_{x_{1:t-1}} P(x_{1:t-1}, x_t, e_{1:t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4"/>
  <p:tag name="PICTUREFILESIZE" val="255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\max_{x_{1:t-1}} P(x_{1:t-1}, e_{1:t-1}) P(x_t | x_{t-1}) P(e_t | x_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415"/>
  <p:tag name="PICTUREFILESIZE" val="312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max_{x_{t-1}} P(x_t | x_{t-1}) \textcolor{BrickRed}{\max_{x_{1:t-2}} P(x_{1:t-1}, e_{1:t-1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464"/>
  <p:tag name="PICTUREFILESIZE" val="402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max_{x_{t-1}} P(x_t | x_{t-1}) \textcolor{BrickRed}{m_{t-1}[x_{t-1}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357"/>
  <p:tag name="PICTUREFILESIZE" val="296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4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\argmax_{x_{1:t}} P(x_{1:t} | e_{1:t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182"/>
  <p:tag name="ORIGWIDTH" val="187"/>
  <p:tag name="PICTUREFILESIZE" val="120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{t-1} \rightarrow x_{t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5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4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N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22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\c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7566</TotalTime>
  <Words>3112</Words>
  <Application>Microsoft Macintosh PowerPoint</Application>
  <PresentationFormat>On-screen Show (4:3)</PresentationFormat>
  <Paragraphs>838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Calibri</vt:lpstr>
      <vt:lpstr>cmbx12</vt:lpstr>
      <vt:lpstr>CMMI12</vt:lpstr>
      <vt:lpstr>CMMI12~2a</vt:lpstr>
      <vt:lpstr>CMR12</vt:lpstr>
      <vt:lpstr>CMR17</vt:lpstr>
      <vt:lpstr>CMSS17</vt:lpstr>
      <vt:lpstr>cmsy10</vt:lpstr>
      <vt:lpstr>ＭＳ Ｐゴシック</vt:lpstr>
      <vt:lpstr>Tahoma</vt:lpstr>
      <vt:lpstr>Times New Roman</vt:lpstr>
      <vt:lpstr>Wingdings</vt:lpstr>
      <vt:lpstr>Zapf Dingbats</vt:lpstr>
      <vt:lpstr>Arial</vt:lpstr>
      <vt:lpstr>Office Theme</vt:lpstr>
      <vt:lpstr>Session 25: Temporal Models</vt:lpstr>
      <vt:lpstr>Example of Reasoning over Time</vt:lpstr>
      <vt:lpstr>Problem of Reasoning over Time</vt:lpstr>
      <vt:lpstr>Little Prince “Action Model” (S,A,Φ,θ,π)</vt:lpstr>
      <vt:lpstr>Little Prince in Action</vt:lpstr>
      <vt:lpstr>P(X|E) Example     </vt:lpstr>
      <vt:lpstr>P(X|E) Example in a Graph</vt:lpstr>
      <vt:lpstr>Compute P(X1:T|E1:T)</vt:lpstr>
      <vt:lpstr>In Our Example</vt:lpstr>
      <vt:lpstr>Which Explanation is the Best?</vt:lpstr>
      <vt:lpstr>Compute Hidden State Sequence (1/2)</vt:lpstr>
      <vt:lpstr>Compute Hidden State Sequence (2/2)</vt:lpstr>
      <vt:lpstr>P(O|AMC) by Forward Procedure</vt:lpstr>
      <vt:lpstr>Forward Procedure</vt:lpstr>
      <vt:lpstr>Forward Procedure Example</vt:lpstr>
      <vt:lpstr>Backward Procedure</vt:lpstr>
      <vt:lpstr>Inference: State Estimation</vt:lpstr>
      <vt:lpstr>Inference: State Prediction</vt:lpstr>
      <vt:lpstr>Inference: State Smoothing</vt:lpstr>
      <vt:lpstr>State Explanation</vt:lpstr>
      <vt:lpstr>Model Learning</vt:lpstr>
      <vt:lpstr>Exercise for you</vt:lpstr>
      <vt:lpstr>Other Models</vt:lpstr>
      <vt:lpstr>Hidden Markov Models</vt:lpstr>
      <vt:lpstr>Rain/Umbrella Example in the Book</vt:lpstr>
      <vt:lpstr>Ghostbuster HMM</vt:lpstr>
      <vt:lpstr>Conditional Independence</vt:lpstr>
      <vt:lpstr>Real HMM Examples</vt:lpstr>
      <vt:lpstr>Filtering / Monitoring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Filtering Example</vt:lpstr>
      <vt:lpstr>Smoothing</vt:lpstr>
      <vt:lpstr>Smoothing Example</vt:lpstr>
      <vt:lpstr>Best Explanation Queries</vt:lpstr>
      <vt:lpstr>State Path Trellis</vt:lpstr>
      <vt:lpstr>Viterbi Algorithm: choose the best state seq. Similar to slide 10 αt(st), but use max not sum</vt:lpstr>
      <vt:lpstr>Viterbi Example</vt:lpstr>
      <vt:lpstr>Viterbi Example</vt:lpstr>
      <vt:lpstr>Other Models</vt:lpstr>
      <vt:lpstr>Dynamic Bayesian Networks</vt:lpstr>
      <vt:lpstr>Dynamic Bayes Nets (DBNs)</vt:lpstr>
      <vt:lpstr>Exact inference in DBNs</vt:lpstr>
      <vt:lpstr>Likelihood weighting for DBNs</vt:lpstr>
      <vt:lpstr>DBNs vs. HMMs</vt:lpstr>
      <vt:lpstr>Other Models</vt:lpstr>
      <vt:lpstr>Kalman Filters</vt:lpstr>
      <vt:lpstr>Summary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Wei-Min Shen</dc:creator>
  <cp:lastModifiedBy>Laurent Itti</cp:lastModifiedBy>
  <cp:revision>391</cp:revision>
  <dcterms:created xsi:type="dcterms:W3CDTF">2013-07-30T00:27:40Z</dcterms:created>
  <dcterms:modified xsi:type="dcterms:W3CDTF">2016-11-22T00:15:22Z</dcterms:modified>
</cp:coreProperties>
</file>