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57" r:id="rId2"/>
    <p:sldId id="32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60" r:id="rId14"/>
    <p:sldId id="282" r:id="rId15"/>
    <p:sldId id="283" r:id="rId16"/>
    <p:sldId id="265" r:id="rId17"/>
    <p:sldId id="266" r:id="rId18"/>
    <p:sldId id="324" r:id="rId19"/>
    <p:sldId id="261" r:id="rId20"/>
    <p:sldId id="262" r:id="rId21"/>
    <p:sldId id="263" r:id="rId22"/>
    <p:sldId id="264" r:id="rId23"/>
    <p:sldId id="267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25" r:id="rId36"/>
    <p:sldId id="322" r:id="rId37"/>
    <p:sldId id="318" r:id="rId38"/>
    <p:sldId id="286" r:id="rId39"/>
    <p:sldId id="288" r:id="rId40"/>
    <p:sldId id="289" r:id="rId41"/>
    <p:sldId id="290" r:id="rId42"/>
    <p:sldId id="291" r:id="rId43"/>
    <p:sldId id="292" r:id="rId44"/>
    <p:sldId id="293" r:id="rId45"/>
    <p:sldId id="319" r:id="rId46"/>
    <p:sldId id="297" r:id="rId47"/>
    <p:sldId id="320" r:id="rId48"/>
    <p:sldId id="303" r:id="rId49"/>
    <p:sldId id="294" r:id="rId50"/>
    <p:sldId id="305" r:id="rId51"/>
    <p:sldId id="310" r:id="rId52"/>
    <p:sldId id="296" r:id="rId53"/>
    <p:sldId id="308" r:id="rId54"/>
    <p:sldId id="309" r:id="rId55"/>
    <p:sldId id="298" r:id="rId56"/>
    <p:sldId id="311" r:id="rId57"/>
    <p:sldId id="313" r:id="rId58"/>
    <p:sldId id="300" r:id="rId59"/>
    <p:sldId id="315" r:id="rId60"/>
    <p:sldId id="301" r:id="rId61"/>
    <p:sldId id="302" r:id="rId62"/>
    <p:sldId id="321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9420" autoAdjust="0"/>
  </p:normalViewPr>
  <p:slideViewPr>
    <p:cSldViewPr snapToGrid="0" snapToObjects="1">
      <p:cViewPr varScale="1">
        <p:scale>
          <a:sx n="122" d="100"/>
          <a:sy n="122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C8D9A-DC2E-5B40-9349-5BA062EEBA7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5F35C-4215-2F4B-A3B2-7FA296D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1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13185-36FD-F346-9C96-F14FBB3CE242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68A4-1990-114C-ADEB-90A1D99E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7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01DA-1DFC-874D-97EF-77E438FFA751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4FD0-F256-E148-A9E1-478F6D718490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C873-DC5D-8048-B343-90528C79F192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174-0379-A447-82F4-5C45E8104EC0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D34-8A74-9541-976B-7811C21A04BC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0E08-8CD7-2545-963B-FA385679BF47}" type="datetime1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11F-3033-414D-B666-F9B97A318440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DAE-4BCD-A84D-BD6A-AEFB4D0DA72E}" type="datetime1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F7E4-7119-064B-8342-0FBCEE606E0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60C-252A-964A-88FF-94D3EBE176DF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5098-B9EE-E24C-BC04-4FF84934F830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DF0C-171E-854B-8313-C127A975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30" y="1483079"/>
            <a:ext cx="7713397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</a:t>
            </a:r>
          </a:p>
          <a:p>
            <a:pPr lvl="2"/>
            <a:r>
              <a:rPr lang="en-US" dirty="0" smtClean="0"/>
              <a:t>Naïve Bayes Models (e.g., </a:t>
            </a:r>
            <a:r>
              <a:rPr lang="en-US" dirty="0" err="1" smtClean="0"/>
              <a:t>Autoclasses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K-Means Clustering </a:t>
            </a:r>
            <a:r>
              <a:rPr lang="en-US" dirty="0"/>
              <a:t>A</a:t>
            </a:r>
            <a:r>
              <a:rPr lang="en-US" dirty="0" smtClean="0"/>
              <a:t>lgorithm </a:t>
            </a:r>
          </a:p>
          <a:p>
            <a:pPr lvl="1"/>
            <a:r>
              <a:rPr lang="en-US" dirty="0" smtClean="0"/>
              <a:t>The EM algorithm</a:t>
            </a:r>
          </a:p>
          <a:p>
            <a:pPr lvl="2"/>
            <a:r>
              <a:rPr lang="en-US" dirty="0" smtClean="0"/>
              <a:t>Learning POMDP from experience (</a:t>
            </a:r>
            <a:r>
              <a:rPr lang="en-US" smtClean="0"/>
              <a:t>ALFE 4-5)</a:t>
            </a:r>
            <a:endParaRPr lang="en-US" dirty="0" smtClean="0"/>
          </a:p>
          <a:p>
            <a:r>
              <a:rPr lang="en-US" dirty="0" smtClean="0"/>
              <a:t>EM: the </a:t>
            </a:r>
            <a:r>
              <a:rPr lang="en-US" dirty="0" smtClean="0">
                <a:solidFill>
                  <a:schemeClr val="accent6"/>
                </a:solidFill>
              </a:rPr>
              <a:t>Crown-Jewel </a:t>
            </a:r>
            <a:r>
              <a:rPr lang="en-US" dirty="0" smtClean="0"/>
              <a:t>of Machine Learning !!!</a:t>
            </a:r>
          </a:p>
          <a:p>
            <a:pPr lvl="1"/>
            <a:r>
              <a:rPr lang="en-US" dirty="0" smtClean="0"/>
              <a:t>I am so proud that you are learning this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4FB4-0A35-7943-94AE-ABD5724DF8BA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</a:t>
            </a:r>
            <a:r>
              <a:rPr lang="en-US" dirty="0" smtClean="0"/>
              <a:t>xample Problem of 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47" y="1453152"/>
            <a:ext cx="7336589" cy="25028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</a:t>
            </a:r>
          </a:p>
          <a:p>
            <a:pPr lvl="1"/>
            <a:r>
              <a:rPr lang="en-US" dirty="0" smtClean="0"/>
              <a:t>States:      </a:t>
            </a:r>
            <a:r>
              <a:rPr lang="en-US" i="1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s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Actions:  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Rewards: all R(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)=0 except </a:t>
            </a:r>
            <a:r>
              <a:rPr lang="en-US" dirty="0"/>
              <a:t>R(</a:t>
            </a:r>
            <a:r>
              <a:rPr lang="en-US" i="1" dirty="0"/>
              <a:t>s</a:t>
            </a:r>
            <a:r>
              <a:rPr lang="en-US" baseline="-25000" dirty="0"/>
              <a:t>n-1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>=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The goal state is implicit</a:t>
            </a:r>
          </a:p>
          <a:p>
            <a:r>
              <a:rPr lang="en-US" dirty="0" smtClean="0"/>
              <a:t>Learn:</a:t>
            </a:r>
          </a:p>
          <a:p>
            <a:pPr lvl="1"/>
            <a:r>
              <a:rPr lang="en-US" dirty="0" smtClean="0"/>
              <a:t>State values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), and a policy π(</a:t>
            </a:r>
            <a:r>
              <a:rPr lang="en-US" i="1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sym typeface="Wingdings"/>
              </a:rPr>
              <a:t></a:t>
            </a:r>
            <a:r>
              <a:rPr lang="en-US" i="1" dirty="0" err="1" smtClean="0">
                <a:sym typeface="Wingdings"/>
              </a:rPr>
              <a:t>a</a:t>
            </a:r>
            <a:r>
              <a:rPr lang="en-US" baseline="-25000" dirty="0" err="1" smtClean="0">
                <a:sym typeface="Wingdings"/>
              </a:rPr>
              <a:t>i</a:t>
            </a:r>
            <a:endParaRPr lang="en-US" baseline="-25000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EBF-6151-664C-8AD9-1AF2F575E316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BC9-D0E7-3A43-B08C-4BC9A19B39D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1" y="4103099"/>
            <a:ext cx="6960937" cy="22532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5686" y="577146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4894" y="5626903"/>
            <a:ext cx="61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 of Q-Learning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9FF4-7907-144C-B6A2-BD6E1E12B13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BBC9-D0E7-3A43-B08C-4BC9A19B39DE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8" y="1684441"/>
            <a:ext cx="7980947" cy="20313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29029" y="4758809"/>
            <a:ext cx="738313" cy="738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x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07614" y="3848413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y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 flipV="1">
            <a:off x="3267342" y="4217570"/>
            <a:ext cx="1740272" cy="910396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48703" y="4758809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48703" y="5686946"/>
            <a:ext cx="738313" cy="73831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aseline="-25000" dirty="0" err="1">
                <a:solidFill>
                  <a:srgbClr val="000000"/>
                </a:solidFill>
              </a:rPr>
              <a:t>l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9" idx="6"/>
            <a:endCxn id="17" idx="2"/>
          </p:cNvCxnSpPr>
          <p:nvPr/>
        </p:nvCxnSpPr>
        <p:spPr>
          <a:xfrm>
            <a:off x="3267342" y="5127966"/>
            <a:ext cx="1681361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8" idx="1"/>
          </p:cNvCxnSpPr>
          <p:nvPr/>
        </p:nvCxnSpPr>
        <p:spPr>
          <a:xfrm>
            <a:off x="3267342" y="5127966"/>
            <a:ext cx="1789484" cy="667103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5786" y="5526530"/>
            <a:ext cx="86207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=π(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1686" y="4391178"/>
            <a:ext cx="93092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y|x,</a:t>
            </a:r>
            <a:r>
              <a:rPr lang="en-US" i="1" dirty="0" err="1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001" y="3875150"/>
            <a:ext cx="6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V(y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64093" y="4361412"/>
            <a:ext cx="55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V(x)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8001" y="4730744"/>
            <a:ext cx="6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V(y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7894" y="5686946"/>
            <a:ext cx="59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V(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aseline="-25000" dirty="0" err="1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6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 of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Pros:</a:t>
            </a:r>
          </a:p>
          <a:p>
            <a:pPr lvl="1"/>
            <a:r>
              <a:rPr lang="en-US" sz="2300" dirty="0" smtClean="0"/>
              <a:t>Easy to use in problems where the data can be mapped to states easily</a:t>
            </a:r>
          </a:p>
          <a:p>
            <a:pPr lvl="1"/>
            <a:r>
              <a:rPr lang="en-US" sz="2300" dirty="0" smtClean="0"/>
              <a:t>Guaranteed to find the optimal policy given enough time even with suboptimal actions</a:t>
            </a:r>
            <a:endParaRPr lang="en-US" sz="2300" dirty="0"/>
          </a:p>
          <a:p>
            <a:r>
              <a:rPr lang="en-US" sz="2600" dirty="0" smtClean="0"/>
              <a:t>Cons:</a:t>
            </a:r>
          </a:p>
          <a:p>
            <a:pPr lvl="1"/>
            <a:r>
              <a:rPr lang="en-US" sz="2100" dirty="0" smtClean="0"/>
              <a:t>Computation </a:t>
            </a:r>
            <a:r>
              <a:rPr lang="en-US" sz="2100" dirty="0"/>
              <a:t>time is intractable for </a:t>
            </a:r>
            <a:r>
              <a:rPr lang="en-US" sz="2100" dirty="0" smtClean="0"/>
              <a:t>large or continuous  </a:t>
            </a:r>
            <a:r>
              <a:rPr lang="en-US" sz="2100" dirty="0"/>
              <a:t>state spaces</a:t>
            </a:r>
          </a:p>
          <a:p>
            <a:pPr lvl="2"/>
            <a:r>
              <a:rPr lang="en-US" sz="2100" dirty="0"/>
              <a:t>E.g. </a:t>
            </a:r>
            <a:r>
              <a:rPr lang="en-US" sz="2100" dirty="0" smtClean="0"/>
              <a:t>if each cell in a grid world is a state, then state space grows exponentially with number of rows and columns (states = map size = m*n)</a:t>
            </a:r>
          </a:p>
          <a:p>
            <a:pPr lvl="1"/>
            <a:r>
              <a:rPr lang="en-US" sz="2100" dirty="0" smtClean="0"/>
              <a:t>Cannot handle raw data, must use an approximation/reduction function</a:t>
            </a:r>
          </a:p>
          <a:p>
            <a:pPr lvl="2"/>
            <a:r>
              <a:rPr lang="en-US" sz="2100" dirty="0" smtClean="0"/>
              <a:t>Designing approximation functions to disambiguate similar states requires human intelligence or an alternate learning technique</a:t>
            </a:r>
          </a:p>
          <a:p>
            <a:pPr lvl="3"/>
            <a:r>
              <a:rPr lang="en-US" sz="1700" dirty="0" smtClean="0"/>
              <a:t>E.g. use the relative distance (states = m*n) between two agents in a hunter-prey problem as opposed to their cell coordinates (states = m*n*m*n)</a:t>
            </a:r>
          </a:p>
          <a:p>
            <a:pPr lvl="1"/>
            <a:r>
              <a:rPr lang="en-US" sz="2100" dirty="0" smtClean="0"/>
              <a:t>Model-free RL cannot transfer the learned knowledge when the goal changes</a:t>
            </a:r>
          </a:p>
          <a:p>
            <a:pPr lvl="2"/>
            <a:r>
              <a:rPr lang="en-US" sz="2100" dirty="0" smtClean="0"/>
              <a:t>Forgetting a learned policy is much more difficult (hysteresis), quicker to start from scratch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75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(Clustering)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I: Clustering the data</a:t>
            </a:r>
          </a:p>
          <a:p>
            <a:pPr lvl="1"/>
            <a:r>
              <a:rPr lang="en-US" dirty="0" smtClean="0"/>
              <a:t>Automatically group the data into clusters</a:t>
            </a:r>
          </a:p>
          <a:p>
            <a:r>
              <a:rPr lang="en-US" dirty="0" smtClean="0"/>
              <a:t>Type II: Parameter Learning (states are known)</a:t>
            </a:r>
          </a:p>
          <a:p>
            <a:pPr lvl="1"/>
            <a:r>
              <a:rPr lang="en-US" dirty="0" smtClean="0"/>
              <a:t>Learn transitions, sensor models, &amp; current state</a:t>
            </a:r>
          </a:p>
          <a:p>
            <a:r>
              <a:rPr lang="en-US" dirty="0" smtClean="0"/>
              <a:t>Type III: Structural Learning (</a:t>
            </a:r>
            <a:r>
              <a:rPr lang="en-US" dirty="0" smtClean="0">
                <a:solidFill>
                  <a:srgbClr val="000000"/>
                </a:solidFill>
              </a:rPr>
              <a:t>future lectures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States are unknown and must be automatically determined</a:t>
            </a:r>
          </a:p>
          <a:p>
            <a:pPr lvl="1"/>
            <a:r>
              <a:rPr lang="en-US" dirty="0" smtClean="0"/>
              <a:t>States are not just a “symbol” but may have internal structures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93BD-67A8-604A-8B77-3CE4C4DA8A1D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5181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Clustering systems: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rgbClr val="CC0000"/>
                </a:solidFill>
              </a:rPr>
              <a:t>Detect patterns</a:t>
            </a:r>
            <a:r>
              <a:rPr lang="en-US" sz="2400" dirty="0" smtClean="0"/>
              <a:t> in unlabeled data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group emails or search results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find categories of customers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E.g. detect anomalous executions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Useful when don’t know what you’re looking for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Requires data, but no labels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Often get gibberish but may have surprisingly good results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8E0D-D1ED-D84C-A1BF-9643F904A272}" type="datetime1">
              <a:rPr lang="en-US" smtClean="0"/>
              <a:t>11/30/16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14</a:t>
            </a:fld>
            <a:endParaRPr lang="en-US"/>
          </a:p>
        </p:txBody>
      </p:sp>
      <p:pic>
        <p:nvPicPr>
          <p:cNvPr id="38916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5181600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4318000" y="5892800"/>
            <a:ext cx="863600" cy="350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7049962" y="1476480"/>
            <a:ext cx="1636838" cy="1373760"/>
          </a:xfrm>
          <a:prstGeom prst="cloudCallout">
            <a:avLst>
              <a:gd name="adj1" fmla="val -42474"/>
              <a:gd name="adj2" fmla="val 656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Mom, dad, strangers?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idea: group together similar instances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Example: 2D point patterns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What could “similar” mean?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One option: small (squared) Euclidean distance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5BEC-CC99-7A47-B077-29A58A571152}" type="datetime1">
              <a:rPr lang="en-US" smtClean="0"/>
              <a:t>11/30/16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15</a:t>
            </a:fld>
            <a:endParaRPr lang="en-US"/>
          </a:p>
        </p:txBody>
      </p:sp>
      <p:pic>
        <p:nvPicPr>
          <p:cNvPr id="399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3661" y="5048783"/>
            <a:ext cx="4243339" cy="44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371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37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676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590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4384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02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477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70104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7620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334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5867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781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701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7315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7620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“Clustering”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827"/>
            <a:ext cx="8229600" cy="2326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four data points </a:t>
            </a:r>
            <a:r>
              <a:rPr lang="en-US" dirty="0"/>
              <a:t>D above</a:t>
            </a:r>
            <a:endParaRPr lang="en-US" dirty="0" smtClean="0"/>
          </a:p>
          <a:p>
            <a:pPr lvl="1"/>
            <a:r>
              <a:rPr lang="en-US" dirty="0" smtClean="0"/>
              <a:t>Cluster them in one, two, three, or four clusters?</a:t>
            </a:r>
          </a:p>
          <a:p>
            <a:pPr lvl="1"/>
            <a:r>
              <a:rPr lang="en-US" dirty="0" smtClean="0"/>
              <a:t>Let the hypothesis be 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, H</a:t>
            </a:r>
            <a:r>
              <a:rPr lang="en-US" baseline="-25000" dirty="0" smtClean="0"/>
              <a:t>3</a:t>
            </a:r>
            <a:r>
              <a:rPr lang="en-US" dirty="0" smtClean="0"/>
              <a:t>, H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H</a:t>
            </a:r>
            <a:r>
              <a:rPr lang="en-US" baseline="-25000" dirty="0" smtClean="0"/>
              <a:t>J</a:t>
            </a:r>
            <a:r>
              <a:rPr lang="en-US" dirty="0" smtClean="0"/>
              <a:t> such that P(H</a:t>
            </a:r>
            <a:r>
              <a:rPr lang="en-US" baseline="-25000" dirty="0" smtClean="0"/>
              <a:t>J</a:t>
            </a:r>
            <a:r>
              <a:rPr lang="en-US" dirty="0" smtClean="0"/>
              <a:t>|DX) is the highest</a:t>
            </a:r>
          </a:p>
          <a:p>
            <a:pPr lvl="2"/>
            <a:r>
              <a:rPr lang="en-US" dirty="0" smtClean="0"/>
              <a:t>Where X is the background knowledge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401C-F3C5-FE47-AB9A-765E9844130B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82880" y="1895832"/>
            <a:ext cx="7811186" cy="665512"/>
            <a:chOff x="682880" y="2096790"/>
            <a:chExt cx="7811186" cy="6655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0" y="5204143"/>
            <a:ext cx="4356668" cy="88265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33980" y="5358083"/>
            <a:ext cx="7928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Bayes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960900" y="5564910"/>
            <a:ext cx="785090" cy="253878"/>
          </a:xfrm>
          <a:prstGeom prst="leftArrow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2658" y="5258192"/>
            <a:ext cx="30520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How well hypothesis explain data?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4664" y="5787501"/>
            <a:ext cx="204475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How </a:t>
            </a:r>
            <a:r>
              <a:rPr lang="en-US" sz="1600" dirty="0" smtClean="0">
                <a:solidFill>
                  <a:srgbClr val="000000"/>
                </a:solidFill>
              </a:rPr>
              <a:t>likely is the data?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61883" y="6137138"/>
            <a:ext cx="257514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How </a:t>
            </a:r>
            <a:r>
              <a:rPr lang="en-US" sz="1600" dirty="0" smtClean="0">
                <a:solidFill>
                  <a:srgbClr val="000000"/>
                </a:solidFill>
              </a:rPr>
              <a:t>likely is the hypothesis?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697322" y="5427469"/>
            <a:ext cx="453082" cy="83561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5449455" y="5818788"/>
            <a:ext cx="1405209" cy="137990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102485" y="5818788"/>
            <a:ext cx="292486" cy="446545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Hypotheses for Clustering</a:t>
            </a:r>
            <a:br>
              <a:rPr lang="en-US" dirty="0" smtClean="0"/>
            </a:br>
            <a:r>
              <a:rPr lang="en-US" dirty="0" smtClean="0"/>
              <a:t>(Assume Gaussian Distributions)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9BA3-C747-4147-BBBA-0C55F4C2C9F3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2880" y="2528130"/>
            <a:ext cx="7811186" cy="665512"/>
            <a:chOff x="682880" y="2096790"/>
            <a:chExt cx="7811186" cy="6655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880" y="3998538"/>
            <a:ext cx="7811186" cy="665512"/>
            <a:chOff x="682880" y="2096790"/>
            <a:chExt cx="7811186" cy="6655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004" y="5597330"/>
            <a:ext cx="7811186" cy="665512"/>
            <a:chOff x="682880" y="2096790"/>
            <a:chExt cx="7811186" cy="66551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82880" y="2228588"/>
              <a:ext cx="7811186" cy="0"/>
            </a:xfrm>
            <a:prstGeom prst="line">
              <a:avLst/>
            </a:prstGeom>
            <a:ln>
              <a:solidFill>
                <a:srgbClr val="FFFF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934471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06677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82458" y="2096790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54664" y="2108771"/>
              <a:ext cx="191685" cy="2396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6672" y="2355445"/>
              <a:ext cx="8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1.0, 3.0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81192" y="2392970"/>
              <a:ext cx="13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101.0, 103.0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3994" y="3592863"/>
            <a:ext cx="1533485" cy="515211"/>
            <a:chOff x="2947165" y="1593560"/>
            <a:chExt cx="1533485" cy="515211"/>
          </a:xfrm>
        </p:grpSpPr>
        <p:cxnSp>
          <p:nvCxnSpPr>
            <p:cNvPr id="42" name="Curved Connector 41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019800" y="3615125"/>
            <a:ext cx="1533485" cy="515211"/>
            <a:chOff x="2947165" y="1593560"/>
            <a:chExt cx="1533485" cy="515211"/>
          </a:xfrm>
        </p:grpSpPr>
        <p:cxnSp>
          <p:nvCxnSpPr>
            <p:cNvPr id="47" name="Curved Connector 4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6768" y="2112582"/>
            <a:ext cx="7370363" cy="515211"/>
            <a:chOff x="2947165" y="1593560"/>
            <a:chExt cx="1533485" cy="515211"/>
          </a:xfrm>
        </p:grpSpPr>
        <p:cxnSp>
          <p:nvCxnSpPr>
            <p:cNvPr id="50" name="Curved Connector 4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7808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873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91189" y="5195213"/>
            <a:ext cx="856344" cy="515211"/>
            <a:chOff x="2947165" y="1593560"/>
            <a:chExt cx="1533485" cy="515211"/>
          </a:xfrm>
        </p:grpSpPr>
        <p:cxnSp>
          <p:nvCxnSpPr>
            <p:cNvPr id="57" name="Curved Connector 56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39429" y="5203829"/>
            <a:ext cx="856344" cy="515211"/>
            <a:chOff x="2947165" y="1593560"/>
            <a:chExt cx="1533485" cy="515211"/>
          </a:xfrm>
        </p:grpSpPr>
        <p:cxnSp>
          <p:nvCxnSpPr>
            <p:cNvPr id="60" name="Curved Connector 59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122111" y="5186597"/>
            <a:ext cx="856344" cy="515211"/>
            <a:chOff x="2947165" y="1593560"/>
            <a:chExt cx="1533485" cy="515211"/>
          </a:xfrm>
        </p:grpSpPr>
        <p:cxnSp>
          <p:nvCxnSpPr>
            <p:cNvPr id="63" name="Curved Connector 62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370351" y="5195213"/>
            <a:ext cx="856344" cy="515211"/>
            <a:chOff x="2947165" y="1593560"/>
            <a:chExt cx="1533485" cy="515211"/>
          </a:xfrm>
        </p:grpSpPr>
        <p:cxnSp>
          <p:nvCxnSpPr>
            <p:cNvPr id="66" name="Curved Connector 65"/>
            <p:cNvCxnSpPr/>
            <p:nvPr/>
          </p:nvCxnSpPr>
          <p:spPr>
            <a:xfrm>
              <a:off x="3701927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flipH="1">
              <a:off x="2947165" y="1593560"/>
              <a:ext cx="778723" cy="515211"/>
            </a:xfrm>
            <a:prstGeom prst="curvedConnector3">
              <a:avLst>
                <a:gd name="adj1" fmla="val 3615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813050" y="5186597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62209" y="3570796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692776" y="2158798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5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Model (AUTOCLASS)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Agglomerative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Bayes Model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F069-18DC-EB41-8496-076205FCF690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80" y="1353621"/>
            <a:ext cx="7108129" cy="4084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537" y="5611152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Example 1: data D = freshly caught fishes, cluster J = types of fishes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 2: data D = star observations,       cluster J = type of stars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Learn in This Class?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800405" y="4684832"/>
            <a:ext cx="966201" cy="1355881"/>
            <a:chOff x="5081032" y="5178710"/>
            <a:chExt cx="542426" cy="761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1032" y="5352275"/>
              <a:ext cx="542426" cy="587628"/>
            </a:xfrm>
            <a:prstGeom prst="rect">
              <a:avLst/>
            </a:prstGeom>
          </p:spPr>
        </p:pic>
        <p:sp>
          <p:nvSpPr>
            <p:cNvPr id="6" name="Smiley Face 5"/>
            <p:cNvSpPr/>
            <p:nvPr/>
          </p:nvSpPr>
          <p:spPr>
            <a:xfrm>
              <a:off x="5127859" y="5178710"/>
              <a:ext cx="433229" cy="433228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57200" y="6040713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1766605" y="3635075"/>
            <a:ext cx="4451109" cy="2405638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110764" y="3072786"/>
            <a:ext cx="3576036" cy="2967927"/>
          </a:xfrm>
          <a:prstGeom prst="parallelogram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5810" y="5514777"/>
            <a:ext cx="116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AI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8032" y="3661303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6875" y="4353378"/>
            <a:ext cx="221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Probability Reasoning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8661" y="5036355"/>
            <a:ext cx="272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94699" y="2512508"/>
            <a:ext cx="148028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1502" y="1654425"/>
            <a:ext cx="399084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Learn AI and ML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Learn how to learn by yourself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aïve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ayes Model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874-BBEC-2841-9EB2-94F4C8231930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29" y="1409465"/>
            <a:ext cx="6613717" cy="4623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0849" y="1639455"/>
            <a:ext cx="59642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Naïve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57030" y="1624061"/>
            <a:ext cx="2132061" cy="1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54606" y="1847273"/>
            <a:ext cx="738909" cy="23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4606" y="5241636"/>
            <a:ext cx="31480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6279" y="5294036"/>
            <a:ext cx="59642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Naïve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1402" y="6108480"/>
            <a:ext cx="454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 err="1" smtClean="0">
                <a:solidFill>
                  <a:srgbClr val="000000"/>
                </a:solidFill>
              </a:rPr>
              <a:t>Autoclass</a:t>
            </a:r>
            <a:r>
              <a:rPr lang="en-US" sz="2400" dirty="0" smtClean="0">
                <a:solidFill>
                  <a:srgbClr val="000000"/>
                </a:solidFill>
              </a:rPr>
              <a:t> Clustering Algorithm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AUTOCLASS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B74A-1411-3A48-9172-7EB5843524D6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22" y="1769156"/>
            <a:ext cx="7138009" cy="32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AUTOCLASS Algorithm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FFBD-92B2-F34A-BB8F-8849BFDB32B5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24502"/>
            <a:ext cx="6550506" cy="45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0E13-7A8D-884A-AE5E-AED74E0E02AC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7" y="1561557"/>
            <a:ext cx="6754696" cy="687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0" y="1561557"/>
            <a:ext cx="1650408" cy="687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7" y="2514600"/>
            <a:ext cx="5250103" cy="1153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281" y="3209402"/>
            <a:ext cx="753163" cy="458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17" y="4169422"/>
            <a:ext cx="2909455" cy="727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440" y="3686848"/>
            <a:ext cx="16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i="1" dirty="0" smtClean="0"/>
              <a:t>D</a:t>
            </a:r>
            <a:r>
              <a:rPr lang="en-US" dirty="0" smtClean="0"/>
              <a:t>|</a:t>
            </a:r>
            <a:r>
              <a:rPr lang="en-US" i="1" dirty="0" smtClean="0"/>
              <a:t>H</a:t>
            </a:r>
            <a:r>
              <a:rPr lang="en-US" baseline="-25000" dirty="0" smtClean="0"/>
              <a:t>3</a:t>
            </a:r>
            <a:r>
              <a:rPr lang="en-US" i="1" dirty="0" smtClean="0"/>
              <a:t>X</a:t>
            </a:r>
            <a:r>
              <a:rPr lang="en-US" dirty="0" smtClean="0"/>
              <a:t>) =  ……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879" y="5210848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Since P(X|H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X) &gt; </a:t>
            </a:r>
            <a:r>
              <a:rPr lang="en-US" dirty="0">
                <a:solidFill>
                  <a:srgbClr val="000000"/>
                </a:solidFill>
              </a:rPr>
              <a:t>P(X|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&gt; </a:t>
            </a:r>
            <a:r>
              <a:rPr lang="en-US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&gt; </a:t>
            </a:r>
            <a:r>
              <a:rPr lang="en-US" dirty="0">
                <a:solidFill>
                  <a:srgbClr val="000000"/>
                </a:solidFill>
              </a:rPr>
              <a:t>P(X|</a:t>
            </a:r>
            <a:r>
              <a:rPr lang="en-US" dirty="0" smtClean="0">
                <a:solidFill>
                  <a:srgbClr val="000000"/>
                </a:solidFill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X), the Bayesian theorem tells that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is the best hypothesis, which matches our intuition perfectly!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95823"/>
            <a:ext cx="4419600" cy="44850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iterative clustering algorithm</a:t>
            </a:r>
          </a:p>
          <a:p>
            <a:pPr lvl="1"/>
            <a:r>
              <a:rPr lang="en-US" sz="2400" dirty="0" smtClean="0"/>
              <a:t>Pick K random points as cluster centers (</a:t>
            </a:r>
            <a:r>
              <a:rPr lang="en-US" sz="2400" dirty="0" smtClean="0">
                <a:solidFill>
                  <a:srgbClr val="000000"/>
                </a:solidFill>
              </a:rPr>
              <a:t>means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Alternate:</a:t>
            </a:r>
          </a:p>
          <a:p>
            <a:pPr lvl="2"/>
            <a:r>
              <a:rPr lang="en-US" sz="2000" dirty="0" smtClean="0"/>
              <a:t>Assign data instances to closest mean</a:t>
            </a:r>
          </a:p>
          <a:p>
            <a:pPr lvl="2"/>
            <a:r>
              <a:rPr lang="en-US" sz="2000" dirty="0" smtClean="0"/>
              <a:t>Assign each mean to the average of its assigned points</a:t>
            </a:r>
          </a:p>
          <a:p>
            <a:pPr lvl="1"/>
            <a:r>
              <a:rPr lang="en-US" sz="2400" dirty="0" smtClean="0"/>
              <a:t>Stop when no points’ assignments change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6503-2B5B-FF47-97BE-3EFC717678E5}" type="datetime1">
              <a:rPr lang="en-US" smtClean="0"/>
              <a:t>11/30/16</a:t>
            </a:fld>
            <a:endParaRPr lang="en-US"/>
          </a:p>
        </p:txBody>
      </p:sp>
      <p:sp>
        <p:nvSpPr>
          <p:cNvPr id="40987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26273-87AF-473B-9292-B9CF9E206676}" type="slidenum">
              <a:rPr lang="en-US"/>
              <a:pPr/>
              <a:t>24</a:t>
            </a:fld>
            <a:endParaRPr lang="en-US"/>
          </a:p>
        </p:txBody>
      </p:sp>
      <p:pic>
        <p:nvPicPr>
          <p:cNvPr id="40964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4572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329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634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7175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429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6135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6669088" y="2349500"/>
            <a:ext cx="2078037" cy="1684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6669088" y="4033838"/>
            <a:ext cx="155575" cy="1084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6824663" y="5118100"/>
            <a:ext cx="677862" cy="476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6502400" y="5118100"/>
            <a:ext cx="322263" cy="131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4629150" y="4794250"/>
            <a:ext cx="1884363" cy="455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6473825" y="5249863"/>
            <a:ext cx="39688" cy="828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4629150" y="4033838"/>
            <a:ext cx="2030413" cy="179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6650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6780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5541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5737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7626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6175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7312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5911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5757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6556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B7F5-E68B-9944-B67F-95FBA732EF6E}" type="datetime1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4199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80C7E-6454-47D8-8032-8A051E6A4C54}" type="slidenum">
              <a:rPr lang="en-US"/>
              <a:pPr/>
              <a:t>25</a:t>
            </a:fld>
            <a:endParaRPr lang="en-US"/>
          </a:p>
        </p:txBody>
      </p:sp>
      <p:pic>
        <p:nvPicPr>
          <p:cNvPr id="41988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2133600" y="13716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1905000" y="13716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1905000" y="13716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1905000" y="1381445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8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as Optimization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iteration reduces </a:t>
            </a:r>
            <a:r>
              <a:rPr lang="en-US" sz="2400" dirty="0" err="1" smtClean="0"/>
              <a:t>φ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assignments: fix means c,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 smtClean="0"/>
              <a:t>			    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means: fix assignments a,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 smtClean="0"/>
              <a:t>			     change means c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F195-AA13-534A-9550-7F694FFB4977}" type="datetime1">
              <a:rPr lang="en-US" smtClean="0"/>
              <a:t>11/30/16</a:t>
            </a:fld>
            <a:endParaRPr lang="en-US"/>
          </a:p>
        </p:txBody>
      </p:sp>
      <p:sp>
        <p:nvSpPr>
          <p:cNvPr id="44058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6072C-CFF6-4DA4-A7A2-51AB13531930}" type="slidenum">
              <a:rPr lang="en-US"/>
              <a:pPr/>
              <a:t>26</a:t>
            </a:fld>
            <a:endParaRPr lang="en-US"/>
          </a:p>
        </p:txBody>
      </p:sp>
      <p:pic>
        <p:nvPicPr>
          <p:cNvPr id="4403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50" y="22098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600200" y="2909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886200" y="2895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2133600" y="26670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3276600" y="2667000"/>
            <a:ext cx="76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4191000" y="2667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65532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75438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76962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7315200" y="4724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52" name="AutoShape 20"/>
          <p:cNvCxnSpPr>
            <a:cxnSpLocks noChangeShapeType="1"/>
            <a:stCxn id="44048" idx="5"/>
            <a:endCxn id="44051" idx="0"/>
          </p:cNvCxnSpPr>
          <p:nvPr/>
        </p:nvCxnSpPr>
        <p:spPr bwMode="auto">
          <a:xfrm>
            <a:off x="6988175" y="37877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3" name="AutoShape 21"/>
          <p:cNvCxnSpPr>
            <a:cxnSpLocks noChangeShapeType="1"/>
            <a:stCxn id="44045" idx="3"/>
            <a:endCxn id="44051" idx="0"/>
          </p:cNvCxnSpPr>
          <p:nvPr/>
        </p:nvCxnSpPr>
        <p:spPr bwMode="auto">
          <a:xfrm flipH="1">
            <a:off x="7162800" y="37877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4" name="AutoShape 22"/>
          <p:cNvCxnSpPr>
            <a:cxnSpLocks noChangeShapeType="1"/>
            <a:stCxn id="44043" idx="6"/>
            <a:endCxn id="44050" idx="1"/>
          </p:cNvCxnSpPr>
          <p:nvPr/>
        </p:nvCxnSpPr>
        <p:spPr bwMode="auto">
          <a:xfrm flipV="1">
            <a:off x="6477000" y="48006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5" name="AutoShape 23"/>
          <p:cNvCxnSpPr>
            <a:cxnSpLocks noChangeShapeType="1"/>
            <a:stCxn id="44044" idx="7"/>
            <a:endCxn id="44050" idx="2"/>
          </p:cNvCxnSpPr>
          <p:nvPr/>
        </p:nvCxnSpPr>
        <p:spPr bwMode="auto">
          <a:xfrm flipV="1">
            <a:off x="6683375" y="48768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6" name="AutoShape 24"/>
          <p:cNvCxnSpPr>
            <a:cxnSpLocks noChangeShapeType="1"/>
            <a:stCxn id="44046" idx="1"/>
            <a:endCxn id="44049" idx="2"/>
          </p:cNvCxnSpPr>
          <p:nvPr/>
        </p:nvCxnSpPr>
        <p:spPr bwMode="auto">
          <a:xfrm flipH="1" flipV="1">
            <a:off x="7391400" y="48768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7" name="AutoShape 25"/>
          <p:cNvCxnSpPr>
            <a:cxnSpLocks noChangeShapeType="1"/>
            <a:stCxn id="44047" idx="2"/>
            <a:endCxn id="44049" idx="3"/>
          </p:cNvCxnSpPr>
          <p:nvPr/>
        </p:nvCxnSpPr>
        <p:spPr bwMode="auto">
          <a:xfrm flipH="1">
            <a:off x="7467600" y="48006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876800" cy="4525963"/>
          </a:xfrm>
        </p:spPr>
        <p:txBody>
          <a:bodyPr/>
          <a:lstStyle/>
          <a:p>
            <a:r>
              <a:rPr lang="en-US" sz="2800" dirty="0" smtClean="0"/>
              <a:t>For each point, reassign to the closest mean: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only decrease total distance </a:t>
            </a:r>
            <a:r>
              <a:rPr lang="en-US" sz="2800" dirty="0" err="1" smtClean="0"/>
              <a:t>φ</a:t>
            </a:r>
            <a:r>
              <a:rPr lang="en-US" sz="2800" dirty="0" smtClean="0"/>
              <a:t> 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BFD8-5471-124B-92A9-50B5540BEF1C}" type="datetime1">
              <a:rPr lang="en-US" smtClean="0"/>
              <a:t>11/30/16</a:t>
            </a:fld>
            <a:endParaRPr lang="en-US"/>
          </a:p>
        </p:txBody>
      </p:sp>
      <p:sp>
        <p:nvSpPr>
          <p:cNvPr id="45094" name="Slide Number Placeholder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8B94-015B-4D9E-9FA4-A35740D7AC60}" type="slidenum">
              <a:rPr lang="en-US"/>
              <a:pPr/>
              <a:t>27</a:t>
            </a:fld>
            <a:endParaRPr lang="en-US"/>
          </a:p>
        </p:txBody>
      </p:sp>
      <p:pic>
        <p:nvPicPr>
          <p:cNvPr id="450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2667000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4"/>
          <p:cNvCxnSpPr>
            <a:cxnSpLocks noChangeShapeType="1"/>
            <a:stCxn id="45066" idx="5"/>
            <a:endCxn id="45069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1" name="AutoShape 15"/>
          <p:cNvCxnSpPr>
            <a:cxnSpLocks noChangeShapeType="1"/>
            <a:stCxn id="45063" idx="3"/>
            <a:endCxn id="45067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2" name="AutoShape 16"/>
          <p:cNvCxnSpPr>
            <a:cxnSpLocks noChangeShapeType="1"/>
            <a:stCxn id="45061" idx="6"/>
            <a:endCxn id="45069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3" name="AutoShape 17"/>
          <p:cNvCxnSpPr>
            <a:cxnSpLocks noChangeShapeType="1"/>
            <a:stCxn id="45062" idx="7"/>
            <a:endCxn id="45068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4" name="AutoShape 18"/>
          <p:cNvCxnSpPr>
            <a:cxnSpLocks noChangeShapeType="1"/>
            <a:stCxn id="45064" idx="1"/>
            <a:endCxn id="45068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075" name="AutoShape 19"/>
          <p:cNvCxnSpPr>
            <a:cxnSpLocks noChangeShapeType="1"/>
            <a:stCxn id="45065" idx="2"/>
            <a:endCxn id="45067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7239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6858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467600" y="5334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781800" y="54864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6934200" y="48768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6988175" y="46259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7010400" y="46259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6477000" y="5562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6683375" y="56388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7543800" y="54864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7620000" y="54102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285" y="4818856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2295" y="4733444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6858000" y="34290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98FE-78C6-9943-A90F-C57D6BEF78FE}" type="datetime1">
              <a:rPr lang="en-US" smtClean="0"/>
              <a:t>11/30/16</a:t>
            </a:fld>
            <a:endParaRPr lang="en-US"/>
          </a:p>
        </p:txBody>
      </p:sp>
      <p:sp>
        <p:nvSpPr>
          <p:cNvPr id="46116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DD09C-68F0-4C8D-863D-29A9BAC951EA}" type="slidenum">
              <a:rPr lang="en-US"/>
              <a:pPr/>
              <a:t>28</a:t>
            </a:fld>
            <a:endParaRPr lang="en-US"/>
          </a:p>
        </p:txBody>
      </p:sp>
      <p:pic>
        <p:nvPicPr>
          <p:cNvPr id="460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4" name="AutoShape 14"/>
          <p:cNvCxnSpPr>
            <a:cxnSpLocks noChangeShapeType="1"/>
            <a:stCxn id="46090" idx="5"/>
            <a:endCxn id="46093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5" name="AutoShape 15"/>
          <p:cNvCxnSpPr>
            <a:cxnSpLocks noChangeShapeType="1"/>
            <a:stCxn id="46087" idx="3"/>
            <a:endCxn id="46093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6" name="AutoShape 16"/>
          <p:cNvCxnSpPr>
            <a:cxnSpLocks noChangeShapeType="1"/>
            <a:stCxn id="46085" idx="6"/>
            <a:endCxn id="46092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7" name="AutoShape 17"/>
          <p:cNvCxnSpPr>
            <a:cxnSpLocks noChangeShapeType="1"/>
            <a:stCxn id="46086" idx="7"/>
            <a:endCxn id="46092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8" name="AutoShape 18"/>
          <p:cNvCxnSpPr>
            <a:cxnSpLocks noChangeShapeType="1"/>
            <a:stCxn id="46088" idx="1"/>
            <a:endCxn id="46091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9" name="AutoShape 19"/>
          <p:cNvCxnSpPr>
            <a:cxnSpLocks noChangeShapeType="1"/>
            <a:stCxn id="46089" idx="2"/>
            <a:endCxn id="46091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632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7239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7543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6962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477000" y="571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042150" y="4724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6988175" y="4724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7118350" y="4724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6477000" y="5715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6553200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7566025" y="5867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7696200" y="5638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6781800" y="36576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K-means is non-deterministic</a:t>
            </a:r>
          </a:p>
          <a:p>
            <a:pPr lvl="1"/>
            <a:r>
              <a:rPr lang="en-US" sz="2400" smtClean="0"/>
              <a:t>Requires initial means</a:t>
            </a:r>
          </a:p>
          <a:p>
            <a:pPr lvl="1"/>
            <a:r>
              <a:rPr lang="en-US" sz="2400" smtClean="0"/>
              <a:t>It does matter what you pick!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What can go wrong?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Various schemes for preventing this kind of thing: variance-based split / merge, initialization heuristics</a:t>
            </a:r>
          </a:p>
          <a:p>
            <a:pPr lvl="1"/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6DB8-4A97-9046-8819-7BD036906811}" type="datetime1">
              <a:rPr lang="en-US" smtClean="0"/>
              <a:t>11/30/16</a:t>
            </a:fld>
            <a:endParaRPr lang="en-US"/>
          </a:p>
        </p:txBody>
      </p:sp>
      <p:sp>
        <p:nvSpPr>
          <p:cNvPr id="4712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25305-9C4F-4E33-951B-E3EFF376329F}" type="slidenum">
              <a:rPr lang="en-US"/>
              <a:pPr/>
              <a:t>29</a:t>
            </a:fld>
            <a:endParaRPr 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6400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66294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7315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76200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7772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7086600" y="5562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6934200" y="4648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7315200" y="4648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(RL) </a:t>
            </a:r>
            <a:br>
              <a:rPr lang="en-US" dirty="0" smtClean="0"/>
            </a:br>
            <a:r>
              <a:rPr lang="en-US" dirty="0" smtClean="0"/>
              <a:t>Recap MDP </a:t>
            </a:r>
            <a:r>
              <a:rPr lang="en-US" dirty="0" err="1" smtClean="0"/>
              <a:t>vs</a:t>
            </a:r>
            <a:r>
              <a:rPr lang="en-US" dirty="0" smtClean="0"/>
              <a:t>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Markov Decision Process consists of</a:t>
            </a:r>
            <a:endParaRPr lang="en-US" sz="2000" dirty="0"/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states</a:t>
            </a:r>
            <a:r>
              <a:rPr lang="en-US" sz="1800" dirty="0" smtClean="0"/>
              <a:t> S (with</a:t>
            </a:r>
            <a:r>
              <a:rPr lang="en-US" sz="1800" dirty="0"/>
              <a:t> </a:t>
            </a:r>
            <a:r>
              <a:rPr lang="en-US" sz="1800" dirty="0" smtClean="0"/>
              <a:t>an initial state s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actions</a:t>
            </a:r>
            <a:r>
              <a:rPr lang="en-US" sz="1800" dirty="0" smtClean="0"/>
              <a:t> A in each state, a set of percepts that can be sensed</a:t>
            </a:r>
            <a:endParaRPr lang="en-US" sz="1800" dirty="0"/>
          </a:p>
          <a:p>
            <a:pPr lvl="1"/>
            <a:r>
              <a:rPr lang="en-US" sz="1800" dirty="0" smtClean="0"/>
              <a:t>A </a:t>
            </a:r>
            <a:r>
              <a:rPr lang="en-US" sz="1800" b="1" dirty="0" smtClean="0"/>
              <a:t>transition model </a:t>
            </a:r>
            <a:r>
              <a:rPr lang="en-US" sz="1800" dirty="0" smtClean="0"/>
              <a:t>P(s’|</a:t>
            </a:r>
            <a:r>
              <a:rPr lang="en-US" sz="1800" dirty="0" err="1" smtClean="0"/>
              <a:t>s,a</a:t>
            </a:r>
            <a:r>
              <a:rPr lang="en-US" sz="1800" dirty="0" smtClean="0"/>
              <a:t>), or T(</a:t>
            </a:r>
            <a:r>
              <a:rPr lang="en-US" sz="1800" dirty="0" err="1" smtClean="0"/>
              <a:t>s,a,s</a:t>
            </a:r>
            <a:r>
              <a:rPr lang="en-US" sz="1800" dirty="0" smtClean="0"/>
              <a:t>’), a current state distribution</a:t>
            </a:r>
            <a:endParaRPr lang="en-US" sz="1800" dirty="0"/>
          </a:p>
          <a:p>
            <a:pPr lvl="1"/>
            <a:r>
              <a:rPr lang="en-US" sz="1800" dirty="0" smtClean="0"/>
              <a:t>A </a:t>
            </a:r>
            <a:r>
              <a:rPr lang="en-US" sz="1800" b="1" dirty="0" smtClean="0"/>
              <a:t>reward</a:t>
            </a:r>
            <a:r>
              <a:rPr lang="en-US" sz="1800" dirty="0" smtClean="0"/>
              <a:t> function R(</a:t>
            </a:r>
            <a:r>
              <a:rPr lang="en-US" sz="1800" dirty="0" err="1" smtClean="0"/>
              <a:t>s,a,s</a:t>
            </a:r>
            <a:r>
              <a:rPr lang="en-US" sz="1800" dirty="0"/>
              <a:t>’)</a:t>
            </a:r>
          </a:p>
          <a:p>
            <a:r>
              <a:rPr lang="en-US" sz="2000" dirty="0" smtClean="0"/>
              <a:t>The MDP’s solution identifies the best action to take in each state</a:t>
            </a:r>
          </a:p>
          <a:p>
            <a:pPr lvl="1"/>
            <a:r>
              <a:rPr lang="en-US" sz="1800" dirty="0" smtClean="0"/>
              <a:t>Optimal policy π(s</a:t>
            </a:r>
            <a:r>
              <a:rPr lang="en-US" sz="1800" dirty="0"/>
              <a:t>)=</a:t>
            </a:r>
            <a:r>
              <a:rPr lang="en-US" sz="1800" dirty="0" smtClean="0"/>
              <a:t>a obtained by value iteration or policy iteration (aka dynamic programming)</a:t>
            </a:r>
          </a:p>
          <a:p>
            <a:r>
              <a:rPr lang="en-US" sz="2000" dirty="0" smtClean="0"/>
              <a:t>What do we do if we only know the states S and actions A, but not the transition model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 and/or reward </a:t>
            </a:r>
            <a:r>
              <a:rPr lang="en-US" sz="2000" dirty="0"/>
              <a:t>R(</a:t>
            </a:r>
            <a:r>
              <a:rPr lang="en-US" sz="2000" dirty="0" err="1"/>
              <a:t>s,a,s</a:t>
            </a:r>
            <a:r>
              <a:rPr lang="en-US" sz="2000" dirty="0"/>
              <a:t>’)?</a:t>
            </a:r>
            <a:endParaRPr lang="en-US" sz="2000" dirty="0" smtClean="0"/>
          </a:p>
          <a:p>
            <a:pPr lvl="1"/>
            <a:r>
              <a:rPr lang="en-US" sz="1800" dirty="0" smtClean="0"/>
              <a:t>Don’t know if a state is rewarding or punishing  i.e. no Value/Utility U(s)</a:t>
            </a:r>
          </a:p>
          <a:p>
            <a:pPr lvl="1"/>
            <a:r>
              <a:rPr lang="en-US" sz="1800" dirty="0"/>
              <a:t>Don’t know which action </a:t>
            </a:r>
            <a:r>
              <a:rPr lang="en-US" sz="1800" dirty="0" smtClean="0"/>
              <a:t>will lead </a:t>
            </a:r>
            <a:r>
              <a:rPr lang="en-US" sz="1800" dirty="0"/>
              <a:t>to a </a:t>
            </a:r>
            <a:r>
              <a:rPr lang="en-US" sz="1800" dirty="0" smtClean="0"/>
              <a:t>rewarding state</a:t>
            </a:r>
          </a:p>
          <a:p>
            <a:pPr lvl="1"/>
            <a:r>
              <a:rPr lang="en-US" sz="1800" dirty="0" smtClean="0"/>
              <a:t>Reinforcement learning tries different actions in states to discover π(s</a:t>
            </a:r>
            <a:r>
              <a:rPr lang="en-US" sz="1800" dirty="0"/>
              <a:t>)=</a:t>
            </a:r>
            <a:r>
              <a:rPr lang="en-US" sz="1800" dirty="0" smtClean="0"/>
              <a:t>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40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Getting Stuck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local optimum: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E06-C85F-C44A-B4CF-FCCE4AB0B348}" type="datetime1">
              <a:rPr lang="en-US" smtClean="0"/>
              <a:t>11/30/16</a:t>
            </a:fld>
            <a:endParaRPr lang="en-US"/>
          </a:p>
        </p:txBody>
      </p:sp>
      <p:sp>
        <p:nvSpPr>
          <p:cNvPr id="48190" name="Slide Number Placeholder 16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AECFB-F6D1-4F38-B1DF-3331116E420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3733800"/>
            <a:ext cx="1716088" cy="1419225"/>
            <a:chOff x="1774" y="2683"/>
            <a:chExt cx="1081" cy="894"/>
          </a:xfrm>
        </p:grpSpPr>
        <p:sp>
          <p:nvSpPr>
            <p:cNvPr id="48243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4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5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6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7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8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9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0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1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2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3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4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5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6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7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8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9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0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1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2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3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4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5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6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7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8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9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0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1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2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3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4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5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6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7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8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9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0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1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2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3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4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5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6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7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715000" y="1905000"/>
            <a:ext cx="1716088" cy="1419225"/>
            <a:chOff x="1774" y="2683"/>
            <a:chExt cx="1081" cy="894"/>
          </a:xfrm>
        </p:grpSpPr>
        <p:sp>
          <p:nvSpPr>
            <p:cNvPr id="48191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2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6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7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0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1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2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5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6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7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3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7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0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4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7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8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9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0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2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4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5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6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7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8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0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1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2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Oval 110"/>
          <p:cNvSpPr>
            <a:spLocks noChangeAspect="1" noChangeArrowheads="1"/>
          </p:cNvSpPr>
          <p:nvPr/>
        </p:nvSpPr>
        <p:spPr bwMode="auto">
          <a:xfrm>
            <a:off x="1692275" y="34750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111"/>
          <p:cNvSpPr>
            <a:spLocks noChangeAspect="1" noChangeArrowheads="1"/>
          </p:cNvSpPr>
          <p:nvPr/>
        </p:nvSpPr>
        <p:spPr bwMode="auto">
          <a:xfrm>
            <a:off x="2843213" y="32321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112"/>
          <p:cNvSpPr>
            <a:spLocks noChangeAspect="1" noChangeArrowheads="1"/>
          </p:cNvSpPr>
          <p:nvPr/>
        </p:nvSpPr>
        <p:spPr bwMode="auto">
          <a:xfrm>
            <a:off x="1936750" y="33289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113"/>
          <p:cNvSpPr>
            <a:spLocks noChangeAspect="1" noChangeArrowheads="1"/>
          </p:cNvSpPr>
          <p:nvPr/>
        </p:nvSpPr>
        <p:spPr bwMode="auto">
          <a:xfrm>
            <a:off x="1884363" y="38274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14"/>
          <p:cNvSpPr>
            <a:spLocks noChangeAspect="1" noChangeArrowheads="1"/>
          </p:cNvSpPr>
          <p:nvPr/>
        </p:nvSpPr>
        <p:spPr bwMode="auto">
          <a:xfrm>
            <a:off x="2301875" y="36877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15"/>
          <p:cNvSpPr>
            <a:spLocks noChangeAspect="1" noChangeArrowheads="1"/>
          </p:cNvSpPr>
          <p:nvPr/>
        </p:nvSpPr>
        <p:spPr bwMode="auto">
          <a:xfrm>
            <a:off x="1306513" y="33385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Oval 116"/>
          <p:cNvSpPr>
            <a:spLocks noChangeAspect="1" noChangeArrowheads="1"/>
          </p:cNvSpPr>
          <p:nvPr/>
        </p:nvSpPr>
        <p:spPr bwMode="auto">
          <a:xfrm>
            <a:off x="2176463" y="28670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17"/>
          <p:cNvSpPr>
            <a:spLocks noChangeAspect="1" noChangeArrowheads="1"/>
          </p:cNvSpPr>
          <p:nvPr/>
        </p:nvSpPr>
        <p:spPr bwMode="auto">
          <a:xfrm>
            <a:off x="2206625" y="3222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18"/>
          <p:cNvSpPr>
            <a:spLocks noChangeAspect="1" noChangeArrowheads="1"/>
          </p:cNvSpPr>
          <p:nvPr/>
        </p:nvSpPr>
        <p:spPr bwMode="auto">
          <a:xfrm>
            <a:off x="1739900" y="28019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Oval 119"/>
          <p:cNvSpPr>
            <a:spLocks noChangeAspect="1" noChangeArrowheads="1"/>
          </p:cNvSpPr>
          <p:nvPr/>
        </p:nvSpPr>
        <p:spPr bwMode="auto">
          <a:xfrm>
            <a:off x="1368425" y="38068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20"/>
          <p:cNvSpPr>
            <a:spLocks noChangeAspect="1" noChangeArrowheads="1"/>
          </p:cNvSpPr>
          <p:nvPr/>
        </p:nvSpPr>
        <p:spPr bwMode="auto">
          <a:xfrm>
            <a:off x="1487488" y="30527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21"/>
          <p:cNvSpPr>
            <a:spLocks noChangeAspect="1" noChangeArrowheads="1"/>
          </p:cNvSpPr>
          <p:nvPr/>
        </p:nvSpPr>
        <p:spPr bwMode="auto">
          <a:xfrm>
            <a:off x="2535238" y="3430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22"/>
          <p:cNvSpPr>
            <a:spLocks noChangeAspect="1" noChangeArrowheads="1"/>
          </p:cNvSpPr>
          <p:nvPr/>
        </p:nvSpPr>
        <p:spPr bwMode="auto">
          <a:xfrm>
            <a:off x="2495550" y="29019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23"/>
          <p:cNvSpPr>
            <a:spLocks noChangeAspect="1" noChangeArrowheads="1"/>
          </p:cNvSpPr>
          <p:nvPr/>
        </p:nvSpPr>
        <p:spPr bwMode="auto">
          <a:xfrm rot="-1118274">
            <a:off x="1968500" y="35702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Oval 124"/>
          <p:cNvSpPr>
            <a:spLocks noChangeAspect="1" noChangeArrowheads="1"/>
          </p:cNvSpPr>
          <p:nvPr/>
        </p:nvSpPr>
        <p:spPr bwMode="auto">
          <a:xfrm rot="-1118274">
            <a:off x="2960688" y="30448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Oval 125"/>
          <p:cNvSpPr>
            <a:spLocks noChangeAspect="1" noChangeArrowheads="1"/>
          </p:cNvSpPr>
          <p:nvPr/>
        </p:nvSpPr>
        <p:spPr bwMode="auto">
          <a:xfrm rot="-1118274">
            <a:off x="2139950" y="33686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Oval 126"/>
          <p:cNvSpPr>
            <a:spLocks noChangeAspect="1" noChangeArrowheads="1"/>
          </p:cNvSpPr>
          <p:nvPr/>
        </p:nvSpPr>
        <p:spPr bwMode="auto">
          <a:xfrm rot="-1118274">
            <a:off x="2289175" y="38544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Oval 127"/>
          <p:cNvSpPr>
            <a:spLocks noChangeAspect="1" noChangeArrowheads="1"/>
          </p:cNvSpPr>
          <p:nvPr/>
        </p:nvSpPr>
        <p:spPr bwMode="auto">
          <a:xfrm rot="-1118274">
            <a:off x="2628900" y="36147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Oval 128"/>
          <p:cNvSpPr>
            <a:spLocks noChangeAspect="1" noChangeArrowheads="1"/>
          </p:cNvSpPr>
          <p:nvPr/>
        </p:nvSpPr>
        <p:spPr bwMode="auto">
          <a:xfrm rot="-1118274">
            <a:off x="1547813" y="3538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Oval 129"/>
          <p:cNvSpPr>
            <a:spLocks noChangeAspect="1" noChangeArrowheads="1"/>
          </p:cNvSpPr>
          <p:nvPr/>
        </p:nvSpPr>
        <p:spPr bwMode="auto">
          <a:xfrm rot="-1118274">
            <a:off x="2184400" y="28702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Oval 130"/>
          <p:cNvSpPr>
            <a:spLocks noChangeAspect="1" noChangeArrowheads="1"/>
          </p:cNvSpPr>
          <p:nvPr/>
        </p:nvSpPr>
        <p:spPr bwMode="auto">
          <a:xfrm rot="-1118274">
            <a:off x="2354263" y="31988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Oval 131"/>
          <p:cNvSpPr>
            <a:spLocks noChangeAspect="1" noChangeArrowheads="1"/>
          </p:cNvSpPr>
          <p:nvPr/>
        </p:nvSpPr>
        <p:spPr bwMode="auto">
          <a:xfrm rot="-1118274">
            <a:off x="1744663" y="29194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Oval 132"/>
          <p:cNvSpPr>
            <a:spLocks noChangeAspect="1" noChangeArrowheads="1"/>
          </p:cNvSpPr>
          <p:nvPr/>
        </p:nvSpPr>
        <p:spPr bwMode="auto">
          <a:xfrm rot="-1118274">
            <a:off x="1792288" y="39671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Oval 133"/>
          <p:cNvSpPr>
            <a:spLocks noChangeAspect="1" noChangeArrowheads="1"/>
          </p:cNvSpPr>
          <p:nvPr/>
        </p:nvSpPr>
        <p:spPr bwMode="auto">
          <a:xfrm rot="-1118274">
            <a:off x="1604963" y="32226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Oval 134"/>
          <p:cNvSpPr>
            <a:spLocks noChangeAspect="1" noChangeArrowheads="1"/>
          </p:cNvSpPr>
          <p:nvPr/>
        </p:nvSpPr>
        <p:spPr bwMode="auto">
          <a:xfrm rot="-1118274">
            <a:off x="2747963" y="33131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Oval 135"/>
          <p:cNvSpPr>
            <a:spLocks noChangeAspect="1" noChangeArrowheads="1"/>
          </p:cNvSpPr>
          <p:nvPr/>
        </p:nvSpPr>
        <p:spPr bwMode="auto">
          <a:xfrm rot="-1118274">
            <a:off x="2498725" y="28209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Oval 136"/>
          <p:cNvSpPr>
            <a:spLocks noChangeAspect="1" noChangeArrowheads="1"/>
          </p:cNvSpPr>
          <p:nvPr/>
        </p:nvSpPr>
        <p:spPr bwMode="auto">
          <a:xfrm rot="5895381">
            <a:off x="1936750" y="29702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Oval 137"/>
          <p:cNvSpPr>
            <a:spLocks noChangeAspect="1" noChangeArrowheads="1"/>
          </p:cNvSpPr>
          <p:nvPr/>
        </p:nvSpPr>
        <p:spPr bwMode="auto">
          <a:xfrm rot="5895381">
            <a:off x="2060575" y="3916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Oval 138"/>
          <p:cNvSpPr>
            <a:spLocks noChangeAspect="1" noChangeArrowheads="1"/>
          </p:cNvSpPr>
          <p:nvPr/>
        </p:nvSpPr>
        <p:spPr bwMode="auto">
          <a:xfrm rot="5895381">
            <a:off x="2081213" y="31845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Oval 139"/>
          <p:cNvSpPr>
            <a:spLocks noChangeAspect="1" noChangeArrowheads="1"/>
          </p:cNvSpPr>
          <p:nvPr/>
        </p:nvSpPr>
        <p:spPr bwMode="auto">
          <a:xfrm rot="5895381">
            <a:off x="1470025" y="30670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Oval 140"/>
          <p:cNvSpPr>
            <a:spLocks noChangeAspect="1" noChangeArrowheads="1"/>
          </p:cNvSpPr>
          <p:nvPr/>
        </p:nvSpPr>
        <p:spPr bwMode="auto">
          <a:xfrm rot="5895381">
            <a:off x="1582738" y="34194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Oval 141"/>
          <p:cNvSpPr>
            <a:spLocks noChangeAspect="1" noChangeArrowheads="1"/>
          </p:cNvSpPr>
          <p:nvPr/>
        </p:nvSpPr>
        <p:spPr bwMode="auto">
          <a:xfrm rot="5895381">
            <a:off x="2160588" y="26828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Oval 142"/>
          <p:cNvSpPr>
            <a:spLocks noChangeAspect="1" noChangeArrowheads="1"/>
          </p:cNvSpPr>
          <p:nvPr/>
        </p:nvSpPr>
        <p:spPr bwMode="auto">
          <a:xfrm rot="5895381">
            <a:off x="2608263" y="34401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Oval 143"/>
          <p:cNvSpPr>
            <a:spLocks noChangeAspect="1" noChangeArrowheads="1"/>
          </p:cNvSpPr>
          <p:nvPr/>
        </p:nvSpPr>
        <p:spPr bwMode="auto">
          <a:xfrm rot="5895381">
            <a:off x="2173288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Oval 144"/>
          <p:cNvSpPr>
            <a:spLocks noChangeAspect="1" noChangeArrowheads="1"/>
          </p:cNvSpPr>
          <p:nvPr/>
        </p:nvSpPr>
        <p:spPr bwMode="auto">
          <a:xfrm rot="5895381">
            <a:off x="2759075" y="31035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Oval 145"/>
          <p:cNvSpPr>
            <a:spLocks noChangeAspect="1" noChangeArrowheads="1"/>
          </p:cNvSpPr>
          <p:nvPr/>
        </p:nvSpPr>
        <p:spPr bwMode="auto">
          <a:xfrm rot="5895381">
            <a:off x="1570038" y="2660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Oval 146"/>
          <p:cNvSpPr>
            <a:spLocks noChangeAspect="1" noChangeArrowheads="1"/>
          </p:cNvSpPr>
          <p:nvPr/>
        </p:nvSpPr>
        <p:spPr bwMode="auto">
          <a:xfrm rot="5895381">
            <a:off x="2484438" y="28670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Oval 147"/>
          <p:cNvSpPr>
            <a:spLocks noChangeAspect="1" noChangeArrowheads="1"/>
          </p:cNvSpPr>
          <p:nvPr/>
        </p:nvSpPr>
        <p:spPr bwMode="auto">
          <a:xfrm rot="5895381">
            <a:off x="1870075" y="36449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Oval 148"/>
          <p:cNvSpPr>
            <a:spLocks noChangeAspect="1" noChangeArrowheads="1"/>
          </p:cNvSpPr>
          <p:nvPr/>
        </p:nvSpPr>
        <p:spPr bwMode="auto">
          <a:xfrm rot="5895381">
            <a:off x="2522538" y="36909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Oval 149"/>
          <p:cNvSpPr>
            <a:spLocks noChangeAspect="1" noChangeArrowheads="1"/>
          </p:cNvSpPr>
          <p:nvPr/>
        </p:nvSpPr>
        <p:spPr bwMode="auto">
          <a:xfrm rot="4777107">
            <a:off x="1763713" y="31797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Oval 150"/>
          <p:cNvSpPr>
            <a:spLocks noChangeAspect="1" noChangeArrowheads="1"/>
          </p:cNvSpPr>
          <p:nvPr/>
        </p:nvSpPr>
        <p:spPr bwMode="auto">
          <a:xfrm rot="4777107">
            <a:off x="2274888" y="40449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Oval 151"/>
          <p:cNvSpPr>
            <a:spLocks noChangeAspect="1" noChangeArrowheads="1"/>
          </p:cNvSpPr>
          <p:nvPr/>
        </p:nvSpPr>
        <p:spPr bwMode="auto">
          <a:xfrm rot="4777107">
            <a:off x="1993900" y="33464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Oval 152"/>
          <p:cNvSpPr>
            <a:spLocks noChangeAspect="1" noChangeArrowheads="1"/>
          </p:cNvSpPr>
          <p:nvPr/>
        </p:nvSpPr>
        <p:spPr bwMode="auto">
          <a:xfrm rot="4777107">
            <a:off x="1365250" y="33940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Oval 153"/>
          <p:cNvSpPr>
            <a:spLocks noChangeAspect="1" noChangeArrowheads="1"/>
          </p:cNvSpPr>
          <p:nvPr/>
        </p:nvSpPr>
        <p:spPr bwMode="auto">
          <a:xfrm rot="4777107">
            <a:off x="1616075" y="37020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Oval 154"/>
          <p:cNvSpPr>
            <a:spLocks noChangeAspect="1" noChangeArrowheads="1"/>
          </p:cNvSpPr>
          <p:nvPr/>
        </p:nvSpPr>
        <p:spPr bwMode="auto">
          <a:xfrm rot="4777107">
            <a:off x="1868488" y="28511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Oval 155"/>
          <p:cNvSpPr>
            <a:spLocks noChangeAspect="1" noChangeArrowheads="1"/>
          </p:cNvSpPr>
          <p:nvPr/>
        </p:nvSpPr>
        <p:spPr bwMode="auto">
          <a:xfrm rot="4777107">
            <a:off x="2598738" y="3449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Oval 156"/>
          <p:cNvSpPr>
            <a:spLocks noChangeAspect="1" noChangeArrowheads="1"/>
          </p:cNvSpPr>
          <p:nvPr/>
        </p:nvSpPr>
        <p:spPr bwMode="auto">
          <a:xfrm rot="4777107">
            <a:off x="2168525" y="35369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Oval 157"/>
          <p:cNvSpPr>
            <a:spLocks noChangeAspect="1" noChangeArrowheads="1"/>
          </p:cNvSpPr>
          <p:nvPr/>
        </p:nvSpPr>
        <p:spPr bwMode="auto">
          <a:xfrm rot="4777107">
            <a:off x="2600325" y="30940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Oval 158"/>
          <p:cNvSpPr>
            <a:spLocks noChangeAspect="1" noChangeArrowheads="1"/>
          </p:cNvSpPr>
          <p:nvPr/>
        </p:nvSpPr>
        <p:spPr bwMode="auto">
          <a:xfrm rot="4777107">
            <a:off x="1298575" y="29829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Oval 159"/>
          <p:cNvSpPr>
            <a:spLocks noChangeAspect="1" noChangeArrowheads="1"/>
          </p:cNvSpPr>
          <p:nvPr/>
        </p:nvSpPr>
        <p:spPr bwMode="auto">
          <a:xfrm rot="4777107">
            <a:off x="2249488" y="29416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Oval 160"/>
          <p:cNvSpPr>
            <a:spLocks noChangeAspect="1" noChangeArrowheads="1"/>
          </p:cNvSpPr>
          <p:nvPr/>
        </p:nvSpPr>
        <p:spPr bwMode="auto">
          <a:xfrm rot="4777107">
            <a:off x="1970088" y="38354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Oval 161"/>
          <p:cNvSpPr>
            <a:spLocks noChangeAspect="1" noChangeArrowheads="1"/>
          </p:cNvSpPr>
          <p:nvPr/>
        </p:nvSpPr>
        <p:spPr bwMode="auto">
          <a:xfrm rot="4777107">
            <a:off x="2613025" y="37068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Oval 162"/>
          <p:cNvSpPr>
            <a:spLocks noChangeArrowheads="1"/>
          </p:cNvSpPr>
          <p:nvPr/>
        </p:nvSpPr>
        <p:spPr bwMode="auto">
          <a:xfrm>
            <a:off x="6096000" y="3429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Oval 163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Oval 164"/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Text Box 165"/>
          <p:cNvSpPr txBox="1">
            <a:spLocks noChangeArrowheads="1"/>
          </p:cNvSpPr>
          <p:nvPr/>
        </p:nvSpPr>
        <p:spPr bwMode="auto">
          <a:xfrm>
            <a:off x="914400" y="4724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Why doesn’t this work out like the earlier example, with the purple taking over half the blue?</a:t>
            </a:r>
          </a:p>
        </p:txBody>
      </p:sp>
    </p:spTree>
    <p:extLst>
      <p:ext uri="{BB962C8B-B14F-4D97-AF65-F5344CB8AC3E}">
        <p14:creationId xmlns:p14="http://schemas.microsoft.com/office/powerpoint/2010/main" val="31667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the patterns are very very clear?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How many clusters to pick?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7E57-3BC8-1E49-860F-30C387107EBC}" type="datetime1">
              <a:rPr lang="en-US" smtClean="0"/>
              <a:t>11/30/16</a:t>
            </a:fld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5A21F-7563-4EB3-97D7-357381F084AA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52578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Agglomerative clustering: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First merge very similar instances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Incrementally build larger clusters out of smaller clusters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Maintain a set of clusters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Initially, each instance in its own cluster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Repeat: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Pick the two </a:t>
            </a:r>
            <a:r>
              <a:rPr lang="en-US" sz="1600" dirty="0" smtClean="0">
                <a:solidFill>
                  <a:srgbClr val="CC0000"/>
                </a:solidFill>
              </a:rPr>
              <a:t>closest </a:t>
            </a:r>
            <a:r>
              <a:rPr lang="en-US" sz="1600" dirty="0" smtClean="0"/>
              <a:t>clusters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Merge them into a new cluster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Stop when there’s only one cluster left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Produces not one clustering, but a family of clusters represented by a </a:t>
            </a:r>
            <a:r>
              <a:rPr lang="en-US" sz="2000" dirty="0" err="1" smtClean="0">
                <a:solidFill>
                  <a:srgbClr val="CC0000"/>
                </a:solidFill>
              </a:rPr>
              <a:t>dendrogram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D0D-DB74-AD41-A591-47DADC4BB8D7}" type="datetime1">
              <a:rPr lang="en-US" smtClean="0"/>
              <a:t>11/30/16</a:t>
            </a:fld>
            <a:endParaRPr lang="en-US"/>
          </a:p>
        </p:txBody>
      </p:sp>
      <p:sp>
        <p:nvSpPr>
          <p:cNvPr id="50187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C6DB3-7080-4B5F-88A5-1C08C2B694FC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50247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8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0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50242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3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4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5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50238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0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50199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0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1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6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7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50195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50191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50188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3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50292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Closest pair</a:t>
            </a:r>
            <a:r>
              <a:rPr lang="en-US" sz="2000" dirty="0" smtClean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Farthest pair</a:t>
            </a:r>
            <a:r>
              <a:rPr lang="en-US" sz="2000" dirty="0" smtClean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Different choices create different clustering behaviors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44B2-764D-BF4A-9F47-7C3A625D4351}" type="datetime1">
              <a:rPr lang="en-US" smtClean="0"/>
              <a:t>11/30/16</a:t>
            </a:fld>
            <a:endParaRPr lang="en-US"/>
          </a:p>
        </p:txBody>
      </p:sp>
      <p:sp>
        <p:nvSpPr>
          <p:cNvPr id="51242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354BA-0F22-41A4-A0A2-1290682151E0}" type="slidenum">
              <a:rPr lang="en-US"/>
              <a:pPr/>
              <a:t>33</a:t>
            </a:fld>
            <a:endParaRPr 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70866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334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73152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7772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79248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484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12" name="AutoShape 12"/>
          <p:cNvCxnSpPr>
            <a:cxnSpLocks noChangeShapeType="1"/>
            <a:stCxn id="51211" idx="6"/>
            <a:endCxn id="51208" idx="2"/>
          </p:cNvCxnSpPr>
          <p:nvPr/>
        </p:nvCxnSpPr>
        <p:spPr bwMode="auto">
          <a:xfrm>
            <a:off x="64008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51213" name="AutoShape 13"/>
          <p:cNvCxnSpPr>
            <a:cxnSpLocks noChangeShapeType="1"/>
            <a:stCxn id="51207" idx="6"/>
            <a:endCxn id="51210" idx="2"/>
          </p:cNvCxnSpPr>
          <p:nvPr/>
        </p:nvCxnSpPr>
        <p:spPr bwMode="auto">
          <a:xfrm flipV="1">
            <a:off x="58674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70866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5334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715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79248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22" name="AutoShape 22"/>
          <p:cNvCxnSpPr>
            <a:cxnSpLocks noChangeShapeType="1"/>
            <a:stCxn id="51221" idx="6"/>
            <a:endCxn id="51218" idx="2"/>
          </p:cNvCxnSpPr>
          <p:nvPr/>
        </p:nvCxnSpPr>
        <p:spPr bwMode="auto">
          <a:xfrm>
            <a:off x="64008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3"/>
          <p:cNvCxnSpPr>
            <a:cxnSpLocks noChangeShapeType="1"/>
            <a:stCxn id="51217" idx="6"/>
            <a:endCxn id="51220" idx="2"/>
          </p:cNvCxnSpPr>
          <p:nvPr/>
        </p:nvCxnSpPr>
        <p:spPr bwMode="auto">
          <a:xfrm flipV="1">
            <a:off x="58674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4"/>
          <p:cNvCxnSpPr>
            <a:cxnSpLocks noChangeShapeType="1"/>
            <a:stCxn id="51216" idx="6"/>
            <a:endCxn id="51219" idx="2"/>
          </p:cNvCxnSpPr>
          <p:nvPr/>
        </p:nvCxnSpPr>
        <p:spPr bwMode="auto">
          <a:xfrm>
            <a:off x="59436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5"/>
          <p:cNvCxnSpPr>
            <a:cxnSpLocks noChangeShapeType="1"/>
            <a:stCxn id="51221" idx="6"/>
            <a:endCxn id="51220" idx="2"/>
          </p:cNvCxnSpPr>
          <p:nvPr/>
        </p:nvCxnSpPr>
        <p:spPr bwMode="auto">
          <a:xfrm flipV="1">
            <a:off x="64008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6"/>
          <p:cNvCxnSpPr>
            <a:cxnSpLocks noChangeShapeType="1"/>
            <a:stCxn id="51216" idx="6"/>
            <a:endCxn id="51218" idx="2"/>
          </p:cNvCxnSpPr>
          <p:nvPr/>
        </p:nvCxnSpPr>
        <p:spPr bwMode="auto">
          <a:xfrm>
            <a:off x="59436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7" name="AutoShape 27"/>
          <p:cNvCxnSpPr>
            <a:cxnSpLocks noChangeShapeType="1"/>
            <a:stCxn id="51217" idx="6"/>
            <a:endCxn id="51219" idx="2"/>
          </p:cNvCxnSpPr>
          <p:nvPr/>
        </p:nvCxnSpPr>
        <p:spPr bwMode="auto">
          <a:xfrm>
            <a:off x="58674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8" name="AutoShape 28"/>
          <p:cNvCxnSpPr>
            <a:cxnSpLocks noChangeShapeType="1"/>
            <a:stCxn id="51221" idx="6"/>
            <a:endCxn id="51219" idx="2"/>
          </p:cNvCxnSpPr>
          <p:nvPr/>
        </p:nvCxnSpPr>
        <p:spPr bwMode="auto">
          <a:xfrm>
            <a:off x="64008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9" name="AutoShape 29"/>
          <p:cNvCxnSpPr>
            <a:cxnSpLocks noChangeShapeType="1"/>
            <a:stCxn id="51216" idx="6"/>
            <a:endCxn id="51220" idx="2"/>
          </p:cNvCxnSpPr>
          <p:nvPr/>
        </p:nvCxnSpPr>
        <p:spPr bwMode="auto">
          <a:xfrm flipV="1">
            <a:off x="59436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30" name="AutoShape 30"/>
          <p:cNvCxnSpPr>
            <a:cxnSpLocks noChangeShapeType="1"/>
            <a:stCxn id="51217" idx="6"/>
            <a:endCxn id="51218" idx="2"/>
          </p:cNvCxnSpPr>
          <p:nvPr/>
        </p:nvCxnSpPr>
        <p:spPr bwMode="auto">
          <a:xfrm flipV="1">
            <a:off x="58674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70866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5334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57912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5715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73152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7772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79248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62484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59436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76200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67818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smtClean="0"/>
              <a:t>Clustering 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9216-1BF5-FB4E-91FF-858B02C8D5DD}" type="datetime1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0F8B45-6C20-4AE0-B1C5-207795F18998}" type="slidenum">
              <a:rPr lang="en-US"/>
              <a:pPr/>
              <a:t>34</a:t>
            </a:fld>
            <a:endParaRPr lang="en-US"/>
          </a:p>
        </p:txBody>
      </p:sp>
      <p:pic>
        <p:nvPicPr>
          <p:cNvPr id="52228" name="Picture 5" descr="google_ne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838200"/>
            <a:ext cx="8558212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48200" y="3962400"/>
            <a:ext cx="4495800" cy="28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38700" y="4191000"/>
            <a:ext cx="403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Top-level categories:  supervised 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54943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Story groupings:</a:t>
            </a:r>
          </a:p>
          <a:p>
            <a:r>
              <a:rPr lang="en-US" sz="240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9" name="Oval 8"/>
          <p:cNvSpPr/>
          <p:nvPr/>
        </p:nvSpPr>
        <p:spPr>
          <a:xfrm>
            <a:off x="0" y="38100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9277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5334000"/>
            <a:ext cx="480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Model (AUTOCLASS)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that has the best P(</a:t>
            </a:r>
            <a:r>
              <a:rPr lang="en-US" dirty="0" err="1" smtClean="0"/>
              <a:t>D|M</a:t>
            </a:r>
            <a:r>
              <a:rPr lang="en-US" baseline="-25000" dirty="0" err="1" smtClean="0"/>
              <a:t>i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Loop until no improvement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ssign data to the nearest cluster</a:t>
            </a:r>
          </a:p>
          <a:p>
            <a:pPr lvl="2"/>
            <a:r>
              <a:rPr lang="en-US" dirty="0" smtClean="0"/>
              <a:t>Adjust clusters to fit the assignments</a:t>
            </a:r>
          </a:p>
          <a:p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Always merge the pair of “closest”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an “algorithm”, it is a </a:t>
            </a:r>
            <a:r>
              <a:rPr lang="en-US" b="1" dirty="0" smtClean="0">
                <a:solidFill>
                  <a:srgbClr val="000000"/>
                </a:solidFill>
              </a:rPr>
              <a:t>Framework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loop of two phases</a:t>
            </a:r>
          </a:p>
          <a:p>
            <a:pPr lvl="1"/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Modification (Maximization) </a:t>
            </a:r>
          </a:p>
          <a:p>
            <a:r>
              <a:rPr lang="en-US" dirty="0" smtClean="0"/>
              <a:t>For example, when we do clustering</a:t>
            </a:r>
          </a:p>
          <a:p>
            <a:pPr lvl="1"/>
            <a:r>
              <a:rPr lang="en-US" dirty="0" smtClean="0"/>
              <a:t>Phase 1: update assignment (data to cluster)</a:t>
            </a:r>
          </a:p>
          <a:p>
            <a:pPr lvl="1"/>
            <a:r>
              <a:rPr lang="en-US" dirty="0" smtClean="0"/>
              <a:t>Phase 2: update means (adjust clusters)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08" y="1403300"/>
            <a:ext cx="55121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very general framework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any forms &amp; applications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Clustering </a:t>
            </a:r>
            <a:r>
              <a:rPr lang="en-US" sz="2400" dirty="0">
                <a:solidFill>
                  <a:srgbClr val="000000"/>
                </a:solidFill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</a:rPr>
              <a:t>Gaussians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Bayesian </a:t>
            </a:r>
            <a:r>
              <a:rPr lang="en-US" sz="2400" dirty="0" smtClean="0">
                <a:solidFill>
                  <a:srgbClr val="000000"/>
                </a:solidFill>
              </a:rPr>
              <a:t>net with </a:t>
            </a:r>
            <a:r>
              <a:rPr lang="en-US" sz="2400" dirty="0">
                <a:solidFill>
                  <a:srgbClr val="000000"/>
                </a:solidFill>
              </a:rPr>
              <a:t>hidden </a:t>
            </a:r>
            <a:r>
              <a:rPr lang="en-US" sz="2400" dirty="0" smtClean="0">
                <a:solidFill>
                  <a:srgbClr val="000000"/>
                </a:solidFill>
              </a:rPr>
              <a:t>variables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Hidden </a:t>
            </a:r>
            <a:r>
              <a:rPr lang="en-US" sz="2400" dirty="0">
                <a:solidFill>
                  <a:srgbClr val="000000"/>
                </a:solidFill>
              </a:rPr>
              <a:t>Markov </a:t>
            </a:r>
            <a:r>
              <a:rPr lang="en-US" sz="2400" dirty="0" smtClean="0">
                <a:solidFill>
                  <a:srgbClr val="000000"/>
                </a:solidFill>
              </a:rPr>
              <a:t>models (HMM)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Partially Observable Markov Decision Process (POMDP)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See e.g., ALFE 5.10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Others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We describe it by form/applications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Clustering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Learning POMDP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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5A3B-AA19-1348-B2D9-05C2A202262F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86472" y="678193"/>
            <a:ext cx="1611885" cy="3090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96024" y="3127680"/>
            <a:ext cx="2741779" cy="17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79" y="4945481"/>
            <a:ext cx="4268523" cy="16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221"/>
            <a:ext cx="8229600" cy="1143000"/>
          </a:xfrm>
        </p:spPr>
        <p:txBody>
          <a:bodyPr/>
          <a:lstStyle/>
          <a:p>
            <a:r>
              <a:rPr lang="en-US" dirty="0" smtClean="0"/>
              <a:t>HMM/POMDP (A Review)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3D5F-CC50-E940-B6A9-CFBF4A00D55E}" type="datetime1">
              <a:rPr lang="en-US" smtClean="0"/>
              <a:t>11/30/16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8256" y="1880021"/>
            <a:ext cx="4599380" cy="4468489"/>
            <a:chOff x="449360" y="1234981"/>
            <a:chExt cx="4740971" cy="50272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34981"/>
              <a:ext cx="4733131" cy="316210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60" y="4299763"/>
              <a:ext cx="4740971" cy="196250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74737" y="3007899"/>
            <a:ext cx="3269570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Three key components: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Sensor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model </a:t>
            </a:r>
            <a:r>
              <a:rPr lang="en-US" dirty="0" err="1" smtClean="0">
                <a:solidFill>
                  <a:srgbClr val="000000"/>
                </a:solidFill>
              </a:rPr>
              <a:t>θ</a:t>
            </a:r>
            <a:r>
              <a:rPr lang="en-US" dirty="0" smtClean="0">
                <a:solidFill>
                  <a:srgbClr val="000000"/>
                </a:solidFill>
              </a:rPr>
              <a:t>=p(</a:t>
            </a:r>
            <a:r>
              <a:rPr lang="en-US" dirty="0" err="1" smtClean="0">
                <a:solidFill>
                  <a:srgbClr val="000000"/>
                </a:solidFill>
              </a:rPr>
              <a:t>z|s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Action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model P(</a:t>
            </a:r>
            <a:r>
              <a:rPr lang="en-US" dirty="0" err="1" smtClean="0">
                <a:solidFill>
                  <a:srgbClr val="000000"/>
                </a:solidFill>
              </a:rPr>
              <a:t>s|s,a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Current state π</a:t>
            </a:r>
            <a:r>
              <a:rPr lang="en-US" baseline="-25000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(s) (localization)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8251" y="1321221"/>
            <a:ext cx="3511699" cy="1569660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1. Actions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2. Percepts (observations)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3. States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4. Appearance: states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 observations</a:t>
            </a:r>
          </a:p>
          <a:p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5. Transitions: (states, actions)  states</a:t>
            </a:r>
          </a:p>
          <a:p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6. Current State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84" y="4376468"/>
            <a:ext cx="2590800" cy="1706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383" y="1289861"/>
            <a:ext cx="2286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Little Prince Example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1462-6424-3346-9E25-3252C3BDB77C}" type="datetime1">
              <a:rPr lang="en-US" smtClean="0"/>
              <a:t>11/30/16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7461"/>
            <a:ext cx="8252767" cy="2373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5" y="2035587"/>
            <a:ext cx="241300" cy="25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3270" y="2860904"/>
            <a:ext cx="6973254" cy="8059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484" y="4338694"/>
            <a:ext cx="4087763" cy="185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9909" y="2756036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{P(s3|s0,f)=.51, P(s2|s1,b)=.32, </a:t>
            </a:r>
            <a:r>
              <a:rPr lang="en-US" sz="2400" dirty="0">
                <a:solidFill>
                  <a:srgbClr val="000000"/>
                </a:solidFill>
              </a:rPr>
              <a:t>P(</a:t>
            </a:r>
            <a:r>
              <a:rPr lang="en-US" sz="2400" dirty="0" smtClean="0">
                <a:solidFill>
                  <a:srgbClr val="000000"/>
                </a:solidFill>
              </a:rPr>
              <a:t>s4|s3,t)=.89, …}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292" y="3193279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{P(rose|s0)=.76, P(volcano|s1)=.83, </a:t>
            </a: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(nothing|s3)=.42, …}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88093"/>
              </p:ext>
            </p:extLst>
          </p:nvPr>
        </p:nvGraphicFramePr>
        <p:xfrm>
          <a:off x="457814" y="3654425"/>
          <a:ext cx="6804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6" imgW="3175000" imgH="215900" progId="Equation.3">
                  <p:embed/>
                </p:oleObj>
              </mc:Choice>
              <mc:Fallback>
                <p:oleObj name="Equation" r:id="rId6" imgW="3175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14" y="3654425"/>
                        <a:ext cx="6804025" cy="463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2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Visit different states to discover </a:t>
            </a:r>
            <a:br>
              <a:rPr lang="en-US" dirty="0" smtClean="0"/>
            </a:br>
            <a:r>
              <a:rPr lang="en-US" dirty="0" smtClean="0"/>
              <a:t>a policy and improve it</a:t>
            </a:r>
          </a:p>
          <a:p>
            <a:pPr lvl="1"/>
            <a:r>
              <a:rPr lang="en-US" dirty="0" smtClean="0"/>
              <a:t>Numerous strategies</a:t>
            </a:r>
          </a:p>
          <a:p>
            <a:pPr lvl="1"/>
            <a:r>
              <a:rPr lang="en-US" dirty="0" smtClean="0"/>
              <a:t>A simple strategy is executing actions randomly</a:t>
            </a:r>
          </a:p>
          <a:p>
            <a:pPr lvl="2"/>
            <a:r>
              <a:rPr lang="en-US" dirty="0" smtClean="0"/>
              <a:t>Initially there is no policy, but random actions eventually discover a policy</a:t>
            </a:r>
          </a:p>
          <a:p>
            <a:pPr lvl="2"/>
            <a:r>
              <a:rPr lang="en-US" dirty="0"/>
              <a:t>At every time step, act randomly with a </a:t>
            </a:r>
            <a:r>
              <a:rPr lang="en-US" dirty="0" smtClean="0"/>
              <a:t>probability, </a:t>
            </a:r>
            <a:r>
              <a:rPr lang="en-US" dirty="0"/>
              <a:t>else follow current policy</a:t>
            </a:r>
          </a:p>
          <a:p>
            <a:pPr lvl="2"/>
            <a:r>
              <a:rPr lang="en-US" dirty="0" smtClean="0"/>
              <a:t>Causes unnecessary action execution when the optimal policy is discovered</a:t>
            </a:r>
          </a:p>
          <a:p>
            <a:pPr lvl="2"/>
            <a:r>
              <a:rPr lang="en-US" dirty="0" smtClean="0"/>
              <a:t>One solution is to lower the </a:t>
            </a:r>
            <a:r>
              <a:rPr lang="en-US" dirty="0"/>
              <a:t>probability </a:t>
            </a:r>
            <a:r>
              <a:rPr lang="en-US" dirty="0" smtClean="0">
                <a:cs typeface="Arial"/>
              </a:rPr>
              <a:t>of selecting a random action over time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776413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6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HMM/POMDP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 = (B, Z, S, P, </a:t>
            </a:r>
            <a:r>
              <a:rPr lang="en-US" dirty="0" err="1" smtClean="0"/>
              <a:t>θ</a:t>
            </a:r>
            <a:r>
              <a:rPr lang="en-US" dirty="0" smtClean="0"/>
              <a:t>, π)</a:t>
            </a:r>
          </a:p>
          <a:p>
            <a:r>
              <a:rPr lang="en-US" dirty="0" smtClean="0"/>
              <a:t>Task:</a:t>
            </a:r>
          </a:p>
          <a:p>
            <a:pPr lvl="1"/>
            <a:r>
              <a:rPr lang="en-US" dirty="0" smtClean="0"/>
              <a:t>Given B, Z, S, and an experience</a:t>
            </a:r>
          </a:p>
          <a:p>
            <a:pPr lvl="1"/>
            <a:r>
              <a:rPr lang="en-US" dirty="0" smtClean="0"/>
              <a:t>Improve P</a:t>
            </a:r>
            <a:r>
              <a:rPr lang="en-US" dirty="0"/>
              <a:t>, </a:t>
            </a:r>
            <a:r>
              <a:rPr lang="en-US" dirty="0" err="1"/>
              <a:t>θ</a:t>
            </a:r>
            <a:r>
              <a:rPr lang="en-US" dirty="0"/>
              <a:t>, </a:t>
            </a:r>
            <a:r>
              <a:rPr lang="en-US" dirty="0" smtClean="0"/>
              <a:t>π.</a:t>
            </a:r>
          </a:p>
          <a:p>
            <a:pPr lvl="2"/>
            <a:r>
              <a:rPr lang="en-US" dirty="0" smtClean="0"/>
              <a:t>“Improve” means better match the experience</a:t>
            </a:r>
          </a:p>
          <a:p>
            <a:r>
              <a:rPr lang="en-US" dirty="0" smtClean="0"/>
              <a:t>How do we do that?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EM: Bayesian Again!</a:t>
            </a:r>
          </a:p>
          <a:p>
            <a:pPr lvl="2"/>
            <a:r>
              <a:rPr lang="en-US" dirty="0" smtClean="0"/>
              <a:t>P</a:t>
            </a:r>
            <a:r>
              <a:rPr lang="en-US" dirty="0"/>
              <a:t>(E|M</a:t>
            </a:r>
            <a:r>
              <a:rPr lang="en-US" dirty="0" smtClean="0"/>
              <a:t>): Use </a:t>
            </a:r>
            <a:r>
              <a:rPr lang="en-US" dirty="0"/>
              <a:t>M to explain </a:t>
            </a:r>
            <a:r>
              <a:rPr lang="en-US" dirty="0" smtClean="0"/>
              <a:t>E</a:t>
            </a:r>
          </a:p>
          <a:p>
            <a:pPr lvl="2"/>
            <a:r>
              <a:rPr lang="en-US" dirty="0" smtClean="0"/>
              <a:t>Use the explanation to improve P(M|E)</a:t>
            </a:r>
            <a:endParaRPr lang="en-US" dirty="0"/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2AB4-DDBF-4C4A-A6B4-75B4D8524799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07" y="2736797"/>
            <a:ext cx="3201959" cy="374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59" y="4092807"/>
            <a:ext cx="4033742" cy="8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Equations for </a:t>
            </a:r>
            <a:br>
              <a:rPr lang="en-US" dirty="0" smtClean="0"/>
            </a:br>
            <a:r>
              <a:rPr lang="en-US" dirty="0" smtClean="0"/>
              <a:t>“Improving based on explanation”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17CF-E90F-4F42-9509-261AC3134501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7" y="1977618"/>
            <a:ext cx="7226300" cy="372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2853" y="4406054"/>
            <a:ext cx="126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Assume A and M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are independent: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P(A|MC)=P(A|C)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675639" y="2916462"/>
            <a:ext cx="932323" cy="38415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08240" y="1960338"/>
            <a:ext cx="889884" cy="2601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903" y="5792026"/>
            <a:ext cx="112794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improving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3848" y="6013976"/>
            <a:ext cx="1284276" cy="369332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1980876" y="4406054"/>
            <a:ext cx="343193" cy="138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5373868" y="5356800"/>
            <a:ext cx="982118" cy="65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Hidden State Sequence </a:t>
            </a:r>
            <a:r>
              <a:rPr lang="en-US" dirty="0" smtClean="0"/>
              <a:t>(1/</a:t>
            </a:r>
            <a:r>
              <a:rPr lang="en-US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103677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Experience consists of both O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O is observation sequence and  </a:t>
            </a:r>
            <a:r>
              <a:rPr lang="en-US" i="1" dirty="0" smtClean="0"/>
              <a:t>A</a:t>
            </a:r>
            <a:r>
              <a:rPr lang="en-US" dirty="0" smtClean="0"/>
              <a:t> is action sequence in experience</a:t>
            </a:r>
            <a:endParaRPr lang="en-US" baseline="-25000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 is the model, </a:t>
            </a:r>
            <a:r>
              <a:rPr lang="en-US" i="1" dirty="0" smtClean="0"/>
              <a:t>C</a:t>
            </a:r>
            <a:r>
              <a:rPr lang="en-US" dirty="0" smtClean="0"/>
              <a:t> is the background information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1C94-0964-DA4E-8D1A-7335812C626E}" type="datetime1">
              <a:rPr lang="en-US" smtClean="0"/>
              <a:t>11/30/16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4578"/>
            <a:ext cx="8077200" cy="394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853" y="5674911"/>
            <a:ext cx="658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Little Prince Example: for three steps, how many possible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are there?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5749" y="3826578"/>
            <a:ext cx="1520579" cy="2601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Hidden State Sequence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7816" y="1272270"/>
            <a:ext cx="7613215" cy="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O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z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},  </a:t>
            </a:r>
            <a:r>
              <a:rPr lang="en-US" sz="2800" i="1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b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},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= {</a:t>
            </a:r>
            <a:r>
              <a:rPr lang="en-US" sz="2800" i="1" dirty="0" smtClean="0">
                <a:solidFill>
                  <a:srgbClr val="000000"/>
                </a:solidFill>
              </a:rPr>
              <a:t>i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i="1" dirty="0">
                <a:solidFill>
                  <a:srgbClr val="000000"/>
                </a:solidFill>
              </a:rPr>
              <a:t> i</a:t>
            </a:r>
            <a:r>
              <a:rPr lang="en-US" sz="2800" baseline="-25000" dirty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, …, </a:t>
            </a:r>
            <a:r>
              <a:rPr lang="en-US" sz="2800" i="1" dirty="0" err="1" smtClean="0">
                <a:solidFill>
                  <a:srgbClr val="00000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}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522-2C38-174B-BE7F-7B77D5179051}" type="datetime1">
              <a:rPr lang="en-US" smtClean="0"/>
              <a:t>11/30/16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0" y="1941549"/>
            <a:ext cx="7440072" cy="4603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419" y="4781829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Among all possible sequences in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there is one with the maximal probability.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Explanation is the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841"/>
            <a:ext cx="8229600" cy="1648440"/>
          </a:xfrm>
        </p:spPr>
        <p:txBody>
          <a:bodyPr/>
          <a:lstStyle/>
          <a:p>
            <a:r>
              <a:rPr lang="en-US" dirty="0" smtClean="0"/>
              <a:t>Among all possible sequences of states, the best “explanation” is the sequence of states that gives the maximal value for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3D2-BADD-6A4E-B12B-D96130EE28D4}" type="datetime1">
              <a:rPr lang="en-US" smtClean="0"/>
              <a:t>11/30/16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90281" y="3041281"/>
            <a:ext cx="7764616" cy="3372135"/>
            <a:chOff x="690281" y="3364392"/>
            <a:chExt cx="7764616" cy="33721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81" y="3364392"/>
              <a:ext cx="7764616" cy="61125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33800" y="4151204"/>
              <a:ext cx="423013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Experience: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Observations: </a:t>
              </a:r>
              <a:r>
                <a:rPr lang="en-US" i="1" dirty="0" smtClean="0"/>
                <a:t>o</a:t>
              </a:r>
              <a:r>
                <a:rPr lang="en-US" i="1" baseline="-25000" dirty="0" smtClean="0"/>
                <a:t>1</a:t>
              </a:r>
              <a:r>
                <a:rPr lang="en-US" i="1" dirty="0" smtClean="0"/>
                <a:t>, o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, …, </a:t>
              </a:r>
              <a:r>
                <a:rPr lang="en-US" i="1" dirty="0" err="1" smtClean="0"/>
                <a:t>o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  <a:p>
              <a:r>
                <a:rPr lang="en-US" dirty="0" smtClean="0"/>
                <a:t>	Actions:           </a:t>
              </a:r>
              <a:r>
                <a:rPr lang="en-US" i="1" dirty="0"/>
                <a:t>b</a:t>
              </a:r>
              <a:r>
                <a:rPr lang="en-US" i="1" baseline="-25000" dirty="0" smtClean="0"/>
                <a:t>1</a:t>
              </a:r>
              <a:r>
                <a:rPr lang="en-US" i="1" dirty="0"/>
                <a:t>, </a:t>
              </a:r>
              <a:r>
                <a:rPr lang="en-US" i="1" dirty="0" smtClean="0"/>
                <a:t>b</a:t>
              </a:r>
              <a:r>
                <a:rPr lang="en-US" i="1" baseline="-25000" dirty="0" smtClean="0"/>
                <a:t>2</a:t>
              </a:r>
              <a:r>
                <a:rPr lang="en-US" i="1" dirty="0"/>
                <a:t>, …, </a:t>
              </a:r>
              <a:r>
                <a:rPr lang="en-US" i="1" dirty="0" err="1" smtClean="0"/>
                <a:t>b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  <a:p>
              <a:endParaRPr lang="en-US" i="1" dirty="0" smtClean="0"/>
            </a:p>
            <a:p>
              <a:r>
                <a:rPr lang="en-US" dirty="0" smtClean="0"/>
                <a:t>Sensor model:</a:t>
              </a:r>
            </a:p>
            <a:p>
              <a:r>
                <a:rPr lang="en-US" dirty="0"/>
                <a:t>	</a:t>
              </a:r>
              <a:endParaRPr lang="en-US" dirty="0" smtClean="0"/>
            </a:p>
            <a:p>
              <a:r>
                <a:rPr lang="en-US" dirty="0" smtClean="0"/>
                <a:t>Action model:     </a:t>
              </a:r>
              <a:r>
                <a:rPr lang="en-US" dirty="0" err="1" smtClean="0"/>
                <a:t>P</a:t>
              </a:r>
              <a:r>
                <a:rPr lang="en-US" i="1" baseline="-25000" dirty="0" err="1" smtClean="0"/>
                <a:t>ij</a:t>
              </a:r>
              <a:r>
                <a:rPr lang="en-US" dirty="0" smtClean="0"/>
                <a:t>[</a:t>
              </a:r>
              <a:r>
                <a:rPr lang="en-US" i="1" dirty="0" smtClean="0"/>
                <a:t>b</a:t>
              </a:r>
              <a:r>
                <a:rPr lang="en-US" dirty="0" smtClean="0"/>
                <a:t>] = P(</a:t>
              </a:r>
              <a:r>
                <a:rPr lang="en-US" i="1" dirty="0" err="1" smtClean="0"/>
                <a:t>s</a:t>
              </a:r>
              <a:r>
                <a:rPr lang="en-US" i="1" baseline="-25000" dirty="0" err="1" smtClean="0"/>
                <a:t>j</a:t>
              </a:r>
              <a:r>
                <a:rPr lang="en-US" dirty="0" smtClean="0"/>
                <a:t> | </a:t>
              </a:r>
              <a:r>
                <a:rPr lang="en-US" i="1" dirty="0" err="1" smtClean="0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, </a:t>
              </a:r>
              <a:r>
                <a:rPr lang="en-US" i="1" dirty="0" smtClean="0"/>
                <a:t>b</a:t>
              </a:r>
              <a:r>
                <a:rPr lang="en-US" dirty="0" smtClean="0"/>
                <a:t>)</a:t>
              </a:r>
            </a:p>
            <a:p>
              <a:endParaRPr lang="en-US" dirty="0" smtClean="0"/>
            </a:p>
            <a:p>
              <a:r>
                <a:rPr lang="en-US" dirty="0" smtClean="0"/>
                <a:t>Explanation:</a:t>
              </a:r>
              <a:r>
                <a:rPr lang="en-US" dirty="0"/>
                <a:t>	</a:t>
              </a:r>
              <a:r>
                <a:rPr lang="en-US" dirty="0" smtClean="0"/>
                <a:t>State sequence: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</a:t>
              </a:r>
              <a:r>
                <a:rPr lang="en-US" i="1" dirty="0" smtClean="0"/>
                <a:t>i</a:t>
              </a:r>
              <a:r>
                <a:rPr lang="en-US" baseline="-25000" dirty="0" smtClean="0"/>
                <a:t>3</a:t>
              </a:r>
              <a:r>
                <a:rPr lang="en-US" dirty="0" smtClean="0"/>
                <a:t>, …, </a:t>
              </a:r>
              <a:r>
                <a:rPr lang="en-US" i="1" dirty="0" err="1" smtClean="0"/>
                <a:t>i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7540" y="5333308"/>
              <a:ext cx="3204817" cy="2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E-Step:  Estimate </a:t>
            </a:r>
            <a:r>
              <a:rPr lang="en-US" dirty="0">
                <a:solidFill>
                  <a:srgbClr val="000000"/>
                </a:solidFill>
              </a:rPr>
              <a:t>P(E|M</a:t>
            </a:r>
            <a:r>
              <a:rPr lang="en-US" dirty="0" smtClean="0">
                <a:solidFill>
                  <a:srgbClr val="000000"/>
                </a:solidFill>
              </a:rPr>
              <a:t>) the likelihood of the experience E given the model 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Using the model M to explain the experience 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M-Step: Maximizing the parameters of the model M using the knowledge learned from the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Using the explanation to improve the model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E.g., </a:t>
            </a:r>
            <a:r>
              <a:rPr lang="en-US" dirty="0">
                <a:solidFill>
                  <a:srgbClr val="000000"/>
                </a:solidFill>
              </a:rPr>
              <a:t>Baum-Welch Learning Procedure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17EA-A701-7E49-BFCA-C20046B440A0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Learning Procedure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9CB4-2021-E74D-9CA4-2E2FCACA4D3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152960"/>
            <a:ext cx="6667500" cy="278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200" y="1570335"/>
            <a:ext cx="788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Using the explanation of the experience to change the model: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dirty="0">
                <a:solidFill>
                  <a:srgbClr val="E46C0A"/>
                </a:solidFill>
              </a:rPr>
              <a:t>U</a:t>
            </a:r>
            <a:r>
              <a:rPr lang="en-US" sz="4000" dirty="0" smtClean="0">
                <a:solidFill>
                  <a:srgbClr val="E46C0A"/>
                </a:solidFill>
              </a:rPr>
              <a:t>pdate P, </a:t>
            </a:r>
            <a:r>
              <a:rPr lang="en-US" sz="4000" dirty="0" err="1" smtClean="0">
                <a:solidFill>
                  <a:srgbClr val="E46C0A"/>
                </a:solidFill>
              </a:rPr>
              <a:t>θ</a:t>
            </a:r>
            <a:r>
              <a:rPr lang="en-US" sz="4000" dirty="0" smtClean="0">
                <a:solidFill>
                  <a:srgbClr val="E46C0A"/>
                </a:solidFill>
              </a:rPr>
              <a:t>, π using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65B7-E90D-1742-8BBE-40736B8E96A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47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2541" y="2009083"/>
            <a:ext cx="3810000" cy="2610677"/>
            <a:chOff x="2209800" y="1711164"/>
            <a:chExt cx="3810000" cy="2610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711164"/>
              <a:ext cx="3810000" cy="1930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537057"/>
              <a:ext cx="3810000" cy="7847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320344" y="2736145"/>
            <a:ext cx="295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all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how many go to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j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139331" y="2814544"/>
            <a:ext cx="1181013" cy="106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20344" y="3217823"/>
            <a:ext cx="324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From all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how many look like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k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209888" y="3402489"/>
            <a:ext cx="1110456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7999" y="2031112"/>
            <a:ext cx="35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(Smooth) Use the whole experience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to determine the beginning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67088" y="2242791"/>
            <a:ext cx="710911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9787" y="4155176"/>
            <a:ext cx="310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(Smooth) Use the whole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to determine the next state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876261" y="4155176"/>
            <a:ext cx="37352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Prince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471" cy="93210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using the experience</a:t>
            </a:r>
            <a:endParaRPr lang="en-US" sz="3200" i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2514-C4E4-254E-89E1-F186D9B58075}" type="datetime1">
              <a:rPr lang="en-US" smtClean="0"/>
              <a:t>11/30/16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48</a:t>
            </a:fld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54895" y="2310055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/>
              <a:t>E =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forward,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nothing</a:t>
            </a:r>
            <a:r>
              <a:rPr lang="en-US" sz="2400" dirty="0" smtClean="0"/>
              <a:t>}, forward, </a:t>
            </a:r>
            <a:r>
              <a:rPr lang="en-US" sz="2400" dirty="0"/>
              <a:t>{</a:t>
            </a:r>
            <a:r>
              <a:rPr lang="en-US" sz="2400" dirty="0">
                <a:solidFill>
                  <a:schemeClr val="accent6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205602" y="3248856"/>
            <a:ext cx="4226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States:                             s</a:t>
            </a:r>
            <a:r>
              <a:rPr lang="en-US" baseline="-25000" dirty="0" smtClean="0"/>
              <a:t>0</a:t>
            </a:r>
            <a:r>
              <a:rPr lang="en-US" dirty="0" smtClean="0"/>
              <a:t>,     s</a:t>
            </a:r>
            <a:r>
              <a:rPr lang="en-US" baseline="-25000" dirty="0" smtClean="0"/>
              <a:t>1</a:t>
            </a:r>
            <a:r>
              <a:rPr lang="en-US" dirty="0" smtClean="0"/>
              <a:t>,    s</a:t>
            </a:r>
            <a:r>
              <a:rPr lang="en-US" baseline="-25000" dirty="0" smtClean="0"/>
              <a:t>2</a:t>
            </a:r>
            <a:r>
              <a:rPr lang="en-US" dirty="0" smtClean="0"/>
              <a:t>,     s</a:t>
            </a:r>
            <a:r>
              <a:rPr lang="en-US" baseline="-25000" dirty="0" smtClean="0"/>
              <a:t>3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state distribution: 0.25, 0.25, 0.25, 0.25</a:t>
            </a:r>
          </a:p>
          <a:p>
            <a:r>
              <a:rPr lang="en-US" dirty="0" smtClean="0"/>
              <a:t>Transitions: P(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| S</a:t>
            </a:r>
            <a:r>
              <a:rPr lang="en-US" baseline="-25000" dirty="0" smtClean="0"/>
              <a:t>i</a:t>
            </a:r>
            <a:r>
              <a:rPr lang="en-US" dirty="0" smtClean="0"/>
              <a:t>, forward):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Observations Z=&lt;rose, volcano, nothing&gt;</a:t>
            </a:r>
          </a:p>
          <a:p>
            <a:r>
              <a:rPr lang="en-US" dirty="0" smtClean="0"/>
              <a:t>Sensor model: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03" y="4178914"/>
            <a:ext cx="4834315" cy="423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03" y="5264310"/>
            <a:ext cx="4239129" cy="48209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6010" y="3850065"/>
            <a:ext cx="3569660" cy="1679798"/>
            <a:chOff x="554895" y="4125232"/>
            <a:chExt cx="3569660" cy="1679798"/>
          </a:xfrm>
        </p:grpSpPr>
        <p:grpSp>
          <p:nvGrpSpPr>
            <p:cNvPr id="15" name="Group 14"/>
            <p:cNvGrpSpPr/>
            <p:nvPr/>
          </p:nvGrpSpPr>
          <p:grpSpPr>
            <a:xfrm>
              <a:off x="554895" y="4169248"/>
              <a:ext cx="3255068" cy="1635782"/>
              <a:chOff x="2694250" y="4169248"/>
              <a:chExt cx="3255068" cy="163578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4250" y="4169248"/>
                <a:ext cx="461665" cy="163578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    S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155915" y="4301711"/>
                <a:ext cx="1278341" cy="1476369"/>
                <a:chOff x="1839256" y="4214430"/>
                <a:chExt cx="1278341" cy="1476369"/>
              </a:xfrm>
              <a:solidFill>
                <a:srgbClr val="FFFF00"/>
              </a:solidFill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839256" y="4713444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839256" y="5191785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839256" y="5673882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1839256" y="4214430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839256" y="4214430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839256" y="4692771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839256" y="5191785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839256" y="5299572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839256" y="4817475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39256" y="4817475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903766" y="4276778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903766" y="4713444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903766" y="4231347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4670977" y="4277289"/>
                <a:ext cx="1278341" cy="1476369"/>
                <a:chOff x="1839256" y="4214430"/>
                <a:chExt cx="1278341" cy="1476369"/>
              </a:xfrm>
              <a:solidFill>
                <a:srgbClr val="FFFF00"/>
              </a:solidFill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839256" y="4713444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1839256" y="5191785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1839256" y="5673882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839256" y="4214430"/>
                  <a:ext cx="1278341" cy="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839256" y="4214430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839256" y="4692771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839256" y="5191785"/>
                  <a:ext cx="1278341" cy="499014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839256" y="5299572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1839256" y="4817475"/>
                  <a:ext cx="1278341" cy="374310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839256" y="4817475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903766" y="4276778"/>
                  <a:ext cx="1177195" cy="856407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903766" y="4713444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903766" y="4231347"/>
                  <a:ext cx="1177195" cy="960438"/>
                </a:xfrm>
                <a:prstGeom prst="straightConnector1">
                  <a:avLst/>
                </a:prstGeom>
                <a:grpFill/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Arrow Connector 88"/>
              <p:cNvCxnSpPr/>
              <p:nvPr/>
            </p:nvCxnSpPr>
            <p:spPr>
              <a:xfrm flipV="1">
                <a:off x="4651199" y="4294206"/>
                <a:ext cx="1203961" cy="498057"/>
              </a:xfrm>
              <a:prstGeom prst="straightConnector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3155915" y="4318628"/>
                <a:ext cx="1203961" cy="498057"/>
              </a:xfrm>
              <a:prstGeom prst="straightConnector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140840" y="4125232"/>
              <a:ext cx="461665" cy="16357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2890" y="4158665"/>
              <a:ext cx="461665" cy="16357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    S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3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20"/>
            <a:ext cx="8450290" cy="95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Compute                                                               step by step: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α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i="1" dirty="0" err="1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): the probability at the state </a:t>
            </a:r>
            <a:r>
              <a:rPr lang="en-US" sz="2400" i="1" dirty="0" err="1" smtClean="0">
                <a:solidFill>
                  <a:srgbClr val="000000"/>
                </a:solidFill>
              </a:rPr>
              <a:t>s</a:t>
            </a:r>
            <a:r>
              <a:rPr lang="en-US" sz="24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at time </a:t>
            </a:r>
            <a:r>
              <a:rPr lang="en-US" sz="2400" i="1" dirty="0" smtClean="0">
                <a:solidFill>
                  <a:srgbClr val="000000"/>
                </a:solidFill>
              </a:rPr>
              <a:t>t </a:t>
            </a:r>
            <a:r>
              <a:rPr lang="en-US" sz="2400" dirty="0" smtClean="0">
                <a:solidFill>
                  <a:srgbClr val="000000"/>
                </a:solidFill>
              </a:rPr>
              <a:t>given </a:t>
            </a:r>
            <a:r>
              <a:rPr lang="en-US" sz="2400" i="1" dirty="0" smtClean="0">
                <a:solidFill>
                  <a:srgbClr val="000000"/>
                </a:solidFill>
              </a:rPr>
              <a:t>E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4C20-44B9-BE4D-8050-20F7335BEC21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344511"/>
            <a:ext cx="8407400" cy="403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93" y="2426829"/>
            <a:ext cx="2085421" cy="447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5519328"/>
            <a:ext cx="8286536" cy="8370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5356" y="2434526"/>
            <a:ext cx="1857527" cy="3561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01099" y="5519328"/>
            <a:ext cx="3467618" cy="8370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869" y="1407156"/>
            <a:ext cx="4130649" cy="3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  <a:r>
              <a:rPr lang="en-US" dirty="0" smtClean="0"/>
              <a:t>Learn optimal policy </a:t>
            </a:r>
            <a:r>
              <a:rPr lang="en-US" dirty="0"/>
              <a:t>π(s)=</a:t>
            </a:r>
            <a:r>
              <a:rPr lang="en-US" dirty="0" smtClean="0"/>
              <a:t>a</a:t>
            </a:r>
          </a:p>
          <a:p>
            <a:r>
              <a:rPr lang="en-US" dirty="0" smtClean="0"/>
              <a:t>Model-based RL</a:t>
            </a:r>
          </a:p>
          <a:p>
            <a:pPr lvl="1"/>
            <a:r>
              <a:rPr lang="en-US" dirty="0" smtClean="0"/>
              <a:t>Learn the model first, then the policy</a:t>
            </a:r>
          </a:p>
          <a:p>
            <a:r>
              <a:rPr lang="en-US" dirty="0" smtClean="0"/>
              <a:t>Model-free RL</a:t>
            </a:r>
          </a:p>
          <a:p>
            <a:pPr lvl="1"/>
            <a:r>
              <a:rPr lang="en-US" dirty="0" smtClean="0"/>
              <a:t>Learn the policy w/o learning an explicit model</a:t>
            </a:r>
          </a:p>
          <a:p>
            <a:pPr lvl="2"/>
            <a:r>
              <a:rPr lang="en-US" dirty="0" smtClean="0"/>
              <a:t>Monte Carlo</a:t>
            </a:r>
          </a:p>
          <a:p>
            <a:pPr lvl="2"/>
            <a:r>
              <a:rPr lang="en-US" dirty="0" smtClean="0"/>
              <a:t>Temporal Difference</a:t>
            </a:r>
          </a:p>
          <a:p>
            <a:pPr lvl="2"/>
            <a:r>
              <a:rPr lang="en-US" dirty="0" smtClean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19743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>
                <a:solidFill>
                  <a:srgbClr val="F79646"/>
                </a:solidFill>
              </a:rPr>
              <a:t> α 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8651-2B1E-6A44-BE63-C4753446C48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05803" y="287936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60927" y="280015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454238" y="2631925"/>
            <a:ext cx="35066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α</a:t>
            </a:r>
            <a:r>
              <a:rPr lang="en-US" sz="1600" baseline="-25000" dirty="0"/>
              <a:t>2</a:t>
            </a:r>
            <a:r>
              <a:rPr lang="en-US" sz="1600" dirty="0" smtClean="0"/>
              <a:t>(s</a:t>
            </a:r>
            <a:r>
              <a:rPr lang="en-US" sz="1600" baseline="-25000" dirty="0"/>
              <a:t>3</a:t>
            </a:r>
            <a:r>
              <a:rPr lang="en-US" sz="1600" dirty="0" smtClean="0"/>
              <a:t>)=(.2*.1+.125*.1+.05*.1+.1*.4)*0.1</a:t>
            </a:r>
          </a:p>
          <a:p>
            <a:endParaRPr lang="en-US" sz="1600" dirty="0"/>
          </a:p>
          <a:p>
            <a:r>
              <a:rPr lang="en-US" sz="1600" dirty="0" smtClean="0"/>
              <a:t>α</a:t>
            </a:r>
            <a:r>
              <a:rPr lang="en-US" sz="1600" baseline="-25000" dirty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(.2*.5+.125*.1+.05*.3+.1*.2)*0.2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α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</a:t>
            </a:r>
            <a:r>
              <a:rPr lang="en-US" sz="1600" dirty="0"/>
              <a:t>.2*</a:t>
            </a:r>
            <a:r>
              <a:rPr lang="en-US" sz="1600" dirty="0" smtClean="0"/>
              <a:t>.3+</a:t>
            </a:r>
            <a:r>
              <a:rPr lang="en-US" sz="1600" dirty="0"/>
              <a:t>.125*</a:t>
            </a:r>
            <a:r>
              <a:rPr lang="en-US" sz="1600" dirty="0" smtClean="0"/>
              <a:t>.3+</a:t>
            </a:r>
            <a:r>
              <a:rPr lang="en-US" sz="1600" dirty="0"/>
              <a:t>.05*.3+.1*</a:t>
            </a:r>
            <a:r>
              <a:rPr lang="en-US" sz="1600" dirty="0" smtClean="0"/>
              <a:t>.1)*0.2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α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r>
              <a:rPr lang="en-US" sz="1600" dirty="0"/>
              <a:t>=</a:t>
            </a:r>
            <a:r>
              <a:rPr lang="en-US" sz="1600" dirty="0" smtClean="0"/>
              <a:t>(</a:t>
            </a:r>
            <a:r>
              <a:rPr lang="en-US" sz="1600" dirty="0"/>
              <a:t>.2*</a:t>
            </a:r>
            <a:r>
              <a:rPr lang="en-US" sz="1600" dirty="0" smtClean="0"/>
              <a:t>.1+</a:t>
            </a:r>
            <a:r>
              <a:rPr lang="en-US" sz="1600" dirty="0"/>
              <a:t>.125*</a:t>
            </a:r>
            <a:r>
              <a:rPr lang="en-US" sz="1600" dirty="0" smtClean="0"/>
              <a:t>.5+</a:t>
            </a:r>
            <a:r>
              <a:rPr lang="en-US" sz="1600" dirty="0"/>
              <a:t>.05*.3+.1*</a:t>
            </a:r>
            <a:r>
              <a:rPr lang="en-US" sz="1600" dirty="0" smtClean="0"/>
              <a:t>.3)*0.1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261647" y="2642156"/>
            <a:ext cx="461665" cy="16357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1738312"/>
            <a:ext cx="2955925" cy="5822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39" y="4955074"/>
            <a:ext cx="4834315" cy="4239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39" y="5453095"/>
            <a:ext cx="4239129" cy="48209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2837" y="2713127"/>
            <a:ext cx="20423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α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(s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)=0.25*0.8=0.2</a:t>
            </a:r>
          </a:p>
          <a:p>
            <a:endParaRPr lang="en-US" sz="1600" dirty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0.5=0.125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0.2=0.05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</a:t>
            </a:r>
            <a:r>
              <a:rPr lang="en-US" sz="1600" dirty="0"/>
              <a:t>=0.25*</a:t>
            </a:r>
            <a:r>
              <a:rPr lang="en-US" sz="1600" dirty="0" smtClean="0"/>
              <a:t>0.4=0.1</a:t>
            </a:r>
            <a:endParaRPr lang="en-US" sz="16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937556"/>
            <a:ext cx="1852813" cy="38298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57438" y="1937556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121401" y="1897869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  <a:r>
              <a:rPr lang="en-US" dirty="0" smtClean="0">
                <a:solidFill>
                  <a:srgbClr val="F79646"/>
                </a:solidFill>
              </a:rPr>
              <a:t> α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270D-0F07-224B-8104-BD05964BE1E1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8066" y="259593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24002" y="2627690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1484" y="2503621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536407" y="2546321"/>
            <a:ext cx="12676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)=0.00775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)=0.0295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.092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.0125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38" y="1573983"/>
            <a:ext cx="2552700" cy="5028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002343" y="2538016"/>
            <a:ext cx="399630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)=(.00775*.1+.0295*.1+.092*.1+.0125*.4)*0.1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.5</a:t>
            </a:r>
            <a:r>
              <a:rPr lang="en-US" sz="1400" dirty="0"/>
              <a:t>+.0295*</a:t>
            </a:r>
            <a:r>
              <a:rPr lang="en-US" sz="1400" dirty="0" smtClean="0"/>
              <a:t>.1</a:t>
            </a:r>
            <a:r>
              <a:rPr lang="en-US" sz="1400" dirty="0"/>
              <a:t>+.092*</a:t>
            </a:r>
            <a:r>
              <a:rPr lang="en-US" sz="1400" dirty="0" smtClean="0"/>
              <a:t>.3</a:t>
            </a:r>
            <a:r>
              <a:rPr lang="en-US" sz="1400" dirty="0"/>
              <a:t>+.0125*</a:t>
            </a:r>
            <a:r>
              <a:rPr lang="en-US" sz="1400" dirty="0" smtClean="0"/>
              <a:t>.2)*0.3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.3</a:t>
            </a:r>
            <a:r>
              <a:rPr lang="en-US" sz="1400" dirty="0"/>
              <a:t>+.0295*</a:t>
            </a:r>
            <a:r>
              <a:rPr lang="en-US" sz="1400" dirty="0" smtClean="0"/>
              <a:t>.3</a:t>
            </a:r>
            <a:r>
              <a:rPr lang="en-US" sz="1400" dirty="0"/>
              <a:t>+.092*.3+.0125*</a:t>
            </a:r>
            <a:r>
              <a:rPr lang="en-US" sz="1400" dirty="0" smtClean="0"/>
              <a:t>.1)*0.6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=(.00775*</a:t>
            </a:r>
            <a:r>
              <a:rPr lang="en-US" sz="1400" dirty="0" smtClean="0"/>
              <a:t>.1</a:t>
            </a:r>
            <a:r>
              <a:rPr lang="en-US" sz="1400" dirty="0"/>
              <a:t>+.0295*</a:t>
            </a:r>
            <a:r>
              <a:rPr lang="en-US" sz="1400" dirty="0" smtClean="0"/>
              <a:t>.5+</a:t>
            </a:r>
            <a:r>
              <a:rPr lang="en-US" sz="1400" dirty="0"/>
              <a:t>. .092*.3+.0125*</a:t>
            </a:r>
            <a:r>
              <a:rPr lang="en-US" sz="1400" dirty="0" smtClean="0"/>
              <a:t>.3)*0.5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39" y="4955074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39" y="5453095"/>
            <a:ext cx="4239129" cy="482097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4802188" y="1660549"/>
            <a:ext cx="579437" cy="2770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Compute β</a:t>
            </a:r>
            <a:r>
              <a:rPr lang="en-US" i="1" baseline="-25000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 by Backward Procedure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7268" y="1293845"/>
            <a:ext cx="7743099" cy="6832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β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t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i="1" dirty="0" err="1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): given E, the probability of being at the state </a:t>
            </a:r>
            <a:r>
              <a:rPr lang="en-US" sz="2800" i="1" dirty="0" err="1" smtClean="0">
                <a:solidFill>
                  <a:srgbClr val="000000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at time </a:t>
            </a:r>
            <a:r>
              <a:rPr lang="en-US" sz="2800" i="1" dirty="0" smtClean="0">
                <a:solidFill>
                  <a:srgbClr val="000000"/>
                </a:solidFill>
              </a:rPr>
              <a:t>t</a:t>
            </a:r>
            <a:endParaRPr lang="en-US" sz="2800" i="1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CF5A-A17A-9248-9852-2EDA098F2642}" type="datetime1">
              <a:rPr lang="en-US" smtClean="0">
                <a:solidFill>
                  <a:srgbClr val="000000"/>
                </a:solidFill>
              </a:rPr>
              <a:t>11/30/16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>
                <a:solidFill>
                  <a:srgbClr val="000000"/>
                </a:solidFill>
              </a:r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51" y="4894372"/>
            <a:ext cx="5509931" cy="14403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74452" y="1977100"/>
            <a:ext cx="5520580" cy="2682072"/>
            <a:chOff x="1874452" y="1198705"/>
            <a:chExt cx="5520580" cy="26820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5135" y="1198705"/>
              <a:ext cx="2005459" cy="46357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4452" y="1474119"/>
              <a:ext cx="5520580" cy="2406658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2872415" y="2009707"/>
            <a:ext cx="1931237" cy="26872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4482" y="4894372"/>
            <a:ext cx="2366333" cy="42786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smtClean="0">
                <a:solidFill>
                  <a:srgbClr val="F79646"/>
                </a:solidFill>
              </a:rPr>
              <a:t>β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70D2-0695-CC4F-91FE-E7C3B3C7FEE3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0074" y="290835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091034" y="279417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18530" y="2524024"/>
            <a:ext cx="110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3</a:t>
            </a:r>
            <a:r>
              <a:rPr lang="en-US" dirty="0" smtClean="0"/>
              <a:t>)=1.0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)=1.0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28415" y="2587522"/>
            <a:ext cx="35626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)=(.1*.1+.5*.3+.3*.6+.1*.5)*1.0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</a:t>
            </a:r>
            <a:r>
              <a:rPr lang="en-US" dirty="0"/>
              <a:t>(.1*.1+</a:t>
            </a:r>
            <a:r>
              <a:rPr lang="en-US" dirty="0" smtClean="0"/>
              <a:t>.1*</a:t>
            </a:r>
            <a:r>
              <a:rPr lang="en-US" dirty="0"/>
              <a:t>.3+.3*</a:t>
            </a:r>
            <a:r>
              <a:rPr lang="en-US" dirty="0" smtClean="0"/>
              <a:t>.6+.5*.5)*1.0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</a:t>
            </a:r>
            <a:r>
              <a:rPr lang="en-US" dirty="0"/>
              <a:t>(.1*.1+</a:t>
            </a:r>
            <a:r>
              <a:rPr lang="en-US" dirty="0" smtClean="0"/>
              <a:t>.3*</a:t>
            </a:r>
            <a:r>
              <a:rPr lang="en-US" dirty="0"/>
              <a:t>.3+.3*</a:t>
            </a:r>
            <a:r>
              <a:rPr lang="en-US" dirty="0" smtClean="0"/>
              <a:t>.6+.3*.5)*1.0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</a:t>
            </a:r>
            <a:r>
              <a:rPr lang="en-US" dirty="0"/>
              <a:t>(</a:t>
            </a:r>
            <a:r>
              <a:rPr lang="en-US" dirty="0" smtClean="0"/>
              <a:t>.4*</a:t>
            </a:r>
            <a:r>
              <a:rPr lang="en-US" dirty="0"/>
              <a:t>.1+</a:t>
            </a:r>
            <a:r>
              <a:rPr lang="en-US" dirty="0" smtClean="0"/>
              <a:t>.2*</a:t>
            </a:r>
            <a:r>
              <a:rPr lang="en-US" dirty="0"/>
              <a:t>.3+</a:t>
            </a:r>
            <a:r>
              <a:rPr lang="en-US" dirty="0" smtClean="0"/>
              <a:t>.1*.6+.3*.5)*1.0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0" y="1848632"/>
            <a:ext cx="2005459" cy="4635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99" y="1789056"/>
            <a:ext cx="3011015" cy="52314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2511" y="2748945"/>
            <a:ext cx="461665" cy="16357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    S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89" y="4882957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689" y="5380978"/>
            <a:ext cx="4239129" cy="482097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841995" y="1920873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>
            <a:off x="2317662" y="1922460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smtClean="0">
                <a:solidFill>
                  <a:srgbClr val="F79646"/>
                </a:solidFill>
              </a:rPr>
              <a:t>β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D1DE-E2D2-7146-871B-1971B41233C2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73808" y="2751745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677" y="280514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586018" y="2456806"/>
            <a:ext cx="110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3</a:t>
            </a:r>
            <a:r>
              <a:rPr lang="en-US" dirty="0" smtClean="0"/>
              <a:t>)=1.0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)=1.0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)=1.0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2149" y="2501228"/>
            <a:ext cx="1217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)=0.39</a:t>
            </a:r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)=0.47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)=0.43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)=0.31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00" y="1868369"/>
            <a:ext cx="3047643" cy="52951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75337" y="2536188"/>
            <a:ext cx="2934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 = fill in here in the class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)=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)=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77" y="5010931"/>
            <a:ext cx="4834315" cy="4239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77" y="5508952"/>
            <a:ext cx="4239129" cy="482097"/>
          </a:xfrm>
          <a:prstGeom prst="rect">
            <a:avLst/>
          </a:prstGeom>
        </p:spPr>
      </p:pic>
      <p:sp>
        <p:nvSpPr>
          <p:cNvPr id="47" name="Left Arrow 46"/>
          <p:cNvSpPr/>
          <p:nvPr/>
        </p:nvSpPr>
        <p:spPr>
          <a:xfrm>
            <a:off x="3938318" y="1992310"/>
            <a:ext cx="421505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ϒ</a:t>
            </a:r>
            <a:r>
              <a:rPr lang="en-US" i="1" baseline="-25000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/>
              <a:t>Value: Putting </a:t>
            </a:r>
            <a:r>
              <a:rPr lang="en-US" dirty="0">
                <a:solidFill>
                  <a:srgbClr val="F79646"/>
                </a:solidFill>
              </a:rPr>
              <a:t>α</a:t>
            </a:r>
            <a:r>
              <a:rPr lang="en-US" dirty="0"/>
              <a:t> and </a:t>
            </a:r>
            <a:r>
              <a:rPr lang="en-US" dirty="0">
                <a:solidFill>
                  <a:srgbClr val="F79646"/>
                </a:solidFill>
              </a:rPr>
              <a:t>β </a:t>
            </a:r>
            <a:r>
              <a:rPr lang="en-US" dirty="0"/>
              <a:t>together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079"/>
            <a:ext cx="8229600" cy="9824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ϒ</a:t>
            </a:r>
            <a:r>
              <a:rPr lang="en-US" sz="2800" i="1" baseline="-25000" dirty="0" err="1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 err="1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is the probability of being at state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at time </a:t>
            </a:r>
            <a:r>
              <a:rPr lang="en-US" sz="2800" i="1" dirty="0" smtClean="0"/>
              <a:t>t</a:t>
            </a:r>
            <a:r>
              <a:rPr lang="en-US" sz="2800" dirty="0" smtClean="0"/>
              <a:t> given the entire experience E</a:t>
            </a:r>
            <a:r>
              <a:rPr lang="en-US" sz="2800" baseline="-25000" dirty="0" smtClean="0"/>
              <a:t>1:T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40CD-EB1D-2E44-BCAE-CBE9B1A11053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59" y="4285440"/>
            <a:ext cx="5942111" cy="23155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30940" y="2461435"/>
            <a:ext cx="2940600" cy="1662963"/>
            <a:chOff x="5041976" y="2449592"/>
            <a:chExt cx="2940600" cy="1662963"/>
          </a:xfrm>
        </p:grpSpPr>
        <p:sp>
          <p:nvSpPr>
            <p:cNvPr id="14" name="TextBox 13"/>
            <p:cNvSpPr txBox="1"/>
            <p:nvPr/>
          </p:nvSpPr>
          <p:spPr>
            <a:xfrm>
              <a:off x="6011737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20911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63494" y="2584815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497617" y="2584815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5059796" y="2656184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041976" y="3134525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041976" y="3312037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041976" y="3312037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238336" y="2449592"/>
            <a:ext cx="3510491" cy="1663841"/>
            <a:chOff x="1056896" y="2449592"/>
            <a:chExt cx="3510491" cy="1663841"/>
          </a:xfrm>
        </p:grpSpPr>
        <p:sp>
          <p:nvSpPr>
            <p:cNvPr id="12" name="TextBox 11"/>
            <p:cNvSpPr txBox="1"/>
            <p:nvPr/>
          </p:nvSpPr>
          <p:spPr>
            <a:xfrm>
              <a:off x="1056896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6902" y="2449592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7123" y="3108251"/>
              <a:ext cx="31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i</a:t>
              </a:r>
              <a:endParaRPr lang="en-US" baseline="-25000" dirty="0" smtClean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18561" y="2609237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58568" y="2637064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endCxn id="16" idx="1"/>
            </p:cNvCxnSpPr>
            <p:nvPr/>
          </p:nvCxnSpPr>
          <p:spPr>
            <a:xfrm>
              <a:off x="3880356" y="2637064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6" idx="1"/>
            </p:cNvCxnSpPr>
            <p:nvPr/>
          </p:nvCxnSpPr>
          <p:spPr>
            <a:xfrm>
              <a:off x="3862536" y="3115405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1"/>
            </p:cNvCxnSpPr>
            <p:nvPr/>
          </p:nvCxnSpPr>
          <p:spPr>
            <a:xfrm flipV="1">
              <a:off x="3862536" y="3292917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1"/>
            </p:cNvCxnSpPr>
            <p:nvPr/>
          </p:nvCxnSpPr>
          <p:spPr>
            <a:xfrm flipV="1">
              <a:off x="3862536" y="3292917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72266" y="3735490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4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>
                <a:solidFill>
                  <a:schemeClr val="accent6"/>
                </a:solidFill>
              </a:rPr>
              <a:t>γ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79646"/>
                </a:solidFill>
              </a:rPr>
              <a:t>α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79646"/>
                </a:solidFill>
              </a:rPr>
              <a:t>β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743B-587C-8244-96F9-7F6E7299D992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18432" y="3313211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3" name="Straight Arrow Connector 12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24114" y="3260672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302265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γ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2018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53200" y="3059637"/>
            <a:ext cx="673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γ</a:t>
            </a:r>
            <a:r>
              <a:rPr lang="en-US" baseline="-25000" dirty="0"/>
              <a:t>3</a:t>
            </a:r>
            <a:r>
              <a:rPr lang="en-US" dirty="0" smtClean="0"/>
              <a:t>(s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γ</a:t>
            </a:r>
            <a:r>
              <a:rPr lang="en-US" baseline="-25000" dirty="0" smtClean="0"/>
              <a:t>3</a:t>
            </a:r>
            <a:r>
              <a:rPr lang="en-US" dirty="0" smtClean="0"/>
              <a:t>(s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65" y="2703275"/>
            <a:ext cx="1000633" cy="25241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3" y="2707271"/>
            <a:ext cx="1000633" cy="2524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693775"/>
            <a:ext cx="1000633" cy="2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</a:t>
            </a:r>
            <a:r>
              <a:rPr lang="en-US" dirty="0">
                <a:solidFill>
                  <a:srgbClr val="F79646"/>
                </a:solidFill>
              </a:rPr>
              <a:t>α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79646"/>
                </a:solidFill>
              </a:rPr>
              <a:t>β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FA5D-9EE2-6B47-A5B7-D8D709C8E96D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88293" y="2595938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8" name="Straight Arrow Connector 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67276" y="2610773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22" name="Straight Arrow Connector 21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61484" y="2503621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66634" y="2546321"/>
            <a:ext cx="12676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)=0.00775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)=0.0295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.092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r>
              <a:rPr lang="en-US" sz="1400" dirty="0"/>
              <a:t>0</a:t>
            </a:r>
            <a:r>
              <a:rPr lang="en-US" sz="1400" dirty="0" smtClean="0"/>
              <a:t>.0125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15851" y="2491336"/>
            <a:ext cx="13586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)=.0017925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)=.0110775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)=.024015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)=.0234375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7126" y="2528717"/>
            <a:ext cx="992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)=0.39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)=0.47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)=0.43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)=0.31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943730" y="2503989"/>
            <a:ext cx="8972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)=1.0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)=1.0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)=1.0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)=1.0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10333" y="2493406"/>
            <a:ext cx="5804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ξ</a:t>
            </a:r>
            <a:r>
              <a:rPr lang="en-US" i="1" baseline="-25000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i,j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439"/>
            <a:ext cx="8229600" cy="10256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ξ</a:t>
            </a:r>
            <a:r>
              <a:rPr lang="en-US" sz="2800" i="1" baseline="-25000" dirty="0" err="1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i="1" dirty="0" err="1">
                <a:solidFill>
                  <a:srgbClr val="0000FF"/>
                </a:solidFill>
              </a:rPr>
              <a:t>i,j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is the probability of making transition from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to </a:t>
            </a:r>
            <a:r>
              <a:rPr lang="en-US" sz="2800" i="1" dirty="0" err="1" smtClean="0"/>
              <a:t>s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smtClean="0"/>
              <a:t> </a:t>
            </a:r>
            <a:r>
              <a:rPr lang="en-US" sz="2800" dirty="0" smtClean="0"/>
              <a:t>at time </a:t>
            </a:r>
            <a:r>
              <a:rPr lang="en-US" sz="2800" i="1" dirty="0" smtClean="0"/>
              <a:t>t</a:t>
            </a:r>
            <a:r>
              <a:rPr lang="en-US" sz="2800" dirty="0" smtClean="0"/>
              <a:t> in the experience E</a:t>
            </a:r>
            <a:r>
              <a:rPr lang="en-US" sz="2800" baseline="-25000" dirty="0" smtClean="0"/>
              <a:t>1:T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2134-0BD3-DC45-98C5-FF4D06521EA6}" type="datetime1">
              <a:rPr lang="en-US" smtClean="0"/>
              <a:t>11/30/16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96" y="4366016"/>
            <a:ext cx="4910434" cy="22863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00095" y="2486145"/>
            <a:ext cx="6925680" cy="1879870"/>
            <a:chOff x="1064125" y="2775963"/>
            <a:chExt cx="6925680" cy="1879870"/>
          </a:xfrm>
        </p:grpSpPr>
        <p:sp>
          <p:nvSpPr>
            <p:cNvPr id="13" name="TextBox 12"/>
            <p:cNvSpPr txBox="1"/>
            <p:nvPr/>
          </p:nvSpPr>
          <p:spPr>
            <a:xfrm>
              <a:off x="1064125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4131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8966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8140" y="2775963"/>
              <a:ext cx="461665" cy="16629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dirty="0"/>
                <a:t> </a:t>
              </a:r>
              <a:r>
                <a:rPr lang="en-US" dirty="0" smtClean="0"/>
                <a:t>   S2</a:t>
              </a:r>
              <a:r>
                <a:rPr lang="en-US" dirty="0"/>
                <a:t> </a:t>
              </a:r>
              <a:r>
                <a:rPr lang="en-US" dirty="0" smtClean="0"/>
                <a:t>   S3     S4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4352" y="3434622"/>
              <a:ext cx="310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i</a:t>
              </a:r>
              <a:endParaRPr lang="en-US" baseline="-25000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25790" y="2935608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370723" y="2911186"/>
              <a:ext cx="1278341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265797" y="2963435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839256" y="4817475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504846" y="2911186"/>
              <a:ext cx="621788" cy="1476369"/>
              <a:chOff x="1839256" y="4214430"/>
              <a:chExt cx="1278341" cy="1476369"/>
            </a:xfrm>
            <a:solidFill>
              <a:srgbClr val="FFFF00"/>
            </a:solidFill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1839256" y="4713444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839256" y="5191785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839256" y="5673882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839256" y="4214430"/>
                <a:ext cx="1278341" cy="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839256" y="4214430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39256" y="4692771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39256" y="5191785"/>
                <a:ext cx="1278341" cy="499014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839256" y="529957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1839256" y="4292402"/>
                <a:ext cx="1278341" cy="374310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839256" y="4817475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903766" y="4276778"/>
                <a:ext cx="1177195" cy="856407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903766" y="4713444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903766" y="4231347"/>
                <a:ext cx="1177195" cy="960438"/>
              </a:xfrm>
              <a:prstGeom prst="straightConnector1">
                <a:avLst/>
              </a:prstGeom>
              <a:grpFill/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endCxn id="17" idx="1"/>
            </p:cNvCxnSpPr>
            <p:nvPr/>
          </p:nvCxnSpPr>
          <p:spPr>
            <a:xfrm>
              <a:off x="3887585" y="2963435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1"/>
            </p:cNvCxnSpPr>
            <p:nvPr/>
          </p:nvCxnSpPr>
          <p:spPr>
            <a:xfrm>
              <a:off x="3869765" y="3441776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7" idx="1"/>
            </p:cNvCxnSpPr>
            <p:nvPr/>
          </p:nvCxnSpPr>
          <p:spPr>
            <a:xfrm flipV="1">
              <a:off x="3869765" y="3619288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7" idx="1"/>
            </p:cNvCxnSpPr>
            <p:nvPr/>
          </p:nvCxnSpPr>
          <p:spPr>
            <a:xfrm flipV="1">
              <a:off x="3869765" y="3619288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067025" y="2982555"/>
              <a:ext cx="376767" cy="655853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049205" y="3460896"/>
              <a:ext cx="394587" cy="17751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049205" y="3638408"/>
              <a:ext cx="394587" cy="321502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049205" y="3638408"/>
              <a:ext cx="394587" cy="750791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62215" y="4286501"/>
              <a:ext cx="93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       t+1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0912" y="3438062"/>
              <a:ext cx="311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baseline="-25000" dirty="0" err="1" smtClean="0"/>
                <a:t>j</a:t>
              </a:r>
              <a:endParaRPr lang="en-US" baseline="-25000" dirty="0" smtClean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519736" y="3683630"/>
              <a:ext cx="353973" cy="0"/>
            </a:xfrm>
            <a:prstGeom prst="straightConnector1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89668" y="3382071"/>
              <a:ext cx="319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</a:t>
              </a:r>
              <a:r>
                <a:rPr lang="en-US" sz="1400" baseline="-25000" dirty="0" err="1" smtClean="0"/>
                <a:t>t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4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>
                <a:solidFill>
                  <a:srgbClr val="F79646"/>
                </a:solidFill>
              </a:rPr>
              <a:t>ξ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0C9F-5106-384C-8C29-F2F5B6773052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49715" y="3205655"/>
            <a:ext cx="1278341" cy="1397103"/>
            <a:chOff x="1839256" y="4276779"/>
            <a:chExt cx="1278341" cy="1397103"/>
          </a:xfrm>
          <a:solidFill>
            <a:srgbClr val="FFFF00"/>
          </a:solidFill>
        </p:grpSpPr>
        <p:cxnSp>
          <p:nvCxnSpPr>
            <p:cNvPr id="28" name="Straight Arrow Connector 27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03766" y="4276779"/>
              <a:ext cx="1177195" cy="415992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91259" y="1879154"/>
            <a:ext cx="966881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ξ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10" y="1885057"/>
            <a:ext cx="3556530" cy="36933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12717" y="3055235"/>
            <a:ext cx="10856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)=0.2</a:t>
            </a:r>
          </a:p>
          <a:p>
            <a:endParaRPr lang="en-US" sz="1400" dirty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0.125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0.05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α</a:t>
            </a:r>
            <a:r>
              <a:rPr lang="en-US" sz="1400" baseline="-25000" dirty="0"/>
              <a:t>1</a:t>
            </a:r>
            <a:r>
              <a:rPr lang="en-US" sz="1400" dirty="0"/>
              <a:t>(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</a:t>
            </a:r>
            <a:r>
              <a:rPr lang="en-US" sz="1400" dirty="0"/>
              <a:t>=</a:t>
            </a:r>
            <a:r>
              <a:rPr lang="en-US" sz="1400" dirty="0" smtClean="0"/>
              <a:t>0.1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70408" y="3225196"/>
            <a:ext cx="1309706" cy="405409"/>
          </a:xfrm>
          <a:prstGeom prst="straightConnector1">
            <a:avLst/>
          </a:prstGeom>
          <a:solidFill>
            <a:srgbClr val="FFFF00"/>
          </a:solidFill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20815" y="3002774"/>
            <a:ext cx="1170713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|s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)=0.3</a:t>
            </a:r>
            <a:endParaRPr lang="en-US" sz="16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31217" y="3055235"/>
            <a:ext cx="992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)=0.39</a:t>
            </a:r>
          </a:p>
          <a:p>
            <a:endParaRPr lang="en-US" sz="1400" dirty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)=0.49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)=0.43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β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</a:t>
            </a:r>
            <a:r>
              <a:rPr lang="en-US" sz="1400" baseline="-25000" dirty="0"/>
              <a:t>0</a:t>
            </a:r>
            <a:r>
              <a:rPr lang="en-US" sz="1400" dirty="0" smtClean="0"/>
              <a:t>)=0.31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44689" y="3482001"/>
            <a:ext cx="1185440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θ</a:t>
            </a:r>
            <a:r>
              <a:rPr lang="en-US" sz="1600" baseline="-25000" dirty="0" smtClean="0"/>
              <a:t>s2</a:t>
            </a:r>
            <a:r>
              <a:rPr lang="en-US" sz="1600" dirty="0" smtClean="0"/>
              <a:t>(nth)=0.2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32254" y="3002774"/>
            <a:ext cx="1006405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(s</a:t>
            </a:r>
            <a:r>
              <a:rPr lang="en-US" sz="1600" baseline="-25000" dirty="0"/>
              <a:t>3</a:t>
            </a:r>
            <a:r>
              <a:rPr lang="en-US" sz="1600" dirty="0"/>
              <a:t>)=0.2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8693" y="3481966"/>
            <a:ext cx="1102986" cy="338554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β</a:t>
            </a:r>
            <a:r>
              <a:rPr lang="en-US" sz="1600" baseline="-25000" dirty="0"/>
              <a:t>2</a:t>
            </a:r>
            <a:r>
              <a:rPr lang="en-US" sz="1600" dirty="0"/>
              <a:t>(s</a:t>
            </a:r>
            <a:r>
              <a:rPr lang="en-US" sz="1600" baseline="-25000" dirty="0"/>
              <a:t>2</a:t>
            </a:r>
            <a:r>
              <a:rPr lang="en-US" sz="1600" dirty="0"/>
              <a:t>)=</a:t>
            </a:r>
            <a:r>
              <a:rPr lang="en-US" sz="1600" dirty="0" smtClean="0"/>
              <a:t>0.47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928056" y="3055235"/>
            <a:ext cx="13586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/>
              <a:t>3</a:t>
            </a:r>
            <a:r>
              <a:rPr lang="en-US" sz="1400" dirty="0" smtClean="0"/>
              <a:t>)=.0017925</a:t>
            </a:r>
          </a:p>
          <a:p>
            <a:endParaRPr lang="en-US" sz="1400" dirty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)=.0110775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)=.024015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α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(s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)=.0234375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50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an approximate model based on random action execution</a:t>
            </a:r>
          </a:p>
          <a:p>
            <a:pPr lvl="1"/>
            <a:r>
              <a:rPr lang="en-US" dirty="0" smtClean="0"/>
              <a:t>Count outcomes of s’ for each s, a</a:t>
            </a:r>
          </a:p>
          <a:p>
            <a:pPr lvl="1"/>
            <a:r>
              <a:rPr lang="en-US" dirty="0" smtClean="0"/>
              <a:t>Normalize to give an estimate of T(</a:t>
            </a:r>
            <a:r>
              <a:rPr lang="en-US" dirty="0" err="1" smtClean="0"/>
              <a:t>s,a,s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Propagate rewards when they are encountered to discover R(</a:t>
            </a:r>
            <a:r>
              <a:rPr lang="en-US" dirty="0" err="1" smtClean="0"/>
              <a:t>s,a,s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Solve the learned MDP and obtain a policy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Pros:</a:t>
            </a:r>
            <a:endParaRPr lang="en-US" dirty="0"/>
          </a:p>
          <a:p>
            <a:pPr lvl="1"/>
            <a:r>
              <a:rPr lang="en-US" dirty="0" smtClean="0"/>
              <a:t>If the goal changes, use the learned </a:t>
            </a:r>
            <a:r>
              <a:rPr lang="en-US" dirty="0"/>
              <a:t>T(</a:t>
            </a:r>
            <a:r>
              <a:rPr lang="en-US" dirty="0" err="1"/>
              <a:t>s,a,s</a:t>
            </a:r>
            <a:r>
              <a:rPr lang="en-US" dirty="0" smtClean="0"/>
              <a:t>’)</a:t>
            </a:r>
            <a:r>
              <a:rPr lang="en-US" dirty="0"/>
              <a:t> </a:t>
            </a:r>
            <a:r>
              <a:rPr lang="en-US" dirty="0" smtClean="0"/>
              <a:t>to recalculate U(s) and compute a new policy offline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Larger representation than model-free 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 the model by explanation</a:t>
            </a:r>
            <a:br>
              <a:rPr lang="en-US" dirty="0" smtClean="0"/>
            </a:br>
            <a:r>
              <a:rPr lang="en-US" dirty="0">
                <a:solidFill>
                  <a:srgbClr val="E46C0A"/>
                </a:solidFill>
              </a:rPr>
              <a:t>Update P, </a:t>
            </a:r>
            <a:r>
              <a:rPr lang="en-US" dirty="0" err="1">
                <a:solidFill>
                  <a:srgbClr val="E46C0A"/>
                </a:solidFill>
              </a:rPr>
              <a:t>θ</a:t>
            </a:r>
            <a:r>
              <a:rPr lang="en-US" dirty="0">
                <a:solidFill>
                  <a:srgbClr val="E46C0A"/>
                </a:solidFill>
              </a:rPr>
              <a:t>, π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E3F-A6D1-F249-B91F-B0759B23B2F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60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2541" y="2009083"/>
            <a:ext cx="3810000" cy="2610677"/>
            <a:chOff x="2209800" y="1711164"/>
            <a:chExt cx="3810000" cy="2610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711164"/>
              <a:ext cx="3810000" cy="1930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537057"/>
              <a:ext cx="3810000" cy="78478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320344" y="2736145"/>
            <a:ext cx="33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all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E, how many go to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139332" y="2814545"/>
            <a:ext cx="1181012" cy="106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20344" y="3217823"/>
            <a:ext cx="383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all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E, how many appear as 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209888" y="3402489"/>
            <a:ext cx="1110456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7999" y="2031112"/>
            <a:ext cx="275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the whole experience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determine the beginning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67088" y="2242791"/>
            <a:ext cx="710911" cy="27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9787" y="4155176"/>
            <a:ext cx="395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the whole experience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determine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distribution for the next state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876261" y="4155176"/>
            <a:ext cx="37352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E-Step:  </a:t>
            </a:r>
            <a:r>
              <a:rPr lang="en-US" dirty="0" smtClean="0"/>
              <a:t>Estimate </a:t>
            </a:r>
            <a:r>
              <a:rPr lang="en-US" dirty="0"/>
              <a:t>P(E|M</a:t>
            </a:r>
            <a:r>
              <a:rPr lang="en-US" dirty="0" smtClean="0"/>
              <a:t>) the likelihood of the experience E given the model M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E.g., computing α, β,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using the experience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K-means: assigning data to the (closest) clusters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M-Step: </a:t>
            </a:r>
            <a:r>
              <a:rPr lang="en-US" dirty="0" smtClean="0"/>
              <a:t>Maximize the parameters of the model M using the knowledge (e.g., explanations) learned from the experience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E.g., update P, </a:t>
            </a:r>
            <a:r>
              <a:rPr lang="en-US" dirty="0" err="1" smtClean="0">
                <a:solidFill>
                  <a:srgbClr val="E46C0A"/>
                </a:solidFill>
              </a:rPr>
              <a:t>θ</a:t>
            </a:r>
            <a:r>
              <a:rPr lang="en-US" dirty="0" smtClean="0">
                <a:solidFill>
                  <a:srgbClr val="E46C0A"/>
                </a:solidFill>
              </a:rPr>
              <a:t>, π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α, β,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ξ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K-means: move the clusters based on the assignments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C81-2D3A-5D41-B829-906ADC967667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he most general and powerful learning method</a:t>
            </a:r>
          </a:p>
          <a:p>
            <a:pPr lvl="1"/>
            <a:r>
              <a:rPr lang="en-US" dirty="0" smtClean="0"/>
              <a:t>Many existing algorithms are special cases of EM</a:t>
            </a:r>
          </a:p>
          <a:p>
            <a:r>
              <a:rPr lang="en-US" dirty="0" smtClean="0"/>
              <a:t>Tremendous application potentials</a:t>
            </a:r>
          </a:p>
          <a:p>
            <a:pPr lvl="1"/>
            <a:r>
              <a:rPr lang="en-US" dirty="0" smtClean="0"/>
              <a:t>Robot navigation, localization, mapping, SLAM, manipulation, planning, etc.</a:t>
            </a:r>
          </a:p>
          <a:p>
            <a:pPr lvl="1"/>
            <a:r>
              <a:rPr lang="en-US" dirty="0" smtClean="0"/>
              <a:t>Natural language processes (IBM’s Watson)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Gaming that can improve themselves</a:t>
            </a:r>
          </a:p>
          <a:p>
            <a:pPr lvl="1"/>
            <a:r>
              <a:rPr lang="en-US" dirty="0" smtClean="0"/>
              <a:t>Discovering patterns from genetic and health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56D-2E43-1041-8581-5DB839DEFAE8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F0C-171E-854B-8313-C127A9754B2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lvl="1" indent="-256032">
              <a:spcBef>
                <a:spcPts val="400"/>
              </a:spcBef>
            </a:pPr>
            <a:r>
              <a:rPr lang="en-US" dirty="0" smtClean="0"/>
              <a:t>Generate a fixed policy </a:t>
            </a:r>
            <a:r>
              <a:rPr lang="en-US" dirty="0"/>
              <a:t>π(s)=</a:t>
            </a:r>
            <a:r>
              <a:rPr lang="en-US" dirty="0" smtClean="0"/>
              <a:t>a</a:t>
            </a:r>
          </a:p>
          <a:p>
            <a:pPr marL="365760" lvl="1" indent="-256032">
              <a:spcBef>
                <a:spcPts val="400"/>
              </a:spcBef>
            </a:pPr>
            <a:r>
              <a:rPr lang="en-US" dirty="0" smtClean="0"/>
              <a:t>In each episode the learner simply follows the policy starting at a random state</a:t>
            </a:r>
          </a:p>
          <a:p>
            <a:pPr marL="365760" lvl="1" indent="-256032">
              <a:spcBef>
                <a:spcPts val="400"/>
              </a:spcBef>
            </a:pPr>
            <a:r>
              <a:rPr lang="en-US" dirty="0" smtClean="0"/>
              <a:t>Average the sampled returns originating from each state</a:t>
            </a:r>
          </a:p>
          <a:p>
            <a:pPr marL="365760" lvl="1" indent="-256032">
              <a:spcBef>
                <a:spcPts val="400"/>
              </a:spcBef>
            </a:pPr>
            <a:r>
              <a:rPr lang="en-US" dirty="0" smtClean="0"/>
              <a:t>Generate a new policy based on U(s), repeat as in policy iteration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Works </a:t>
            </a:r>
            <a:r>
              <a:rPr lang="en-US" dirty="0" smtClean="0"/>
              <a:t>only in </a:t>
            </a:r>
            <a:r>
              <a:rPr lang="en-US" dirty="0"/>
              <a:t>episodic </a:t>
            </a:r>
            <a:r>
              <a:rPr lang="en-US" dirty="0" smtClean="0"/>
              <a:t>problems</a:t>
            </a:r>
            <a:endParaRPr lang="en-US" dirty="0"/>
          </a:p>
          <a:p>
            <a:pPr lvl="1"/>
            <a:r>
              <a:rPr lang="en-US" dirty="0" smtClean="0"/>
              <a:t>Takes very long to converge as learning is from complete sample returns</a:t>
            </a:r>
          </a:p>
          <a:p>
            <a:pPr lvl="1"/>
            <a:r>
              <a:rPr lang="en-US" dirty="0" smtClean="0"/>
              <a:t>Wastes information as it figures out state </a:t>
            </a:r>
            <a:r>
              <a:rPr lang="en-US" dirty="0"/>
              <a:t>values in isolation from other states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029200" y="5791200"/>
            <a:ext cx="3276600" cy="867178"/>
            <a:chOff x="3048000" y="4572000"/>
            <a:chExt cx="3276600" cy="867178"/>
          </a:xfrm>
        </p:grpSpPr>
        <p:sp>
          <p:nvSpPr>
            <p:cNvPr id="5" name="Oval 4"/>
            <p:cNvSpPr/>
            <p:nvPr/>
          </p:nvSpPr>
          <p:spPr>
            <a:xfrm>
              <a:off x="3048000" y="4829578"/>
              <a:ext cx="5334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4829578"/>
              <a:ext cx="533400" cy="60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581400" y="5134378"/>
              <a:ext cx="457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953000" y="4829578"/>
              <a:ext cx="5334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6"/>
              <a:endCxn id="14" idx="2"/>
            </p:cNvCxnSpPr>
            <p:nvPr/>
          </p:nvCxnSpPr>
          <p:spPr>
            <a:xfrm>
              <a:off x="4572000" y="5134378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91200" y="4829578"/>
              <a:ext cx="5334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>
              <a:off x="5486400" y="5124853"/>
              <a:ext cx="304800" cy="95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897097" y="4572000"/>
              <a:ext cx="850645" cy="409978"/>
            </a:xfrm>
            <a:custGeom>
              <a:avLst/>
              <a:gdLst>
                <a:gd name="connsiteX0" fmla="*/ 636803 w 850645"/>
                <a:gd name="connsiteY0" fmla="*/ 409978 h 409978"/>
                <a:gd name="connsiteX1" fmla="*/ 846353 w 850645"/>
                <a:gd name="connsiteY1" fmla="*/ 219478 h 409978"/>
                <a:gd name="connsiteX2" fmla="*/ 465353 w 850645"/>
                <a:gd name="connsiteY2" fmla="*/ 403 h 409978"/>
                <a:gd name="connsiteX3" fmla="*/ 8153 w 850645"/>
                <a:gd name="connsiteY3" fmla="*/ 171853 h 409978"/>
                <a:gd name="connsiteX4" fmla="*/ 160553 w 850645"/>
                <a:gd name="connsiteY4" fmla="*/ 409978 h 409978"/>
                <a:gd name="connsiteX5" fmla="*/ 160553 w 850645"/>
                <a:gd name="connsiteY5" fmla="*/ 409978 h 409978"/>
                <a:gd name="connsiteX6" fmla="*/ 179603 w 850645"/>
                <a:gd name="connsiteY6" fmla="*/ 362353 h 409978"/>
                <a:gd name="connsiteX7" fmla="*/ 179603 w 850645"/>
                <a:gd name="connsiteY7" fmla="*/ 371878 h 40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0645" h="409978">
                  <a:moveTo>
                    <a:pt x="636803" y="409978"/>
                  </a:moveTo>
                  <a:cubicBezTo>
                    <a:pt x="755865" y="348859"/>
                    <a:pt x="874928" y="287740"/>
                    <a:pt x="846353" y="219478"/>
                  </a:cubicBezTo>
                  <a:cubicBezTo>
                    <a:pt x="817778" y="151216"/>
                    <a:pt x="605053" y="8340"/>
                    <a:pt x="465353" y="403"/>
                  </a:cubicBezTo>
                  <a:cubicBezTo>
                    <a:pt x="325653" y="-7534"/>
                    <a:pt x="58953" y="103590"/>
                    <a:pt x="8153" y="171853"/>
                  </a:cubicBezTo>
                  <a:cubicBezTo>
                    <a:pt x="-42647" y="240115"/>
                    <a:pt x="160553" y="409978"/>
                    <a:pt x="160553" y="409978"/>
                  </a:cubicBezTo>
                  <a:lnTo>
                    <a:pt x="160553" y="409978"/>
                  </a:lnTo>
                  <a:cubicBezTo>
                    <a:pt x="163728" y="402040"/>
                    <a:pt x="176428" y="368703"/>
                    <a:pt x="179603" y="362353"/>
                  </a:cubicBezTo>
                  <a:cubicBezTo>
                    <a:pt x="182778" y="356003"/>
                    <a:pt x="173253" y="363941"/>
                    <a:pt x="179603" y="371878"/>
                  </a:cubicBezTo>
                </a:path>
              </a:pathLst>
            </a:custGeom>
            <a:noFill/>
            <a:ln w="25400" cmpd="sng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8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Improve Monte Carlo, still using a fixed policy</a:t>
            </a:r>
          </a:p>
          <a:p>
            <a:pPr lvl="1"/>
            <a:r>
              <a:rPr lang="en-US" dirty="0" smtClean="0"/>
              <a:t>allow updates to U(s) each time a transition  (</a:t>
            </a:r>
            <a:r>
              <a:rPr lang="en-US" dirty="0" err="1" smtClean="0"/>
              <a:t>s,a,s’,r</a:t>
            </a:r>
            <a:r>
              <a:rPr lang="en-US" dirty="0" smtClean="0"/>
              <a:t>) is experienced</a:t>
            </a:r>
          </a:p>
          <a:p>
            <a:r>
              <a:rPr lang="en-US" dirty="0" smtClean="0"/>
              <a:t>Sample return or running average = R(s, a, s’) + </a:t>
            </a:r>
            <a:r>
              <a:rPr lang="el-GR" dirty="0" smtClean="0"/>
              <a:t>γ</a:t>
            </a:r>
            <a:r>
              <a:rPr lang="en-US" dirty="0" smtClean="0"/>
              <a:t>U</a:t>
            </a:r>
            <a:r>
              <a:rPr lang="en-US" dirty="0"/>
              <a:t>(s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U(s</a:t>
            </a:r>
            <a:r>
              <a:rPr lang="en-US" dirty="0"/>
              <a:t>) ← </a:t>
            </a:r>
            <a:r>
              <a:rPr lang="en-US" dirty="0" smtClean="0"/>
              <a:t>U(s</a:t>
            </a:r>
            <a:r>
              <a:rPr lang="en-US" dirty="0"/>
              <a:t>) + </a:t>
            </a:r>
            <a:r>
              <a:rPr lang="el-GR" dirty="0"/>
              <a:t>α </a:t>
            </a:r>
            <a:r>
              <a:rPr lang="en-US" dirty="0" smtClean="0"/>
              <a:t>[sample </a:t>
            </a:r>
            <a:r>
              <a:rPr lang="en-US" dirty="0"/>
              <a:t>– U(s)] where </a:t>
            </a:r>
            <a:r>
              <a:rPr lang="el-GR" dirty="0"/>
              <a:t>α</a:t>
            </a:r>
            <a:r>
              <a:rPr lang="en-US" dirty="0"/>
              <a:t>=learning </a:t>
            </a:r>
            <a:r>
              <a:rPr lang="en-US" dirty="0" smtClean="0"/>
              <a:t>rate</a:t>
            </a:r>
            <a:endParaRPr lang="en-US" dirty="0"/>
          </a:p>
          <a:p>
            <a:pPr lvl="1"/>
            <a:r>
              <a:rPr lang="en-US" dirty="0" smtClean="0"/>
              <a:t>U(s) </a:t>
            </a:r>
            <a:r>
              <a:rPr lang="en-US" dirty="0"/>
              <a:t>← </a:t>
            </a:r>
            <a:r>
              <a:rPr lang="en-US" dirty="0" smtClean="0"/>
              <a:t>U(s) </a:t>
            </a:r>
            <a:r>
              <a:rPr lang="en-US" dirty="0"/>
              <a:t>+ </a:t>
            </a:r>
            <a:r>
              <a:rPr lang="el-GR" dirty="0"/>
              <a:t>α </a:t>
            </a:r>
            <a:r>
              <a:rPr lang="en-US" dirty="0" smtClean="0"/>
              <a:t>[r +  </a:t>
            </a:r>
            <a:r>
              <a:rPr lang="el-GR" dirty="0" smtClean="0"/>
              <a:t>γ</a:t>
            </a:r>
            <a:r>
              <a:rPr lang="en-US" dirty="0" smtClean="0"/>
              <a:t>U(s’) – U(s)] where </a:t>
            </a:r>
            <a:r>
              <a:rPr lang="el-GR" dirty="0" smtClean="0"/>
              <a:t>γ</a:t>
            </a:r>
            <a:r>
              <a:rPr lang="en-US" dirty="0" smtClean="0"/>
              <a:t>=discount factor</a:t>
            </a:r>
          </a:p>
          <a:p>
            <a:pPr lvl="1"/>
            <a:r>
              <a:rPr lang="en-US" dirty="0" smtClean="0"/>
              <a:t>U(s) ←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 U(s) + (</a:t>
            </a:r>
            <a:r>
              <a:rPr lang="el-GR" dirty="0" smtClean="0"/>
              <a:t>α</a:t>
            </a:r>
            <a:r>
              <a:rPr lang="en-US" dirty="0" smtClean="0"/>
              <a:t>) [sample]</a:t>
            </a:r>
          </a:p>
          <a:p>
            <a:r>
              <a:rPr lang="en-US" dirty="0" smtClean="0"/>
              <a:t>Decreasing </a:t>
            </a:r>
            <a:r>
              <a:rPr lang="el-GR" dirty="0" smtClean="0"/>
              <a:t>α</a:t>
            </a:r>
            <a:r>
              <a:rPr lang="en-US" dirty="0" smtClean="0"/>
              <a:t> converges the averages by forgetting the distant past values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Only provides the utility of states, does not provide a new policy directly</a:t>
            </a:r>
          </a:p>
        </p:txBody>
      </p:sp>
    </p:spTree>
    <p:extLst>
      <p:ext uri="{BB962C8B-B14F-4D97-AF65-F5344CB8AC3E}">
        <p14:creationId xmlns:p14="http://schemas.microsoft.com/office/powerpoint/2010/main" val="3385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represents the value of taking an action in state s, rather than only the value U(s) = V(s)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</a:t>
            </a:r>
            <a:r>
              <a:rPr lang="el-GR" dirty="0" smtClean="0"/>
              <a:t>π</a:t>
            </a:r>
            <a:r>
              <a:rPr lang="en-US" dirty="0" smtClean="0"/>
              <a:t>(s) = </a:t>
            </a:r>
            <a:r>
              <a:rPr lang="en-US" dirty="0" err="1" smtClean="0"/>
              <a:t>arg</a:t>
            </a:r>
            <a:r>
              <a:rPr lang="en-US" dirty="0" smtClean="0"/>
              <a:t> max U</a:t>
            </a:r>
            <a:r>
              <a:rPr lang="el-GR" baseline="30000" dirty="0"/>
              <a:t>π </a:t>
            </a:r>
            <a:r>
              <a:rPr lang="el-GR" dirty="0"/>
              <a:t>(</a:t>
            </a:r>
            <a:r>
              <a:rPr lang="en-US" dirty="0" smtClean="0"/>
              <a:t>s) =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dirty="0" smtClean="0"/>
              <a:t> 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running average of Q(</a:t>
            </a:r>
            <a:r>
              <a:rPr lang="en-US" dirty="0" err="1" smtClean="0"/>
              <a:t>s,a</a:t>
            </a:r>
            <a:r>
              <a:rPr lang="en-US" dirty="0" smtClean="0"/>
              <a:t>) since T and R are not known</a:t>
            </a:r>
          </a:p>
          <a:p>
            <a:pPr lvl="1"/>
            <a:r>
              <a:rPr lang="en-US" dirty="0" smtClean="0"/>
              <a:t>No need a fixed policy, off-policy learning</a:t>
            </a:r>
          </a:p>
          <a:p>
            <a:pPr lvl="1"/>
            <a:r>
              <a:rPr lang="pt-BR" dirty="0"/>
              <a:t>Receive a sample (s,a,s’,r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Initially Q</a:t>
            </a:r>
            <a:r>
              <a:rPr lang="pt-BR" baseline="-25000" dirty="0" smtClean="0"/>
              <a:t>0</a:t>
            </a:r>
            <a:r>
              <a:rPr lang="pt-BR" dirty="0" smtClean="0"/>
              <a:t>(s,a) = 0</a:t>
            </a:r>
          </a:p>
          <a:p>
            <a:pPr lvl="1"/>
            <a:r>
              <a:rPr lang="pt-BR" dirty="0" smtClean="0"/>
              <a:t>New sample estimate = Q(s,a) ≈ r + </a:t>
            </a:r>
            <a:r>
              <a:rPr lang="el-GR" dirty="0" smtClean="0"/>
              <a:t>γ </a:t>
            </a:r>
            <a:r>
              <a:rPr lang="pt-BR" dirty="0" smtClean="0"/>
              <a:t>max</a:t>
            </a:r>
            <a:r>
              <a:rPr lang="pt-BR" baseline="-25000" dirty="0" smtClean="0"/>
              <a:t>a’ </a:t>
            </a:r>
            <a:r>
              <a:rPr lang="pt-BR" dirty="0" smtClean="0"/>
              <a:t>Q(s’,a’)</a:t>
            </a:r>
          </a:p>
          <a:p>
            <a:pPr lvl="1"/>
            <a:r>
              <a:rPr lang="pt-BR" dirty="0" smtClean="0"/>
              <a:t>Compute running average Q(s,a) </a:t>
            </a:r>
            <a:r>
              <a:rPr lang="en-US" dirty="0" smtClean="0"/>
              <a:t>← (1-</a:t>
            </a:r>
            <a:r>
              <a:rPr lang="el-GR" dirty="0" smtClean="0"/>
              <a:t>α</a:t>
            </a:r>
            <a:r>
              <a:rPr lang="en-US" dirty="0" smtClean="0"/>
              <a:t>) Q(</a:t>
            </a:r>
            <a:r>
              <a:rPr lang="en-US" dirty="0" err="1" smtClean="0"/>
              <a:t>s,a</a:t>
            </a:r>
            <a:r>
              <a:rPr lang="en-US" dirty="0" smtClean="0"/>
              <a:t>) + </a:t>
            </a:r>
            <a:r>
              <a:rPr lang="el-GR" dirty="0" smtClean="0"/>
              <a:t>α </a:t>
            </a:r>
            <a:r>
              <a:rPr lang="en-US" dirty="0" smtClean="0"/>
              <a:t>[sample]</a:t>
            </a:r>
            <a:endParaRPr lang="en-US" dirty="0"/>
          </a:p>
          <a:p>
            <a:r>
              <a:rPr lang="en-US" dirty="0" smtClean="0"/>
              <a:t>Pros:</a:t>
            </a:r>
            <a:endParaRPr lang="en-US" dirty="0"/>
          </a:p>
          <a:p>
            <a:pPr lvl="1"/>
            <a:r>
              <a:rPr lang="en-US" dirty="0"/>
              <a:t>Provably convergent to optimal policy</a:t>
            </a:r>
          </a:p>
          <a:p>
            <a:pPr lvl="1"/>
            <a:r>
              <a:rPr lang="en-US" dirty="0" smtClean="0"/>
              <a:t>Directly learns a policy without the overheads of a model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80" y="2133600"/>
            <a:ext cx="477822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04" y="2971800"/>
            <a:ext cx="5683396" cy="52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3187</Words>
  <Application>Microsoft Macintosh PowerPoint</Application>
  <PresentationFormat>On-screen Show (4:3)</PresentationFormat>
  <Paragraphs>713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Wingdings</vt:lpstr>
      <vt:lpstr>Office Theme</vt:lpstr>
      <vt:lpstr>Equation</vt:lpstr>
      <vt:lpstr>Session 26</vt:lpstr>
      <vt:lpstr>What You Learn in This Class?</vt:lpstr>
      <vt:lpstr>Reinforcement Learning (RL)  Recap MDP vs RL</vt:lpstr>
      <vt:lpstr>Exploring the State Space</vt:lpstr>
      <vt:lpstr>Reinforcement Learning</vt:lpstr>
      <vt:lpstr>Model-Based RL</vt:lpstr>
      <vt:lpstr>Monte Carlo RL</vt:lpstr>
      <vt:lpstr>Temporal Difference RL</vt:lpstr>
      <vt:lpstr>Q-Learning</vt:lpstr>
      <vt:lpstr>An Example Problem of Q-Learning</vt:lpstr>
      <vt:lpstr>The Objective of Q-Learning</vt:lpstr>
      <vt:lpstr>Pros &amp; Cons of RL</vt:lpstr>
      <vt:lpstr>Unsupervised Learning (Clustering)</vt:lpstr>
      <vt:lpstr>Clustering</vt:lpstr>
      <vt:lpstr>Clustering</vt:lpstr>
      <vt:lpstr>An Example of “Clustering”</vt:lpstr>
      <vt:lpstr>Different Hypotheses for Clustering (Assume Gaussian Distributions)</vt:lpstr>
      <vt:lpstr>Clustering Algorithms</vt:lpstr>
      <vt:lpstr>A Bayes Model</vt:lpstr>
      <vt:lpstr>A Naïve Bayes Model</vt:lpstr>
      <vt:lpstr>AUTOCLASS Algorithm</vt:lpstr>
      <vt:lpstr>AUTOCLASS Algorithm</vt:lpstr>
      <vt:lpstr>Back to the example</vt:lpstr>
      <vt:lpstr>K-Means Clustering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Clustering Application</vt:lpstr>
      <vt:lpstr>Clustering Algorithms (Review)</vt:lpstr>
      <vt:lpstr>The EM Algorithm</vt:lpstr>
      <vt:lpstr>The EM Algorithm</vt:lpstr>
      <vt:lpstr>HMM/POMDP (A Review)</vt:lpstr>
      <vt:lpstr>Little Prince Example</vt:lpstr>
      <vt:lpstr>Learning HMM/POMDP</vt:lpstr>
      <vt:lpstr>Equations for  “Improving based on explanation”</vt:lpstr>
      <vt:lpstr>Compute Hidden State Sequence (1/2)</vt:lpstr>
      <vt:lpstr>Compute Hidden State Sequence (2/2)</vt:lpstr>
      <vt:lpstr>Which Explanation is the best?</vt:lpstr>
      <vt:lpstr>The EM Algorithm</vt:lpstr>
      <vt:lpstr>Baum-Welch Learning Procedure</vt:lpstr>
      <vt:lpstr>Update P, θ, π using α, β, γ, ξ </vt:lpstr>
      <vt:lpstr>Little Prince Example</vt:lpstr>
      <vt:lpstr>Forward Procedure</vt:lpstr>
      <vt:lpstr>Compute  α  values</vt:lpstr>
      <vt:lpstr>Compute α values</vt:lpstr>
      <vt:lpstr>Compute βt(i) by Backward Procedure</vt:lpstr>
      <vt:lpstr>Compute β values</vt:lpstr>
      <vt:lpstr>Compute β values</vt:lpstr>
      <vt:lpstr>ϒt(i) Value: Putting α and β together </vt:lpstr>
      <vt:lpstr>Compute γ = α*β </vt:lpstr>
      <vt:lpstr>Putting α and β together</vt:lpstr>
      <vt:lpstr>ξt(i,j) Value </vt:lpstr>
      <vt:lpstr>Example ξ value</vt:lpstr>
      <vt:lpstr>Improve the model by explanation Update P, θ, π using α, β, γ, ξ </vt:lpstr>
      <vt:lpstr>The General EM Algorithm</vt:lpstr>
      <vt:lpstr>Comments on EM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Wei-Min Shen</dc:creator>
  <cp:lastModifiedBy>Laurent Itti</cp:lastModifiedBy>
  <cp:revision>171</cp:revision>
  <dcterms:created xsi:type="dcterms:W3CDTF">2013-11-04T23:55:24Z</dcterms:created>
  <dcterms:modified xsi:type="dcterms:W3CDTF">2016-12-01T01:11:39Z</dcterms:modified>
</cp:coreProperties>
</file>