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Default Extension="wmf" ContentType="image/x-wmf"/>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9" r:id="rId1"/>
  </p:sldMasterIdLst>
  <p:notesMasterIdLst>
    <p:notesMasterId r:id="rId21"/>
  </p:notesMasterIdLst>
  <p:handoutMasterIdLst>
    <p:handoutMasterId r:id="rId22"/>
  </p:handoutMasterIdLst>
  <p:sldIdLst>
    <p:sldId id="412" r:id="rId2"/>
    <p:sldId id="413" r:id="rId3"/>
    <p:sldId id="416" r:id="rId4"/>
    <p:sldId id="432" r:id="rId5"/>
    <p:sldId id="443" r:id="rId6"/>
    <p:sldId id="433" r:id="rId7"/>
    <p:sldId id="422" r:id="rId8"/>
    <p:sldId id="421" r:id="rId9"/>
    <p:sldId id="434" r:id="rId10"/>
    <p:sldId id="424" r:id="rId11"/>
    <p:sldId id="435" r:id="rId12"/>
    <p:sldId id="444" r:id="rId13"/>
    <p:sldId id="436" r:id="rId14"/>
    <p:sldId id="427" r:id="rId15"/>
    <p:sldId id="438" r:id="rId16"/>
    <p:sldId id="439" r:id="rId17"/>
    <p:sldId id="442" r:id="rId18"/>
    <p:sldId id="441" r:id="rId19"/>
    <p:sldId id="440" r:id="rId2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Arial" charset="0"/>
        <a:cs typeface="Arial" charset="0"/>
      </a:defRPr>
    </a:lvl1pPr>
    <a:lvl2pPr marL="457200" algn="l" rtl="0" fontAlgn="base">
      <a:spcBef>
        <a:spcPct val="0"/>
      </a:spcBef>
      <a:spcAft>
        <a:spcPct val="0"/>
      </a:spcAft>
      <a:defRPr sz="2400" kern="1200">
        <a:solidFill>
          <a:schemeClr val="tx1"/>
        </a:solidFill>
        <a:latin typeface="Times New Roman" charset="0"/>
        <a:ea typeface="Arial" charset="0"/>
        <a:cs typeface="Arial" charset="0"/>
      </a:defRPr>
    </a:lvl2pPr>
    <a:lvl3pPr marL="914400" algn="l" rtl="0" fontAlgn="base">
      <a:spcBef>
        <a:spcPct val="0"/>
      </a:spcBef>
      <a:spcAft>
        <a:spcPct val="0"/>
      </a:spcAft>
      <a:defRPr sz="2400" kern="1200">
        <a:solidFill>
          <a:schemeClr val="tx1"/>
        </a:solidFill>
        <a:latin typeface="Times New Roman" charset="0"/>
        <a:ea typeface="Arial" charset="0"/>
        <a:cs typeface="Arial" charset="0"/>
      </a:defRPr>
    </a:lvl3pPr>
    <a:lvl4pPr marL="1371600" algn="l" rtl="0" fontAlgn="base">
      <a:spcBef>
        <a:spcPct val="0"/>
      </a:spcBef>
      <a:spcAft>
        <a:spcPct val="0"/>
      </a:spcAft>
      <a:defRPr sz="2400" kern="1200">
        <a:solidFill>
          <a:schemeClr val="tx1"/>
        </a:solidFill>
        <a:latin typeface="Times New Roman" charset="0"/>
        <a:ea typeface="Arial" charset="0"/>
        <a:cs typeface="Arial" charset="0"/>
      </a:defRPr>
    </a:lvl4pPr>
    <a:lvl5pPr marL="1828800" algn="l" rtl="0" fontAlgn="base">
      <a:spcBef>
        <a:spcPct val="0"/>
      </a:spcBef>
      <a:spcAft>
        <a:spcPct val="0"/>
      </a:spcAft>
      <a:defRPr sz="2400" kern="1200">
        <a:solidFill>
          <a:schemeClr val="tx1"/>
        </a:solidFill>
        <a:latin typeface="Times New Roman" charset="0"/>
        <a:ea typeface="Arial" charset="0"/>
        <a:cs typeface="Arial" charset="0"/>
      </a:defRPr>
    </a:lvl5pPr>
    <a:lvl6pPr marL="2286000" algn="l" defTabSz="457200" rtl="0" eaLnBrk="1" latinLnBrk="0" hangingPunct="1">
      <a:defRPr sz="2400" kern="1200">
        <a:solidFill>
          <a:schemeClr val="tx1"/>
        </a:solidFill>
        <a:latin typeface="Times New Roman" charset="0"/>
        <a:ea typeface="Arial" charset="0"/>
        <a:cs typeface="Arial" charset="0"/>
      </a:defRPr>
    </a:lvl6pPr>
    <a:lvl7pPr marL="2743200" algn="l" defTabSz="457200" rtl="0" eaLnBrk="1" latinLnBrk="0" hangingPunct="1">
      <a:defRPr sz="2400" kern="1200">
        <a:solidFill>
          <a:schemeClr val="tx1"/>
        </a:solidFill>
        <a:latin typeface="Times New Roman" charset="0"/>
        <a:ea typeface="Arial" charset="0"/>
        <a:cs typeface="Arial" charset="0"/>
      </a:defRPr>
    </a:lvl7pPr>
    <a:lvl8pPr marL="3200400" algn="l" defTabSz="457200" rtl="0" eaLnBrk="1" latinLnBrk="0" hangingPunct="1">
      <a:defRPr sz="2400" kern="1200">
        <a:solidFill>
          <a:schemeClr val="tx1"/>
        </a:solidFill>
        <a:latin typeface="Times New Roman" charset="0"/>
        <a:ea typeface="Arial" charset="0"/>
        <a:cs typeface="Arial" charset="0"/>
      </a:defRPr>
    </a:lvl8pPr>
    <a:lvl9pPr marL="3657600" algn="l" defTabSz="457200" rtl="0" eaLnBrk="1" latinLnBrk="0" hangingPunct="1">
      <a:defRPr sz="2400" kern="1200">
        <a:solidFill>
          <a:schemeClr val="tx1"/>
        </a:solidFill>
        <a:latin typeface="Times New Roman"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C3300"/>
    <a:srgbClr val="0066FF"/>
    <a:srgbClr val="B2B2B2"/>
    <a:srgbClr val="C0C0C0"/>
    <a:srgbClr val="DDDDDD"/>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54" d="100"/>
          <a:sy n="154" d="100"/>
        </p:scale>
        <p:origin x="-114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64"/>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eaLnBrk="0" hangingPunct="0">
              <a:defRPr sz="1300"/>
            </a:lvl1pPr>
          </a:lstStyle>
          <a:p>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eaLnBrk="0" hangingPunct="0">
              <a:defRPr sz="1300"/>
            </a:lvl1pPr>
          </a:lstStyle>
          <a:p>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eaLnBrk="0" hangingPunct="0">
              <a:defRPr sz="1300"/>
            </a:lvl1pPr>
          </a:lstStyle>
          <a:p>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eaLnBrk="0" hangingPunct="0">
              <a:defRPr sz="1300"/>
            </a:lvl1pPr>
          </a:lstStyle>
          <a:p>
            <a:fld id="{A1A4373D-0949-5441-96A2-45BC789054C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defTabSz="969963" eaLnBrk="0" hangingPunct="0">
              <a:defRPr sz="1300"/>
            </a:lvl1pPr>
          </a:lstStyle>
          <a:p>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algn="r" defTabSz="969963" eaLnBrk="0" hangingPunct="0">
              <a:defRPr sz="1300"/>
            </a:lvl1pPr>
          </a:lstStyle>
          <a:p>
            <a:endParaRPr lang="en-US"/>
          </a:p>
        </p:txBody>
      </p:sp>
      <p:sp>
        <p:nvSpPr>
          <p:cNvPr id="14340" name="Rectangle 4"/>
          <p:cNvSpPr>
            <a:spLocks noGrp="1" noRot="1" noChangeAspect="1"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defTabSz="969963" eaLnBrk="0" hangingPunct="0">
              <a:defRPr sz="1300"/>
            </a:lvl1pPr>
          </a:lstStyle>
          <a:p>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algn="r" defTabSz="969963" eaLnBrk="0" hangingPunct="0">
              <a:defRPr sz="1300"/>
            </a:lvl1pPr>
          </a:lstStyle>
          <a:p>
            <a:fld id="{2DA23113-2F78-BA4B-9A88-5E38C345B6C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ヒラギノ角ゴ Pro W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ヒラギノ角ゴ Pro W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ヒラギノ角ゴ Pro W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F350F2BC-70E1-C641-867D-32E5E73E287E}" type="slidenum">
              <a:rPr lang="en-US"/>
              <a:pPr/>
              <a:t>1</a:t>
            </a:fld>
            <a:endParaRPr lang="en-US"/>
          </a:p>
        </p:txBody>
      </p:sp>
      <p:sp>
        <p:nvSpPr>
          <p:cNvPr id="16387" name="Rectangle 2"/>
          <p:cNvSpPr>
            <a:spLocks noGrp="1" noRot="1" noChangeAspect="1" noChangeArrowheads="1" noTextEdit="1"/>
          </p:cNvSpPr>
          <p:nvPr>
            <p:ph type="sldImg"/>
          </p:nvPr>
        </p:nvSpPr>
        <p:spPr>
          <a:xfrm>
            <a:off x="1257300" y="720725"/>
            <a:ext cx="4800600" cy="3600450"/>
          </a:xfrm>
          <a:ln/>
        </p:spPr>
      </p:sp>
      <p:sp>
        <p:nvSpPr>
          <p:cNvPr id="16388" name="Rectangle 3"/>
          <p:cNvSpPr>
            <a:spLocks noGrp="1" noChangeArrowheads="1"/>
          </p:cNvSpPr>
          <p:nvPr>
            <p:ph type="body" idx="1"/>
          </p:nvPr>
        </p:nvSpPr>
        <p:spPr>
          <a:xfrm>
            <a:off x="974725" y="4560888"/>
            <a:ext cx="5365750" cy="4319587"/>
          </a:xfrm>
          <a:noFill/>
          <a:ln/>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5A9D73A-DE79-B14B-B165-BF965225C0D9}" type="slidenum">
              <a:rPr lang="en-US"/>
              <a:pPr/>
              <a:t>2</a:t>
            </a:fld>
            <a:endParaRPr lang="en-US"/>
          </a:p>
        </p:txBody>
      </p:sp>
      <p:sp>
        <p:nvSpPr>
          <p:cNvPr id="18435" name="Rectangle 2"/>
          <p:cNvSpPr>
            <a:spLocks noGrp="1" noRot="1" noChangeAspect="1" noChangeArrowheads="1" noTextEdit="1"/>
          </p:cNvSpPr>
          <p:nvPr>
            <p:ph type="sldImg"/>
          </p:nvPr>
        </p:nvSpPr>
        <p:spPr>
          <a:xfrm>
            <a:off x="1257300" y="720725"/>
            <a:ext cx="4800600" cy="3600450"/>
          </a:xfrm>
          <a:ln/>
        </p:spPr>
      </p:sp>
      <p:sp>
        <p:nvSpPr>
          <p:cNvPr id="18436" name="Rectangle 3"/>
          <p:cNvSpPr>
            <a:spLocks noGrp="1" noChangeArrowheads="1"/>
          </p:cNvSpPr>
          <p:nvPr>
            <p:ph type="body" idx="1"/>
          </p:nvPr>
        </p:nvSpPr>
        <p:spPr>
          <a:xfrm>
            <a:off x="974725" y="4560888"/>
            <a:ext cx="5365750" cy="4319587"/>
          </a:xfrm>
          <a:noFill/>
          <a:ln/>
        </p:spPr>
        <p:txBody>
          <a:bodyPr/>
          <a:lstStyle/>
          <a:p>
            <a:r>
              <a:rPr lang="en-US">
                <a:latin typeface="Times New Roman" charset="0"/>
              </a:rPr>
              <a:t>What has been traditionally done in the heat exchanger world is to take a best “guess” at a design with the help of an expert. Traditional heat exchanger designs are usually fully mathematically described.</a:t>
            </a:r>
          </a:p>
          <a:p>
            <a:endParaRPr lang="en-US">
              <a:latin typeface="Times New Roman" charset="0"/>
            </a:endParaRPr>
          </a:p>
          <a:p>
            <a:r>
              <a:rPr lang="en-US">
                <a:latin typeface="Times New Roman" charset="0"/>
              </a:rPr>
              <a:t>This initial guess can then be used as a basis, and various parameters are “tweaked”. The performance of the heat exchanger can be recalculated to see if the modified design is an improvement on the original one.</a:t>
            </a:r>
          </a:p>
          <a:p>
            <a:endParaRPr lang="en-US">
              <a:latin typeface="Times New Roman" charset="0"/>
            </a:endParaRPr>
          </a:p>
          <a:p>
            <a:r>
              <a:rPr lang="en-US">
                <a:latin typeface="Times New Roman" charset="0"/>
              </a:rPr>
              <a:t>Surely there must be a better way? There is - we don’t need to look very far to find examples of optimisation in Nature.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1C2201D-5214-2842-9399-A55C39355BCF}" type="slidenum">
              <a:rPr lang="en-US"/>
              <a:pPr/>
              <a:t>7</a:t>
            </a:fld>
            <a:endParaRPr lang="en-US"/>
          </a:p>
        </p:txBody>
      </p:sp>
      <p:sp>
        <p:nvSpPr>
          <p:cNvPr id="24579" name="Rectangle 2"/>
          <p:cNvSpPr>
            <a:spLocks noGrp="1" noRot="1" noChangeAspect="1" noChangeArrowheads="1" noTextEdit="1"/>
          </p:cNvSpPr>
          <p:nvPr>
            <p:ph type="sldImg"/>
          </p:nvPr>
        </p:nvSpPr>
        <p:spPr>
          <a:xfrm>
            <a:off x="1257300" y="720725"/>
            <a:ext cx="4800600" cy="3600450"/>
          </a:xfrm>
          <a:ln/>
        </p:spPr>
      </p:sp>
      <p:sp>
        <p:nvSpPr>
          <p:cNvPr id="24580" name="Rectangle 3"/>
          <p:cNvSpPr>
            <a:spLocks noGrp="1" noChangeArrowheads="1"/>
          </p:cNvSpPr>
          <p:nvPr>
            <p:ph type="body" idx="1"/>
          </p:nvPr>
        </p:nvSpPr>
        <p:spPr>
          <a:xfrm>
            <a:off x="974725" y="4560888"/>
            <a:ext cx="5365750" cy="4319587"/>
          </a:xfrm>
          <a:noFill/>
          <a:ln/>
        </p:spPr>
        <p:txBody>
          <a:bodyPr/>
          <a:lstStyle/>
          <a:p>
            <a:r>
              <a:rPr lang="en-US">
                <a:latin typeface="Times New Roman" charset="0"/>
              </a:rPr>
              <a:t>One the fitness has been assigned, pairs of chromosomes representing heat exchanger designs can be chosen for mating.</a:t>
            </a:r>
          </a:p>
          <a:p>
            <a:endParaRPr lang="en-US">
              <a:latin typeface="Times New Roman" charset="0"/>
            </a:endParaRPr>
          </a:p>
          <a:p>
            <a:r>
              <a:rPr lang="en-US">
                <a:latin typeface="Times New Roman" charset="0"/>
              </a:rPr>
              <a:t>The higher the fitness, the greater the probability of the design being selected. Consequently, some of the weaker population members do not mate at all, whilst superior ones are chosen many times.</a:t>
            </a:r>
          </a:p>
          <a:p>
            <a:endParaRPr lang="en-US">
              <a:latin typeface="Times New Roman" charset="0"/>
            </a:endParaRPr>
          </a:p>
          <a:p>
            <a:r>
              <a:rPr lang="en-US">
                <a:latin typeface="Times New Roman" charset="0"/>
              </a:rPr>
              <a:t>It is even statistically possible for a member to be chosen to mate with itself. This has no advantage, as the offspring will be identical to the parent.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EE3D94A-A75B-6849-87F9-5FFFAE6401AC}" type="slidenum">
              <a:rPr lang="en-US"/>
              <a:pPr/>
              <a:t>8</a:t>
            </a:fld>
            <a:endParaRPr lang="en-US"/>
          </a:p>
        </p:txBody>
      </p:sp>
      <p:sp>
        <p:nvSpPr>
          <p:cNvPr id="26627" name="Rectangle 2"/>
          <p:cNvSpPr>
            <a:spLocks noGrp="1" noRot="1" noChangeAspect="1" noChangeArrowheads="1" noTextEdit="1"/>
          </p:cNvSpPr>
          <p:nvPr>
            <p:ph type="sldImg"/>
          </p:nvPr>
        </p:nvSpPr>
        <p:spPr>
          <a:xfrm>
            <a:off x="1257300" y="720725"/>
            <a:ext cx="4800600" cy="3600450"/>
          </a:xfrm>
          <a:ln/>
        </p:spPr>
      </p:sp>
      <p:sp>
        <p:nvSpPr>
          <p:cNvPr id="26628" name="Rectangle 3"/>
          <p:cNvSpPr>
            <a:spLocks noGrp="1" noChangeArrowheads="1"/>
          </p:cNvSpPr>
          <p:nvPr>
            <p:ph type="body" idx="1"/>
          </p:nvPr>
        </p:nvSpPr>
        <p:spPr>
          <a:xfrm>
            <a:off x="974725" y="4560888"/>
            <a:ext cx="5365750" cy="4319587"/>
          </a:xfrm>
          <a:noFill/>
          <a:ln/>
        </p:spPr>
        <p:txBody>
          <a:bodyPr/>
          <a:lstStyle/>
          <a:p>
            <a:r>
              <a:rPr lang="en-US">
                <a:latin typeface="Times New Roman" charset="0"/>
              </a:rPr>
              <a:t>One the population has been formed, (either randomly in the initial generation, or by mating in subsequent generations), each population member needs to be assessed against the desired properties - such a rating is called a “fitness”.</a:t>
            </a:r>
          </a:p>
          <a:p>
            <a:endParaRPr lang="en-US">
              <a:latin typeface="Times New Roman" charset="0"/>
            </a:endParaRPr>
          </a:p>
          <a:p>
            <a:r>
              <a:rPr lang="en-US">
                <a:latin typeface="Times New Roman" charset="0"/>
              </a:rPr>
              <a:t>The design parameters represented by the zeros and ones in the binary code of each chromosome are fed into the mathematical model describing the heat exchanger. The output parameters for each design are used to give the fitness rating. A good design has a high fitness value, and a poor design a lower value.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9E2EE219-6EC7-C541-A4D3-20B605BCED5E}" type="slidenum">
              <a:rPr lang="en-US"/>
              <a:pPr/>
              <a:t>10</a:t>
            </a:fld>
            <a:endParaRPr lang="en-US"/>
          </a:p>
        </p:txBody>
      </p:sp>
      <p:sp>
        <p:nvSpPr>
          <p:cNvPr id="29699" name="Rectangle 2"/>
          <p:cNvSpPr>
            <a:spLocks noGrp="1" noRot="1" noChangeAspect="1" noChangeArrowheads="1" noTextEdit="1"/>
          </p:cNvSpPr>
          <p:nvPr>
            <p:ph type="sldImg"/>
          </p:nvPr>
        </p:nvSpPr>
        <p:spPr>
          <a:xfrm>
            <a:off x="1257300" y="720725"/>
            <a:ext cx="4800600" cy="3600450"/>
          </a:xfrm>
          <a:ln/>
        </p:spPr>
      </p:sp>
      <p:sp>
        <p:nvSpPr>
          <p:cNvPr id="29700" name="Rectangle 3"/>
          <p:cNvSpPr>
            <a:spLocks noGrp="1" noChangeArrowheads="1"/>
          </p:cNvSpPr>
          <p:nvPr>
            <p:ph type="body" idx="1"/>
          </p:nvPr>
        </p:nvSpPr>
        <p:spPr>
          <a:xfrm>
            <a:off x="974725" y="4560888"/>
            <a:ext cx="5365750" cy="4319587"/>
          </a:xfrm>
          <a:noFill/>
          <a:ln/>
        </p:spPr>
        <p:txBody>
          <a:bodyPr/>
          <a:lstStyle/>
          <a:p>
            <a:r>
              <a:rPr lang="en-US">
                <a:latin typeface="Times New Roman" charset="0"/>
              </a:rPr>
              <a:t>The mating process is analogous to crossover carried out in living cells.</a:t>
            </a:r>
          </a:p>
          <a:p>
            <a:endParaRPr lang="en-US">
              <a:latin typeface="Times New Roman" charset="0"/>
            </a:endParaRPr>
          </a:p>
          <a:p>
            <a:r>
              <a:rPr lang="en-US">
                <a:latin typeface="Times New Roman" charset="0"/>
              </a:rPr>
              <a:t>A pair of binary strings are used. A site along the length of the string is chosen randomly. In this example it is shown between the 6th and 7th bits, but it could be anywhere.</a:t>
            </a:r>
          </a:p>
          <a:p>
            <a:endParaRPr lang="en-US">
              <a:latin typeface="Times New Roman" charset="0"/>
            </a:endParaRPr>
          </a:p>
          <a:p>
            <a:r>
              <a:rPr lang="en-US">
                <a:latin typeface="Times New Roman" charset="0"/>
              </a:rPr>
              <a:t>Both members of the pair are severed at that site, and their latter portions are exchanged. Two parents form two children, and these two “daughter” designs become members of the population for the next generation.</a:t>
            </a:r>
          </a:p>
          <a:p>
            <a:endParaRPr lang="en-US">
              <a:latin typeface="Times New Roman" charset="0"/>
            </a:endParaRPr>
          </a:p>
          <a:p>
            <a:r>
              <a:rPr lang="en-US">
                <a:latin typeface="Times New Roman" charset="0"/>
              </a:rPr>
              <a:t>This process takes place for each pair selected, so the new population has the same number of members as the previous generation.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BD9680A-66C7-8242-A1FF-C5A2F4026EEC}" type="slidenum">
              <a:rPr lang="en-US"/>
              <a:pPr/>
              <a:t>14</a:t>
            </a:fld>
            <a:endParaRPr lang="en-US"/>
          </a:p>
        </p:txBody>
      </p:sp>
      <p:sp>
        <p:nvSpPr>
          <p:cNvPr id="34819" name="Rectangle 2"/>
          <p:cNvSpPr>
            <a:spLocks noGrp="1" noRot="1" noChangeAspect="1" noChangeArrowheads="1" noTextEdit="1"/>
          </p:cNvSpPr>
          <p:nvPr>
            <p:ph type="sldImg"/>
          </p:nvPr>
        </p:nvSpPr>
        <p:spPr>
          <a:xfrm>
            <a:off x="1257300" y="720725"/>
            <a:ext cx="4800600" cy="3600450"/>
          </a:xfrm>
          <a:ln/>
        </p:spPr>
      </p:sp>
      <p:sp>
        <p:nvSpPr>
          <p:cNvPr id="34820" name="Rectangle 3"/>
          <p:cNvSpPr>
            <a:spLocks noGrp="1" noChangeArrowheads="1"/>
          </p:cNvSpPr>
          <p:nvPr>
            <p:ph type="body" idx="1"/>
          </p:nvPr>
        </p:nvSpPr>
        <p:spPr>
          <a:xfrm>
            <a:off x="974725" y="4560888"/>
            <a:ext cx="5365750" cy="4319587"/>
          </a:xfrm>
          <a:noFill/>
          <a:ln/>
        </p:spPr>
        <p:txBody>
          <a:bodyPr/>
          <a:lstStyle/>
          <a:p>
            <a:r>
              <a:rPr lang="en-US">
                <a:latin typeface="Times New Roman" charset="0"/>
              </a:rPr>
              <a:t>Summary of the previous steps to the model.</a:t>
            </a:r>
          </a:p>
          <a:p>
            <a:endParaRPr lang="en-US">
              <a:latin typeface="Times New Roman" charset="0"/>
            </a:endParaRPr>
          </a:p>
          <a:p>
            <a:r>
              <a:rPr lang="en-US">
                <a:latin typeface="Times New Roman" charset="0"/>
              </a:rPr>
              <a:t>Populations are continuously produced, going round the outer loop of this diagram, until the desired amount of optimisation has been achieved.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9296527B-4164-234C-8F03-9FBBA6B4840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a:t>
            </a:r>
          </a:p>
        </p:txBody>
      </p:sp>
      <p:sp>
        <p:nvSpPr>
          <p:cNvPr id="6" name="Rectangle 6"/>
          <p:cNvSpPr>
            <a:spLocks noGrp="1" noChangeArrowheads="1"/>
          </p:cNvSpPr>
          <p:nvPr>
            <p:ph type="sldNum" sz="quarter" idx="12"/>
          </p:nvPr>
        </p:nvSpPr>
        <p:spPr>
          <a:ln/>
        </p:spPr>
        <p:txBody>
          <a:bodyPr/>
          <a:lstStyle>
            <a:lvl1pPr>
              <a:defRPr/>
            </a:lvl1pPr>
          </a:lstStyle>
          <a:p>
            <a:fld id="{58C3A046-CE7C-6D4D-8DE9-EF40C4CC209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a:t>
            </a:r>
          </a:p>
        </p:txBody>
      </p:sp>
      <p:sp>
        <p:nvSpPr>
          <p:cNvPr id="6" name="Rectangle 6"/>
          <p:cNvSpPr>
            <a:spLocks noGrp="1" noChangeArrowheads="1"/>
          </p:cNvSpPr>
          <p:nvPr>
            <p:ph type="sldNum" sz="quarter" idx="12"/>
          </p:nvPr>
        </p:nvSpPr>
        <p:spPr>
          <a:ln/>
        </p:spPr>
        <p:txBody>
          <a:bodyPr/>
          <a:lstStyle>
            <a:lvl1pPr>
              <a:defRPr/>
            </a:lvl1pPr>
          </a:lstStyle>
          <a:p>
            <a:fld id="{74CD92C2-8087-D843-9562-D52E7B5D23D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a:t>
            </a:r>
          </a:p>
        </p:txBody>
      </p:sp>
      <p:sp>
        <p:nvSpPr>
          <p:cNvPr id="6" name="Rectangle 6"/>
          <p:cNvSpPr>
            <a:spLocks noGrp="1" noChangeArrowheads="1"/>
          </p:cNvSpPr>
          <p:nvPr>
            <p:ph type="sldNum" sz="quarter" idx="12"/>
          </p:nvPr>
        </p:nvSpPr>
        <p:spPr>
          <a:ln/>
        </p:spPr>
        <p:txBody>
          <a:bodyPr/>
          <a:lstStyle>
            <a:lvl1pPr>
              <a:defRPr/>
            </a:lvl1pPr>
          </a:lstStyle>
          <a:p>
            <a:fld id="{36C20BBA-85F1-3447-B7B2-F18A96B93B4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a:t>
            </a:r>
          </a:p>
        </p:txBody>
      </p:sp>
      <p:sp>
        <p:nvSpPr>
          <p:cNvPr id="6" name="Rectangle 6"/>
          <p:cNvSpPr>
            <a:spLocks noGrp="1" noChangeArrowheads="1"/>
          </p:cNvSpPr>
          <p:nvPr>
            <p:ph type="sldNum" sz="quarter" idx="12"/>
          </p:nvPr>
        </p:nvSpPr>
        <p:spPr>
          <a:ln/>
        </p:spPr>
        <p:txBody>
          <a:bodyPr/>
          <a:lstStyle>
            <a:lvl1pPr>
              <a:defRPr/>
            </a:lvl1pPr>
          </a:lstStyle>
          <a:p>
            <a:fld id="{76DE2E61-31AC-BB43-BCF3-CC369BA63F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a:t>
            </a:r>
          </a:p>
        </p:txBody>
      </p:sp>
      <p:sp>
        <p:nvSpPr>
          <p:cNvPr id="7" name="Rectangle 6"/>
          <p:cNvSpPr>
            <a:spLocks noGrp="1" noChangeArrowheads="1"/>
          </p:cNvSpPr>
          <p:nvPr>
            <p:ph type="sldNum" sz="quarter" idx="12"/>
          </p:nvPr>
        </p:nvSpPr>
        <p:spPr>
          <a:ln/>
        </p:spPr>
        <p:txBody>
          <a:bodyPr/>
          <a:lstStyle>
            <a:lvl1pPr>
              <a:defRPr/>
            </a:lvl1pPr>
          </a:lstStyle>
          <a:p>
            <a:fld id="{252A13C0-89D9-514F-AA86-8FC56C69FE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561</a:t>
            </a:r>
          </a:p>
        </p:txBody>
      </p:sp>
      <p:sp>
        <p:nvSpPr>
          <p:cNvPr id="9" name="Rectangle 6"/>
          <p:cNvSpPr>
            <a:spLocks noGrp="1" noChangeArrowheads="1"/>
          </p:cNvSpPr>
          <p:nvPr>
            <p:ph type="sldNum" sz="quarter" idx="12"/>
          </p:nvPr>
        </p:nvSpPr>
        <p:spPr>
          <a:ln/>
        </p:spPr>
        <p:txBody>
          <a:bodyPr/>
          <a:lstStyle>
            <a:lvl1pPr>
              <a:defRPr/>
            </a:lvl1pPr>
          </a:lstStyle>
          <a:p>
            <a:fld id="{0C560F1F-5157-1A47-BC83-AE59371D7D8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CS 561</a:t>
            </a:r>
          </a:p>
        </p:txBody>
      </p:sp>
      <p:sp>
        <p:nvSpPr>
          <p:cNvPr id="5" name="Rectangle 6"/>
          <p:cNvSpPr>
            <a:spLocks noGrp="1" noChangeArrowheads="1"/>
          </p:cNvSpPr>
          <p:nvPr>
            <p:ph type="sldNum" sz="quarter" idx="12"/>
          </p:nvPr>
        </p:nvSpPr>
        <p:spPr>
          <a:ln/>
        </p:spPr>
        <p:txBody>
          <a:bodyPr/>
          <a:lstStyle>
            <a:lvl1pPr>
              <a:defRPr/>
            </a:lvl1pPr>
          </a:lstStyle>
          <a:p>
            <a:fld id="{D8ADD795-8A5E-CB43-B5B2-817A1F5B237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CS 561</a:t>
            </a:r>
          </a:p>
        </p:txBody>
      </p:sp>
      <p:sp>
        <p:nvSpPr>
          <p:cNvPr id="4" name="Rectangle 6"/>
          <p:cNvSpPr>
            <a:spLocks noGrp="1" noChangeArrowheads="1"/>
          </p:cNvSpPr>
          <p:nvPr>
            <p:ph type="sldNum" sz="quarter" idx="12"/>
          </p:nvPr>
        </p:nvSpPr>
        <p:spPr>
          <a:ln/>
        </p:spPr>
        <p:txBody>
          <a:bodyPr/>
          <a:lstStyle>
            <a:lvl1pPr>
              <a:defRPr/>
            </a:lvl1pPr>
          </a:lstStyle>
          <a:p>
            <a:fld id="{91750971-7213-FC46-8457-44CA7BEAF7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a:t>
            </a:r>
          </a:p>
        </p:txBody>
      </p:sp>
      <p:sp>
        <p:nvSpPr>
          <p:cNvPr id="7" name="Rectangle 6"/>
          <p:cNvSpPr>
            <a:spLocks noGrp="1" noChangeArrowheads="1"/>
          </p:cNvSpPr>
          <p:nvPr>
            <p:ph type="sldNum" sz="quarter" idx="12"/>
          </p:nvPr>
        </p:nvSpPr>
        <p:spPr>
          <a:ln/>
        </p:spPr>
        <p:txBody>
          <a:bodyPr/>
          <a:lstStyle>
            <a:lvl1pPr>
              <a:defRPr/>
            </a:lvl1pPr>
          </a:lstStyle>
          <a:p>
            <a:fld id="{E9CE0EB1-18CF-C74C-82B4-79FC64AC8E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a:t>
            </a:r>
          </a:p>
        </p:txBody>
      </p:sp>
      <p:sp>
        <p:nvSpPr>
          <p:cNvPr id="7" name="Rectangle 6"/>
          <p:cNvSpPr>
            <a:spLocks noGrp="1" noChangeArrowheads="1"/>
          </p:cNvSpPr>
          <p:nvPr>
            <p:ph type="sldNum" sz="quarter" idx="12"/>
          </p:nvPr>
        </p:nvSpPr>
        <p:spPr>
          <a:ln/>
        </p:spPr>
        <p:txBody>
          <a:bodyPr/>
          <a:lstStyle>
            <a:lvl1pPr>
              <a:defRPr/>
            </a:lvl1pPr>
          </a:lstStyle>
          <a:p>
            <a:fld id="{2E8775E1-B8CC-9444-8C3B-F4A8726166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0" hangingPunct="0">
              <a:spcBef>
                <a:spcPct val="50000"/>
              </a:spcBef>
              <a:defRPr sz="1400">
                <a:solidFill>
                  <a:schemeClr val="bg2"/>
                </a:solidFill>
                <a:latin typeface="Arial" charset="0"/>
              </a:defRPr>
            </a:lvl1pPr>
          </a:lstStyle>
          <a:p>
            <a:r>
              <a:rPr lang="en-US"/>
              <a:t>CS 561</a:t>
            </a:r>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50000"/>
              </a:spcBef>
              <a:defRPr sz="1400">
                <a:solidFill>
                  <a:schemeClr val="bg2"/>
                </a:solidFill>
                <a:latin typeface="Arial" charset="0"/>
              </a:defRPr>
            </a:lvl1pPr>
          </a:lstStyle>
          <a:p>
            <a:fld id="{9D763ACC-DE70-B045-AB5F-72FA2A7D597D}" type="slidenum">
              <a:rPr lang="en-US"/>
              <a:pPr/>
              <a:t>‹#›</a:t>
            </a:fld>
            <a:endParaRPr lang="en-US"/>
          </a:p>
        </p:txBody>
      </p:sp>
      <p:pic>
        <p:nvPicPr>
          <p:cNvPr id="1031" name="Picture 7" descr="paint"/>
          <p:cNvPicPr>
            <a:picLocks noChangeAspect="1" noChangeArrowheads="1"/>
          </p:cNvPicPr>
          <p:nvPr/>
        </p:nvPicPr>
        <p:blipFill>
          <a:blip r:embed="rId13">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pitchFamily="34"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pitchFamily="34"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pitchFamily="34"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pitchFamily="34"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pitchFamily="34" charset="0"/>
        </a:defRPr>
      </a:lvl6pPr>
      <a:lvl7pPr marL="914400" algn="l" rtl="0" eaLnBrk="0" fontAlgn="base" hangingPunct="0">
        <a:spcBef>
          <a:spcPct val="0"/>
        </a:spcBef>
        <a:spcAft>
          <a:spcPct val="0"/>
        </a:spcAft>
        <a:defRPr kumimoji="1" sz="2400" b="1">
          <a:solidFill>
            <a:schemeClr val="tx2"/>
          </a:solidFill>
          <a:latin typeface="Helvetica" pitchFamily="34" charset="0"/>
        </a:defRPr>
      </a:lvl7pPr>
      <a:lvl8pPr marL="1371600" algn="l" rtl="0" eaLnBrk="0" fontAlgn="base" hangingPunct="0">
        <a:spcBef>
          <a:spcPct val="0"/>
        </a:spcBef>
        <a:spcAft>
          <a:spcPct val="0"/>
        </a:spcAft>
        <a:defRPr kumimoji="1" sz="2400" b="1">
          <a:solidFill>
            <a:schemeClr val="tx2"/>
          </a:solidFill>
          <a:latin typeface="Helvetica" pitchFamily="34" charset="0"/>
        </a:defRPr>
      </a:lvl8pPr>
      <a:lvl9pPr marL="1828800" algn="l" rtl="0" eaLnBrk="0" fontAlgn="base" hangingPunct="0">
        <a:spcBef>
          <a:spcPct val="0"/>
        </a:spcBef>
        <a:spcAft>
          <a:spcPct val="0"/>
        </a:spcAft>
        <a:defRPr kumimoji="1" sz="2400" b="1">
          <a:solidFill>
            <a:schemeClr val="tx2"/>
          </a:solidFill>
          <a:latin typeface="Helvetica" pitchFamily="34"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8.wmf"/><Relationship Id="rId5" Type="http://schemas.openxmlformats.org/officeDocument/2006/relationships/image" Target="../media/image7.wmf"/><Relationship Id="rId6" Type="http://schemas.openxmlformats.org/officeDocument/2006/relationships/image" Target="../media/image10.wmf"/><Relationship Id="rId7" Type="http://schemas.openxmlformats.org/officeDocument/2006/relationships/image" Target="../media/image13.wmf"/><Relationship Id="rId8" Type="http://schemas.openxmlformats.org/officeDocument/2006/relationships/image" Target="../media/image15.wmf"/><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2" name="Picture 5" descr="evolution.jpg"/>
          <p:cNvPicPr>
            <a:picLocks noChangeAspect="1"/>
          </p:cNvPicPr>
          <p:nvPr/>
        </p:nvPicPr>
        <p:blipFill>
          <a:blip r:embed="rId3"/>
          <a:srcRect/>
          <a:stretch>
            <a:fillRect/>
          </a:stretch>
        </p:blipFill>
        <p:spPr bwMode="auto">
          <a:xfrm>
            <a:off x="1600200" y="2171700"/>
            <a:ext cx="6248400" cy="4686300"/>
          </a:xfrm>
          <a:prstGeom prst="rect">
            <a:avLst/>
          </a:prstGeom>
          <a:noFill/>
          <a:ln w="9525">
            <a:noFill/>
            <a:miter lim="800000"/>
            <a:headEnd/>
            <a:tailEnd/>
          </a:ln>
        </p:spPr>
      </p:pic>
      <p:sp>
        <p:nvSpPr>
          <p:cNvPr id="15363" name="Rectangle 6"/>
          <p:cNvSpPr>
            <a:spLocks noGrp="1" noChangeArrowheads="1"/>
          </p:cNvSpPr>
          <p:nvPr>
            <p:ph type="sldNum" sz="quarter" idx="12"/>
          </p:nvPr>
        </p:nvSpPr>
        <p:spPr>
          <a:noFill/>
        </p:spPr>
        <p:txBody>
          <a:bodyPr/>
          <a:lstStyle/>
          <a:p>
            <a:fld id="{C5A174D3-EF70-A848-AA4E-83BE094EE118}" type="slidenum">
              <a:rPr lang="en-US"/>
              <a:pPr/>
              <a:t>1</a:t>
            </a:fld>
            <a:endParaRPr lang="en-US"/>
          </a:p>
        </p:txBody>
      </p:sp>
      <p:sp>
        <p:nvSpPr>
          <p:cNvPr id="15364" name="Rectangle 2"/>
          <p:cNvSpPr>
            <a:spLocks noGrp="1" noChangeArrowheads="1"/>
          </p:cNvSpPr>
          <p:nvPr>
            <p:ph type="ctrTitle"/>
          </p:nvPr>
        </p:nvSpPr>
        <p:spPr>
          <a:xfrm>
            <a:off x="685800" y="762000"/>
            <a:ext cx="7772400" cy="1143000"/>
          </a:xfrm>
        </p:spPr>
        <p:txBody>
          <a:bodyPr/>
          <a:lstStyle/>
          <a:p>
            <a:r>
              <a:rPr lang="en-US"/>
              <a:t>Genetic Algorithms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3"/>
          <p:cNvSpPr>
            <a:spLocks noGrp="1"/>
          </p:cNvSpPr>
          <p:nvPr>
            <p:ph type="ftr" sz="quarter" idx="11"/>
          </p:nvPr>
        </p:nvSpPr>
        <p:spPr>
          <a:noFill/>
        </p:spPr>
        <p:txBody>
          <a:bodyPr/>
          <a:lstStyle/>
          <a:p>
            <a:r>
              <a:rPr lang="en-US"/>
              <a:t>CS 561</a:t>
            </a:r>
          </a:p>
        </p:txBody>
      </p:sp>
      <p:sp>
        <p:nvSpPr>
          <p:cNvPr id="28675" name="Slide Number Placeholder 4"/>
          <p:cNvSpPr>
            <a:spLocks noGrp="1"/>
          </p:cNvSpPr>
          <p:nvPr>
            <p:ph type="sldNum" sz="quarter" idx="12"/>
          </p:nvPr>
        </p:nvSpPr>
        <p:spPr>
          <a:noFill/>
        </p:spPr>
        <p:txBody>
          <a:bodyPr/>
          <a:lstStyle/>
          <a:p>
            <a:fld id="{76023C0C-33FB-E343-9830-6F29C2D6024B}" type="slidenum">
              <a:rPr lang="en-US"/>
              <a:pPr/>
              <a:t>10</a:t>
            </a:fld>
            <a:endParaRPr lang="en-US"/>
          </a:p>
        </p:txBody>
      </p:sp>
      <p:sp>
        <p:nvSpPr>
          <p:cNvPr id="28676" name="Rectangle 2"/>
          <p:cNvSpPr>
            <a:spLocks noGrp="1" noChangeArrowheads="1"/>
          </p:cNvSpPr>
          <p:nvPr>
            <p:ph type="title"/>
          </p:nvPr>
        </p:nvSpPr>
        <p:spPr>
          <a:xfrm>
            <a:off x="469900" y="228600"/>
            <a:ext cx="8521700" cy="685800"/>
          </a:xfrm>
        </p:spPr>
        <p:txBody>
          <a:bodyPr/>
          <a:lstStyle/>
          <a:p>
            <a:r>
              <a:rPr lang="en-GB"/>
              <a:t>Crossover:</a:t>
            </a:r>
            <a:br>
              <a:rPr lang="en-GB"/>
            </a:br>
            <a:r>
              <a:rPr lang="en-GB" sz="2000" b="0">
                <a:solidFill>
                  <a:schemeClr val="tx1"/>
                </a:solidFill>
              </a:rPr>
              <a:t>Exchanging information through some part of information (representation)</a:t>
            </a:r>
            <a:endParaRPr lang="en-US" sz="2000" b="0">
              <a:solidFill>
                <a:schemeClr val="tx1"/>
              </a:solidFill>
            </a:endParaRPr>
          </a:p>
        </p:txBody>
      </p:sp>
      <p:sp>
        <p:nvSpPr>
          <p:cNvPr id="28677" name="Rectangle 3"/>
          <p:cNvSpPr>
            <a:spLocks noChangeArrowheads="1"/>
          </p:cNvSpPr>
          <p:nvPr/>
        </p:nvSpPr>
        <p:spPr bwMode="auto">
          <a:xfrm>
            <a:off x="685800" y="609600"/>
            <a:ext cx="7772400" cy="1143000"/>
          </a:xfrm>
          <a:prstGeom prst="rect">
            <a:avLst/>
          </a:prstGeom>
          <a:noFill/>
          <a:ln w="9525">
            <a:noFill/>
            <a:miter lim="800000"/>
            <a:headEnd/>
            <a:tailEnd/>
          </a:ln>
        </p:spPr>
        <p:txBody>
          <a:bodyPr anchor="ctr">
            <a:prstTxWarp prst="textNoShape">
              <a:avLst/>
            </a:prstTxWarp>
          </a:bodyPr>
          <a:lstStyle/>
          <a:p>
            <a:pPr eaLnBrk="0" hangingPunct="0"/>
            <a:endParaRPr kumimoji="1" lang="en-US" b="1">
              <a:solidFill>
                <a:schemeClr val="tx2"/>
              </a:solidFill>
              <a:latin typeface="Helvetica" charset="0"/>
            </a:endParaRPr>
          </a:p>
        </p:txBody>
      </p:sp>
      <p:pic>
        <p:nvPicPr>
          <p:cNvPr id="28678" name="Picture 4" descr="crossover"/>
          <p:cNvPicPr>
            <a:picLocks noChangeAspect="1" noChangeArrowheads="1"/>
          </p:cNvPicPr>
          <p:nvPr/>
        </p:nvPicPr>
        <p:blipFill>
          <a:blip r:embed="rId3"/>
          <a:srcRect/>
          <a:stretch>
            <a:fillRect/>
          </a:stretch>
        </p:blipFill>
        <p:spPr bwMode="auto">
          <a:xfrm>
            <a:off x="228600" y="1981200"/>
            <a:ext cx="4638675" cy="4114800"/>
          </a:xfrm>
          <a:prstGeom prst="rect">
            <a:avLst/>
          </a:prstGeom>
          <a:noFill/>
          <a:ln w="9525">
            <a:noFill/>
            <a:miter lim="800000"/>
            <a:headEnd/>
            <a:tailEnd/>
          </a:ln>
        </p:spPr>
      </p:pic>
      <p:sp>
        <p:nvSpPr>
          <p:cNvPr id="28679" name="TextBox 7"/>
          <p:cNvSpPr txBox="1">
            <a:spLocks noChangeArrowheads="1"/>
          </p:cNvSpPr>
          <p:nvPr/>
        </p:nvSpPr>
        <p:spPr bwMode="auto">
          <a:xfrm>
            <a:off x="4419600" y="1371600"/>
            <a:ext cx="4572000" cy="2308225"/>
          </a:xfrm>
          <a:prstGeom prst="rect">
            <a:avLst/>
          </a:prstGeom>
          <a:noFill/>
          <a:ln w="9525">
            <a:noFill/>
            <a:miter lim="800000"/>
            <a:headEnd/>
            <a:tailEnd/>
          </a:ln>
        </p:spPr>
        <p:txBody>
          <a:bodyPr>
            <a:prstTxWarp prst="textNoShape">
              <a:avLst/>
            </a:prstTxWarp>
            <a:spAutoFit/>
          </a:bodyPr>
          <a:lstStyle/>
          <a:p>
            <a:pPr eaLnBrk="0" hangingPunct="0"/>
            <a:r>
              <a:rPr lang="en-US"/>
              <a:t>Once we have found the best sales people we will in a sense mate them. We can do this in several ways. Better sales people should mate more often and poor sales people should mate lest often.</a:t>
            </a:r>
          </a:p>
        </p:txBody>
      </p:sp>
      <p:graphicFrame>
        <p:nvGraphicFramePr>
          <p:cNvPr id="9" name="Table 8"/>
          <p:cNvGraphicFramePr>
            <a:graphicFrameLocks noGrp="1"/>
          </p:cNvGraphicFramePr>
          <p:nvPr/>
        </p:nvGraphicFramePr>
        <p:xfrm>
          <a:off x="4876800" y="3905250"/>
          <a:ext cx="4114800" cy="2190750"/>
        </p:xfrm>
        <a:graphic>
          <a:graphicData uri="http://schemas.openxmlformats.org/drawingml/2006/table">
            <a:tbl>
              <a:tblPr/>
              <a:tblGrid>
                <a:gridCol w="2057400"/>
                <a:gridCol w="2057400"/>
              </a:tblGrid>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D52300"/>
                          </a:solidFill>
                          <a:effectLst/>
                          <a:latin typeface="Tahoma" charset="0"/>
                          <a:ea typeface="Arial" charset="0"/>
                          <a:cs typeface="Arial" charset="0"/>
                        </a:rPr>
                        <a:t>Sales People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D52300"/>
                          </a:solidFill>
                          <a:effectLst/>
                          <a:latin typeface="Tahoma" charset="0"/>
                          <a:ea typeface="Arial" charset="0"/>
                          <a:cs typeface="Arial" charset="0"/>
                        </a:rPr>
                        <a:t>City DNA</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Parent 1</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F A B </a:t>
                      </a:r>
                      <a:r>
                        <a:rPr kumimoji="0" lang="en-US" sz="1800" b="1" i="0" u="none" strike="noStrike" cap="none" normalizeH="0" baseline="0">
                          <a:ln>
                            <a:noFill/>
                          </a:ln>
                          <a:solidFill>
                            <a:srgbClr val="FF0000"/>
                          </a:solidFill>
                          <a:effectLst/>
                          <a:latin typeface="Tahoma" charset="0"/>
                          <a:ea typeface="Arial" charset="0"/>
                          <a:cs typeface="Arial" charset="0"/>
                        </a:rPr>
                        <a:t>|</a:t>
                      </a:r>
                      <a:r>
                        <a:rPr kumimoji="0" lang="en-US" sz="1800" b="0" i="0" u="none" strike="noStrike" cap="none" normalizeH="0" baseline="0">
                          <a:ln>
                            <a:noFill/>
                          </a:ln>
                          <a:solidFill>
                            <a:schemeClr val="tx1"/>
                          </a:solidFill>
                          <a:effectLst/>
                          <a:latin typeface="Tahoma" charset="0"/>
                          <a:ea typeface="Arial" charset="0"/>
                          <a:cs typeface="Arial" charset="0"/>
                        </a:rPr>
                        <a:t> E C G D</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Parent 2</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D E A </a:t>
                      </a:r>
                      <a:r>
                        <a:rPr kumimoji="0" lang="en-US" sz="1800" b="1" i="0" u="none" strike="noStrike" cap="none" normalizeH="0" baseline="0">
                          <a:ln>
                            <a:noFill/>
                          </a:ln>
                          <a:solidFill>
                            <a:srgbClr val="FF0000"/>
                          </a:solidFill>
                          <a:effectLst/>
                          <a:latin typeface="Tahoma" charset="0"/>
                          <a:ea typeface="Arial" charset="0"/>
                          <a:cs typeface="Arial" charset="0"/>
                        </a:rPr>
                        <a:t>|</a:t>
                      </a:r>
                      <a:r>
                        <a:rPr kumimoji="0" lang="en-US" sz="1800" b="0" i="0" u="none" strike="noStrike" cap="none" normalizeH="0" baseline="0">
                          <a:ln>
                            <a:noFill/>
                          </a:ln>
                          <a:solidFill>
                            <a:schemeClr val="tx1"/>
                          </a:solidFill>
                          <a:effectLst/>
                          <a:latin typeface="Tahoma" charset="0"/>
                          <a:ea typeface="Arial" charset="0"/>
                          <a:cs typeface="Arial" charset="0"/>
                        </a:rPr>
                        <a:t> C G B F</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Child 1 </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F A B </a:t>
                      </a:r>
                      <a:r>
                        <a:rPr kumimoji="0" lang="en-US" sz="1800" b="1" i="0" u="none" strike="noStrike" cap="none" normalizeH="0" baseline="0">
                          <a:ln>
                            <a:noFill/>
                          </a:ln>
                          <a:solidFill>
                            <a:srgbClr val="FF0000"/>
                          </a:solidFill>
                          <a:effectLst/>
                          <a:latin typeface="Tahoma" charset="0"/>
                          <a:ea typeface="Arial" charset="0"/>
                          <a:cs typeface="Arial" charset="0"/>
                        </a:rPr>
                        <a:t>|</a:t>
                      </a:r>
                      <a:r>
                        <a:rPr kumimoji="0" lang="en-US" sz="1800" b="0" i="0" u="none" strike="noStrike" cap="none" normalizeH="0" baseline="0">
                          <a:ln>
                            <a:noFill/>
                          </a:ln>
                          <a:solidFill>
                            <a:schemeClr val="tx1"/>
                          </a:solidFill>
                          <a:effectLst/>
                          <a:latin typeface="Tahoma" charset="0"/>
                          <a:ea typeface="Arial" charset="0"/>
                          <a:cs typeface="Arial" charset="0"/>
                        </a:rPr>
                        <a:t> C G B F</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Child 2</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Arial" charset="0"/>
                          <a:cs typeface="Arial" charset="0"/>
                        </a:rPr>
                        <a:t>D E A </a:t>
                      </a:r>
                      <a:r>
                        <a:rPr kumimoji="0" lang="en-US" sz="1800" b="1" i="0" u="none" strike="noStrike" cap="none" normalizeH="0" baseline="0">
                          <a:ln>
                            <a:noFill/>
                          </a:ln>
                          <a:solidFill>
                            <a:srgbClr val="FF0000"/>
                          </a:solidFill>
                          <a:effectLst/>
                          <a:latin typeface="Tahoma" charset="0"/>
                          <a:ea typeface="Arial" charset="0"/>
                          <a:cs typeface="Arial" charset="0"/>
                        </a:rPr>
                        <a:t>|</a:t>
                      </a:r>
                      <a:r>
                        <a:rPr kumimoji="0" lang="en-US" sz="1800" b="0" i="0" u="none" strike="noStrike" cap="none" normalizeH="0" baseline="0">
                          <a:ln>
                            <a:noFill/>
                          </a:ln>
                          <a:solidFill>
                            <a:schemeClr val="tx1"/>
                          </a:solidFill>
                          <a:effectLst/>
                          <a:latin typeface="Tahoma" charset="0"/>
                          <a:ea typeface="Arial" charset="0"/>
                          <a:cs typeface="Arial" charset="0"/>
                        </a:rPr>
                        <a:t> E C G D</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95" name="TextBox 9"/>
          <p:cNvSpPr txBox="1">
            <a:spLocks noChangeArrowheads="1"/>
          </p:cNvSpPr>
          <p:nvPr/>
        </p:nvSpPr>
        <p:spPr bwMode="auto">
          <a:xfrm>
            <a:off x="152400" y="2667000"/>
            <a:ext cx="1990725" cy="307975"/>
          </a:xfrm>
          <a:prstGeom prst="rect">
            <a:avLst/>
          </a:prstGeom>
          <a:noFill/>
          <a:ln w="9525">
            <a:noFill/>
            <a:miter lim="800000"/>
            <a:headEnd/>
            <a:tailEnd/>
          </a:ln>
        </p:spPr>
        <p:txBody>
          <a:bodyPr wrap="none">
            <a:prstTxWarp prst="textNoShape">
              <a:avLst/>
            </a:prstTxWarp>
            <a:spAutoFit/>
          </a:bodyPr>
          <a:lstStyle/>
          <a:p>
            <a:r>
              <a:rPr lang="en-US" sz="1400"/>
              <a:t>Sales person A (parent 1)</a:t>
            </a:r>
          </a:p>
        </p:txBody>
      </p:sp>
      <p:sp>
        <p:nvSpPr>
          <p:cNvPr id="28696" name="TextBox 10"/>
          <p:cNvSpPr txBox="1">
            <a:spLocks noChangeArrowheads="1"/>
          </p:cNvSpPr>
          <p:nvPr/>
        </p:nvSpPr>
        <p:spPr bwMode="auto">
          <a:xfrm>
            <a:off x="152400" y="3124200"/>
            <a:ext cx="2000250" cy="307975"/>
          </a:xfrm>
          <a:prstGeom prst="rect">
            <a:avLst/>
          </a:prstGeom>
          <a:noFill/>
          <a:ln w="9525">
            <a:noFill/>
            <a:miter lim="800000"/>
            <a:headEnd/>
            <a:tailEnd/>
          </a:ln>
        </p:spPr>
        <p:txBody>
          <a:bodyPr wrap="none">
            <a:prstTxWarp prst="textNoShape">
              <a:avLst/>
            </a:prstTxWarp>
            <a:spAutoFit/>
          </a:bodyPr>
          <a:lstStyle/>
          <a:p>
            <a:r>
              <a:rPr lang="en-US" sz="1400"/>
              <a:t>Sales person B (parent 2)</a:t>
            </a:r>
          </a:p>
        </p:txBody>
      </p:sp>
      <p:sp>
        <p:nvSpPr>
          <p:cNvPr id="28697" name="TextBox 11"/>
          <p:cNvSpPr txBox="1">
            <a:spLocks noChangeArrowheads="1"/>
          </p:cNvSpPr>
          <p:nvPr/>
        </p:nvSpPr>
        <p:spPr bwMode="auto">
          <a:xfrm>
            <a:off x="152400" y="4191000"/>
            <a:ext cx="1911350" cy="307975"/>
          </a:xfrm>
          <a:prstGeom prst="rect">
            <a:avLst/>
          </a:prstGeom>
          <a:noFill/>
          <a:ln w="9525">
            <a:noFill/>
            <a:miter lim="800000"/>
            <a:headEnd/>
            <a:tailEnd/>
          </a:ln>
        </p:spPr>
        <p:txBody>
          <a:bodyPr wrap="none">
            <a:prstTxWarp prst="textNoShape">
              <a:avLst/>
            </a:prstTxWarp>
            <a:spAutoFit/>
          </a:bodyPr>
          <a:lstStyle/>
          <a:p>
            <a:r>
              <a:rPr lang="en-US" sz="1400"/>
              <a:t>Sales person C (child 1)</a:t>
            </a:r>
          </a:p>
        </p:txBody>
      </p:sp>
      <p:sp>
        <p:nvSpPr>
          <p:cNvPr id="28698" name="TextBox 12"/>
          <p:cNvSpPr txBox="1">
            <a:spLocks noChangeArrowheads="1"/>
          </p:cNvSpPr>
          <p:nvPr/>
        </p:nvSpPr>
        <p:spPr bwMode="auto">
          <a:xfrm>
            <a:off x="152400" y="4648200"/>
            <a:ext cx="1920875" cy="307975"/>
          </a:xfrm>
          <a:prstGeom prst="rect">
            <a:avLst/>
          </a:prstGeom>
          <a:noFill/>
          <a:ln w="9525">
            <a:noFill/>
            <a:miter lim="800000"/>
            <a:headEnd/>
            <a:tailEnd/>
          </a:ln>
        </p:spPr>
        <p:txBody>
          <a:bodyPr wrap="none">
            <a:prstTxWarp prst="textNoShape">
              <a:avLst/>
            </a:prstTxWarp>
            <a:spAutoFit/>
          </a:bodyPr>
          <a:lstStyle/>
          <a:p>
            <a:r>
              <a:rPr lang="en-US" sz="1400"/>
              <a:t>Sales person D (child 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Crossover Bounds (Houston we have a problem)</a:t>
            </a:r>
          </a:p>
        </p:txBody>
      </p:sp>
      <p:sp>
        <p:nvSpPr>
          <p:cNvPr id="30723" name="Content Placeholder 2"/>
          <p:cNvSpPr>
            <a:spLocks noGrp="1"/>
          </p:cNvSpPr>
          <p:nvPr>
            <p:ph idx="1"/>
          </p:nvPr>
        </p:nvSpPr>
        <p:spPr/>
        <p:txBody>
          <a:bodyPr/>
          <a:lstStyle/>
          <a:p>
            <a:r>
              <a:rPr lang="en-US"/>
              <a:t>Not all crossed pairs are viable. </a:t>
            </a:r>
            <a:r>
              <a:rPr lang="en-US">
                <a:solidFill>
                  <a:srgbClr val="D52300"/>
                </a:solidFill>
              </a:rPr>
              <a:t>We can only visit a city once.</a:t>
            </a:r>
          </a:p>
          <a:p>
            <a:r>
              <a:rPr lang="en-US">
                <a:solidFill>
                  <a:srgbClr val="000000"/>
                </a:solidFill>
              </a:rPr>
              <a:t>Different GA problems may have different bounds.</a:t>
            </a:r>
          </a:p>
          <a:p>
            <a:pPr>
              <a:buFontTx/>
              <a:buNone/>
            </a:pPr>
            <a:endParaRPr lang="en-US">
              <a:solidFill>
                <a:srgbClr val="D52300"/>
              </a:solidFill>
            </a:endParaRPr>
          </a:p>
        </p:txBody>
      </p:sp>
      <p:sp>
        <p:nvSpPr>
          <p:cNvPr id="30724" name="Footer Placeholder 3"/>
          <p:cNvSpPr>
            <a:spLocks noGrp="1"/>
          </p:cNvSpPr>
          <p:nvPr>
            <p:ph type="ftr" sz="quarter" idx="11"/>
          </p:nvPr>
        </p:nvSpPr>
        <p:spPr>
          <a:noFill/>
        </p:spPr>
        <p:txBody>
          <a:bodyPr/>
          <a:lstStyle/>
          <a:p>
            <a:r>
              <a:rPr lang="en-US"/>
              <a:t>CS 561</a:t>
            </a:r>
          </a:p>
        </p:txBody>
      </p:sp>
      <p:sp>
        <p:nvSpPr>
          <p:cNvPr id="30725" name="Slide Number Placeholder 4"/>
          <p:cNvSpPr>
            <a:spLocks noGrp="1"/>
          </p:cNvSpPr>
          <p:nvPr>
            <p:ph type="sldNum" sz="quarter" idx="12"/>
          </p:nvPr>
        </p:nvSpPr>
        <p:spPr>
          <a:noFill/>
        </p:spPr>
        <p:txBody>
          <a:bodyPr/>
          <a:lstStyle/>
          <a:p>
            <a:fld id="{22B198ED-CC72-844E-924D-4A598ECB1773}" type="slidenum">
              <a:rPr lang="en-US"/>
              <a:pPr/>
              <a:t>11</a:t>
            </a:fld>
            <a:endParaRPr lang="en-US"/>
          </a:p>
        </p:txBody>
      </p:sp>
      <p:pic>
        <p:nvPicPr>
          <p:cNvPr id="30726" name="Picture 4" descr="mateselection"/>
          <p:cNvPicPr>
            <a:picLocks noChangeAspect="1" noChangeArrowheads="1"/>
          </p:cNvPicPr>
          <p:nvPr/>
        </p:nvPicPr>
        <p:blipFill>
          <a:blip r:embed="rId2"/>
          <a:srcRect/>
          <a:stretch>
            <a:fillRect/>
          </a:stretch>
        </p:blipFill>
        <p:spPr bwMode="auto">
          <a:xfrm>
            <a:off x="358775" y="2355850"/>
            <a:ext cx="4365625" cy="3892550"/>
          </a:xfrm>
          <a:prstGeom prst="rect">
            <a:avLst/>
          </a:prstGeom>
          <a:noFill/>
          <a:ln w="9525">
            <a:noFill/>
            <a:miter lim="800000"/>
            <a:headEnd/>
            <a:tailEnd/>
          </a:ln>
        </p:spPr>
      </p:pic>
      <p:sp>
        <p:nvSpPr>
          <p:cNvPr id="30727" name="TextBox 6"/>
          <p:cNvSpPr txBox="1">
            <a:spLocks noChangeArrowheads="1"/>
          </p:cNvSpPr>
          <p:nvPr/>
        </p:nvSpPr>
        <p:spPr bwMode="auto">
          <a:xfrm>
            <a:off x="3505200" y="3043238"/>
            <a:ext cx="898525" cy="1939925"/>
          </a:xfrm>
          <a:prstGeom prst="rect">
            <a:avLst/>
          </a:prstGeom>
          <a:noFill/>
          <a:ln w="9525">
            <a:noFill/>
            <a:miter lim="800000"/>
            <a:headEnd/>
            <a:tailEnd/>
          </a:ln>
        </p:spPr>
        <p:txBody>
          <a:bodyPr>
            <a:prstTxWarp prst="textNoShape">
              <a:avLst/>
            </a:prstTxWarp>
            <a:spAutoFit/>
          </a:bodyPr>
          <a:lstStyle/>
          <a:p>
            <a:pPr eaLnBrk="0" hangingPunct="0"/>
            <a:r>
              <a:rPr lang="en-US" sz="1200">
                <a:solidFill>
                  <a:srgbClr val="FF0000"/>
                </a:solidFill>
              </a:rPr>
              <a:t>San Antonio</a:t>
            </a:r>
          </a:p>
          <a:p>
            <a:pPr eaLnBrk="0" hangingPunct="0"/>
            <a:endParaRPr lang="en-US" sz="1200">
              <a:solidFill>
                <a:srgbClr val="0070C0"/>
              </a:solidFill>
            </a:endParaRPr>
          </a:p>
          <a:p>
            <a:pPr eaLnBrk="0" hangingPunct="0"/>
            <a:r>
              <a:rPr lang="en-US" sz="1200">
                <a:solidFill>
                  <a:srgbClr val="FF0000"/>
                </a:solidFill>
              </a:rPr>
              <a:t>Dallas</a:t>
            </a:r>
          </a:p>
          <a:p>
            <a:pPr eaLnBrk="0" hangingPunct="0"/>
            <a:endParaRPr lang="en-US" sz="1200">
              <a:solidFill>
                <a:srgbClr val="0070C0"/>
              </a:solidFill>
            </a:endParaRPr>
          </a:p>
          <a:p>
            <a:pPr eaLnBrk="0" hangingPunct="0"/>
            <a:r>
              <a:rPr lang="en-US" sz="1200">
                <a:solidFill>
                  <a:srgbClr val="0070C0"/>
                </a:solidFill>
              </a:rPr>
              <a:t>Mos Eisely</a:t>
            </a:r>
          </a:p>
          <a:p>
            <a:pPr eaLnBrk="0" hangingPunct="0"/>
            <a:endParaRPr lang="en-US" sz="1200">
              <a:solidFill>
                <a:srgbClr val="0070C0"/>
              </a:solidFill>
            </a:endParaRPr>
          </a:p>
          <a:p>
            <a:pPr eaLnBrk="0" hangingPunct="0"/>
            <a:r>
              <a:rPr lang="en-US" sz="1200">
                <a:solidFill>
                  <a:srgbClr val="0070C0"/>
                </a:solidFill>
              </a:rPr>
              <a:t>Houston</a:t>
            </a:r>
          </a:p>
          <a:p>
            <a:pPr eaLnBrk="0" hangingPunct="0"/>
            <a:endParaRPr lang="en-US" sz="1200">
              <a:solidFill>
                <a:srgbClr val="0070C0"/>
              </a:solidFill>
            </a:endParaRPr>
          </a:p>
          <a:p>
            <a:pPr eaLnBrk="0" hangingPunct="0"/>
            <a:r>
              <a:rPr lang="en-US" sz="1200">
                <a:solidFill>
                  <a:srgbClr val="0070C0"/>
                </a:solidFill>
              </a:rPr>
              <a:t>Austin</a:t>
            </a:r>
          </a:p>
        </p:txBody>
      </p:sp>
      <p:sp>
        <p:nvSpPr>
          <p:cNvPr id="30728" name="TextBox 7"/>
          <p:cNvSpPr txBox="1">
            <a:spLocks noChangeArrowheads="1"/>
          </p:cNvSpPr>
          <p:nvPr/>
        </p:nvSpPr>
        <p:spPr bwMode="auto">
          <a:xfrm>
            <a:off x="0" y="3117850"/>
            <a:ext cx="898525" cy="1938338"/>
          </a:xfrm>
          <a:prstGeom prst="rect">
            <a:avLst/>
          </a:prstGeom>
          <a:noFill/>
          <a:ln w="9525">
            <a:noFill/>
            <a:miter lim="800000"/>
            <a:headEnd/>
            <a:tailEnd/>
          </a:ln>
        </p:spPr>
        <p:txBody>
          <a:bodyPr>
            <a:prstTxWarp prst="textNoShape">
              <a:avLst/>
            </a:prstTxWarp>
            <a:spAutoFit/>
          </a:bodyPr>
          <a:lstStyle/>
          <a:p>
            <a:pPr algn="r" eaLnBrk="0" hangingPunct="0"/>
            <a:r>
              <a:rPr lang="en-US" sz="1200">
                <a:solidFill>
                  <a:srgbClr val="FF0000"/>
                </a:solidFill>
              </a:rPr>
              <a:t>Dallas</a:t>
            </a:r>
          </a:p>
          <a:p>
            <a:pPr algn="r" eaLnBrk="0" hangingPunct="0"/>
            <a:endParaRPr lang="en-US" sz="1200">
              <a:solidFill>
                <a:srgbClr val="0070C0"/>
              </a:solidFill>
            </a:endParaRPr>
          </a:p>
          <a:p>
            <a:pPr algn="r" eaLnBrk="0" hangingPunct="0"/>
            <a:r>
              <a:rPr lang="en-US" sz="1200">
                <a:solidFill>
                  <a:srgbClr val="FF0000"/>
                </a:solidFill>
              </a:rPr>
              <a:t>Houston</a:t>
            </a:r>
          </a:p>
          <a:p>
            <a:pPr algn="r" eaLnBrk="0" hangingPunct="0"/>
            <a:endParaRPr lang="en-US" sz="1200">
              <a:solidFill>
                <a:srgbClr val="0070C0"/>
              </a:solidFill>
            </a:endParaRPr>
          </a:p>
          <a:p>
            <a:pPr algn="r" eaLnBrk="0" hangingPunct="0"/>
            <a:r>
              <a:rPr lang="en-US" sz="1200">
                <a:solidFill>
                  <a:srgbClr val="0070C0"/>
                </a:solidFill>
              </a:rPr>
              <a:t>Austin</a:t>
            </a:r>
          </a:p>
          <a:p>
            <a:pPr algn="r" eaLnBrk="0" hangingPunct="0"/>
            <a:endParaRPr lang="en-US" sz="1200">
              <a:solidFill>
                <a:srgbClr val="0070C0"/>
              </a:solidFill>
            </a:endParaRPr>
          </a:p>
          <a:p>
            <a:pPr algn="r" eaLnBrk="0" hangingPunct="0"/>
            <a:r>
              <a:rPr lang="en-US" sz="1200">
                <a:solidFill>
                  <a:srgbClr val="0070C0"/>
                </a:solidFill>
              </a:rPr>
              <a:t>San Antonio</a:t>
            </a:r>
          </a:p>
          <a:p>
            <a:pPr algn="r" eaLnBrk="0" hangingPunct="0"/>
            <a:endParaRPr lang="en-US" sz="1200">
              <a:solidFill>
                <a:srgbClr val="0070C0"/>
              </a:solidFill>
            </a:endParaRPr>
          </a:p>
          <a:p>
            <a:pPr algn="r" eaLnBrk="0" hangingPunct="0"/>
            <a:r>
              <a:rPr lang="en-US" sz="1200">
                <a:solidFill>
                  <a:srgbClr val="0070C0"/>
                </a:solidFill>
              </a:rPr>
              <a:t>Mos Eisely</a:t>
            </a:r>
          </a:p>
        </p:txBody>
      </p:sp>
      <p:pic>
        <p:nvPicPr>
          <p:cNvPr id="30729" name="Picture 4" descr="mateselection"/>
          <p:cNvPicPr>
            <a:picLocks noChangeAspect="1" noChangeArrowheads="1"/>
          </p:cNvPicPr>
          <p:nvPr/>
        </p:nvPicPr>
        <p:blipFill>
          <a:blip r:embed="rId2"/>
          <a:srcRect/>
          <a:stretch>
            <a:fillRect/>
          </a:stretch>
        </p:blipFill>
        <p:spPr bwMode="auto">
          <a:xfrm>
            <a:off x="4778375" y="2355850"/>
            <a:ext cx="4365625" cy="3892550"/>
          </a:xfrm>
          <a:prstGeom prst="rect">
            <a:avLst/>
          </a:prstGeom>
          <a:noFill/>
          <a:ln w="9525">
            <a:noFill/>
            <a:miter lim="800000"/>
            <a:headEnd/>
            <a:tailEnd/>
          </a:ln>
        </p:spPr>
      </p:pic>
      <p:sp>
        <p:nvSpPr>
          <p:cNvPr id="30730" name="TextBox 12"/>
          <p:cNvSpPr txBox="1">
            <a:spLocks noChangeArrowheads="1"/>
          </p:cNvSpPr>
          <p:nvPr/>
        </p:nvSpPr>
        <p:spPr bwMode="auto">
          <a:xfrm>
            <a:off x="7924800" y="3049588"/>
            <a:ext cx="898525" cy="1755775"/>
          </a:xfrm>
          <a:prstGeom prst="rect">
            <a:avLst/>
          </a:prstGeom>
          <a:noFill/>
          <a:ln w="9525">
            <a:noFill/>
            <a:miter lim="800000"/>
            <a:headEnd/>
            <a:tailEnd/>
          </a:ln>
        </p:spPr>
        <p:txBody>
          <a:bodyPr>
            <a:prstTxWarp prst="textNoShape">
              <a:avLst/>
            </a:prstTxWarp>
            <a:spAutoFit/>
          </a:bodyPr>
          <a:lstStyle/>
          <a:p>
            <a:pPr eaLnBrk="0" hangingPunct="0"/>
            <a:r>
              <a:rPr lang="en-US" sz="1200">
                <a:solidFill>
                  <a:srgbClr val="FF0000"/>
                </a:solidFill>
              </a:rPr>
              <a:t>Dallas</a:t>
            </a:r>
          </a:p>
          <a:p>
            <a:pPr eaLnBrk="0" hangingPunct="0"/>
            <a:endParaRPr lang="en-US" sz="1200">
              <a:solidFill>
                <a:srgbClr val="0070C0"/>
              </a:solidFill>
            </a:endParaRPr>
          </a:p>
          <a:p>
            <a:pPr eaLnBrk="0" hangingPunct="0"/>
            <a:r>
              <a:rPr lang="en-US" sz="1200">
                <a:solidFill>
                  <a:srgbClr val="FF0000"/>
                </a:solidFill>
              </a:rPr>
              <a:t>Houston</a:t>
            </a:r>
          </a:p>
          <a:p>
            <a:pPr eaLnBrk="0" hangingPunct="0"/>
            <a:endParaRPr lang="en-US" sz="1200">
              <a:solidFill>
                <a:srgbClr val="0070C0"/>
              </a:solidFill>
            </a:endParaRPr>
          </a:p>
          <a:p>
            <a:pPr eaLnBrk="0" hangingPunct="0"/>
            <a:r>
              <a:rPr lang="en-US" sz="1200">
                <a:solidFill>
                  <a:srgbClr val="0070C0"/>
                </a:solidFill>
              </a:rPr>
              <a:t>Mos Eisely</a:t>
            </a:r>
          </a:p>
          <a:p>
            <a:pPr eaLnBrk="0" hangingPunct="0"/>
            <a:endParaRPr lang="en-US" sz="1200">
              <a:solidFill>
                <a:srgbClr val="0070C0"/>
              </a:solidFill>
            </a:endParaRPr>
          </a:p>
          <a:p>
            <a:pPr eaLnBrk="0" hangingPunct="0"/>
            <a:r>
              <a:rPr lang="en-US" sz="1200">
                <a:solidFill>
                  <a:srgbClr val="0070C0"/>
                </a:solidFill>
              </a:rPr>
              <a:t>Houston</a:t>
            </a:r>
          </a:p>
          <a:p>
            <a:pPr eaLnBrk="0" hangingPunct="0"/>
            <a:endParaRPr lang="en-US" sz="1200">
              <a:solidFill>
                <a:srgbClr val="0070C0"/>
              </a:solidFill>
            </a:endParaRPr>
          </a:p>
          <a:p>
            <a:pPr eaLnBrk="0" hangingPunct="0"/>
            <a:r>
              <a:rPr lang="en-US" sz="1200">
                <a:solidFill>
                  <a:srgbClr val="0070C0"/>
                </a:solidFill>
              </a:rPr>
              <a:t>Austin</a:t>
            </a:r>
          </a:p>
        </p:txBody>
      </p:sp>
      <p:sp>
        <p:nvSpPr>
          <p:cNvPr id="30731" name="TextBox 13"/>
          <p:cNvSpPr txBox="1">
            <a:spLocks noChangeArrowheads="1"/>
          </p:cNvSpPr>
          <p:nvPr/>
        </p:nvSpPr>
        <p:spPr bwMode="auto">
          <a:xfrm>
            <a:off x="4419600" y="3049588"/>
            <a:ext cx="898525" cy="2124075"/>
          </a:xfrm>
          <a:prstGeom prst="rect">
            <a:avLst/>
          </a:prstGeom>
          <a:noFill/>
          <a:ln w="9525">
            <a:noFill/>
            <a:miter lim="800000"/>
            <a:headEnd/>
            <a:tailEnd/>
          </a:ln>
        </p:spPr>
        <p:txBody>
          <a:bodyPr>
            <a:prstTxWarp prst="textNoShape">
              <a:avLst/>
            </a:prstTxWarp>
            <a:spAutoFit/>
          </a:bodyPr>
          <a:lstStyle/>
          <a:p>
            <a:pPr algn="r" eaLnBrk="0" hangingPunct="0"/>
            <a:r>
              <a:rPr lang="en-US" sz="1200">
                <a:solidFill>
                  <a:srgbClr val="FF0000"/>
                </a:solidFill>
              </a:rPr>
              <a:t>San Antonio</a:t>
            </a:r>
          </a:p>
          <a:p>
            <a:pPr algn="r" eaLnBrk="0" hangingPunct="0"/>
            <a:endParaRPr lang="en-US" sz="1200">
              <a:solidFill>
                <a:srgbClr val="0070C0"/>
              </a:solidFill>
            </a:endParaRPr>
          </a:p>
          <a:p>
            <a:pPr algn="r" eaLnBrk="0" hangingPunct="0"/>
            <a:r>
              <a:rPr lang="en-US" sz="1200">
                <a:solidFill>
                  <a:srgbClr val="FF0000"/>
                </a:solidFill>
              </a:rPr>
              <a:t>Dallas</a:t>
            </a:r>
          </a:p>
          <a:p>
            <a:pPr algn="r" eaLnBrk="0" hangingPunct="0"/>
            <a:endParaRPr lang="en-US" sz="1200">
              <a:solidFill>
                <a:srgbClr val="0070C0"/>
              </a:solidFill>
            </a:endParaRPr>
          </a:p>
          <a:p>
            <a:pPr algn="r" eaLnBrk="0" hangingPunct="0"/>
            <a:r>
              <a:rPr lang="en-US" sz="1200">
                <a:solidFill>
                  <a:srgbClr val="0070C0"/>
                </a:solidFill>
              </a:rPr>
              <a:t>Austin</a:t>
            </a:r>
          </a:p>
          <a:p>
            <a:pPr algn="r" eaLnBrk="0" hangingPunct="0"/>
            <a:endParaRPr lang="en-US" sz="1200">
              <a:solidFill>
                <a:srgbClr val="0070C0"/>
              </a:solidFill>
            </a:endParaRPr>
          </a:p>
          <a:p>
            <a:pPr algn="r" eaLnBrk="0" hangingPunct="0"/>
            <a:r>
              <a:rPr lang="en-US" sz="1200">
                <a:solidFill>
                  <a:srgbClr val="0070C0"/>
                </a:solidFill>
              </a:rPr>
              <a:t>San Antonio</a:t>
            </a:r>
          </a:p>
          <a:p>
            <a:pPr algn="r" eaLnBrk="0" hangingPunct="0"/>
            <a:endParaRPr lang="en-US" sz="1200">
              <a:solidFill>
                <a:srgbClr val="0070C0"/>
              </a:solidFill>
            </a:endParaRPr>
          </a:p>
          <a:p>
            <a:pPr algn="r" eaLnBrk="0" hangingPunct="0"/>
            <a:r>
              <a:rPr lang="en-US" sz="1200">
                <a:solidFill>
                  <a:srgbClr val="0070C0"/>
                </a:solidFill>
              </a:rPr>
              <a:t>Mos Eisely</a:t>
            </a:r>
          </a:p>
        </p:txBody>
      </p:sp>
      <p:sp>
        <p:nvSpPr>
          <p:cNvPr id="30732" name="TextBox 14"/>
          <p:cNvSpPr txBox="1">
            <a:spLocks noChangeArrowheads="1"/>
          </p:cNvSpPr>
          <p:nvPr/>
        </p:nvSpPr>
        <p:spPr bwMode="auto">
          <a:xfrm>
            <a:off x="1600200" y="2590800"/>
            <a:ext cx="1090613" cy="461963"/>
          </a:xfrm>
          <a:prstGeom prst="rect">
            <a:avLst/>
          </a:prstGeom>
          <a:noFill/>
          <a:ln w="9525">
            <a:noFill/>
            <a:miter lim="800000"/>
            <a:headEnd/>
            <a:tailEnd/>
          </a:ln>
        </p:spPr>
        <p:txBody>
          <a:bodyPr wrap="none">
            <a:prstTxWarp prst="textNoShape">
              <a:avLst/>
            </a:prstTxWarp>
            <a:spAutoFit/>
          </a:bodyPr>
          <a:lstStyle/>
          <a:p>
            <a:pPr eaLnBrk="0" hangingPunct="0"/>
            <a:r>
              <a:rPr lang="en-US"/>
              <a:t>Parents</a:t>
            </a:r>
          </a:p>
        </p:txBody>
      </p:sp>
      <p:sp>
        <p:nvSpPr>
          <p:cNvPr id="30733" name="TextBox 15"/>
          <p:cNvSpPr txBox="1">
            <a:spLocks noChangeArrowheads="1"/>
          </p:cNvSpPr>
          <p:nvPr/>
        </p:nvSpPr>
        <p:spPr bwMode="auto">
          <a:xfrm>
            <a:off x="6096000" y="2590800"/>
            <a:ext cx="1260475" cy="461963"/>
          </a:xfrm>
          <a:prstGeom prst="rect">
            <a:avLst/>
          </a:prstGeom>
          <a:noFill/>
          <a:ln w="9525">
            <a:noFill/>
            <a:miter lim="800000"/>
            <a:headEnd/>
            <a:tailEnd/>
          </a:ln>
        </p:spPr>
        <p:txBody>
          <a:bodyPr wrap="none">
            <a:prstTxWarp prst="textNoShape">
              <a:avLst/>
            </a:prstTxWarp>
            <a:spAutoFit/>
          </a:bodyPr>
          <a:lstStyle/>
          <a:p>
            <a:pPr eaLnBrk="0" hangingPunct="0"/>
            <a:r>
              <a:rPr lang="en-US"/>
              <a:t>Children</a:t>
            </a:r>
          </a:p>
        </p:txBody>
      </p:sp>
      <p:cxnSp>
        <p:nvCxnSpPr>
          <p:cNvPr id="18" name="Straight Arrow Connector 17"/>
          <p:cNvCxnSpPr/>
          <p:nvPr/>
        </p:nvCxnSpPr>
        <p:spPr bwMode="auto">
          <a:xfrm>
            <a:off x="838200" y="3422650"/>
            <a:ext cx="2667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bwMode="auto">
          <a:xfrm rot="10800000">
            <a:off x="838200" y="3270250"/>
            <a:ext cx="2667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0736" name="TextBox 21"/>
          <p:cNvSpPr txBox="1">
            <a:spLocks noChangeArrowheads="1"/>
          </p:cNvSpPr>
          <p:nvPr/>
        </p:nvSpPr>
        <p:spPr bwMode="auto">
          <a:xfrm>
            <a:off x="5257800" y="5632450"/>
            <a:ext cx="2819400" cy="461963"/>
          </a:xfrm>
          <a:prstGeom prst="rect">
            <a:avLst/>
          </a:prstGeom>
          <a:noFill/>
          <a:ln w="9525">
            <a:noFill/>
            <a:miter lim="800000"/>
            <a:headEnd/>
            <a:tailEnd/>
          </a:ln>
        </p:spPr>
        <p:txBody>
          <a:bodyPr>
            <a:prstTxWarp prst="textNoShape">
              <a:avLst/>
            </a:prstTxWarp>
            <a:spAutoFit/>
          </a:bodyPr>
          <a:lstStyle/>
          <a:p>
            <a:pPr algn="ctr" eaLnBrk="0" hangingPunct="0"/>
            <a:r>
              <a:rPr lang="en-US"/>
              <a:t>Not Viable!!</a:t>
            </a:r>
          </a:p>
        </p:txBody>
      </p:sp>
      <p:sp>
        <p:nvSpPr>
          <p:cNvPr id="23" name="Oval 22"/>
          <p:cNvSpPr/>
          <p:nvPr/>
        </p:nvSpPr>
        <p:spPr bwMode="auto">
          <a:xfrm>
            <a:off x="4572000" y="3041650"/>
            <a:ext cx="914400" cy="45720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24" name="Oval 23"/>
          <p:cNvSpPr/>
          <p:nvPr/>
        </p:nvSpPr>
        <p:spPr bwMode="auto">
          <a:xfrm>
            <a:off x="4495800" y="4337050"/>
            <a:ext cx="914400" cy="45720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25" name="Oval 24"/>
          <p:cNvSpPr/>
          <p:nvPr/>
        </p:nvSpPr>
        <p:spPr bwMode="auto">
          <a:xfrm>
            <a:off x="7772400" y="3346450"/>
            <a:ext cx="914400" cy="45720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26" name="Oval 25"/>
          <p:cNvSpPr/>
          <p:nvPr/>
        </p:nvSpPr>
        <p:spPr bwMode="auto">
          <a:xfrm>
            <a:off x="7772400" y="4032250"/>
            <a:ext cx="914400" cy="45720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1746" name="Picture 4" descr="mateselection"/>
          <p:cNvPicPr>
            <a:picLocks noChangeAspect="1" noChangeArrowheads="1"/>
          </p:cNvPicPr>
          <p:nvPr/>
        </p:nvPicPr>
        <p:blipFill>
          <a:blip r:embed="rId2"/>
          <a:srcRect/>
          <a:stretch>
            <a:fillRect/>
          </a:stretch>
        </p:blipFill>
        <p:spPr bwMode="auto">
          <a:xfrm>
            <a:off x="4778375" y="2584450"/>
            <a:ext cx="4365625" cy="3892550"/>
          </a:xfrm>
          <a:prstGeom prst="rect">
            <a:avLst/>
          </a:prstGeom>
          <a:noFill/>
          <a:ln w="9525">
            <a:noFill/>
            <a:miter lim="800000"/>
            <a:headEnd/>
            <a:tailEnd/>
          </a:ln>
        </p:spPr>
      </p:pic>
      <p:sp>
        <p:nvSpPr>
          <p:cNvPr id="31747" name="Title 1"/>
          <p:cNvSpPr>
            <a:spLocks noGrp="1"/>
          </p:cNvSpPr>
          <p:nvPr>
            <p:ph type="title"/>
          </p:nvPr>
        </p:nvSpPr>
        <p:spPr/>
        <p:txBody>
          <a:bodyPr/>
          <a:lstStyle/>
          <a:p>
            <a:r>
              <a:rPr lang="en-US"/>
              <a:t>TSP needs some special rules for crossover</a:t>
            </a:r>
          </a:p>
        </p:txBody>
      </p:sp>
      <p:sp>
        <p:nvSpPr>
          <p:cNvPr id="31748" name="Content Placeholder 2"/>
          <p:cNvSpPr>
            <a:spLocks noGrp="1"/>
          </p:cNvSpPr>
          <p:nvPr>
            <p:ph idx="1"/>
          </p:nvPr>
        </p:nvSpPr>
        <p:spPr>
          <a:xfrm>
            <a:off x="457200" y="1143000"/>
            <a:ext cx="8178800" cy="4762500"/>
          </a:xfrm>
        </p:spPr>
        <p:txBody>
          <a:bodyPr/>
          <a:lstStyle/>
          <a:p>
            <a:r>
              <a:rPr lang="en-US"/>
              <a:t>Many GA problems also need special crossover rules. </a:t>
            </a:r>
          </a:p>
          <a:p>
            <a:r>
              <a:rPr lang="en-US"/>
              <a:t>Since each genetic sequence contains all the cities in the travel, crossover is a swapping of travel order.</a:t>
            </a:r>
          </a:p>
          <a:p>
            <a:r>
              <a:rPr lang="en-US"/>
              <a:t>Remember that crossover also needs to be </a:t>
            </a:r>
            <a:r>
              <a:rPr lang="en-US">
                <a:solidFill>
                  <a:srgbClr val="CC3300"/>
                </a:solidFill>
              </a:rPr>
              <a:t>efficient</a:t>
            </a:r>
            <a:r>
              <a:rPr lang="en-US"/>
              <a:t>.</a:t>
            </a:r>
          </a:p>
        </p:txBody>
      </p:sp>
      <p:sp>
        <p:nvSpPr>
          <p:cNvPr id="31749" name="Footer Placeholder 3"/>
          <p:cNvSpPr>
            <a:spLocks noGrp="1"/>
          </p:cNvSpPr>
          <p:nvPr>
            <p:ph type="ftr" sz="quarter" idx="11"/>
          </p:nvPr>
        </p:nvSpPr>
        <p:spPr>
          <a:noFill/>
        </p:spPr>
        <p:txBody>
          <a:bodyPr/>
          <a:lstStyle/>
          <a:p>
            <a:r>
              <a:rPr lang="en-US"/>
              <a:t>CS 561</a:t>
            </a:r>
          </a:p>
        </p:txBody>
      </p:sp>
      <p:sp>
        <p:nvSpPr>
          <p:cNvPr id="31750" name="Slide Number Placeholder 4"/>
          <p:cNvSpPr>
            <a:spLocks noGrp="1"/>
          </p:cNvSpPr>
          <p:nvPr>
            <p:ph type="sldNum" sz="quarter" idx="12"/>
          </p:nvPr>
        </p:nvSpPr>
        <p:spPr>
          <a:noFill/>
        </p:spPr>
        <p:txBody>
          <a:bodyPr/>
          <a:lstStyle/>
          <a:p>
            <a:fld id="{8ECCF1D6-CE32-724D-A314-9AA2656F8863}" type="slidenum">
              <a:rPr lang="en-US"/>
              <a:pPr/>
              <a:t>12</a:t>
            </a:fld>
            <a:endParaRPr lang="en-US"/>
          </a:p>
        </p:txBody>
      </p:sp>
      <p:pic>
        <p:nvPicPr>
          <p:cNvPr id="31751" name="Picture 4" descr="mateselection"/>
          <p:cNvPicPr>
            <a:picLocks noChangeAspect="1" noChangeArrowheads="1"/>
          </p:cNvPicPr>
          <p:nvPr/>
        </p:nvPicPr>
        <p:blipFill>
          <a:blip r:embed="rId2"/>
          <a:srcRect/>
          <a:stretch>
            <a:fillRect/>
          </a:stretch>
        </p:blipFill>
        <p:spPr bwMode="auto">
          <a:xfrm>
            <a:off x="358775" y="2584450"/>
            <a:ext cx="4365625" cy="3892550"/>
          </a:xfrm>
          <a:prstGeom prst="rect">
            <a:avLst/>
          </a:prstGeom>
          <a:noFill/>
          <a:ln w="9525">
            <a:noFill/>
            <a:miter lim="800000"/>
            <a:headEnd/>
            <a:tailEnd/>
          </a:ln>
        </p:spPr>
      </p:pic>
      <p:sp>
        <p:nvSpPr>
          <p:cNvPr id="31752" name="TextBox 6"/>
          <p:cNvSpPr txBox="1">
            <a:spLocks noChangeArrowheads="1"/>
          </p:cNvSpPr>
          <p:nvPr/>
        </p:nvSpPr>
        <p:spPr bwMode="auto">
          <a:xfrm>
            <a:off x="3505200" y="3271838"/>
            <a:ext cx="898525" cy="1939925"/>
          </a:xfrm>
          <a:prstGeom prst="rect">
            <a:avLst/>
          </a:prstGeom>
          <a:noFill/>
          <a:ln w="9525">
            <a:noFill/>
            <a:miter lim="800000"/>
            <a:headEnd/>
            <a:tailEnd/>
          </a:ln>
        </p:spPr>
        <p:txBody>
          <a:bodyPr>
            <a:prstTxWarp prst="textNoShape">
              <a:avLst/>
            </a:prstTxWarp>
            <a:spAutoFit/>
          </a:bodyPr>
          <a:lstStyle/>
          <a:p>
            <a:pPr eaLnBrk="0" hangingPunct="0"/>
            <a:r>
              <a:rPr lang="en-US" sz="1200">
                <a:solidFill>
                  <a:srgbClr val="00B050"/>
                </a:solidFill>
              </a:rPr>
              <a:t>San Antonio</a:t>
            </a:r>
          </a:p>
          <a:p>
            <a:pPr eaLnBrk="0" hangingPunct="0"/>
            <a:endParaRPr lang="en-US" sz="1200">
              <a:solidFill>
                <a:srgbClr val="0070C0"/>
              </a:solidFill>
            </a:endParaRPr>
          </a:p>
          <a:p>
            <a:pPr eaLnBrk="0" hangingPunct="0"/>
            <a:r>
              <a:rPr lang="en-US" sz="1200">
                <a:solidFill>
                  <a:srgbClr val="FF0000"/>
                </a:solidFill>
              </a:rPr>
              <a:t>Dallas</a:t>
            </a:r>
          </a:p>
          <a:p>
            <a:pPr eaLnBrk="0" hangingPunct="0"/>
            <a:endParaRPr lang="en-US" sz="1200">
              <a:solidFill>
                <a:srgbClr val="0070C0"/>
              </a:solidFill>
            </a:endParaRPr>
          </a:p>
          <a:p>
            <a:pPr eaLnBrk="0" hangingPunct="0"/>
            <a:r>
              <a:rPr lang="en-US" sz="1200">
                <a:solidFill>
                  <a:srgbClr val="0070C0"/>
                </a:solidFill>
              </a:rPr>
              <a:t>Mos Eisely</a:t>
            </a:r>
          </a:p>
          <a:p>
            <a:pPr eaLnBrk="0" hangingPunct="0"/>
            <a:endParaRPr lang="en-US" sz="1200">
              <a:solidFill>
                <a:srgbClr val="0070C0"/>
              </a:solidFill>
            </a:endParaRPr>
          </a:p>
          <a:p>
            <a:pPr eaLnBrk="0" hangingPunct="0"/>
            <a:r>
              <a:rPr lang="en-US" sz="1200">
                <a:solidFill>
                  <a:srgbClr val="0070C0"/>
                </a:solidFill>
              </a:rPr>
              <a:t>Houston</a:t>
            </a:r>
          </a:p>
          <a:p>
            <a:pPr eaLnBrk="0" hangingPunct="0"/>
            <a:endParaRPr lang="en-US" sz="1200">
              <a:solidFill>
                <a:srgbClr val="0070C0"/>
              </a:solidFill>
            </a:endParaRPr>
          </a:p>
          <a:p>
            <a:pPr eaLnBrk="0" hangingPunct="0"/>
            <a:r>
              <a:rPr lang="en-US" sz="1200">
                <a:solidFill>
                  <a:srgbClr val="0070C0"/>
                </a:solidFill>
              </a:rPr>
              <a:t>Austin</a:t>
            </a:r>
          </a:p>
        </p:txBody>
      </p:sp>
      <p:sp>
        <p:nvSpPr>
          <p:cNvPr id="31753" name="TextBox 12"/>
          <p:cNvSpPr txBox="1">
            <a:spLocks noChangeArrowheads="1"/>
          </p:cNvSpPr>
          <p:nvPr/>
        </p:nvSpPr>
        <p:spPr bwMode="auto">
          <a:xfrm>
            <a:off x="7924800" y="3278188"/>
            <a:ext cx="898525" cy="1938337"/>
          </a:xfrm>
          <a:prstGeom prst="rect">
            <a:avLst/>
          </a:prstGeom>
          <a:noFill/>
          <a:ln w="9525">
            <a:noFill/>
            <a:miter lim="800000"/>
            <a:headEnd/>
            <a:tailEnd/>
          </a:ln>
        </p:spPr>
        <p:txBody>
          <a:bodyPr>
            <a:prstTxWarp prst="textNoShape">
              <a:avLst/>
            </a:prstTxWarp>
            <a:spAutoFit/>
          </a:bodyPr>
          <a:lstStyle/>
          <a:p>
            <a:pPr eaLnBrk="0" hangingPunct="0"/>
            <a:r>
              <a:rPr lang="en-US" sz="1200">
                <a:solidFill>
                  <a:srgbClr val="FF0000"/>
                </a:solidFill>
              </a:rPr>
              <a:t>Dallas</a:t>
            </a:r>
          </a:p>
          <a:p>
            <a:pPr eaLnBrk="0" hangingPunct="0"/>
            <a:endParaRPr lang="en-US" sz="1200">
              <a:solidFill>
                <a:srgbClr val="0070C0"/>
              </a:solidFill>
            </a:endParaRPr>
          </a:p>
          <a:p>
            <a:pPr eaLnBrk="0" hangingPunct="0"/>
            <a:r>
              <a:rPr lang="en-US" sz="1200">
                <a:solidFill>
                  <a:srgbClr val="0070C0"/>
                </a:solidFill>
              </a:rPr>
              <a:t>Mos Eisely</a:t>
            </a:r>
          </a:p>
          <a:p>
            <a:pPr eaLnBrk="0" hangingPunct="0"/>
            <a:endParaRPr lang="en-US" sz="1200">
              <a:solidFill>
                <a:srgbClr val="0070C0"/>
              </a:solidFill>
            </a:endParaRPr>
          </a:p>
          <a:p>
            <a:pPr eaLnBrk="0" hangingPunct="0"/>
            <a:r>
              <a:rPr lang="en-US" sz="1200">
                <a:solidFill>
                  <a:srgbClr val="0070C0"/>
                </a:solidFill>
              </a:rPr>
              <a:t>Houston</a:t>
            </a:r>
          </a:p>
          <a:p>
            <a:pPr eaLnBrk="0" hangingPunct="0"/>
            <a:endParaRPr lang="en-US" sz="1200">
              <a:solidFill>
                <a:srgbClr val="0070C0"/>
              </a:solidFill>
            </a:endParaRPr>
          </a:p>
          <a:p>
            <a:pPr eaLnBrk="0" hangingPunct="0"/>
            <a:r>
              <a:rPr lang="en-US" sz="1200">
                <a:solidFill>
                  <a:srgbClr val="00B050"/>
                </a:solidFill>
              </a:rPr>
              <a:t>San</a:t>
            </a:r>
          </a:p>
          <a:p>
            <a:pPr eaLnBrk="0" hangingPunct="0"/>
            <a:r>
              <a:rPr lang="en-US" sz="1200">
                <a:solidFill>
                  <a:srgbClr val="00B050"/>
                </a:solidFill>
              </a:rPr>
              <a:t>Antonio</a:t>
            </a:r>
          </a:p>
          <a:p>
            <a:pPr eaLnBrk="0" hangingPunct="0"/>
            <a:endParaRPr lang="en-US" sz="1200">
              <a:solidFill>
                <a:srgbClr val="0070C0"/>
              </a:solidFill>
            </a:endParaRPr>
          </a:p>
          <a:p>
            <a:pPr eaLnBrk="0" hangingPunct="0"/>
            <a:r>
              <a:rPr lang="en-US" sz="1200">
                <a:solidFill>
                  <a:srgbClr val="0070C0"/>
                </a:solidFill>
              </a:rPr>
              <a:t>Austin</a:t>
            </a:r>
          </a:p>
        </p:txBody>
      </p:sp>
      <p:sp>
        <p:nvSpPr>
          <p:cNvPr id="31754" name="TextBox 13"/>
          <p:cNvSpPr txBox="1">
            <a:spLocks noChangeArrowheads="1"/>
          </p:cNvSpPr>
          <p:nvPr/>
        </p:nvSpPr>
        <p:spPr bwMode="auto">
          <a:xfrm>
            <a:off x="4419600" y="3278188"/>
            <a:ext cx="898525" cy="1938337"/>
          </a:xfrm>
          <a:prstGeom prst="rect">
            <a:avLst/>
          </a:prstGeom>
          <a:noFill/>
          <a:ln w="9525">
            <a:noFill/>
            <a:miter lim="800000"/>
            <a:headEnd/>
            <a:tailEnd/>
          </a:ln>
        </p:spPr>
        <p:txBody>
          <a:bodyPr>
            <a:prstTxWarp prst="textNoShape">
              <a:avLst/>
            </a:prstTxWarp>
            <a:spAutoFit/>
          </a:bodyPr>
          <a:lstStyle/>
          <a:p>
            <a:pPr algn="r" eaLnBrk="0" hangingPunct="0"/>
            <a:r>
              <a:rPr lang="en-US" sz="1200">
                <a:solidFill>
                  <a:srgbClr val="00B050"/>
                </a:solidFill>
              </a:rPr>
              <a:t>San Antonio</a:t>
            </a:r>
          </a:p>
          <a:p>
            <a:pPr algn="r" eaLnBrk="0" hangingPunct="0"/>
            <a:endParaRPr lang="en-US" sz="1200">
              <a:solidFill>
                <a:srgbClr val="00B050"/>
              </a:solidFill>
            </a:endParaRPr>
          </a:p>
          <a:p>
            <a:pPr algn="r" eaLnBrk="0" hangingPunct="0"/>
            <a:r>
              <a:rPr lang="en-US" sz="1200">
                <a:solidFill>
                  <a:srgbClr val="FF0000"/>
                </a:solidFill>
              </a:rPr>
              <a:t>Dallas</a:t>
            </a:r>
          </a:p>
          <a:p>
            <a:pPr algn="r" eaLnBrk="0" hangingPunct="0"/>
            <a:endParaRPr lang="en-US" sz="1200">
              <a:solidFill>
                <a:srgbClr val="0070C0"/>
              </a:solidFill>
            </a:endParaRPr>
          </a:p>
          <a:p>
            <a:pPr algn="r" eaLnBrk="0" hangingPunct="0"/>
            <a:r>
              <a:rPr lang="en-US" sz="1200">
                <a:solidFill>
                  <a:srgbClr val="0070C0"/>
                </a:solidFill>
              </a:rPr>
              <a:t>Houston</a:t>
            </a:r>
          </a:p>
          <a:p>
            <a:pPr algn="r" eaLnBrk="0" hangingPunct="0"/>
            <a:endParaRPr lang="en-US" sz="1200">
              <a:solidFill>
                <a:srgbClr val="0070C0"/>
              </a:solidFill>
            </a:endParaRPr>
          </a:p>
          <a:p>
            <a:pPr algn="r" eaLnBrk="0" hangingPunct="0"/>
            <a:r>
              <a:rPr lang="en-US" sz="1200">
                <a:solidFill>
                  <a:srgbClr val="0070C0"/>
                </a:solidFill>
              </a:rPr>
              <a:t>Austin</a:t>
            </a:r>
          </a:p>
          <a:p>
            <a:pPr algn="r" eaLnBrk="0" hangingPunct="0"/>
            <a:endParaRPr lang="en-US" sz="1200">
              <a:solidFill>
                <a:srgbClr val="0070C0"/>
              </a:solidFill>
            </a:endParaRPr>
          </a:p>
          <a:p>
            <a:pPr algn="r" eaLnBrk="0" hangingPunct="0"/>
            <a:r>
              <a:rPr lang="en-US" sz="1200">
                <a:solidFill>
                  <a:srgbClr val="0070C0"/>
                </a:solidFill>
              </a:rPr>
              <a:t>Mos Eisely</a:t>
            </a:r>
          </a:p>
        </p:txBody>
      </p:sp>
      <p:sp>
        <p:nvSpPr>
          <p:cNvPr id="31755" name="TextBox 14"/>
          <p:cNvSpPr txBox="1">
            <a:spLocks noChangeArrowheads="1"/>
          </p:cNvSpPr>
          <p:nvPr/>
        </p:nvSpPr>
        <p:spPr bwMode="auto">
          <a:xfrm>
            <a:off x="1600200" y="2819400"/>
            <a:ext cx="1090613" cy="461963"/>
          </a:xfrm>
          <a:prstGeom prst="rect">
            <a:avLst/>
          </a:prstGeom>
          <a:noFill/>
          <a:ln w="9525">
            <a:noFill/>
            <a:miter lim="800000"/>
            <a:headEnd/>
            <a:tailEnd/>
          </a:ln>
        </p:spPr>
        <p:txBody>
          <a:bodyPr wrap="none">
            <a:prstTxWarp prst="textNoShape">
              <a:avLst/>
            </a:prstTxWarp>
            <a:spAutoFit/>
          </a:bodyPr>
          <a:lstStyle/>
          <a:p>
            <a:pPr eaLnBrk="0" hangingPunct="0"/>
            <a:r>
              <a:rPr lang="en-US"/>
              <a:t>Parents</a:t>
            </a:r>
          </a:p>
        </p:txBody>
      </p:sp>
      <p:sp>
        <p:nvSpPr>
          <p:cNvPr id="31756" name="TextBox 15"/>
          <p:cNvSpPr txBox="1">
            <a:spLocks noChangeArrowheads="1"/>
          </p:cNvSpPr>
          <p:nvPr/>
        </p:nvSpPr>
        <p:spPr bwMode="auto">
          <a:xfrm>
            <a:off x="6096000" y="2819400"/>
            <a:ext cx="1260475" cy="461963"/>
          </a:xfrm>
          <a:prstGeom prst="rect">
            <a:avLst/>
          </a:prstGeom>
          <a:noFill/>
          <a:ln w="9525">
            <a:noFill/>
            <a:miter lim="800000"/>
            <a:headEnd/>
            <a:tailEnd/>
          </a:ln>
        </p:spPr>
        <p:txBody>
          <a:bodyPr wrap="none">
            <a:prstTxWarp prst="textNoShape">
              <a:avLst/>
            </a:prstTxWarp>
            <a:spAutoFit/>
          </a:bodyPr>
          <a:lstStyle/>
          <a:p>
            <a:pPr eaLnBrk="0" hangingPunct="0"/>
            <a:r>
              <a:rPr lang="en-US"/>
              <a:t>Children</a:t>
            </a:r>
          </a:p>
        </p:txBody>
      </p:sp>
      <p:sp>
        <p:nvSpPr>
          <p:cNvPr id="31757" name="TextBox 21"/>
          <p:cNvSpPr txBox="1">
            <a:spLocks noChangeArrowheads="1"/>
          </p:cNvSpPr>
          <p:nvPr/>
        </p:nvSpPr>
        <p:spPr bwMode="auto">
          <a:xfrm>
            <a:off x="5257800" y="5861050"/>
            <a:ext cx="2819400" cy="461963"/>
          </a:xfrm>
          <a:prstGeom prst="rect">
            <a:avLst/>
          </a:prstGeom>
          <a:noFill/>
          <a:ln w="9525">
            <a:noFill/>
            <a:miter lim="800000"/>
            <a:headEnd/>
            <a:tailEnd/>
          </a:ln>
        </p:spPr>
        <p:txBody>
          <a:bodyPr>
            <a:prstTxWarp prst="textNoShape">
              <a:avLst/>
            </a:prstTxWarp>
            <a:spAutoFit/>
          </a:bodyPr>
          <a:lstStyle/>
          <a:p>
            <a:pPr algn="ctr" eaLnBrk="0" hangingPunct="0"/>
            <a:r>
              <a:rPr lang="en-US"/>
              <a:t>Viable </a:t>
            </a:r>
            <a:r>
              <a:rPr lang="en-US">
                <a:sym typeface="Wingdings" charset="2"/>
              </a:rPr>
              <a:t></a:t>
            </a:r>
            <a:endParaRPr lang="en-US"/>
          </a:p>
        </p:txBody>
      </p:sp>
      <p:sp>
        <p:nvSpPr>
          <p:cNvPr id="31758" name="TextBox 7"/>
          <p:cNvSpPr txBox="1">
            <a:spLocks noChangeArrowheads="1"/>
          </p:cNvSpPr>
          <p:nvPr/>
        </p:nvSpPr>
        <p:spPr bwMode="auto">
          <a:xfrm>
            <a:off x="0" y="3346450"/>
            <a:ext cx="898525" cy="1938338"/>
          </a:xfrm>
          <a:prstGeom prst="rect">
            <a:avLst/>
          </a:prstGeom>
          <a:noFill/>
          <a:ln w="9525">
            <a:noFill/>
            <a:miter lim="800000"/>
            <a:headEnd/>
            <a:tailEnd/>
          </a:ln>
        </p:spPr>
        <p:txBody>
          <a:bodyPr>
            <a:prstTxWarp prst="textNoShape">
              <a:avLst/>
            </a:prstTxWarp>
            <a:spAutoFit/>
          </a:bodyPr>
          <a:lstStyle/>
          <a:p>
            <a:pPr algn="r" eaLnBrk="0" hangingPunct="0"/>
            <a:r>
              <a:rPr lang="en-US" sz="1200">
                <a:solidFill>
                  <a:srgbClr val="FF0000"/>
                </a:solidFill>
              </a:rPr>
              <a:t>Dallas</a:t>
            </a:r>
          </a:p>
          <a:p>
            <a:pPr algn="r" eaLnBrk="0" hangingPunct="0"/>
            <a:endParaRPr lang="en-US" sz="1200">
              <a:solidFill>
                <a:srgbClr val="0070C0"/>
              </a:solidFill>
            </a:endParaRPr>
          </a:p>
          <a:p>
            <a:pPr algn="r" eaLnBrk="0" hangingPunct="0"/>
            <a:r>
              <a:rPr lang="en-US" sz="1200">
                <a:solidFill>
                  <a:srgbClr val="0070C0"/>
                </a:solidFill>
              </a:rPr>
              <a:t>Houston</a:t>
            </a:r>
          </a:p>
          <a:p>
            <a:pPr algn="r" eaLnBrk="0" hangingPunct="0"/>
            <a:endParaRPr lang="en-US" sz="1200">
              <a:solidFill>
                <a:srgbClr val="0070C0"/>
              </a:solidFill>
            </a:endParaRPr>
          </a:p>
          <a:p>
            <a:pPr algn="r" eaLnBrk="0" hangingPunct="0"/>
            <a:r>
              <a:rPr lang="en-US" sz="1200">
                <a:solidFill>
                  <a:srgbClr val="0070C0"/>
                </a:solidFill>
              </a:rPr>
              <a:t>Austin</a:t>
            </a:r>
          </a:p>
          <a:p>
            <a:pPr algn="r" eaLnBrk="0" hangingPunct="0"/>
            <a:endParaRPr lang="en-US" sz="1200">
              <a:solidFill>
                <a:srgbClr val="0070C0"/>
              </a:solidFill>
            </a:endParaRPr>
          </a:p>
          <a:p>
            <a:pPr algn="r" eaLnBrk="0" hangingPunct="0"/>
            <a:r>
              <a:rPr lang="en-US" sz="1200">
                <a:solidFill>
                  <a:srgbClr val="00B050"/>
                </a:solidFill>
              </a:rPr>
              <a:t>San Antonio</a:t>
            </a:r>
          </a:p>
          <a:p>
            <a:pPr algn="r" eaLnBrk="0" hangingPunct="0"/>
            <a:endParaRPr lang="en-US" sz="1200">
              <a:solidFill>
                <a:srgbClr val="0070C0"/>
              </a:solidFill>
            </a:endParaRPr>
          </a:p>
          <a:p>
            <a:pPr algn="r" eaLnBrk="0" hangingPunct="0"/>
            <a:r>
              <a:rPr lang="en-US" sz="1200">
                <a:solidFill>
                  <a:srgbClr val="0070C0"/>
                </a:solidFill>
              </a:rPr>
              <a:t>Mos Eisely</a:t>
            </a:r>
          </a:p>
        </p:txBody>
      </p:sp>
      <p:cxnSp>
        <p:nvCxnSpPr>
          <p:cNvPr id="35" name="Straight Arrow Connector 34"/>
          <p:cNvCxnSpPr/>
          <p:nvPr/>
        </p:nvCxnSpPr>
        <p:spPr bwMode="auto">
          <a:xfrm>
            <a:off x="5334000" y="3505200"/>
            <a:ext cx="25146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bwMode="auto">
          <a:xfrm flipV="1">
            <a:off x="5334000" y="3429000"/>
            <a:ext cx="25908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What about local extrema?</a:t>
            </a:r>
          </a:p>
        </p:txBody>
      </p:sp>
      <p:sp>
        <p:nvSpPr>
          <p:cNvPr id="32771" name="Content Placeholder 2"/>
          <p:cNvSpPr>
            <a:spLocks noGrp="1"/>
          </p:cNvSpPr>
          <p:nvPr>
            <p:ph idx="1"/>
          </p:nvPr>
        </p:nvSpPr>
        <p:spPr/>
        <p:txBody>
          <a:bodyPr/>
          <a:lstStyle/>
          <a:p>
            <a:r>
              <a:rPr lang="en-US"/>
              <a:t>With just crossover breading, we are constrained to gene sequences which are a cross product of our current population. </a:t>
            </a:r>
          </a:p>
          <a:p>
            <a:r>
              <a:rPr lang="en-US"/>
              <a:t>Introduce random effects into our population.</a:t>
            </a:r>
          </a:p>
          <a:p>
            <a:pPr lvl="1"/>
            <a:r>
              <a:rPr lang="en-US" sz="1800">
                <a:solidFill>
                  <a:srgbClr val="FF0000"/>
                </a:solidFill>
              </a:rPr>
              <a:t>Mutation</a:t>
            </a:r>
            <a:r>
              <a:rPr lang="en-US" sz="1800"/>
              <a:t> – Randomly twiddle the genes with some probability.</a:t>
            </a:r>
          </a:p>
          <a:p>
            <a:pPr lvl="1"/>
            <a:r>
              <a:rPr lang="en-US" sz="1800">
                <a:solidFill>
                  <a:srgbClr val="FF0000"/>
                </a:solidFill>
              </a:rPr>
              <a:t>Cataclysm</a:t>
            </a:r>
            <a:r>
              <a:rPr lang="en-US" sz="1800"/>
              <a:t> – Kill off n% of your population and create fresh new salespeople if it looks like you are reaching a local minimum.</a:t>
            </a:r>
          </a:p>
          <a:p>
            <a:pPr lvl="1"/>
            <a:r>
              <a:rPr lang="en-US" sz="1800">
                <a:solidFill>
                  <a:srgbClr val="FF0000"/>
                </a:solidFill>
              </a:rPr>
              <a:t>Annealing of Mating Pairs </a:t>
            </a:r>
            <a:r>
              <a:rPr lang="en-US" sz="1800"/>
              <a:t>– Accept the mating of suboptimal pairs with some probability. </a:t>
            </a:r>
          </a:p>
          <a:p>
            <a:pPr lvl="1"/>
            <a:r>
              <a:rPr lang="en-US" sz="1800"/>
              <a:t>Etc…</a:t>
            </a:r>
          </a:p>
        </p:txBody>
      </p:sp>
      <p:sp>
        <p:nvSpPr>
          <p:cNvPr id="32772" name="Footer Placeholder 3"/>
          <p:cNvSpPr>
            <a:spLocks noGrp="1"/>
          </p:cNvSpPr>
          <p:nvPr>
            <p:ph type="ftr" sz="quarter" idx="11"/>
          </p:nvPr>
        </p:nvSpPr>
        <p:spPr>
          <a:noFill/>
        </p:spPr>
        <p:txBody>
          <a:bodyPr/>
          <a:lstStyle/>
          <a:p>
            <a:r>
              <a:rPr lang="en-US"/>
              <a:t>CS 561</a:t>
            </a:r>
          </a:p>
        </p:txBody>
      </p:sp>
      <p:sp>
        <p:nvSpPr>
          <p:cNvPr id="32773" name="Slide Number Placeholder 4"/>
          <p:cNvSpPr>
            <a:spLocks noGrp="1"/>
          </p:cNvSpPr>
          <p:nvPr>
            <p:ph type="sldNum" sz="quarter" idx="12"/>
          </p:nvPr>
        </p:nvSpPr>
        <p:spPr>
          <a:noFill/>
        </p:spPr>
        <p:txBody>
          <a:bodyPr/>
          <a:lstStyle/>
          <a:p>
            <a:fld id="{73D60F67-5D7E-4548-AE9B-891EECDEE850}" type="slidenum">
              <a:rPr lang="en-US"/>
              <a:pPr/>
              <a:t>13</a:t>
            </a:fld>
            <a:endParaRPr lang="en-US"/>
          </a:p>
        </p:txBody>
      </p:sp>
      <p:pic>
        <p:nvPicPr>
          <p:cNvPr id="32774" name="Picture 5" descr="mutation.jpg"/>
          <p:cNvPicPr>
            <a:picLocks noChangeAspect="1"/>
          </p:cNvPicPr>
          <p:nvPr/>
        </p:nvPicPr>
        <p:blipFill>
          <a:blip r:embed="rId2"/>
          <a:srcRect/>
          <a:stretch>
            <a:fillRect/>
          </a:stretch>
        </p:blipFill>
        <p:spPr bwMode="auto">
          <a:xfrm>
            <a:off x="3505200" y="4343400"/>
            <a:ext cx="1847850" cy="1828800"/>
          </a:xfrm>
          <a:prstGeom prst="rect">
            <a:avLst/>
          </a:prstGeom>
          <a:noFill/>
          <a:ln w="9525">
            <a:noFill/>
            <a:miter lim="800000"/>
            <a:headEnd/>
            <a:tailEnd/>
          </a:ln>
        </p:spPr>
      </p:pic>
      <p:pic>
        <p:nvPicPr>
          <p:cNvPr id="32775" name="Picture 6" descr="meteor_impact_2003.gif"/>
          <p:cNvPicPr>
            <a:picLocks noChangeAspect="1"/>
          </p:cNvPicPr>
          <p:nvPr/>
        </p:nvPicPr>
        <p:blipFill>
          <a:blip r:embed="rId3"/>
          <a:srcRect/>
          <a:stretch>
            <a:fillRect/>
          </a:stretch>
        </p:blipFill>
        <p:spPr bwMode="auto">
          <a:xfrm>
            <a:off x="6324600" y="4038600"/>
            <a:ext cx="1905000" cy="2219325"/>
          </a:xfrm>
          <a:prstGeom prst="rect">
            <a:avLst/>
          </a:prstGeom>
          <a:noFill/>
          <a:ln w="9525">
            <a:noFill/>
            <a:miter lim="800000"/>
            <a:headEnd/>
            <a:tailEnd/>
          </a:ln>
        </p:spPr>
      </p:pic>
      <p:pic>
        <p:nvPicPr>
          <p:cNvPr id="32776" name="Picture 4" descr="mutation"/>
          <p:cNvPicPr>
            <a:picLocks noChangeAspect="1" noChangeArrowheads="1"/>
          </p:cNvPicPr>
          <p:nvPr/>
        </p:nvPicPr>
        <p:blipFill>
          <a:blip r:embed="rId4"/>
          <a:srcRect/>
          <a:stretch>
            <a:fillRect/>
          </a:stretch>
        </p:blipFill>
        <p:spPr bwMode="auto">
          <a:xfrm>
            <a:off x="685800" y="4419600"/>
            <a:ext cx="2224088" cy="19907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Footer Placeholder 3"/>
          <p:cNvSpPr>
            <a:spLocks noGrp="1"/>
          </p:cNvSpPr>
          <p:nvPr>
            <p:ph type="ftr" sz="quarter" idx="11"/>
          </p:nvPr>
        </p:nvSpPr>
        <p:spPr>
          <a:noFill/>
        </p:spPr>
        <p:txBody>
          <a:bodyPr/>
          <a:lstStyle/>
          <a:p>
            <a:r>
              <a:rPr lang="en-US"/>
              <a:t>CS 561</a:t>
            </a:r>
          </a:p>
        </p:txBody>
      </p:sp>
      <p:sp>
        <p:nvSpPr>
          <p:cNvPr id="33795" name="Slide Number Placeholder 4"/>
          <p:cNvSpPr>
            <a:spLocks noGrp="1"/>
          </p:cNvSpPr>
          <p:nvPr>
            <p:ph type="sldNum" sz="quarter" idx="12"/>
          </p:nvPr>
        </p:nvSpPr>
        <p:spPr>
          <a:noFill/>
        </p:spPr>
        <p:txBody>
          <a:bodyPr/>
          <a:lstStyle/>
          <a:p>
            <a:fld id="{D5FFEEE3-1818-554C-9458-9321A5B372F9}" type="slidenum">
              <a:rPr lang="en-US"/>
              <a:pPr/>
              <a:t>14</a:t>
            </a:fld>
            <a:endParaRPr lang="en-US"/>
          </a:p>
        </p:txBody>
      </p:sp>
      <p:sp>
        <p:nvSpPr>
          <p:cNvPr id="33796" name="Rectangle 2"/>
          <p:cNvSpPr>
            <a:spLocks noGrp="1" noChangeArrowheads="1"/>
          </p:cNvSpPr>
          <p:nvPr>
            <p:ph type="title"/>
          </p:nvPr>
        </p:nvSpPr>
        <p:spPr/>
        <p:txBody>
          <a:bodyPr/>
          <a:lstStyle/>
          <a:p>
            <a:r>
              <a:rPr lang="en-US"/>
              <a:t>In summation: The GA Cycle</a:t>
            </a:r>
          </a:p>
        </p:txBody>
      </p:sp>
      <p:grpSp>
        <p:nvGrpSpPr>
          <p:cNvPr id="33797" name="Group 15"/>
          <p:cNvGrpSpPr>
            <a:grpSpLocks/>
          </p:cNvGrpSpPr>
          <p:nvPr/>
        </p:nvGrpSpPr>
        <p:grpSpPr bwMode="auto">
          <a:xfrm>
            <a:off x="1447800" y="1447800"/>
            <a:ext cx="6781800" cy="5233988"/>
            <a:chOff x="912" y="912"/>
            <a:chExt cx="4272" cy="3297"/>
          </a:xfrm>
        </p:grpSpPr>
        <p:pic>
          <p:nvPicPr>
            <p:cNvPr id="33803" name="Picture 3" descr="population"/>
            <p:cNvPicPr>
              <a:picLocks noChangeAspect="1" noChangeArrowheads="1"/>
            </p:cNvPicPr>
            <p:nvPr/>
          </p:nvPicPr>
          <p:blipFill>
            <a:blip r:embed="rId3"/>
            <a:srcRect/>
            <a:stretch>
              <a:fillRect/>
            </a:stretch>
          </p:blipFill>
          <p:spPr bwMode="auto">
            <a:xfrm>
              <a:off x="1440" y="912"/>
              <a:ext cx="1104" cy="1011"/>
            </a:xfrm>
            <a:prstGeom prst="rect">
              <a:avLst/>
            </a:prstGeom>
            <a:noFill/>
            <a:ln w="9525">
              <a:noFill/>
              <a:miter lim="800000"/>
              <a:headEnd/>
              <a:tailEnd/>
            </a:ln>
          </p:spPr>
        </p:pic>
        <p:pic>
          <p:nvPicPr>
            <p:cNvPr id="33804" name="Picture 4" descr="ranking"/>
            <p:cNvPicPr>
              <a:picLocks noChangeAspect="1" noChangeArrowheads="1"/>
            </p:cNvPicPr>
            <p:nvPr/>
          </p:nvPicPr>
          <p:blipFill>
            <a:blip r:embed="rId4"/>
            <a:srcRect/>
            <a:stretch>
              <a:fillRect/>
            </a:stretch>
          </p:blipFill>
          <p:spPr bwMode="auto">
            <a:xfrm>
              <a:off x="3360" y="912"/>
              <a:ext cx="1152" cy="1047"/>
            </a:xfrm>
            <a:prstGeom prst="rect">
              <a:avLst/>
            </a:prstGeom>
            <a:noFill/>
            <a:ln w="9525">
              <a:noFill/>
              <a:miter lim="800000"/>
              <a:headEnd/>
              <a:tailEnd/>
            </a:ln>
          </p:spPr>
        </p:pic>
        <p:pic>
          <p:nvPicPr>
            <p:cNvPr id="33805" name="Picture 5" descr="mateselection"/>
            <p:cNvPicPr>
              <a:picLocks noChangeAspect="1" noChangeArrowheads="1"/>
            </p:cNvPicPr>
            <p:nvPr/>
          </p:nvPicPr>
          <p:blipFill>
            <a:blip r:embed="rId5"/>
            <a:srcRect/>
            <a:stretch>
              <a:fillRect/>
            </a:stretch>
          </p:blipFill>
          <p:spPr bwMode="auto">
            <a:xfrm>
              <a:off x="4032" y="2304"/>
              <a:ext cx="1152" cy="1027"/>
            </a:xfrm>
            <a:prstGeom prst="rect">
              <a:avLst/>
            </a:prstGeom>
            <a:noFill/>
            <a:ln w="9525">
              <a:noFill/>
              <a:miter lim="800000"/>
              <a:headEnd/>
              <a:tailEnd/>
            </a:ln>
          </p:spPr>
        </p:pic>
        <p:pic>
          <p:nvPicPr>
            <p:cNvPr id="33806" name="Picture 6" descr="crossover"/>
            <p:cNvPicPr>
              <a:picLocks noChangeAspect="1" noChangeArrowheads="1"/>
            </p:cNvPicPr>
            <p:nvPr/>
          </p:nvPicPr>
          <p:blipFill>
            <a:blip r:embed="rId6"/>
            <a:srcRect/>
            <a:stretch>
              <a:fillRect/>
            </a:stretch>
          </p:blipFill>
          <p:spPr bwMode="auto">
            <a:xfrm>
              <a:off x="2496" y="3168"/>
              <a:ext cx="1173" cy="1041"/>
            </a:xfrm>
            <a:prstGeom prst="rect">
              <a:avLst/>
            </a:prstGeom>
            <a:noFill/>
            <a:ln w="9525">
              <a:noFill/>
              <a:miter lim="800000"/>
              <a:headEnd/>
              <a:tailEnd/>
            </a:ln>
          </p:spPr>
        </p:pic>
        <p:pic>
          <p:nvPicPr>
            <p:cNvPr id="33807" name="Picture 7" descr="mutation"/>
            <p:cNvPicPr>
              <a:picLocks noChangeAspect="1" noChangeArrowheads="1"/>
            </p:cNvPicPr>
            <p:nvPr/>
          </p:nvPicPr>
          <p:blipFill>
            <a:blip r:embed="rId7"/>
            <a:srcRect/>
            <a:stretch>
              <a:fillRect/>
            </a:stretch>
          </p:blipFill>
          <p:spPr bwMode="auto">
            <a:xfrm>
              <a:off x="912" y="2256"/>
              <a:ext cx="1152" cy="1030"/>
            </a:xfrm>
            <a:prstGeom prst="rect">
              <a:avLst/>
            </a:prstGeom>
            <a:noFill/>
            <a:ln w="9525">
              <a:noFill/>
              <a:miter lim="800000"/>
              <a:headEnd/>
              <a:tailEnd/>
            </a:ln>
          </p:spPr>
        </p:pic>
        <p:pic>
          <p:nvPicPr>
            <p:cNvPr id="33808" name="Picture 8" descr="best"/>
            <p:cNvPicPr>
              <a:picLocks noChangeAspect="1" noChangeArrowheads="1"/>
            </p:cNvPicPr>
            <p:nvPr/>
          </p:nvPicPr>
          <p:blipFill>
            <a:blip r:embed="rId8"/>
            <a:srcRect/>
            <a:stretch>
              <a:fillRect/>
            </a:stretch>
          </p:blipFill>
          <p:spPr bwMode="auto">
            <a:xfrm>
              <a:off x="2496" y="1920"/>
              <a:ext cx="1143" cy="1002"/>
            </a:xfrm>
            <a:prstGeom prst="rect">
              <a:avLst/>
            </a:prstGeom>
            <a:noFill/>
            <a:ln w="9525">
              <a:noFill/>
              <a:miter lim="800000"/>
              <a:headEnd/>
              <a:tailEnd/>
            </a:ln>
          </p:spPr>
        </p:pic>
        <p:sp>
          <p:nvSpPr>
            <p:cNvPr id="357385" name="Line 9"/>
            <p:cNvSpPr>
              <a:spLocks noChangeShapeType="1"/>
            </p:cNvSpPr>
            <p:nvPr/>
          </p:nvSpPr>
          <p:spPr bwMode="auto">
            <a:xfrm flipV="1">
              <a:off x="1440" y="1872"/>
              <a:ext cx="144" cy="288"/>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6" name="Line 10"/>
            <p:cNvSpPr>
              <a:spLocks noChangeShapeType="1"/>
            </p:cNvSpPr>
            <p:nvPr/>
          </p:nvSpPr>
          <p:spPr bwMode="auto">
            <a:xfrm>
              <a:off x="2496" y="1296"/>
              <a:ext cx="768" cy="48"/>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7" name="Line 11"/>
            <p:cNvSpPr>
              <a:spLocks noChangeShapeType="1"/>
            </p:cNvSpPr>
            <p:nvPr/>
          </p:nvSpPr>
          <p:spPr bwMode="auto">
            <a:xfrm>
              <a:off x="4176" y="1968"/>
              <a:ext cx="144" cy="336"/>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8" name="Line 12"/>
            <p:cNvSpPr>
              <a:spLocks noChangeShapeType="1"/>
            </p:cNvSpPr>
            <p:nvPr/>
          </p:nvSpPr>
          <p:spPr bwMode="auto">
            <a:xfrm flipH="1">
              <a:off x="3600" y="3312"/>
              <a:ext cx="624" cy="240"/>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9" name="Line 13"/>
            <p:cNvSpPr>
              <a:spLocks noChangeShapeType="1"/>
            </p:cNvSpPr>
            <p:nvPr/>
          </p:nvSpPr>
          <p:spPr bwMode="auto">
            <a:xfrm flipH="1" flipV="1">
              <a:off x="1920" y="3264"/>
              <a:ext cx="528" cy="240"/>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90" name="Line 14"/>
            <p:cNvSpPr>
              <a:spLocks noChangeShapeType="1"/>
            </p:cNvSpPr>
            <p:nvPr/>
          </p:nvSpPr>
          <p:spPr bwMode="auto">
            <a:xfrm>
              <a:off x="2016" y="2016"/>
              <a:ext cx="432" cy="192"/>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grpSp>
      <p:sp>
        <p:nvSpPr>
          <p:cNvPr id="33798" name="TextBox 18"/>
          <p:cNvSpPr txBox="1">
            <a:spLocks noChangeArrowheads="1"/>
          </p:cNvSpPr>
          <p:nvPr/>
        </p:nvSpPr>
        <p:spPr bwMode="auto">
          <a:xfrm>
            <a:off x="6858000" y="1295400"/>
            <a:ext cx="1057275" cy="461963"/>
          </a:xfrm>
          <a:prstGeom prst="rect">
            <a:avLst/>
          </a:prstGeom>
          <a:noFill/>
          <a:ln w="9525">
            <a:noFill/>
            <a:miter lim="800000"/>
            <a:headEnd/>
            <a:tailEnd/>
          </a:ln>
        </p:spPr>
        <p:txBody>
          <a:bodyPr wrap="none">
            <a:prstTxWarp prst="textNoShape">
              <a:avLst/>
            </a:prstTxWarp>
            <a:spAutoFit/>
          </a:bodyPr>
          <a:lstStyle/>
          <a:p>
            <a:pPr eaLnBrk="0" hangingPunct="0"/>
            <a:r>
              <a:rPr lang="en-US"/>
              <a:t>Fitness</a:t>
            </a:r>
          </a:p>
        </p:txBody>
      </p:sp>
      <p:sp>
        <p:nvSpPr>
          <p:cNvPr id="33799" name="TextBox 19"/>
          <p:cNvSpPr txBox="1">
            <a:spLocks noChangeArrowheads="1"/>
          </p:cNvSpPr>
          <p:nvPr/>
        </p:nvSpPr>
        <p:spPr bwMode="auto">
          <a:xfrm>
            <a:off x="7391400" y="5410200"/>
            <a:ext cx="1327150" cy="461963"/>
          </a:xfrm>
          <a:prstGeom prst="rect">
            <a:avLst/>
          </a:prstGeom>
          <a:noFill/>
          <a:ln w="9525">
            <a:noFill/>
            <a:miter lim="800000"/>
            <a:headEnd/>
            <a:tailEnd/>
          </a:ln>
        </p:spPr>
        <p:txBody>
          <a:bodyPr wrap="none">
            <a:prstTxWarp prst="textNoShape">
              <a:avLst/>
            </a:prstTxWarp>
            <a:spAutoFit/>
          </a:bodyPr>
          <a:lstStyle/>
          <a:p>
            <a:pPr eaLnBrk="0" hangingPunct="0"/>
            <a:r>
              <a:rPr lang="en-US"/>
              <a:t>Selection</a:t>
            </a:r>
          </a:p>
        </p:txBody>
      </p:sp>
      <p:sp>
        <p:nvSpPr>
          <p:cNvPr id="33800" name="TextBox 21"/>
          <p:cNvSpPr txBox="1">
            <a:spLocks noChangeArrowheads="1"/>
          </p:cNvSpPr>
          <p:nvPr/>
        </p:nvSpPr>
        <p:spPr bwMode="auto">
          <a:xfrm>
            <a:off x="5791200" y="6248400"/>
            <a:ext cx="1524000" cy="461963"/>
          </a:xfrm>
          <a:prstGeom prst="rect">
            <a:avLst/>
          </a:prstGeom>
          <a:noFill/>
          <a:ln w="9525">
            <a:noFill/>
            <a:miter lim="800000"/>
            <a:headEnd/>
            <a:tailEnd/>
          </a:ln>
        </p:spPr>
        <p:txBody>
          <a:bodyPr>
            <a:prstTxWarp prst="textNoShape">
              <a:avLst/>
            </a:prstTxWarp>
            <a:spAutoFit/>
          </a:bodyPr>
          <a:lstStyle/>
          <a:p>
            <a:pPr eaLnBrk="0" hangingPunct="0"/>
            <a:r>
              <a:rPr lang="en-US"/>
              <a:t>Crossover</a:t>
            </a:r>
          </a:p>
        </p:txBody>
      </p:sp>
      <p:sp>
        <p:nvSpPr>
          <p:cNvPr id="33801" name="TextBox 22"/>
          <p:cNvSpPr txBox="1">
            <a:spLocks noChangeArrowheads="1"/>
          </p:cNvSpPr>
          <p:nvPr/>
        </p:nvSpPr>
        <p:spPr bwMode="auto">
          <a:xfrm>
            <a:off x="1600200" y="5334000"/>
            <a:ext cx="1311275" cy="461963"/>
          </a:xfrm>
          <a:prstGeom prst="rect">
            <a:avLst/>
          </a:prstGeom>
          <a:noFill/>
          <a:ln w="9525">
            <a:noFill/>
            <a:miter lim="800000"/>
            <a:headEnd/>
            <a:tailEnd/>
          </a:ln>
        </p:spPr>
        <p:txBody>
          <a:bodyPr>
            <a:prstTxWarp prst="textNoShape">
              <a:avLst/>
            </a:prstTxWarp>
            <a:spAutoFit/>
          </a:bodyPr>
          <a:lstStyle/>
          <a:p>
            <a:pPr eaLnBrk="0" hangingPunct="0"/>
            <a:r>
              <a:rPr lang="en-US"/>
              <a:t>Mutation</a:t>
            </a:r>
          </a:p>
        </p:txBody>
      </p:sp>
      <p:sp>
        <p:nvSpPr>
          <p:cNvPr id="33802" name="TextBox 23"/>
          <p:cNvSpPr txBox="1">
            <a:spLocks noChangeArrowheads="1"/>
          </p:cNvSpPr>
          <p:nvPr/>
        </p:nvSpPr>
        <p:spPr bwMode="auto">
          <a:xfrm>
            <a:off x="304800" y="1219200"/>
            <a:ext cx="2174875" cy="461963"/>
          </a:xfrm>
          <a:prstGeom prst="rect">
            <a:avLst/>
          </a:prstGeom>
          <a:noFill/>
          <a:ln w="9525">
            <a:noFill/>
            <a:miter lim="800000"/>
            <a:headEnd/>
            <a:tailEnd/>
          </a:ln>
        </p:spPr>
        <p:txBody>
          <a:bodyPr wrap="none">
            <a:prstTxWarp prst="textNoShape">
              <a:avLst/>
            </a:prstTxWarp>
            <a:spAutoFit/>
          </a:bodyPr>
          <a:lstStyle/>
          <a:p>
            <a:pPr eaLnBrk="0" hangingPunct="0"/>
            <a:r>
              <a:rPr lang="en-US"/>
              <a:t>New Population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GA and TSP: the claims </a:t>
            </a:r>
          </a:p>
        </p:txBody>
      </p:sp>
      <p:sp>
        <p:nvSpPr>
          <p:cNvPr id="35843" name="Content Placeholder 4"/>
          <p:cNvSpPr>
            <a:spLocks noGrp="1"/>
          </p:cNvSpPr>
          <p:nvPr>
            <p:ph idx="1"/>
          </p:nvPr>
        </p:nvSpPr>
        <p:spPr/>
        <p:txBody>
          <a:bodyPr/>
          <a:lstStyle/>
          <a:p>
            <a:r>
              <a:rPr lang="en-US"/>
              <a:t>Can solve for over 3500 cities (still took over 1 CPU years).</a:t>
            </a:r>
          </a:p>
          <a:p>
            <a:pPr lvl="1"/>
            <a:r>
              <a:rPr lang="en-US" sz="1800"/>
              <a:t>Maybe holds the record.</a:t>
            </a:r>
          </a:p>
          <a:p>
            <a:r>
              <a:rPr lang="en-US"/>
              <a:t>Will get within 2% of the optimal solution.</a:t>
            </a:r>
          </a:p>
          <a:p>
            <a:pPr lvl="1"/>
            <a:r>
              <a:rPr lang="en-US" sz="1800"/>
              <a:t>This means that it’s </a:t>
            </a:r>
            <a:r>
              <a:rPr lang="en-US" sz="1800">
                <a:solidFill>
                  <a:srgbClr val="D52300"/>
                </a:solidFill>
              </a:rPr>
              <a:t>not a solution</a:t>
            </a:r>
            <a:r>
              <a:rPr lang="en-US" sz="1800"/>
              <a:t> per se, but is an </a:t>
            </a:r>
            <a:r>
              <a:rPr lang="en-US" sz="1800">
                <a:solidFill>
                  <a:srgbClr val="D52300"/>
                </a:solidFill>
              </a:rPr>
              <a:t>approximation</a:t>
            </a:r>
            <a:r>
              <a:rPr lang="en-US" sz="1800"/>
              <a:t>.</a:t>
            </a:r>
          </a:p>
        </p:txBody>
      </p:sp>
      <p:sp>
        <p:nvSpPr>
          <p:cNvPr id="35844" name="Footer Placeholder 2"/>
          <p:cNvSpPr>
            <a:spLocks noGrp="1"/>
          </p:cNvSpPr>
          <p:nvPr>
            <p:ph type="ftr" sz="quarter" idx="11"/>
          </p:nvPr>
        </p:nvSpPr>
        <p:spPr>
          <a:noFill/>
        </p:spPr>
        <p:txBody>
          <a:bodyPr/>
          <a:lstStyle/>
          <a:p>
            <a:r>
              <a:rPr lang="en-US"/>
              <a:t>CS 561</a:t>
            </a:r>
          </a:p>
        </p:txBody>
      </p:sp>
      <p:sp>
        <p:nvSpPr>
          <p:cNvPr id="35845" name="Slide Number Placeholder 3"/>
          <p:cNvSpPr>
            <a:spLocks noGrp="1"/>
          </p:cNvSpPr>
          <p:nvPr>
            <p:ph type="sldNum" sz="quarter" idx="12"/>
          </p:nvPr>
        </p:nvSpPr>
        <p:spPr>
          <a:noFill/>
        </p:spPr>
        <p:txBody>
          <a:bodyPr/>
          <a:lstStyle/>
          <a:p>
            <a:fld id="{F66A2F40-CADE-3945-B6D8-556723D29ECE}" type="slidenum">
              <a:rPr lang="en-US"/>
              <a:pPr/>
              <a:t>15</a:t>
            </a:fld>
            <a:endParaRPr lang="en-US"/>
          </a:p>
        </p:txBody>
      </p:sp>
      <p:grpSp>
        <p:nvGrpSpPr>
          <p:cNvPr id="35846" name="Group 9"/>
          <p:cNvGrpSpPr>
            <a:grpSpLocks/>
          </p:cNvGrpSpPr>
          <p:nvPr/>
        </p:nvGrpSpPr>
        <p:grpSpPr bwMode="auto">
          <a:xfrm>
            <a:off x="2667000" y="2743200"/>
            <a:ext cx="3581400" cy="3581400"/>
            <a:chOff x="381000" y="2819400"/>
            <a:chExt cx="3657600" cy="3657600"/>
          </a:xfrm>
        </p:grpSpPr>
        <p:pic>
          <p:nvPicPr>
            <p:cNvPr id="35847" name="Picture 5" descr="180px-SaltInWaterSolutionLiquid.jpg"/>
            <p:cNvPicPr>
              <a:picLocks noChangeAspect="1"/>
            </p:cNvPicPr>
            <p:nvPr/>
          </p:nvPicPr>
          <p:blipFill>
            <a:blip r:embed="rId2"/>
            <a:srcRect/>
            <a:stretch>
              <a:fillRect/>
            </a:stretch>
          </p:blipFill>
          <p:spPr bwMode="auto">
            <a:xfrm>
              <a:off x="1447800" y="3200400"/>
              <a:ext cx="1505006" cy="2851150"/>
            </a:xfrm>
            <a:prstGeom prst="rect">
              <a:avLst/>
            </a:prstGeom>
            <a:noFill/>
            <a:ln w="9525">
              <a:noFill/>
              <a:miter lim="800000"/>
              <a:headEnd/>
              <a:tailEnd/>
            </a:ln>
          </p:spPr>
        </p:pic>
        <p:sp>
          <p:nvSpPr>
            <p:cNvPr id="7" name="Oval 6"/>
            <p:cNvSpPr/>
            <p:nvPr/>
          </p:nvSpPr>
          <p:spPr bwMode="auto">
            <a:xfrm>
              <a:off x="381000" y="2819400"/>
              <a:ext cx="3657600" cy="3657600"/>
            </a:xfrm>
            <a:prstGeom prst="ellipse">
              <a:avLst/>
            </a:prstGeom>
            <a:noFill/>
            <a:ln w="76200" cap="flat" cmpd="sng" algn="ctr">
              <a:solidFill>
                <a:schemeClr val="accent5">
                  <a:lumMod val="50000"/>
                </a:schemeClr>
              </a:solidFill>
              <a:prstDash val="solid"/>
              <a:round/>
              <a:headEnd type="none" w="med" len="med"/>
              <a:tailEnd type="none" w="med" len="med"/>
            </a:ln>
            <a:effectLst/>
          </p:spPr>
          <p:txBody>
            <a:bodyPr>
              <a:prstTxWarp prst="textNoShape">
                <a:avLst/>
              </a:prstTxWarp>
            </a:bodyPr>
            <a:lstStyle/>
            <a:p>
              <a:pPr eaLnBrk="0" hangingPunct="0"/>
              <a:endParaRPr lang="en-US"/>
            </a:p>
          </p:txBody>
        </p:sp>
        <p:cxnSp>
          <p:nvCxnSpPr>
            <p:cNvPr id="9" name="Straight Connector 8"/>
            <p:cNvCxnSpPr>
              <a:stCxn id="7" idx="3"/>
              <a:endCxn id="7" idx="7"/>
            </p:cNvCxnSpPr>
            <p:nvPr/>
          </p:nvCxnSpPr>
          <p:spPr bwMode="auto">
            <a:xfrm rot="5400000" flipH="1" flipV="1">
              <a:off x="916021" y="3354421"/>
              <a:ext cx="2587557" cy="2587557"/>
            </a:xfrm>
            <a:prstGeom prst="line">
              <a:avLst/>
            </a:prstGeom>
            <a:solidFill>
              <a:schemeClr val="accent1"/>
            </a:solidFill>
            <a:ln w="76200" cap="flat" cmpd="sng" algn="ctr">
              <a:solidFill>
                <a:schemeClr val="accent5">
                  <a:lumMod val="50000"/>
                </a:schemeClr>
              </a:solidFill>
              <a:prstDash val="solid"/>
              <a:round/>
              <a:headEnd type="none" w="med" len="med"/>
              <a:tailEnd type="none" w="med" len="med"/>
            </a:ln>
            <a:effectLst/>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GA Discussion</a:t>
            </a:r>
          </a:p>
        </p:txBody>
      </p:sp>
      <p:sp>
        <p:nvSpPr>
          <p:cNvPr id="36867" name="Content Placeholder 2"/>
          <p:cNvSpPr>
            <a:spLocks noGrp="1"/>
          </p:cNvSpPr>
          <p:nvPr>
            <p:ph idx="1"/>
          </p:nvPr>
        </p:nvSpPr>
        <p:spPr/>
        <p:txBody>
          <a:bodyPr/>
          <a:lstStyle/>
          <a:p>
            <a:r>
              <a:rPr lang="en-US"/>
              <a:t>We can apply the GA solution to any problem where the we can represent the problems solution (even very abstractly) as a string.</a:t>
            </a:r>
          </a:p>
          <a:p>
            <a:r>
              <a:rPr lang="en-US"/>
              <a:t>We can create strings of:</a:t>
            </a:r>
          </a:p>
          <a:p>
            <a:pPr lvl="1"/>
            <a:r>
              <a:rPr lang="en-US" sz="1800">
                <a:solidFill>
                  <a:srgbClr val="D52300"/>
                </a:solidFill>
              </a:rPr>
              <a:t>Digits</a:t>
            </a:r>
          </a:p>
          <a:p>
            <a:pPr lvl="1"/>
            <a:r>
              <a:rPr lang="en-US" sz="1800">
                <a:solidFill>
                  <a:srgbClr val="D52300"/>
                </a:solidFill>
              </a:rPr>
              <a:t>Labels</a:t>
            </a:r>
          </a:p>
          <a:p>
            <a:pPr lvl="1"/>
            <a:r>
              <a:rPr lang="en-US" sz="1800">
                <a:solidFill>
                  <a:srgbClr val="D52300"/>
                </a:solidFill>
              </a:rPr>
              <a:t>Pointers</a:t>
            </a:r>
          </a:p>
          <a:p>
            <a:pPr lvl="1"/>
            <a:r>
              <a:rPr lang="en-US" sz="1800">
                <a:solidFill>
                  <a:srgbClr val="D52300"/>
                </a:solidFill>
              </a:rPr>
              <a:t>Code Blocks </a:t>
            </a:r>
            <a:r>
              <a:rPr lang="en-US" sz="1800"/>
              <a:t>– This creates new programs from strung together blocks of code. The key is to make sure the code can run. </a:t>
            </a:r>
          </a:p>
          <a:p>
            <a:pPr lvl="1"/>
            <a:r>
              <a:rPr lang="en-US" sz="1800">
                <a:solidFill>
                  <a:srgbClr val="D52300"/>
                </a:solidFill>
              </a:rPr>
              <a:t>Whole Programs </a:t>
            </a:r>
            <a:r>
              <a:rPr lang="en-US" sz="1800"/>
              <a:t>– Modules or complete programs can be strung together in a series. We can also re-arrange the linkages between programs.</a:t>
            </a:r>
          </a:p>
          <a:p>
            <a:r>
              <a:rPr lang="en-US"/>
              <a:t>The last two are examples of </a:t>
            </a:r>
            <a:r>
              <a:rPr lang="en-US">
                <a:solidFill>
                  <a:srgbClr val="D52300"/>
                </a:solidFill>
              </a:rPr>
              <a:t>Genetic Programming</a:t>
            </a:r>
          </a:p>
        </p:txBody>
      </p:sp>
      <p:sp>
        <p:nvSpPr>
          <p:cNvPr id="36868" name="Footer Placeholder 3"/>
          <p:cNvSpPr>
            <a:spLocks noGrp="1"/>
          </p:cNvSpPr>
          <p:nvPr>
            <p:ph type="ftr" sz="quarter" idx="11"/>
          </p:nvPr>
        </p:nvSpPr>
        <p:spPr>
          <a:noFill/>
        </p:spPr>
        <p:txBody>
          <a:bodyPr/>
          <a:lstStyle/>
          <a:p>
            <a:r>
              <a:rPr lang="en-US"/>
              <a:t>CS 561</a:t>
            </a:r>
          </a:p>
        </p:txBody>
      </p:sp>
      <p:sp>
        <p:nvSpPr>
          <p:cNvPr id="36869" name="Slide Number Placeholder 4"/>
          <p:cNvSpPr>
            <a:spLocks noGrp="1"/>
          </p:cNvSpPr>
          <p:nvPr>
            <p:ph type="sldNum" sz="quarter" idx="12"/>
          </p:nvPr>
        </p:nvSpPr>
        <p:spPr>
          <a:noFill/>
        </p:spPr>
        <p:txBody>
          <a:bodyPr/>
          <a:lstStyle/>
          <a:p>
            <a:fld id="{B7371B61-91BE-EC44-91BE-E2708DBA818A}"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Things to consider</a:t>
            </a:r>
          </a:p>
        </p:txBody>
      </p:sp>
      <p:sp>
        <p:nvSpPr>
          <p:cNvPr id="37891" name="Content Placeholder 2"/>
          <p:cNvSpPr>
            <a:spLocks noGrp="1"/>
          </p:cNvSpPr>
          <p:nvPr>
            <p:ph idx="1"/>
          </p:nvPr>
        </p:nvSpPr>
        <p:spPr/>
        <p:txBody>
          <a:bodyPr/>
          <a:lstStyle/>
          <a:p>
            <a:r>
              <a:rPr lang="en-US">
                <a:solidFill>
                  <a:srgbClr val="D52300"/>
                </a:solidFill>
              </a:rPr>
              <a:t>How large is your population?</a:t>
            </a:r>
          </a:p>
          <a:p>
            <a:pPr lvl="1"/>
            <a:r>
              <a:rPr lang="en-US" sz="1800"/>
              <a:t>A large population will take more time to run (you have to test each member for fitness!).</a:t>
            </a:r>
          </a:p>
          <a:p>
            <a:pPr lvl="1"/>
            <a:r>
              <a:rPr lang="en-US" sz="1800"/>
              <a:t>A large population will cover more bases at once.</a:t>
            </a:r>
          </a:p>
          <a:p>
            <a:r>
              <a:rPr lang="en-US">
                <a:solidFill>
                  <a:srgbClr val="D52300"/>
                </a:solidFill>
              </a:rPr>
              <a:t>How do you select your initial population?</a:t>
            </a:r>
          </a:p>
          <a:p>
            <a:pPr lvl="1"/>
            <a:r>
              <a:rPr lang="en-US" sz="1800"/>
              <a:t>You might create a population of approximate solutions. However, some approximations might start you in the wrong position with too much bias.</a:t>
            </a:r>
          </a:p>
          <a:p>
            <a:r>
              <a:rPr lang="en-US">
                <a:solidFill>
                  <a:srgbClr val="D52300"/>
                </a:solidFill>
              </a:rPr>
              <a:t>How will you cross bread your population?</a:t>
            </a:r>
          </a:p>
          <a:p>
            <a:pPr lvl="1"/>
            <a:r>
              <a:rPr lang="en-US" sz="1800"/>
              <a:t>You want to cross bread and select for your best specimens.</a:t>
            </a:r>
          </a:p>
          <a:p>
            <a:pPr lvl="2"/>
            <a:r>
              <a:rPr lang="en-US"/>
              <a:t>Too strict: You will tend towards local minima</a:t>
            </a:r>
          </a:p>
          <a:p>
            <a:pPr lvl="2"/>
            <a:r>
              <a:rPr lang="en-US"/>
              <a:t>Too lax: Your problem will converge slower</a:t>
            </a:r>
          </a:p>
          <a:p>
            <a:r>
              <a:rPr lang="en-US">
                <a:solidFill>
                  <a:srgbClr val="D52300"/>
                </a:solidFill>
              </a:rPr>
              <a:t>How will you mutate your population?</a:t>
            </a:r>
          </a:p>
          <a:p>
            <a:pPr lvl="1"/>
            <a:r>
              <a:rPr lang="en-US" sz="1800"/>
              <a:t>Too little: your problem will tend to get stuck in local minima</a:t>
            </a:r>
          </a:p>
          <a:p>
            <a:pPr lvl="1"/>
            <a:r>
              <a:rPr lang="en-US" sz="1800"/>
              <a:t>Too much: your population will fill with noise and not settle.</a:t>
            </a:r>
          </a:p>
          <a:p>
            <a:pPr>
              <a:buFontTx/>
              <a:buNone/>
            </a:pPr>
            <a:endParaRPr lang="en-US"/>
          </a:p>
        </p:txBody>
      </p:sp>
      <p:sp>
        <p:nvSpPr>
          <p:cNvPr id="37892" name="Footer Placeholder 3"/>
          <p:cNvSpPr>
            <a:spLocks noGrp="1"/>
          </p:cNvSpPr>
          <p:nvPr>
            <p:ph type="ftr" sz="quarter" idx="11"/>
          </p:nvPr>
        </p:nvSpPr>
        <p:spPr>
          <a:noFill/>
        </p:spPr>
        <p:txBody>
          <a:bodyPr/>
          <a:lstStyle/>
          <a:p>
            <a:r>
              <a:rPr lang="en-US"/>
              <a:t>CS 561</a:t>
            </a:r>
          </a:p>
        </p:txBody>
      </p:sp>
      <p:sp>
        <p:nvSpPr>
          <p:cNvPr id="37893" name="Slide Number Placeholder 4"/>
          <p:cNvSpPr>
            <a:spLocks noGrp="1"/>
          </p:cNvSpPr>
          <p:nvPr>
            <p:ph type="sldNum" sz="quarter" idx="12"/>
          </p:nvPr>
        </p:nvSpPr>
        <p:spPr>
          <a:noFill/>
        </p:spPr>
        <p:txBody>
          <a:bodyPr/>
          <a:lstStyle/>
          <a:p>
            <a:fld id="{04A1EAC6-B2F0-B145-B461-362FAEDBD8A9}"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GA is a good </a:t>
            </a:r>
            <a:r>
              <a:rPr lang="en-US" i="1"/>
              <a:t>no clue </a:t>
            </a:r>
            <a:r>
              <a:rPr lang="en-US"/>
              <a:t>approach to problem solving </a:t>
            </a:r>
          </a:p>
        </p:txBody>
      </p:sp>
      <p:sp>
        <p:nvSpPr>
          <p:cNvPr id="38915" name="Content Placeholder 2"/>
          <p:cNvSpPr>
            <a:spLocks noGrp="1"/>
          </p:cNvSpPr>
          <p:nvPr>
            <p:ph idx="1"/>
          </p:nvPr>
        </p:nvSpPr>
        <p:spPr/>
        <p:txBody>
          <a:bodyPr/>
          <a:lstStyle/>
          <a:p>
            <a:r>
              <a:rPr lang="en-US"/>
              <a:t>GA is superb if:</a:t>
            </a:r>
          </a:p>
          <a:p>
            <a:pPr lvl="1"/>
            <a:r>
              <a:rPr lang="en-US" sz="1800">
                <a:solidFill>
                  <a:srgbClr val="D52300"/>
                </a:solidFill>
              </a:rPr>
              <a:t>Your space is loaded with lots of weird bumps and local minima.</a:t>
            </a:r>
          </a:p>
          <a:p>
            <a:pPr lvl="2"/>
            <a:r>
              <a:rPr lang="en-US"/>
              <a:t>GA tends to spread out and test a larger subset of your space than many other types of learning/optimization algorithms.</a:t>
            </a:r>
          </a:p>
          <a:p>
            <a:pPr lvl="1"/>
            <a:r>
              <a:rPr lang="en-US" sz="1800">
                <a:solidFill>
                  <a:srgbClr val="D52300"/>
                </a:solidFill>
              </a:rPr>
              <a:t>You don’t quite understand the underlying </a:t>
            </a:r>
            <a:r>
              <a:rPr lang="en-US" sz="1800" i="1">
                <a:solidFill>
                  <a:srgbClr val="D52300"/>
                </a:solidFill>
              </a:rPr>
              <a:t>process</a:t>
            </a:r>
            <a:r>
              <a:rPr lang="en-US" sz="1800">
                <a:solidFill>
                  <a:srgbClr val="D52300"/>
                </a:solidFill>
              </a:rPr>
              <a:t> of your problem space.</a:t>
            </a:r>
          </a:p>
          <a:p>
            <a:pPr lvl="2"/>
            <a:r>
              <a:rPr lang="en-US">
                <a:solidFill>
                  <a:srgbClr val="00B050"/>
                </a:solidFill>
              </a:rPr>
              <a:t>NO I DONT:</a:t>
            </a:r>
            <a:r>
              <a:rPr lang="en-US"/>
              <a:t> What makes the stock market work??? Don’t know? Me neither! Stock market prediction might thus be good for a GA.</a:t>
            </a:r>
          </a:p>
          <a:p>
            <a:pPr lvl="2"/>
            <a:r>
              <a:rPr lang="en-US">
                <a:solidFill>
                  <a:srgbClr val="FF0000"/>
                </a:solidFill>
              </a:rPr>
              <a:t>YES I DO</a:t>
            </a:r>
            <a:r>
              <a:rPr lang="en-US"/>
              <a:t>: Want to make a program to predict people’s height from personality factors? This might be a Gaussian process and a good candidate for statistical methods which are more efficient.</a:t>
            </a:r>
          </a:p>
          <a:p>
            <a:pPr lvl="1"/>
            <a:r>
              <a:rPr lang="en-US" sz="1800">
                <a:solidFill>
                  <a:srgbClr val="D52300"/>
                </a:solidFill>
              </a:rPr>
              <a:t>You have lots of processors</a:t>
            </a:r>
          </a:p>
          <a:p>
            <a:pPr lvl="2"/>
            <a:r>
              <a:rPr lang="en-US"/>
              <a:t>GA’s parallelize very easily!</a:t>
            </a:r>
          </a:p>
        </p:txBody>
      </p:sp>
      <p:sp>
        <p:nvSpPr>
          <p:cNvPr id="38916" name="Footer Placeholder 3"/>
          <p:cNvSpPr>
            <a:spLocks noGrp="1"/>
          </p:cNvSpPr>
          <p:nvPr>
            <p:ph type="ftr" sz="quarter" idx="11"/>
          </p:nvPr>
        </p:nvSpPr>
        <p:spPr>
          <a:noFill/>
        </p:spPr>
        <p:txBody>
          <a:bodyPr/>
          <a:lstStyle/>
          <a:p>
            <a:r>
              <a:rPr lang="en-US"/>
              <a:t>CS 561</a:t>
            </a:r>
          </a:p>
        </p:txBody>
      </p:sp>
      <p:sp>
        <p:nvSpPr>
          <p:cNvPr id="38917" name="Slide Number Placeholder 4"/>
          <p:cNvSpPr>
            <a:spLocks noGrp="1"/>
          </p:cNvSpPr>
          <p:nvPr>
            <p:ph type="sldNum" sz="quarter" idx="12"/>
          </p:nvPr>
        </p:nvSpPr>
        <p:spPr>
          <a:noFill/>
        </p:spPr>
        <p:txBody>
          <a:bodyPr/>
          <a:lstStyle/>
          <a:p>
            <a:fld id="{3E11D628-44DD-0F40-8199-921E176117B1}"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Why not use GA?</a:t>
            </a:r>
          </a:p>
        </p:txBody>
      </p:sp>
      <p:sp>
        <p:nvSpPr>
          <p:cNvPr id="39939" name="Content Placeholder 2"/>
          <p:cNvSpPr>
            <a:spLocks noGrp="1"/>
          </p:cNvSpPr>
          <p:nvPr>
            <p:ph idx="1"/>
          </p:nvPr>
        </p:nvSpPr>
        <p:spPr/>
        <p:txBody>
          <a:bodyPr/>
          <a:lstStyle/>
          <a:p>
            <a:r>
              <a:rPr lang="en-US">
                <a:solidFill>
                  <a:srgbClr val="D52300"/>
                </a:solidFill>
              </a:rPr>
              <a:t>Creating generations of samples and cross breading them can be resource intensive. </a:t>
            </a:r>
          </a:p>
          <a:p>
            <a:pPr lvl="1"/>
            <a:r>
              <a:rPr lang="en-US" sz="1800"/>
              <a:t>Some problems may be better solved by a general gradient descent method which uses less resource.</a:t>
            </a:r>
          </a:p>
          <a:p>
            <a:pPr lvl="1"/>
            <a:r>
              <a:rPr lang="en-US" sz="1800"/>
              <a:t>However, resource-wise, GA is still quite efficient (no computation of derivatives, etc).</a:t>
            </a:r>
          </a:p>
          <a:p>
            <a:pPr lvl="1"/>
            <a:endParaRPr lang="en-US" sz="1800"/>
          </a:p>
          <a:p>
            <a:r>
              <a:rPr lang="en-US">
                <a:solidFill>
                  <a:srgbClr val="D52300"/>
                </a:solidFill>
              </a:rPr>
              <a:t>In general if you know the mathematics, shape or underlying process of your problem space, there may be a better solution designed for your specific need. </a:t>
            </a:r>
          </a:p>
          <a:p>
            <a:pPr lvl="1"/>
            <a:r>
              <a:rPr lang="en-US" sz="1800"/>
              <a:t>Consider Kernel Based Learning and Support Vector Machines?</a:t>
            </a:r>
          </a:p>
          <a:p>
            <a:pPr lvl="1"/>
            <a:r>
              <a:rPr lang="en-US" sz="1800"/>
              <a:t>Consider Neural Networks?</a:t>
            </a:r>
          </a:p>
          <a:p>
            <a:pPr lvl="1"/>
            <a:r>
              <a:rPr lang="en-US" sz="1800"/>
              <a:t>Consider Traditional Polynomial Time Algorithms?</a:t>
            </a:r>
          </a:p>
          <a:p>
            <a:pPr lvl="1"/>
            <a:r>
              <a:rPr lang="en-US" sz="1800"/>
              <a:t>Etc.</a:t>
            </a:r>
          </a:p>
          <a:p>
            <a:endParaRPr lang="en-US"/>
          </a:p>
          <a:p>
            <a:endParaRPr lang="en-US"/>
          </a:p>
        </p:txBody>
      </p:sp>
      <p:sp>
        <p:nvSpPr>
          <p:cNvPr id="39940" name="Footer Placeholder 3"/>
          <p:cNvSpPr>
            <a:spLocks noGrp="1"/>
          </p:cNvSpPr>
          <p:nvPr>
            <p:ph type="ftr" sz="quarter" idx="11"/>
          </p:nvPr>
        </p:nvSpPr>
        <p:spPr>
          <a:noFill/>
        </p:spPr>
        <p:txBody>
          <a:bodyPr/>
          <a:lstStyle/>
          <a:p>
            <a:r>
              <a:rPr lang="en-US"/>
              <a:t>CS 561</a:t>
            </a:r>
          </a:p>
        </p:txBody>
      </p:sp>
      <p:sp>
        <p:nvSpPr>
          <p:cNvPr id="39941" name="Slide Number Placeholder 4"/>
          <p:cNvSpPr>
            <a:spLocks noGrp="1"/>
          </p:cNvSpPr>
          <p:nvPr>
            <p:ph type="sldNum" sz="quarter" idx="12"/>
          </p:nvPr>
        </p:nvSpPr>
        <p:spPr>
          <a:noFill/>
        </p:spPr>
        <p:txBody>
          <a:bodyPr/>
          <a:lstStyle/>
          <a:p>
            <a:fld id="{450382F8-5EC2-0C4C-9CFA-FAC1C5EB4136}"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Footer Placeholder 4"/>
          <p:cNvSpPr>
            <a:spLocks noGrp="1"/>
          </p:cNvSpPr>
          <p:nvPr>
            <p:ph type="ftr" sz="quarter" idx="11"/>
          </p:nvPr>
        </p:nvSpPr>
        <p:spPr>
          <a:noFill/>
        </p:spPr>
        <p:txBody>
          <a:bodyPr/>
          <a:lstStyle/>
          <a:p>
            <a:r>
              <a:rPr lang="en-US"/>
              <a:t>CS 561</a:t>
            </a:r>
          </a:p>
        </p:txBody>
      </p:sp>
      <p:sp>
        <p:nvSpPr>
          <p:cNvPr id="17412" name="Slide Number Placeholder 5"/>
          <p:cNvSpPr>
            <a:spLocks noGrp="1"/>
          </p:cNvSpPr>
          <p:nvPr>
            <p:ph type="sldNum" sz="quarter" idx="12"/>
          </p:nvPr>
        </p:nvSpPr>
        <p:spPr>
          <a:noFill/>
        </p:spPr>
        <p:txBody>
          <a:bodyPr/>
          <a:lstStyle/>
          <a:p>
            <a:fld id="{E75B1D30-9850-A445-B18E-BDEED052649C}" type="slidenum">
              <a:rPr lang="en-US"/>
              <a:pPr/>
              <a:t>2</a:t>
            </a:fld>
            <a:endParaRPr lang="en-US"/>
          </a:p>
        </p:txBody>
      </p:sp>
      <p:sp>
        <p:nvSpPr>
          <p:cNvPr id="17413" name="Rectangle 2"/>
          <p:cNvSpPr>
            <a:spLocks noGrp="1" noChangeArrowheads="1"/>
          </p:cNvSpPr>
          <p:nvPr>
            <p:ph type="title"/>
          </p:nvPr>
        </p:nvSpPr>
        <p:spPr/>
        <p:txBody>
          <a:bodyPr/>
          <a:lstStyle/>
          <a:p>
            <a:r>
              <a:rPr lang="en-US"/>
              <a:t>How do you find a solution in a large complex space?</a:t>
            </a:r>
          </a:p>
        </p:txBody>
      </p:sp>
      <p:sp>
        <p:nvSpPr>
          <p:cNvPr id="17414" name="Rectangle 3"/>
          <p:cNvSpPr>
            <a:spLocks noGrp="1" noChangeArrowheads="1"/>
          </p:cNvSpPr>
          <p:nvPr>
            <p:ph type="body" idx="1"/>
          </p:nvPr>
        </p:nvSpPr>
        <p:spPr/>
        <p:txBody>
          <a:bodyPr/>
          <a:lstStyle/>
          <a:p>
            <a:endParaRPr lang="en-US"/>
          </a:p>
          <a:p>
            <a:endParaRPr lang="en-US"/>
          </a:p>
          <a:p>
            <a:r>
              <a:rPr lang="en-US"/>
              <a:t>Ask an expert?</a:t>
            </a:r>
          </a:p>
          <a:p>
            <a:r>
              <a:rPr lang="en-US"/>
              <a:t>Adapt existing designs?</a:t>
            </a:r>
          </a:p>
          <a:p>
            <a:r>
              <a:rPr lang="en-US"/>
              <a:t>Trial and error?</a:t>
            </a:r>
          </a:p>
          <a:p>
            <a:endParaRPr lang="en-US"/>
          </a:p>
        </p:txBody>
      </p:sp>
      <p:graphicFrame>
        <p:nvGraphicFramePr>
          <p:cNvPr id="17410" name="Object 4"/>
          <p:cNvGraphicFramePr>
            <a:graphicFrameLocks noChangeAspect="1"/>
          </p:cNvGraphicFramePr>
          <p:nvPr/>
        </p:nvGraphicFramePr>
        <p:xfrm>
          <a:off x="5562600" y="1752600"/>
          <a:ext cx="1857375" cy="3995738"/>
        </p:xfrm>
        <a:graphic>
          <a:graphicData uri="http://schemas.openxmlformats.org/presentationml/2006/ole">
            <p:oleObj spid="_x0000_s17410" name="Clip" r:id="rId4" imgW="1857600" imgH="3995640"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 name="Oval 25"/>
          <p:cNvSpPr/>
          <p:nvPr/>
        </p:nvSpPr>
        <p:spPr bwMode="auto">
          <a:xfrm>
            <a:off x="5257800" y="3276600"/>
            <a:ext cx="3429000" cy="838200"/>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a:prstTxWarp prst="textNoShape">
              <a:avLst/>
            </a:prstTxWarp>
          </a:bodyPr>
          <a:lstStyle/>
          <a:p>
            <a:pPr eaLnBrk="0" hangingPunct="0"/>
            <a:endParaRPr lang="en-US"/>
          </a:p>
        </p:txBody>
      </p:sp>
      <p:sp>
        <p:nvSpPr>
          <p:cNvPr id="19459" name="Footer Placeholder 4"/>
          <p:cNvSpPr>
            <a:spLocks noGrp="1"/>
          </p:cNvSpPr>
          <p:nvPr>
            <p:ph type="ftr" sz="quarter" idx="11"/>
          </p:nvPr>
        </p:nvSpPr>
        <p:spPr>
          <a:noFill/>
        </p:spPr>
        <p:txBody>
          <a:bodyPr/>
          <a:lstStyle/>
          <a:p>
            <a:r>
              <a:rPr lang="en-US"/>
              <a:t>CS 561</a:t>
            </a:r>
          </a:p>
        </p:txBody>
      </p:sp>
      <p:sp>
        <p:nvSpPr>
          <p:cNvPr id="19460" name="Slide Number Placeholder 5"/>
          <p:cNvSpPr>
            <a:spLocks noGrp="1"/>
          </p:cNvSpPr>
          <p:nvPr>
            <p:ph type="sldNum" sz="quarter" idx="12"/>
          </p:nvPr>
        </p:nvSpPr>
        <p:spPr>
          <a:noFill/>
        </p:spPr>
        <p:txBody>
          <a:bodyPr/>
          <a:lstStyle/>
          <a:p>
            <a:fld id="{2CA071DE-01CE-6146-BBEC-65677DD97964}" type="slidenum">
              <a:rPr lang="en-US"/>
              <a:pPr/>
              <a:t>3</a:t>
            </a:fld>
            <a:endParaRPr lang="en-US"/>
          </a:p>
        </p:txBody>
      </p:sp>
      <p:sp>
        <p:nvSpPr>
          <p:cNvPr id="19461" name="Rectangle 2"/>
          <p:cNvSpPr>
            <a:spLocks noGrp="1" noChangeArrowheads="1"/>
          </p:cNvSpPr>
          <p:nvPr>
            <p:ph type="title"/>
          </p:nvPr>
        </p:nvSpPr>
        <p:spPr/>
        <p:txBody>
          <a:bodyPr/>
          <a:lstStyle/>
          <a:p>
            <a:r>
              <a:rPr lang="en-US"/>
              <a:t>Example: Traveling Sales Person (TSP) </a:t>
            </a:r>
          </a:p>
        </p:txBody>
      </p:sp>
      <p:sp>
        <p:nvSpPr>
          <p:cNvPr id="19462" name="Rectangle 3"/>
          <p:cNvSpPr>
            <a:spLocks noGrp="1" noChangeArrowheads="1"/>
          </p:cNvSpPr>
          <p:nvPr>
            <p:ph type="body" idx="1"/>
          </p:nvPr>
        </p:nvSpPr>
        <p:spPr>
          <a:xfrm>
            <a:off x="457200" y="1409700"/>
            <a:ext cx="8178800" cy="4762500"/>
          </a:xfrm>
        </p:spPr>
        <p:txBody>
          <a:bodyPr/>
          <a:lstStyle/>
          <a:p>
            <a:r>
              <a:rPr lang="en-US"/>
              <a:t>Classic Example: You have N cities, find the shortest route such that your salesperson will visit each city once and return.</a:t>
            </a:r>
          </a:p>
          <a:p>
            <a:r>
              <a:rPr lang="en-US"/>
              <a:t>This problem is known to be </a:t>
            </a:r>
            <a:r>
              <a:rPr lang="en-US">
                <a:solidFill>
                  <a:srgbClr val="D52300"/>
                </a:solidFill>
              </a:rPr>
              <a:t>NP-Hard</a:t>
            </a:r>
          </a:p>
          <a:p>
            <a:pPr lvl="1"/>
            <a:r>
              <a:rPr lang="en-US" sz="1800"/>
              <a:t>As a new city is added to the problem, computation time in the classic solution increases exponentially </a:t>
            </a:r>
            <a:r>
              <a:rPr lang="en-US" sz="1800" i="1"/>
              <a:t>O(2</a:t>
            </a:r>
            <a:r>
              <a:rPr lang="en-US" sz="1800" i="1" baseline="30000"/>
              <a:t>n</a:t>
            </a:r>
            <a:r>
              <a:rPr lang="en-US" sz="1800" i="1"/>
              <a:t>) … (as far as we know)</a:t>
            </a:r>
            <a:endParaRPr lang="en-US" sz="1800"/>
          </a:p>
        </p:txBody>
      </p:sp>
      <p:sp>
        <p:nvSpPr>
          <p:cNvPr id="7" name="Oval 6"/>
          <p:cNvSpPr/>
          <p:nvPr/>
        </p:nvSpPr>
        <p:spPr bwMode="auto">
          <a:xfrm>
            <a:off x="3276600" y="4038600"/>
            <a:ext cx="152400" cy="152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8" name="Oval 7"/>
          <p:cNvSpPr/>
          <p:nvPr/>
        </p:nvSpPr>
        <p:spPr bwMode="auto">
          <a:xfrm>
            <a:off x="3352800" y="5638800"/>
            <a:ext cx="152400" cy="152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9" name="Oval 8"/>
          <p:cNvSpPr/>
          <p:nvPr/>
        </p:nvSpPr>
        <p:spPr bwMode="auto">
          <a:xfrm>
            <a:off x="5638800" y="4495800"/>
            <a:ext cx="152400" cy="152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10" name="Oval 9"/>
          <p:cNvSpPr/>
          <p:nvPr/>
        </p:nvSpPr>
        <p:spPr bwMode="auto">
          <a:xfrm>
            <a:off x="4572000" y="3886200"/>
            <a:ext cx="152400" cy="152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sp>
        <p:nvSpPr>
          <p:cNvPr id="11" name="Oval 10"/>
          <p:cNvSpPr/>
          <p:nvPr/>
        </p:nvSpPr>
        <p:spPr bwMode="auto">
          <a:xfrm>
            <a:off x="4724400" y="6096000"/>
            <a:ext cx="152400" cy="152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eaLnBrk="0" hangingPunct="0"/>
            <a:endParaRPr lang="en-US">
              <a:solidFill>
                <a:schemeClr val="tx1"/>
              </a:solidFill>
              <a:latin typeface="Times New Roman" charset="0"/>
              <a:ea typeface="Arial" charset="0"/>
              <a:cs typeface="Arial" charset="0"/>
            </a:endParaRPr>
          </a:p>
        </p:txBody>
      </p:sp>
      <p:cxnSp>
        <p:nvCxnSpPr>
          <p:cNvPr id="19478" name="Straight Arrow Connector 12"/>
          <p:cNvCxnSpPr>
            <a:cxnSpLocks noChangeShapeType="1"/>
          </p:cNvCxnSpPr>
          <p:nvPr/>
        </p:nvCxnSpPr>
        <p:spPr bwMode="auto">
          <a:xfrm rot="16200000" flipH="1">
            <a:off x="4930775" y="3787775"/>
            <a:ext cx="479425" cy="936625"/>
          </a:xfrm>
          <a:prstGeom prst="straightConnector1">
            <a:avLst/>
          </a:prstGeom>
          <a:noFill/>
          <a:ln w="9525">
            <a:solidFill>
              <a:schemeClr val="tx1"/>
            </a:solidFill>
            <a:round/>
            <a:headEnd/>
            <a:tailEnd type="arrow" w="med" len="med"/>
          </a:ln>
        </p:spPr>
      </p:cxnSp>
      <p:cxnSp>
        <p:nvCxnSpPr>
          <p:cNvPr id="19479" name="Straight Arrow Connector 16"/>
          <p:cNvCxnSpPr>
            <a:cxnSpLocks noChangeShapeType="1"/>
          </p:cNvCxnSpPr>
          <p:nvPr/>
        </p:nvCxnSpPr>
        <p:spPr bwMode="auto">
          <a:xfrm rot="5400000">
            <a:off x="4511675" y="4968875"/>
            <a:ext cx="1492250" cy="806450"/>
          </a:xfrm>
          <a:prstGeom prst="straightConnector1">
            <a:avLst/>
          </a:prstGeom>
          <a:noFill/>
          <a:ln w="9525">
            <a:solidFill>
              <a:schemeClr val="tx1"/>
            </a:solidFill>
            <a:round/>
            <a:headEnd/>
            <a:tailEnd type="arrow" w="med" len="med"/>
          </a:ln>
        </p:spPr>
      </p:cxnSp>
      <p:cxnSp>
        <p:nvCxnSpPr>
          <p:cNvPr id="19480" name="Straight Arrow Connector 19"/>
          <p:cNvCxnSpPr>
            <a:cxnSpLocks noChangeShapeType="1"/>
          </p:cNvCxnSpPr>
          <p:nvPr/>
        </p:nvCxnSpPr>
        <p:spPr bwMode="auto">
          <a:xfrm rot="10800000">
            <a:off x="3505200" y="5715000"/>
            <a:ext cx="1219200" cy="457200"/>
          </a:xfrm>
          <a:prstGeom prst="straightConnector1">
            <a:avLst/>
          </a:prstGeom>
          <a:noFill/>
          <a:ln w="9525">
            <a:solidFill>
              <a:schemeClr val="tx1"/>
            </a:solidFill>
            <a:round/>
            <a:headEnd/>
            <a:tailEnd type="arrow" w="med" len="med"/>
          </a:ln>
        </p:spPr>
      </p:cxnSp>
      <p:cxnSp>
        <p:nvCxnSpPr>
          <p:cNvPr id="19481" name="Straight Arrow Connector 21"/>
          <p:cNvCxnSpPr>
            <a:cxnSpLocks noChangeShapeType="1"/>
          </p:cNvCxnSpPr>
          <p:nvPr/>
        </p:nvCxnSpPr>
        <p:spPr bwMode="auto">
          <a:xfrm rot="16200000" flipV="1">
            <a:off x="2667000" y="4876800"/>
            <a:ext cx="1447800" cy="76200"/>
          </a:xfrm>
          <a:prstGeom prst="straightConnector1">
            <a:avLst/>
          </a:prstGeom>
          <a:noFill/>
          <a:ln w="9525">
            <a:solidFill>
              <a:schemeClr val="tx1"/>
            </a:solidFill>
            <a:round/>
            <a:headEnd/>
            <a:tailEnd type="arrow" w="med" len="med"/>
          </a:ln>
        </p:spPr>
      </p:cxnSp>
      <p:cxnSp>
        <p:nvCxnSpPr>
          <p:cNvPr id="19482" name="Straight Arrow Connector 23"/>
          <p:cNvCxnSpPr>
            <a:cxnSpLocks noChangeShapeType="1"/>
          </p:cNvCxnSpPr>
          <p:nvPr/>
        </p:nvCxnSpPr>
        <p:spPr bwMode="auto">
          <a:xfrm flipV="1">
            <a:off x="3429000" y="3962400"/>
            <a:ext cx="1143000" cy="152400"/>
          </a:xfrm>
          <a:prstGeom prst="straightConnector1">
            <a:avLst/>
          </a:prstGeom>
          <a:noFill/>
          <a:ln w="9525">
            <a:solidFill>
              <a:schemeClr val="tx1"/>
            </a:solidFill>
            <a:round/>
            <a:headEnd/>
            <a:tailEnd type="arrow" w="med" len="med"/>
          </a:ln>
        </p:spPr>
      </p:cxnSp>
      <p:pic>
        <p:nvPicPr>
          <p:cNvPr id="19483" name="Picture 28" descr="22855394.jpg"/>
          <p:cNvPicPr>
            <a:picLocks noChangeAspect="1"/>
          </p:cNvPicPr>
          <p:nvPr/>
        </p:nvPicPr>
        <p:blipFill>
          <a:blip r:embed="rId2"/>
          <a:srcRect/>
          <a:stretch>
            <a:fillRect/>
          </a:stretch>
        </p:blipFill>
        <p:spPr bwMode="auto">
          <a:xfrm>
            <a:off x="304800" y="4038600"/>
            <a:ext cx="1600200" cy="2395538"/>
          </a:xfrm>
          <a:prstGeom prst="rect">
            <a:avLst/>
          </a:prstGeom>
          <a:noFill/>
          <a:ln w="9525">
            <a:noFill/>
            <a:miter lim="800000"/>
            <a:headEnd/>
            <a:tailEnd/>
          </a:ln>
        </p:spPr>
      </p:pic>
      <p:sp>
        <p:nvSpPr>
          <p:cNvPr id="19484" name="TextBox 31"/>
          <p:cNvSpPr txBox="1">
            <a:spLocks noChangeArrowheads="1"/>
          </p:cNvSpPr>
          <p:nvPr/>
        </p:nvSpPr>
        <p:spPr bwMode="auto">
          <a:xfrm>
            <a:off x="4114800" y="3429000"/>
            <a:ext cx="969963" cy="461963"/>
          </a:xfrm>
          <a:prstGeom prst="rect">
            <a:avLst/>
          </a:prstGeom>
          <a:noFill/>
          <a:ln w="9525">
            <a:noFill/>
            <a:miter lim="800000"/>
            <a:headEnd/>
            <a:tailEnd/>
          </a:ln>
        </p:spPr>
        <p:txBody>
          <a:bodyPr wrap="none">
            <a:prstTxWarp prst="textNoShape">
              <a:avLst/>
            </a:prstTxWarp>
            <a:spAutoFit/>
          </a:bodyPr>
          <a:lstStyle/>
          <a:p>
            <a:pPr eaLnBrk="0" hangingPunct="0"/>
            <a:r>
              <a:rPr lang="en-US"/>
              <a:t>Dallas</a:t>
            </a:r>
          </a:p>
        </p:txBody>
      </p:sp>
      <p:sp>
        <p:nvSpPr>
          <p:cNvPr id="19485" name="TextBox 32"/>
          <p:cNvSpPr txBox="1">
            <a:spLocks noChangeArrowheads="1"/>
          </p:cNvSpPr>
          <p:nvPr/>
        </p:nvSpPr>
        <p:spPr bwMode="auto">
          <a:xfrm>
            <a:off x="5791200" y="4343400"/>
            <a:ext cx="1228725" cy="461963"/>
          </a:xfrm>
          <a:prstGeom prst="rect">
            <a:avLst/>
          </a:prstGeom>
          <a:noFill/>
          <a:ln w="9525">
            <a:noFill/>
            <a:miter lim="800000"/>
            <a:headEnd/>
            <a:tailEnd/>
          </a:ln>
        </p:spPr>
        <p:txBody>
          <a:bodyPr wrap="none">
            <a:prstTxWarp prst="textNoShape">
              <a:avLst/>
            </a:prstTxWarp>
            <a:spAutoFit/>
          </a:bodyPr>
          <a:lstStyle/>
          <a:p>
            <a:pPr eaLnBrk="0" hangingPunct="0"/>
            <a:r>
              <a:rPr lang="en-US"/>
              <a:t>Houston</a:t>
            </a:r>
          </a:p>
        </p:txBody>
      </p:sp>
      <p:sp>
        <p:nvSpPr>
          <p:cNvPr id="19486" name="TextBox 33"/>
          <p:cNvSpPr txBox="1">
            <a:spLocks noChangeArrowheads="1"/>
          </p:cNvSpPr>
          <p:nvPr/>
        </p:nvSpPr>
        <p:spPr bwMode="auto">
          <a:xfrm>
            <a:off x="4953000" y="6019800"/>
            <a:ext cx="1714500" cy="461963"/>
          </a:xfrm>
          <a:prstGeom prst="rect">
            <a:avLst/>
          </a:prstGeom>
          <a:noFill/>
          <a:ln w="9525">
            <a:noFill/>
            <a:miter lim="800000"/>
            <a:headEnd/>
            <a:tailEnd/>
          </a:ln>
        </p:spPr>
        <p:txBody>
          <a:bodyPr wrap="none">
            <a:prstTxWarp prst="textNoShape">
              <a:avLst/>
            </a:prstTxWarp>
            <a:spAutoFit/>
          </a:bodyPr>
          <a:lstStyle/>
          <a:p>
            <a:pPr eaLnBrk="0" hangingPunct="0"/>
            <a:r>
              <a:rPr lang="en-US"/>
              <a:t>San Antonio</a:t>
            </a:r>
          </a:p>
        </p:txBody>
      </p:sp>
      <p:sp>
        <p:nvSpPr>
          <p:cNvPr id="19487" name="TextBox 34"/>
          <p:cNvSpPr txBox="1">
            <a:spLocks noChangeArrowheads="1"/>
          </p:cNvSpPr>
          <p:nvPr/>
        </p:nvSpPr>
        <p:spPr bwMode="auto">
          <a:xfrm>
            <a:off x="2209800" y="3881438"/>
            <a:ext cx="1004888" cy="461962"/>
          </a:xfrm>
          <a:prstGeom prst="rect">
            <a:avLst/>
          </a:prstGeom>
          <a:noFill/>
          <a:ln w="9525">
            <a:noFill/>
            <a:miter lim="800000"/>
            <a:headEnd/>
            <a:tailEnd/>
          </a:ln>
        </p:spPr>
        <p:txBody>
          <a:bodyPr>
            <a:prstTxWarp prst="textNoShape">
              <a:avLst/>
            </a:prstTxWarp>
            <a:spAutoFit/>
          </a:bodyPr>
          <a:lstStyle/>
          <a:p>
            <a:pPr eaLnBrk="0" hangingPunct="0"/>
            <a:r>
              <a:rPr lang="en-US"/>
              <a:t>Austin</a:t>
            </a:r>
          </a:p>
        </p:txBody>
      </p:sp>
      <p:sp>
        <p:nvSpPr>
          <p:cNvPr id="19488" name="TextBox 35"/>
          <p:cNvSpPr txBox="1">
            <a:spLocks noChangeArrowheads="1"/>
          </p:cNvSpPr>
          <p:nvPr/>
        </p:nvSpPr>
        <p:spPr bwMode="auto">
          <a:xfrm>
            <a:off x="2286000" y="5943600"/>
            <a:ext cx="1577975" cy="461963"/>
          </a:xfrm>
          <a:prstGeom prst="rect">
            <a:avLst/>
          </a:prstGeom>
          <a:noFill/>
          <a:ln w="9525">
            <a:noFill/>
            <a:miter lim="800000"/>
            <a:headEnd/>
            <a:tailEnd/>
          </a:ln>
        </p:spPr>
        <p:txBody>
          <a:bodyPr wrap="none">
            <a:prstTxWarp prst="textNoShape">
              <a:avLst/>
            </a:prstTxWarp>
            <a:spAutoFit/>
          </a:bodyPr>
          <a:lstStyle/>
          <a:p>
            <a:pPr eaLnBrk="0" hangingPunct="0"/>
            <a:r>
              <a:rPr lang="en-US"/>
              <a:t>Mos Eisley</a:t>
            </a:r>
          </a:p>
        </p:txBody>
      </p:sp>
      <p:sp>
        <p:nvSpPr>
          <p:cNvPr id="19489" name="TextBox 22"/>
          <p:cNvSpPr txBox="1">
            <a:spLocks noChangeArrowheads="1"/>
          </p:cNvSpPr>
          <p:nvPr/>
        </p:nvSpPr>
        <p:spPr bwMode="auto">
          <a:xfrm>
            <a:off x="5497513" y="3486150"/>
            <a:ext cx="2884487" cy="400050"/>
          </a:xfrm>
          <a:prstGeom prst="rect">
            <a:avLst/>
          </a:prstGeom>
          <a:noFill/>
          <a:ln w="9525">
            <a:noFill/>
            <a:miter lim="800000"/>
            <a:headEnd/>
            <a:tailEnd/>
          </a:ln>
        </p:spPr>
        <p:txBody>
          <a:bodyPr wrap="none">
            <a:prstTxWarp prst="textNoShape">
              <a:avLst/>
            </a:prstTxWarp>
            <a:spAutoFit/>
          </a:bodyPr>
          <a:lstStyle/>
          <a:p>
            <a:pPr eaLnBrk="0" hangingPunct="0"/>
            <a:r>
              <a:rPr lang="en-US" sz="2000"/>
              <a:t>Is this the shortest path???</a:t>
            </a:r>
          </a:p>
        </p:txBody>
      </p:sp>
      <p:pic>
        <p:nvPicPr>
          <p:cNvPr id="19490" name="Picture 24" descr="Zurick-web-turned-around.jpg"/>
          <p:cNvPicPr>
            <a:picLocks noChangeAspect="1"/>
          </p:cNvPicPr>
          <p:nvPr/>
        </p:nvPicPr>
        <p:blipFill>
          <a:blip r:embed="rId3"/>
          <a:srcRect/>
          <a:stretch>
            <a:fillRect/>
          </a:stretch>
        </p:blipFill>
        <p:spPr bwMode="auto">
          <a:xfrm>
            <a:off x="7315200" y="4267200"/>
            <a:ext cx="1066800" cy="1612900"/>
          </a:xfrm>
          <a:prstGeom prst="rect">
            <a:avLst/>
          </a:prstGeom>
          <a:noFill/>
          <a:ln w="9525">
            <a:noFill/>
            <a:miter lim="800000"/>
            <a:headEnd/>
            <a:tailEnd/>
          </a:ln>
        </p:spPr>
      </p:pic>
      <p:sp>
        <p:nvSpPr>
          <p:cNvPr id="27" name="Isosceles Triangle 26"/>
          <p:cNvSpPr/>
          <p:nvPr/>
        </p:nvSpPr>
        <p:spPr bwMode="auto">
          <a:xfrm rot="10452904">
            <a:off x="7558088" y="3997325"/>
            <a:ext cx="336550" cy="609600"/>
          </a:xfrm>
          <a:prstGeom prst="triangle">
            <a:avLst/>
          </a:prstGeom>
          <a:solidFill>
            <a:schemeClr val="accent1">
              <a:lumMod val="75000"/>
            </a:schemeClr>
          </a:solidFill>
          <a:ln w="9525" cap="flat" cmpd="sng" algn="ctr">
            <a:noFill/>
            <a:prstDash val="solid"/>
            <a:round/>
            <a:headEnd type="none" w="med" len="med"/>
            <a:tailEnd type="none" w="med" len="med"/>
          </a:ln>
          <a:effectLst/>
        </p:spPr>
        <p:txBody>
          <a:bodyPr>
            <a:prstTxWarp prst="textNoShape">
              <a:avLst/>
            </a:prstTxWarp>
          </a:bodyPr>
          <a:lstStyle/>
          <a:p>
            <a:pPr eaLnBrk="0" hangingPunct="0"/>
            <a:endParaRPr lang="en-US"/>
          </a:p>
        </p:txBody>
      </p:sp>
      <p:sp>
        <p:nvSpPr>
          <p:cNvPr id="19492" name="TextBox 27"/>
          <p:cNvSpPr txBox="1">
            <a:spLocks noChangeArrowheads="1"/>
          </p:cNvSpPr>
          <p:nvPr/>
        </p:nvSpPr>
        <p:spPr bwMode="auto">
          <a:xfrm>
            <a:off x="7010400" y="5943600"/>
            <a:ext cx="1676400" cy="276225"/>
          </a:xfrm>
          <a:prstGeom prst="rect">
            <a:avLst/>
          </a:prstGeom>
          <a:noFill/>
          <a:ln w="9525">
            <a:noFill/>
            <a:miter lim="800000"/>
            <a:headEnd/>
            <a:tailEnd/>
          </a:ln>
        </p:spPr>
        <p:txBody>
          <a:bodyPr>
            <a:prstTxWarp prst="textNoShape">
              <a:avLst/>
            </a:prstTxWarp>
            <a:spAutoFit/>
          </a:bodyPr>
          <a:lstStyle/>
          <a:p>
            <a:pPr algn="ctr" eaLnBrk="0" hangingPunct="0"/>
            <a:r>
              <a:rPr lang="en-US" sz="1200"/>
              <a:t>A  Texas Sales Person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What if………</a:t>
            </a:r>
          </a:p>
        </p:txBody>
      </p:sp>
      <p:sp>
        <p:nvSpPr>
          <p:cNvPr id="20483" name="Content Placeholder 2"/>
          <p:cNvSpPr>
            <a:spLocks noGrp="1"/>
          </p:cNvSpPr>
          <p:nvPr>
            <p:ph idx="1"/>
          </p:nvPr>
        </p:nvSpPr>
        <p:spPr>
          <a:xfrm>
            <a:off x="457200" y="1143000"/>
            <a:ext cx="8178800" cy="4762500"/>
          </a:xfrm>
        </p:spPr>
        <p:txBody>
          <a:bodyPr/>
          <a:lstStyle/>
          <a:p>
            <a:r>
              <a:rPr lang="en-US"/>
              <a:t>Lets create a whole bunch of random sales people and see how well they do and pick the best one(s).</a:t>
            </a:r>
          </a:p>
          <a:p>
            <a:pPr lvl="1"/>
            <a:r>
              <a:rPr lang="en-US" sz="1800">
                <a:solidFill>
                  <a:srgbClr val="D52300"/>
                </a:solidFill>
              </a:rPr>
              <a:t>Salesperson A</a:t>
            </a:r>
          </a:p>
          <a:p>
            <a:pPr lvl="2"/>
            <a:r>
              <a:rPr lang="en-US"/>
              <a:t>Houston -&gt; Dallas -&gt; Austin -&gt; San Antonio -&gt; Mos Eisely</a:t>
            </a:r>
          </a:p>
          <a:p>
            <a:pPr lvl="2"/>
            <a:r>
              <a:rPr lang="en-US"/>
              <a:t>Distance Traveled 780 Km</a:t>
            </a:r>
          </a:p>
          <a:p>
            <a:pPr lvl="1"/>
            <a:r>
              <a:rPr lang="en-US" sz="1800">
                <a:solidFill>
                  <a:srgbClr val="D52300"/>
                </a:solidFill>
              </a:rPr>
              <a:t>Salesperson B</a:t>
            </a:r>
          </a:p>
          <a:p>
            <a:pPr lvl="2"/>
            <a:r>
              <a:rPr lang="en-US"/>
              <a:t>Houston -&gt; Mos Eisley -&gt; Austin -&gt; San Antonio -&gt; Dallas</a:t>
            </a:r>
          </a:p>
          <a:p>
            <a:pPr lvl="2"/>
            <a:r>
              <a:rPr lang="en-US"/>
              <a:t>Distance Traveled 820 Km</a:t>
            </a:r>
          </a:p>
          <a:p>
            <a:pPr lvl="1"/>
            <a:r>
              <a:rPr lang="en-US" sz="1800">
                <a:solidFill>
                  <a:srgbClr val="D52300"/>
                </a:solidFill>
              </a:rPr>
              <a:t>Salesperson A is better (more fit) than salesperson B</a:t>
            </a:r>
          </a:p>
          <a:p>
            <a:pPr lvl="1"/>
            <a:r>
              <a:rPr lang="en-US" sz="1800"/>
              <a:t>Perhaps we would like sales people to be more like </a:t>
            </a:r>
            <a:r>
              <a:rPr lang="en-US" sz="1800" b="1"/>
              <a:t>A</a:t>
            </a:r>
            <a:r>
              <a:rPr lang="en-US" sz="1800"/>
              <a:t> and less like </a:t>
            </a:r>
            <a:r>
              <a:rPr lang="en-US" sz="1800" b="1"/>
              <a:t>B</a:t>
            </a:r>
          </a:p>
          <a:p>
            <a:r>
              <a:rPr lang="en-US"/>
              <a:t>Question: </a:t>
            </a:r>
          </a:p>
          <a:p>
            <a:pPr lvl="1"/>
            <a:r>
              <a:rPr lang="en-US" sz="1800"/>
              <a:t>do we want to just keep picking random sales people like this and keep testing them?</a:t>
            </a:r>
          </a:p>
          <a:p>
            <a:pPr>
              <a:buFontTx/>
              <a:buNone/>
            </a:pPr>
            <a:endParaRPr lang="en-US"/>
          </a:p>
          <a:p>
            <a:pPr lvl="1">
              <a:buFontTx/>
              <a:buNone/>
            </a:pPr>
            <a:endParaRPr lang="en-US" sz="1600"/>
          </a:p>
        </p:txBody>
      </p:sp>
      <p:sp>
        <p:nvSpPr>
          <p:cNvPr id="20484" name="Footer Placeholder 3"/>
          <p:cNvSpPr>
            <a:spLocks noGrp="1"/>
          </p:cNvSpPr>
          <p:nvPr>
            <p:ph type="ftr" sz="quarter" idx="11"/>
          </p:nvPr>
        </p:nvSpPr>
        <p:spPr>
          <a:noFill/>
        </p:spPr>
        <p:txBody>
          <a:bodyPr/>
          <a:lstStyle/>
          <a:p>
            <a:r>
              <a:rPr lang="en-US"/>
              <a:t>CS 561</a:t>
            </a:r>
          </a:p>
        </p:txBody>
      </p:sp>
      <p:sp>
        <p:nvSpPr>
          <p:cNvPr id="20485" name="Slide Number Placeholder 4"/>
          <p:cNvSpPr>
            <a:spLocks noGrp="1"/>
          </p:cNvSpPr>
          <p:nvPr>
            <p:ph type="sldNum" sz="quarter" idx="12"/>
          </p:nvPr>
        </p:nvSpPr>
        <p:spPr>
          <a:noFill/>
        </p:spPr>
        <p:txBody>
          <a:bodyPr/>
          <a:lstStyle/>
          <a:p>
            <a:fld id="{4A87E079-A6EE-CF48-98B1-E232F9F6F3F1}"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a:xfrm>
            <a:off x="228600" y="228600"/>
            <a:ext cx="8763000" cy="685800"/>
          </a:xfrm>
        </p:spPr>
        <p:txBody>
          <a:bodyPr/>
          <a:lstStyle/>
          <a:p>
            <a:r>
              <a:rPr lang="en-US"/>
              <a:t>We can get a little closer to the solution in polynomial time</a:t>
            </a:r>
          </a:p>
        </p:txBody>
      </p:sp>
      <p:sp>
        <p:nvSpPr>
          <p:cNvPr id="21507" name="Content Placeholder 2"/>
          <p:cNvSpPr>
            <a:spLocks noGrp="1"/>
          </p:cNvSpPr>
          <p:nvPr>
            <p:ph idx="1"/>
          </p:nvPr>
        </p:nvSpPr>
        <p:spPr/>
        <p:txBody>
          <a:bodyPr/>
          <a:lstStyle/>
          <a:p>
            <a:r>
              <a:rPr lang="en-US"/>
              <a:t>We might use a heuristic(s) to guide us in creating new sales people</a:t>
            </a:r>
          </a:p>
          <a:p>
            <a:pPr lvl="1"/>
            <a:r>
              <a:rPr lang="en-US" sz="1600"/>
              <a:t>So for instance, we might use the triangle inequality to help pick better potential sales people.</a:t>
            </a:r>
          </a:p>
          <a:p>
            <a:pPr lvl="1"/>
            <a:r>
              <a:rPr lang="en-US" sz="1600"/>
              <a:t>One can create an initial 2 approximation (at worst the distance is twice the optimal distance) to TSP using a Nearest Neighbor or other similar efficient polynomial time method.</a:t>
            </a:r>
          </a:p>
          <a:p>
            <a:pPr lvl="1"/>
            <a:r>
              <a:rPr lang="en-US" sz="1600"/>
              <a:t>This detail is somewhat unimportant, you can use all kinds of heuristics to help you create a better initial set of sales people [e.g. Match Twice and Stitch (Kahng, Reda 2004)].</a:t>
            </a:r>
          </a:p>
          <a:p>
            <a:r>
              <a:rPr lang="en-US"/>
              <a:t>Use some sort of incremental improvement make them better successively.</a:t>
            </a:r>
            <a:endParaRPr lang="en-US" sz="800"/>
          </a:p>
          <a:p>
            <a:pPr lvl="1"/>
            <a:r>
              <a:rPr lang="en-US" sz="1600"/>
              <a:t>The idea is that you start with result(s) closer to where you think the solution is than one would obtain at random so that the problem </a:t>
            </a:r>
            <a:r>
              <a:rPr lang="en-US" sz="1600" b="1"/>
              <a:t>converges more quickly</a:t>
            </a:r>
            <a:r>
              <a:rPr lang="en-US" sz="1600"/>
              <a:t>. </a:t>
            </a:r>
          </a:p>
          <a:p>
            <a:pPr lvl="1"/>
            <a:r>
              <a:rPr lang="en-US" sz="1600" b="1"/>
              <a:t>Be careful </a:t>
            </a:r>
            <a:r>
              <a:rPr lang="en-US" sz="1600"/>
              <a:t>since an initial approximation may be too close to a local extrema which might actually slow down convergence or throw the solution off. </a:t>
            </a:r>
            <a:endParaRPr lang="en-US" sz="400"/>
          </a:p>
          <a:p>
            <a:endParaRPr lang="en-US"/>
          </a:p>
        </p:txBody>
      </p:sp>
      <p:sp>
        <p:nvSpPr>
          <p:cNvPr id="21508" name="Footer Placeholder 3"/>
          <p:cNvSpPr>
            <a:spLocks noGrp="1"/>
          </p:cNvSpPr>
          <p:nvPr>
            <p:ph type="ftr" sz="quarter" idx="11"/>
          </p:nvPr>
        </p:nvSpPr>
        <p:spPr>
          <a:noFill/>
        </p:spPr>
        <p:txBody>
          <a:bodyPr/>
          <a:lstStyle/>
          <a:p>
            <a:r>
              <a:rPr lang="en-US"/>
              <a:t>CS 561</a:t>
            </a:r>
          </a:p>
        </p:txBody>
      </p:sp>
      <p:sp>
        <p:nvSpPr>
          <p:cNvPr id="21509" name="Slide Number Placeholder 4"/>
          <p:cNvSpPr>
            <a:spLocks noGrp="1"/>
          </p:cNvSpPr>
          <p:nvPr>
            <p:ph type="sldNum" sz="quarter" idx="12"/>
          </p:nvPr>
        </p:nvSpPr>
        <p:spPr>
          <a:noFill/>
        </p:spPr>
        <p:txBody>
          <a:bodyPr/>
          <a:lstStyle/>
          <a:p>
            <a:fld id="{A48A4BD6-FAAC-234B-9D4A-5A1F69E1C272}"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However…………</a:t>
            </a:r>
          </a:p>
        </p:txBody>
      </p:sp>
      <p:sp>
        <p:nvSpPr>
          <p:cNvPr id="22531" name="Content Placeholder 2"/>
          <p:cNvSpPr>
            <a:spLocks noGrp="1"/>
          </p:cNvSpPr>
          <p:nvPr>
            <p:ph idx="1"/>
          </p:nvPr>
        </p:nvSpPr>
        <p:spPr/>
        <p:txBody>
          <a:bodyPr/>
          <a:lstStyle/>
          <a:p>
            <a:r>
              <a:rPr lang="en-US"/>
              <a:t>Sales person A is better than sales person B, but we can imagine that is would be easy to create a sales person C who is even better.</a:t>
            </a:r>
          </a:p>
          <a:p>
            <a:r>
              <a:rPr lang="en-US"/>
              <a:t>We don’t want to create </a:t>
            </a:r>
            <a:r>
              <a:rPr lang="en-US">
                <a:solidFill>
                  <a:srgbClr val="D52300"/>
                </a:solidFill>
              </a:rPr>
              <a:t>2</a:t>
            </a:r>
            <a:r>
              <a:rPr lang="en-US" baseline="30000">
                <a:solidFill>
                  <a:srgbClr val="D52300"/>
                </a:solidFill>
              </a:rPr>
              <a:t>n</a:t>
            </a:r>
            <a:r>
              <a:rPr lang="en-US" baseline="30000"/>
              <a:t> </a:t>
            </a:r>
            <a:r>
              <a:rPr lang="en-US"/>
              <a:t>sales people!</a:t>
            </a:r>
          </a:p>
          <a:p>
            <a:r>
              <a:rPr lang="en-US"/>
              <a:t>This is a lecture about genetic algorithms (GA), &lt;sarcasm&gt; what kind of solution will we use?&lt;/sarcasm&gt;</a:t>
            </a:r>
          </a:p>
          <a:p>
            <a:r>
              <a:rPr lang="en-US"/>
              <a:t>Should we try a genetic algorithm solution???</a:t>
            </a:r>
          </a:p>
          <a:p>
            <a:pPr lvl="1"/>
            <a:r>
              <a:rPr lang="en-US" sz="1800"/>
              <a:t>Really? Are you sure? Maybe we should try something else</a:t>
            </a:r>
          </a:p>
          <a:p>
            <a:pPr lvl="2"/>
            <a:r>
              <a:rPr lang="en-US"/>
              <a:t>It might be that you would prefer another solution</a:t>
            </a:r>
          </a:p>
          <a:p>
            <a:pPr lvl="3"/>
            <a:r>
              <a:rPr lang="en-US"/>
              <a:t>I mean it might not be a bad idea</a:t>
            </a:r>
          </a:p>
          <a:p>
            <a:pPr lvl="4"/>
            <a:r>
              <a:rPr lang="en-US" sz="1200"/>
              <a:t>You might learn something new</a:t>
            </a:r>
          </a:p>
          <a:p>
            <a:pPr lvl="4"/>
            <a:r>
              <a:rPr lang="en-US" sz="1000"/>
              <a:t>However it might not be all the exciting</a:t>
            </a:r>
          </a:p>
          <a:p>
            <a:pPr lvl="4"/>
            <a:r>
              <a:rPr lang="en-US" sz="800"/>
              <a:t>I’m kind of not sure</a:t>
            </a:r>
          </a:p>
          <a:p>
            <a:pPr lvl="4"/>
            <a:r>
              <a:rPr lang="en-US" sz="600"/>
              <a:t>My mother suggested that I should do something else</a:t>
            </a:r>
          </a:p>
          <a:p>
            <a:pPr lvl="4"/>
            <a:r>
              <a:rPr lang="en-US" sz="400"/>
              <a:t>But at any rate I suppose you would like to get on with it</a:t>
            </a:r>
          </a:p>
          <a:p>
            <a:pPr lvl="4"/>
            <a:r>
              <a:rPr lang="en-US" sz="200"/>
              <a:t>Ok if you insist, but it’s all on your hands!</a:t>
            </a:r>
          </a:p>
        </p:txBody>
      </p:sp>
      <p:sp>
        <p:nvSpPr>
          <p:cNvPr id="22532" name="Footer Placeholder 3"/>
          <p:cNvSpPr>
            <a:spLocks noGrp="1"/>
          </p:cNvSpPr>
          <p:nvPr>
            <p:ph type="ftr" sz="quarter" idx="11"/>
          </p:nvPr>
        </p:nvSpPr>
        <p:spPr>
          <a:noFill/>
        </p:spPr>
        <p:txBody>
          <a:bodyPr/>
          <a:lstStyle/>
          <a:p>
            <a:r>
              <a:rPr lang="en-US"/>
              <a:t>CS 561</a:t>
            </a:r>
          </a:p>
        </p:txBody>
      </p:sp>
      <p:sp>
        <p:nvSpPr>
          <p:cNvPr id="22533" name="Slide Number Placeholder 4"/>
          <p:cNvSpPr>
            <a:spLocks noGrp="1"/>
          </p:cNvSpPr>
          <p:nvPr>
            <p:ph type="sldNum" sz="quarter" idx="12"/>
          </p:nvPr>
        </p:nvSpPr>
        <p:spPr>
          <a:noFill/>
        </p:spPr>
        <p:txBody>
          <a:bodyPr/>
          <a:lstStyle/>
          <a:p>
            <a:fld id="{065BFA54-73C0-9140-95DE-11163137F220}" type="slidenum">
              <a:rPr lang="en-US"/>
              <a:pPr/>
              <a:t>6</a:t>
            </a:fld>
            <a:endParaRPr lang="en-US"/>
          </a:p>
        </p:txBody>
      </p:sp>
      <p:pic>
        <p:nvPicPr>
          <p:cNvPr id="22534" name="Picture 5" descr="250px-Gumbies1999.PNG"/>
          <p:cNvPicPr>
            <a:picLocks noChangeAspect="1"/>
          </p:cNvPicPr>
          <p:nvPr/>
        </p:nvPicPr>
        <p:blipFill>
          <a:blip r:embed="rId2"/>
          <a:srcRect/>
          <a:stretch>
            <a:fillRect/>
          </a:stretch>
        </p:blipFill>
        <p:spPr bwMode="auto">
          <a:xfrm>
            <a:off x="5486400" y="4191000"/>
            <a:ext cx="2381250" cy="1933575"/>
          </a:xfrm>
          <a:prstGeom prst="rect">
            <a:avLst/>
          </a:prstGeom>
          <a:noFill/>
          <a:ln w="9525">
            <a:noFill/>
            <a:miter lim="800000"/>
            <a:headEnd/>
            <a:tailEnd/>
          </a:ln>
        </p:spPr>
      </p:pic>
      <p:sp>
        <p:nvSpPr>
          <p:cNvPr id="22535" name="TextBox 6"/>
          <p:cNvSpPr txBox="1">
            <a:spLocks noChangeArrowheads="1"/>
          </p:cNvSpPr>
          <p:nvPr/>
        </p:nvSpPr>
        <p:spPr bwMode="auto">
          <a:xfrm>
            <a:off x="5638800" y="6172200"/>
            <a:ext cx="2051050" cy="523875"/>
          </a:xfrm>
          <a:prstGeom prst="rect">
            <a:avLst/>
          </a:prstGeom>
          <a:noFill/>
          <a:ln w="9525">
            <a:noFill/>
            <a:miter lim="800000"/>
            <a:headEnd/>
            <a:tailEnd/>
          </a:ln>
        </p:spPr>
        <p:txBody>
          <a:bodyPr wrap="none">
            <a:prstTxWarp prst="textNoShape">
              <a:avLst/>
            </a:prstTxWarp>
            <a:spAutoFit/>
          </a:bodyPr>
          <a:lstStyle/>
          <a:p>
            <a:pPr algn="ctr" eaLnBrk="0" hangingPunct="0"/>
            <a:r>
              <a:rPr lang="en-US" sz="1400"/>
              <a:t>Randomly inserted image</a:t>
            </a:r>
          </a:p>
          <a:p>
            <a:pPr algn="ctr" eaLnBrk="0" hangingPunct="0"/>
            <a:r>
              <a:rPr lang="en-US" sz="1400"/>
              <a:t>for no reason at all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p:spPr>
        <p:txBody>
          <a:bodyPr/>
          <a:lstStyle/>
          <a:p>
            <a:r>
              <a:rPr lang="en-US"/>
              <a:t>CS 561</a:t>
            </a:r>
          </a:p>
        </p:txBody>
      </p:sp>
      <p:sp>
        <p:nvSpPr>
          <p:cNvPr id="23555" name="Slide Number Placeholder 4"/>
          <p:cNvSpPr>
            <a:spLocks noGrp="1"/>
          </p:cNvSpPr>
          <p:nvPr>
            <p:ph type="sldNum" sz="quarter" idx="12"/>
          </p:nvPr>
        </p:nvSpPr>
        <p:spPr>
          <a:noFill/>
        </p:spPr>
        <p:txBody>
          <a:bodyPr/>
          <a:lstStyle/>
          <a:p>
            <a:fld id="{63923DD6-7747-6B44-951B-13FE60A5360D}" type="slidenum">
              <a:rPr lang="en-US"/>
              <a:pPr/>
              <a:t>7</a:t>
            </a:fld>
            <a:endParaRPr lang="en-US"/>
          </a:p>
        </p:txBody>
      </p:sp>
      <p:sp>
        <p:nvSpPr>
          <p:cNvPr id="23556" name="Rectangle 2"/>
          <p:cNvSpPr>
            <a:spLocks noGrp="1" noChangeArrowheads="1"/>
          </p:cNvSpPr>
          <p:nvPr>
            <p:ph type="title"/>
          </p:nvPr>
        </p:nvSpPr>
        <p:spPr/>
        <p:txBody>
          <a:bodyPr/>
          <a:lstStyle/>
          <a:p>
            <a:r>
              <a:rPr lang="en-GB"/>
              <a:t>Represent problem like a DNA sequence</a:t>
            </a:r>
            <a:endParaRPr lang="en-US">
              <a:solidFill>
                <a:schemeClr val="tx1"/>
              </a:solidFill>
            </a:endParaRPr>
          </a:p>
        </p:txBody>
      </p:sp>
      <p:sp>
        <p:nvSpPr>
          <p:cNvPr id="23557" name="Rectangle 3"/>
          <p:cNvSpPr>
            <a:spLocks noChangeArrowheads="1"/>
          </p:cNvSpPr>
          <p:nvPr/>
        </p:nvSpPr>
        <p:spPr bwMode="auto">
          <a:xfrm>
            <a:off x="685800" y="609600"/>
            <a:ext cx="7772400" cy="1143000"/>
          </a:xfrm>
          <a:prstGeom prst="rect">
            <a:avLst/>
          </a:prstGeom>
          <a:noFill/>
          <a:ln w="9525">
            <a:noFill/>
            <a:miter lim="800000"/>
            <a:headEnd/>
            <a:tailEnd/>
          </a:ln>
        </p:spPr>
        <p:txBody>
          <a:bodyPr anchor="ctr">
            <a:prstTxWarp prst="textNoShape">
              <a:avLst/>
            </a:prstTxWarp>
          </a:bodyPr>
          <a:lstStyle/>
          <a:p>
            <a:pPr eaLnBrk="0" hangingPunct="0"/>
            <a:endParaRPr kumimoji="1" lang="en-US" b="1">
              <a:solidFill>
                <a:schemeClr val="tx2"/>
              </a:solidFill>
              <a:latin typeface="Helvetica" charset="0"/>
            </a:endParaRPr>
          </a:p>
        </p:txBody>
      </p:sp>
      <p:pic>
        <p:nvPicPr>
          <p:cNvPr id="23558" name="Picture 4" descr="mateselection"/>
          <p:cNvPicPr>
            <a:picLocks noChangeAspect="1" noChangeArrowheads="1"/>
          </p:cNvPicPr>
          <p:nvPr/>
        </p:nvPicPr>
        <p:blipFill>
          <a:blip r:embed="rId3"/>
          <a:srcRect/>
          <a:stretch>
            <a:fillRect/>
          </a:stretch>
        </p:blipFill>
        <p:spPr bwMode="auto">
          <a:xfrm>
            <a:off x="2263775" y="1981200"/>
            <a:ext cx="4614863" cy="4114800"/>
          </a:xfrm>
          <a:prstGeom prst="rect">
            <a:avLst/>
          </a:prstGeom>
          <a:noFill/>
          <a:ln w="9525">
            <a:noFill/>
            <a:miter lim="800000"/>
            <a:headEnd/>
            <a:tailEnd/>
          </a:ln>
        </p:spPr>
      </p:pic>
      <p:sp>
        <p:nvSpPr>
          <p:cNvPr id="23559" name="TextBox 7"/>
          <p:cNvSpPr txBox="1">
            <a:spLocks noChangeArrowheads="1"/>
          </p:cNvSpPr>
          <p:nvPr/>
        </p:nvSpPr>
        <p:spPr bwMode="auto">
          <a:xfrm>
            <a:off x="5410200" y="2819400"/>
            <a:ext cx="950913" cy="1754188"/>
          </a:xfrm>
          <a:prstGeom prst="rect">
            <a:avLst/>
          </a:prstGeom>
          <a:noFill/>
          <a:ln w="9525">
            <a:noFill/>
            <a:miter lim="800000"/>
            <a:headEnd/>
            <a:tailEnd/>
          </a:ln>
        </p:spPr>
        <p:txBody>
          <a:bodyPr wrap="none">
            <a:prstTxWarp prst="textNoShape">
              <a:avLst/>
            </a:prstTxWarp>
            <a:spAutoFit/>
          </a:bodyPr>
          <a:lstStyle/>
          <a:p>
            <a:pPr eaLnBrk="0" hangingPunct="0"/>
            <a:r>
              <a:rPr lang="en-US" sz="1200">
                <a:solidFill>
                  <a:srgbClr val="0070C0"/>
                </a:solidFill>
              </a:rPr>
              <a:t>San Antonio</a:t>
            </a:r>
          </a:p>
          <a:p>
            <a:pPr eaLnBrk="0" hangingPunct="0"/>
            <a:endParaRPr lang="en-US" sz="1200">
              <a:solidFill>
                <a:srgbClr val="0070C0"/>
              </a:solidFill>
            </a:endParaRPr>
          </a:p>
          <a:p>
            <a:pPr eaLnBrk="0" hangingPunct="0"/>
            <a:r>
              <a:rPr lang="en-US" sz="1200">
                <a:solidFill>
                  <a:srgbClr val="0070C0"/>
                </a:solidFill>
              </a:rPr>
              <a:t>Dallas</a:t>
            </a:r>
          </a:p>
          <a:p>
            <a:pPr eaLnBrk="0" hangingPunct="0"/>
            <a:endParaRPr lang="en-US" sz="1200">
              <a:solidFill>
                <a:srgbClr val="0070C0"/>
              </a:solidFill>
            </a:endParaRPr>
          </a:p>
          <a:p>
            <a:pPr eaLnBrk="0" hangingPunct="0"/>
            <a:r>
              <a:rPr lang="en-US" sz="1200">
                <a:solidFill>
                  <a:srgbClr val="0070C0"/>
                </a:solidFill>
              </a:rPr>
              <a:t>Mos Eisely</a:t>
            </a:r>
          </a:p>
          <a:p>
            <a:pPr eaLnBrk="0" hangingPunct="0"/>
            <a:endParaRPr lang="en-US" sz="1200">
              <a:solidFill>
                <a:srgbClr val="0070C0"/>
              </a:solidFill>
            </a:endParaRPr>
          </a:p>
          <a:p>
            <a:pPr eaLnBrk="0" hangingPunct="0"/>
            <a:r>
              <a:rPr lang="en-US" sz="1200">
                <a:solidFill>
                  <a:srgbClr val="0070C0"/>
                </a:solidFill>
              </a:rPr>
              <a:t>Houston</a:t>
            </a:r>
          </a:p>
          <a:p>
            <a:pPr eaLnBrk="0" hangingPunct="0"/>
            <a:endParaRPr lang="en-US" sz="1200">
              <a:solidFill>
                <a:srgbClr val="0070C0"/>
              </a:solidFill>
            </a:endParaRPr>
          </a:p>
          <a:p>
            <a:pPr eaLnBrk="0" hangingPunct="0"/>
            <a:r>
              <a:rPr lang="en-US" sz="1200">
                <a:solidFill>
                  <a:srgbClr val="0070C0"/>
                </a:solidFill>
              </a:rPr>
              <a:t>Austin</a:t>
            </a:r>
          </a:p>
        </p:txBody>
      </p:sp>
      <p:sp>
        <p:nvSpPr>
          <p:cNvPr id="23560" name="TextBox 8"/>
          <p:cNvSpPr txBox="1">
            <a:spLocks noChangeArrowheads="1"/>
          </p:cNvSpPr>
          <p:nvPr/>
        </p:nvSpPr>
        <p:spPr bwMode="auto">
          <a:xfrm>
            <a:off x="1752600" y="2819400"/>
            <a:ext cx="950913" cy="1754188"/>
          </a:xfrm>
          <a:prstGeom prst="rect">
            <a:avLst/>
          </a:prstGeom>
          <a:noFill/>
          <a:ln w="9525">
            <a:noFill/>
            <a:miter lim="800000"/>
            <a:headEnd/>
            <a:tailEnd/>
          </a:ln>
        </p:spPr>
        <p:txBody>
          <a:bodyPr>
            <a:prstTxWarp prst="textNoShape">
              <a:avLst/>
            </a:prstTxWarp>
            <a:spAutoFit/>
          </a:bodyPr>
          <a:lstStyle/>
          <a:p>
            <a:pPr algn="r" eaLnBrk="0" hangingPunct="0"/>
            <a:r>
              <a:rPr lang="en-US" sz="1200">
                <a:solidFill>
                  <a:srgbClr val="0070C0"/>
                </a:solidFill>
              </a:rPr>
              <a:t>Dallas</a:t>
            </a:r>
          </a:p>
          <a:p>
            <a:pPr algn="r" eaLnBrk="0" hangingPunct="0"/>
            <a:endParaRPr lang="en-US" sz="1200">
              <a:solidFill>
                <a:srgbClr val="0070C0"/>
              </a:solidFill>
            </a:endParaRPr>
          </a:p>
          <a:p>
            <a:pPr algn="r" eaLnBrk="0" hangingPunct="0"/>
            <a:r>
              <a:rPr lang="en-US" sz="1200">
                <a:solidFill>
                  <a:srgbClr val="0070C0"/>
                </a:solidFill>
              </a:rPr>
              <a:t>Houston</a:t>
            </a:r>
          </a:p>
          <a:p>
            <a:pPr algn="r" eaLnBrk="0" hangingPunct="0"/>
            <a:endParaRPr lang="en-US" sz="1200">
              <a:solidFill>
                <a:srgbClr val="0070C0"/>
              </a:solidFill>
            </a:endParaRPr>
          </a:p>
          <a:p>
            <a:pPr algn="r" eaLnBrk="0" hangingPunct="0"/>
            <a:r>
              <a:rPr lang="en-US" sz="1200">
                <a:solidFill>
                  <a:srgbClr val="0070C0"/>
                </a:solidFill>
              </a:rPr>
              <a:t>Mos Eisely</a:t>
            </a:r>
          </a:p>
          <a:p>
            <a:pPr algn="r" eaLnBrk="0" hangingPunct="0"/>
            <a:endParaRPr lang="en-US" sz="1200">
              <a:solidFill>
                <a:srgbClr val="0070C0"/>
              </a:solidFill>
            </a:endParaRPr>
          </a:p>
          <a:p>
            <a:pPr algn="r" eaLnBrk="0" hangingPunct="0"/>
            <a:r>
              <a:rPr lang="en-US" sz="1200">
                <a:solidFill>
                  <a:srgbClr val="0070C0"/>
                </a:solidFill>
              </a:rPr>
              <a:t>San Antonio</a:t>
            </a:r>
          </a:p>
          <a:p>
            <a:pPr algn="r" eaLnBrk="0" hangingPunct="0"/>
            <a:endParaRPr lang="en-US" sz="1200">
              <a:solidFill>
                <a:srgbClr val="0070C0"/>
              </a:solidFill>
            </a:endParaRPr>
          </a:p>
          <a:p>
            <a:pPr algn="r" eaLnBrk="0" hangingPunct="0"/>
            <a:r>
              <a:rPr lang="en-US" sz="1200">
                <a:solidFill>
                  <a:srgbClr val="0070C0"/>
                </a:solidFill>
              </a:rPr>
              <a:t>Austin</a:t>
            </a:r>
          </a:p>
        </p:txBody>
      </p:sp>
      <p:sp>
        <p:nvSpPr>
          <p:cNvPr id="23561" name="TextBox 9"/>
          <p:cNvSpPr txBox="1">
            <a:spLocks noChangeArrowheads="1"/>
          </p:cNvSpPr>
          <p:nvPr/>
        </p:nvSpPr>
        <p:spPr bwMode="auto">
          <a:xfrm>
            <a:off x="5486400" y="1219200"/>
            <a:ext cx="3303588" cy="1200150"/>
          </a:xfrm>
          <a:prstGeom prst="rect">
            <a:avLst/>
          </a:prstGeom>
          <a:noFill/>
          <a:ln w="9525">
            <a:noFill/>
            <a:miter lim="800000"/>
            <a:headEnd/>
            <a:tailEnd/>
          </a:ln>
        </p:spPr>
        <p:txBody>
          <a:bodyPr wrap="none">
            <a:prstTxWarp prst="textNoShape">
              <a:avLst/>
            </a:prstTxWarp>
            <a:spAutoFit/>
          </a:bodyPr>
          <a:lstStyle/>
          <a:p>
            <a:pPr eaLnBrk="0" hangingPunct="0"/>
            <a:r>
              <a:rPr lang="en-US"/>
              <a:t>Each DNA sequence is a </a:t>
            </a:r>
          </a:p>
          <a:p>
            <a:pPr eaLnBrk="0" hangingPunct="0"/>
            <a:r>
              <a:rPr lang="en-US"/>
              <a:t>possible solution to the </a:t>
            </a:r>
          </a:p>
          <a:p>
            <a:pPr eaLnBrk="0" hangingPunct="0"/>
            <a:r>
              <a:rPr lang="en-US"/>
              <a:t>problem.</a:t>
            </a:r>
          </a:p>
        </p:txBody>
      </p:sp>
      <p:sp>
        <p:nvSpPr>
          <p:cNvPr id="11" name="TextBox 10"/>
          <p:cNvSpPr txBox="1">
            <a:spLocks noChangeArrowheads="1"/>
          </p:cNvSpPr>
          <p:nvPr/>
        </p:nvSpPr>
        <p:spPr bwMode="auto">
          <a:xfrm>
            <a:off x="2057400" y="2209800"/>
            <a:ext cx="2844800" cy="461963"/>
          </a:xfrm>
          <a:prstGeom prst="rect">
            <a:avLst/>
          </a:prstGeom>
          <a:noFill/>
          <a:ln w="9525">
            <a:noFill/>
            <a:miter lim="800000"/>
            <a:headEnd/>
            <a:tailEnd/>
          </a:ln>
          <a:effectLst>
            <a:outerShdw blurRad="63500" dist="38100" dir="2700000" algn="tl" rotWithShape="0">
              <a:srgbClr val="000000">
                <a:alpha val="39999"/>
              </a:srgbClr>
            </a:outerShdw>
          </a:effectLst>
        </p:spPr>
        <p:txBody>
          <a:bodyPr wrap="none">
            <a:prstTxWarp prst="textNoShape">
              <a:avLst/>
            </a:prstTxWarp>
            <a:spAutoFit/>
          </a:bodyPr>
          <a:lstStyle/>
          <a:p>
            <a:pPr eaLnBrk="0" hangingPunct="0"/>
            <a:r>
              <a:rPr lang="en-US">
                <a:solidFill>
                  <a:srgbClr val="D52300"/>
                </a:solidFill>
              </a:rPr>
              <a:t>DNA - Salesperson A</a:t>
            </a:r>
          </a:p>
        </p:txBody>
      </p:sp>
      <p:sp>
        <p:nvSpPr>
          <p:cNvPr id="12" name="TextBox 11"/>
          <p:cNvSpPr txBox="1">
            <a:spLocks noChangeArrowheads="1"/>
          </p:cNvSpPr>
          <p:nvPr/>
        </p:nvSpPr>
        <p:spPr bwMode="auto">
          <a:xfrm>
            <a:off x="4038600" y="5486400"/>
            <a:ext cx="2844800" cy="461963"/>
          </a:xfrm>
          <a:prstGeom prst="rect">
            <a:avLst/>
          </a:prstGeom>
          <a:noFill/>
          <a:ln w="9525">
            <a:noFill/>
            <a:miter lim="800000"/>
            <a:headEnd/>
            <a:tailEnd/>
          </a:ln>
          <a:effectLst>
            <a:outerShdw blurRad="63500" dist="38100" dir="2700000" algn="tl" rotWithShape="0">
              <a:srgbClr val="000000">
                <a:alpha val="39999"/>
              </a:srgbClr>
            </a:outerShdw>
          </a:effectLst>
        </p:spPr>
        <p:txBody>
          <a:bodyPr wrap="none">
            <a:prstTxWarp prst="textNoShape">
              <a:avLst/>
            </a:prstTxWarp>
            <a:spAutoFit/>
          </a:bodyPr>
          <a:lstStyle/>
          <a:p>
            <a:pPr eaLnBrk="0" hangingPunct="0"/>
            <a:r>
              <a:rPr lang="en-US">
                <a:solidFill>
                  <a:srgbClr val="D52300"/>
                </a:solidFill>
              </a:rPr>
              <a:t>DNA - Salesperson B</a:t>
            </a:r>
          </a:p>
        </p:txBody>
      </p:sp>
      <p:sp>
        <p:nvSpPr>
          <p:cNvPr id="23564" name="TextBox 9"/>
          <p:cNvSpPr txBox="1">
            <a:spLocks noChangeArrowheads="1"/>
          </p:cNvSpPr>
          <p:nvPr/>
        </p:nvSpPr>
        <p:spPr bwMode="auto">
          <a:xfrm>
            <a:off x="76200" y="5581650"/>
            <a:ext cx="3546475" cy="1200150"/>
          </a:xfrm>
          <a:prstGeom prst="rect">
            <a:avLst/>
          </a:prstGeom>
          <a:noFill/>
          <a:ln w="9525">
            <a:noFill/>
            <a:miter lim="800000"/>
            <a:headEnd/>
            <a:tailEnd/>
          </a:ln>
        </p:spPr>
        <p:txBody>
          <a:bodyPr wrap="none">
            <a:prstTxWarp prst="textNoShape">
              <a:avLst/>
            </a:prstTxWarp>
            <a:spAutoFit/>
          </a:bodyPr>
          <a:lstStyle/>
          <a:p>
            <a:pPr eaLnBrk="0" hangingPunct="0"/>
            <a:r>
              <a:rPr lang="en-US"/>
              <a:t>The order of the cities in </a:t>
            </a:r>
          </a:p>
          <a:p>
            <a:pPr eaLnBrk="0" hangingPunct="0"/>
            <a:r>
              <a:rPr lang="en-US"/>
              <a:t>the genes is the order of </a:t>
            </a:r>
          </a:p>
          <a:p>
            <a:pPr eaLnBrk="0" hangingPunct="0"/>
            <a:r>
              <a:rPr lang="en-US"/>
              <a:t>the cities the TSP will take.</a:t>
            </a:r>
          </a:p>
        </p:txBody>
      </p:sp>
      <p:cxnSp>
        <p:nvCxnSpPr>
          <p:cNvPr id="15" name="Straight Arrow Connector 14"/>
          <p:cNvCxnSpPr>
            <a:cxnSpLocks noChangeShapeType="1"/>
            <a:stCxn id="23564" idx="0"/>
          </p:cNvCxnSpPr>
          <p:nvPr/>
        </p:nvCxnSpPr>
        <p:spPr bwMode="auto">
          <a:xfrm rot="5400000" flipH="1" flipV="1">
            <a:off x="1686719" y="4982369"/>
            <a:ext cx="762000" cy="436562"/>
          </a:xfrm>
          <a:prstGeom prst="straightConnector1">
            <a:avLst/>
          </a:prstGeom>
          <a:noFill/>
          <a:ln w="38100">
            <a:solidFill>
              <a:schemeClr val="accent1"/>
            </a:solidFill>
            <a:round/>
            <a:headEnd/>
            <a:tailEnd type="arrow" w="med" len="med"/>
          </a:ln>
          <a:effectLst>
            <a:outerShdw blurRad="63500" dist="23000" dir="5400000" rotWithShape="0">
              <a:srgbClr val="000000">
                <a:alpha val="34999"/>
              </a:srgbClr>
            </a:outerShdw>
          </a:effectLst>
        </p:spPr>
      </p:cxnSp>
      <p:cxnSp>
        <p:nvCxnSpPr>
          <p:cNvPr id="17" name="Straight Arrow Connector 16"/>
          <p:cNvCxnSpPr>
            <a:cxnSpLocks noChangeShapeType="1"/>
            <a:stCxn id="23564" idx="0"/>
          </p:cNvCxnSpPr>
          <p:nvPr/>
        </p:nvCxnSpPr>
        <p:spPr bwMode="auto">
          <a:xfrm rot="5400000" flipH="1" flipV="1">
            <a:off x="2829719" y="3915569"/>
            <a:ext cx="685800" cy="2646362"/>
          </a:xfrm>
          <a:prstGeom prst="straightConnector1">
            <a:avLst/>
          </a:prstGeom>
          <a:noFill/>
          <a:ln w="38100">
            <a:solidFill>
              <a:schemeClr val="accent1"/>
            </a:solidFill>
            <a:round/>
            <a:headEnd/>
            <a:tailEnd type="arrow" w="med" len="med"/>
          </a:ln>
          <a:effectLst>
            <a:outerShdw blurRad="63500" dist="23000" dir="5400000" rotWithShape="0">
              <a:srgbClr val="000000">
                <a:alpha val="34999"/>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3"/>
          <p:cNvSpPr>
            <a:spLocks noGrp="1"/>
          </p:cNvSpPr>
          <p:nvPr>
            <p:ph type="ftr" sz="quarter" idx="11"/>
          </p:nvPr>
        </p:nvSpPr>
        <p:spPr>
          <a:noFill/>
        </p:spPr>
        <p:txBody>
          <a:bodyPr/>
          <a:lstStyle/>
          <a:p>
            <a:r>
              <a:rPr lang="en-US"/>
              <a:t>CS 561</a:t>
            </a:r>
          </a:p>
        </p:txBody>
      </p:sp>
      <p:sp>
        <p:nvSpPr>
          <p:cNvPr id="25603" name="Slide Number Placeholder 4"/>
          <p:cNvSpPr>
            <a:spLocks noGrp="1"/>
          </p:cNvSpPr>
          <p:nvPr>
            <p:ph type="sldNum" sz="quarter" idx="12"/>
          </p:nvPr>
        </p:nvSpPr>
        <p:spPr>
          <a:noFill/>
        </p:spPr>
        <p:txBody>
          <a:bodyPr/>
          <a:lstStyle/>
          <a:p>
            <a:fld id="{A3A30578-C8BD-D94C-AE70-DE85496352C7}" type="slidenum">
              <a:rPr lang="en-US"/>
              <a:pPr/>
              <a:t>8</a:t>
            </a:fld>
            <a:endParaRPr lang="en-US"/>
          </a:p>
        </p:txBody>
      </p:sp>
      <p:sp>
        <p:nvSpPr>
          <p:cNvPr id="25604" name="Rectangle 2"/>
          <p:cNvSpPr>
            <a:spLocks noGrp="1" noChangeArrowheads="1"/>
          </p:cNvSpPr>
          <p:nvPr>
            <p:ph type="title"/>
          </p:nvPr>
        </p:nvSpPr>
        <p:spPr/>
        <p:txBody>
          <a:bodyPr/>
          <a:lstStyle/>
          <a:p>
            <a:r>
              <a:rPr lang="en-GB"/>
              <a:t>Ranking by Fitness:</a:t>
            </a:r>
            <a:endParaRPr lang="en-US"/>
          </a:p>
        </p:txBody>
      </p:sp>
      <p:sp>
        <p:nvSpPr>
          <p:cNvPr id="25605" name="Rectangle 3"/>
          <p:cNvSpPr>
            <a:spLocks noChangeArrowheads="1"/>
          </p:cNvSpPr>
          <p:nvPr/>
        </p:nvSpPr>
        <p:spPr bwMode="auto">
          <a:xfrm>
            <a:off x="685800" y="609600"/>
            <a:ext cx="7772400" cy="1143000"/>
          </a:xfrm>
          <a:prstGeom prst="rect">
            <a:avLst/>
          </a:prstGeom>
          <a:noFill/>
          <a:ln w="9525">
            <a:noFill/>
            <a:miter lim="800000"/>
            <a:headEnd/>
            <a:tailEnd/>
          </a:ln>
        </p:spPr>
        <p:txBody>
          <a:bodyPr anchor="ctr">
            <a:prstTxWarp prst="textNoShape">
              <a:avLst/>
            </a:prstTxWarp>
          </a:bodyPr>
          <a:lstStyle/>
          <a:p>
            <a:pPr eaLnBrk="0" hangingPunct="0"/>
            <a:endParaRPr kumimoji="1" lang="en-US" b="1">
              <a:solidFill>
                <a:schemeClr val="tx2"/>
              </a:solidFill>
              <a:latin typeface="Helvetica" charset="0"/>
            </a:endParaRPr>
          </a:p>
        </p:txBody>
      </p:sp>
      <p:pic>
        <p:nvPicPr>
          <p:cNvPr id="25606" name="Picture 4" descr="ranking"/>
          <p:cNvPicPr>
            <a:picLocks noChangeAspect="1" noChangeArrowheads="1"/>
          </p:cNvPicPr>
          <p:nvPr/>
        </p:nvPicPr>
        <p:blipFill>
          <a:blip r:embed="rId3"/>
          <a:srcRect/>
          <a:stretch>
            <a:fillRect/>
          </a:stretch>
        </p:blipFill>
        <p:spPr bwMode="auto">
          <a:xfrm>
            <a:off x="381000" y="1981200"/>
            <a:ext cx="4525963" cy="4114800"/>
          </a:xfrm>
          <a:prstGeom prst="rect">
            <a:avLst/>
          </a:prstGeom>
          <a:noFill/>
          <a:ln w="9525">
            <a:noFill/>
            <a:miter lim="800000"/>
            <a:headEnd/>
            <a:tailEnd/>
          </a:ln>
        </p:spPr>
      </p:pic>
      <p:sp>
        <p:nvSpPr>
          <p:cNvPr id="25607" name="TextBox 7"/>
          <p:cNvSpPr txBox="1">
            <a:spLocks noChangeArrowheads="1"/>
          </p:cNvSpPr>
          <p:nvPr/>
        </p:nvSpPr>
        <p:spPr bwMode="auto">
          <a:xfrm>
            <a:off x="4953000" y="1295400"/>
            <a:ext cx="4038600" cy="4524375"/>
          </a:xfrm>
          <a:prstGeom prst="rect">
            <a:avLst/>
          </a:prstGeom>
          <a:noFill/>
          <a:ln w="9525">
            <a:noFill/>
            <a:miter lim="800000"/>
            <a:headEnd/>
            <a:tailEnd/>
          </a:ln>
        </p:spPr>
        <p:txBody>
          <a:bodyPr>
            <a:prstTxWarp prst="textNoShape">
              <a:avLst/>
            </a:prstTxWarp>
            <a:spAutoFit/>
          </a:bodyPr>
          <a:lstStyle/>
          <a:p>
            <a:pPr eaLnBrk="0" hangingPunct="0"/>
            <a:r>
              <a:rPr lang="en-US"/>
              <a:t>Here we’ve created three </a:t>
            </a:r>
          </a:p>
          <a:p>
            <a:pPr eaLnBrk="0" hangingPunct="0"/>
            <a:r>
              <a:rPr lang="en-US"/>
              <a:t>different salespeople. We</a:t>
            </a:r>
          </a:p>
          <a:p>
            <a:pPr eaLnBrk="0" hangingPunct="0"/>
            <a:r>
              <a:rPr lang="en-US"/>
              <a:t>then checked to see how</a:t>
            </a:r>
          </a:p>
          <a:p>
            <a:pPr eaLnBrk="0" hangingPunct="0"/>
            <a:r>
              <a:rPr lang="en-US"/>
              <a:t>far each one has to travel.</a:t>
            </a:r>
          </a:p>
          <a:p>
            <a:pPr eaLnBrk="0" hangingPunct="0"/>
            <a:r>
              <a:rPr lang="en-US"/>
              <a:t>This gives us a measure of </a:t>
            </a:r>
          </a:p>
          <a:p>
            <a:pPr eaLnBrk="0" hangingPunct="0"/>
            <a:r>
              <a:rPr lang="en-US">
                <a:solidFill>
                  <a:srgbClr val="D52300"/>
                </a:solidFill>
              </a:rPr>
              <a:t>“Fitness”</a:t>
            </a:r>
          </a:p>
          <a:p>
            <a:pPr eaLnBrk="0" hangingPunct="0"/>
            <a:endParaRPr lang="en-US">
              <a:solidFill>
                <a:srgbClr val="D52300"/>
              </a:solidFill>
            </a:endParaRPr>
          </a:p>
          <a:p>
            <a:pPr eaLnBrk="0" hangingPunct="0"/>
            <a:r>
              <a:rPr lang="en-US"/>
              <a:t>Note: we need to be able to </a:t>
            </a:r>
            <a:r>
              <a:rPr lang="en-US">
                <a:solidFill>
                  <a:srgbClr val="C00000"/>
                </a:solidFill>
              </a:rPr>
              <a:t>measure fitness in polynomial time</a:t>
            </a:r>
            <a:r>
              <a:rPr lang="en-US"/>
              <a:t>, otherwise we are in trouble. </a:t>
            </a:r>
          </a:p>
          <a:p>
            <a:pPr eaLnBrk="0" hangingPunct="0"/>
            <a:endParaRPr lang="en-US">
              <a:solidFill>
                <a:srgbClr val="D52300"/>
              </a:solidFill>
            </a:endParaRPr>
          </a:p>
        </p:txBody>
      </p:sp>
      <p:sp>
        <p:nvSpPr>
          <p:cNvPr id="25608" name="TextBox 8"/>
          <p:cNvSpPr txBox="1">
            <a:spLocks noChangeArrowheads="1"/>
          </p:cNvSpPr>
          <p:nvPr/>
        </p:nvSpPr>
        <p:spPr bwMode="auto">
          <a:xfrm>
            <a:off x="152400" y="1447800"/>
            <a:ext cx="3333750" cy="461963"/>
          </a:xfrm>
          <a:prstGeom prst="rect">
            <a:avLst/>
          </a:prstGeom>
          <a:noFill/>
          <a:ln w="9525">
            <a:noFill/>
            <a:miter lim="800000"/>
            <a:headEnd/>
            <a:tailEnd/>
          </a:ln>
        </p:spPr>
        <p:txBody>
          <a:bodyPr wrap="none">
            <a:prstTxWarp prst="textNoShape">
              <a:avLst/>
            </a:prstTxWarp>
            <a:spAutoFit/>
          </a:bodyPr>
          <a:lstStyle/>
          <a:p>
            <a:pPr eaLnBrk="0" hangingPunct="0"/>
            <a:r>
              <a:rPr lang="en-US"/>
              <a:t>Travels Shortest Distance</a:t>
            </a:r>
          </a:p>
        </p:txBody>
      </p:sp>
      <p:cxnSp>
        <p:nvCxnSpPr>
          <p:cNvPr id="11" name="Straight Arrow Connector 10"/>
          <p:cNvCxnSpPr>
            <a:cxnSpLocks noChangeShapeType="1"/>
          </p:cNvCxnSpPr>
          <p:nvPr/>
        </p:nvCxnSpPr>
        <p:spPr bwMode="auto">
          <a:xfrm rot="16200000" flipH="1">
            <a:off x="1759744" y="1826419"/>
            <a:ext cx="452437" cy="619125"/>
          </a:xfrm>
          <a:prstGeom prst="straightConnector1">
            <a:avLst/>
          </a:prstGeom>
          <a:noFill/>
          <a:ln w="38100">
            <a:solidFill>
              <a:schemeClr val="accent1"/>
            </a:solidFill>
            <a:round/>
            <a:headEnd/>
            <a:tailEnd type="arrow" w="med" len="med"/>
          </a:ln>
          <a:effectLst>
            <a:outerShdw blurRad="63500" dist="23000" dir="5400000" rotWithShape="0">
              <a:srgbClr val="000000">
                <a:alpha val="34999"/>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solidFill>
                  <a:schemeClr val="tx1"/>
                </a:solidFill>
              </a:rPr>
              <a:t>Let’s breed them!</a:t>
            </a:r>
          </a:p>
        </p:txBody>
      </p:sp>
      <p:sp>
        <p:nvSpPr>
          <p:cNvPr id="27651" name="Content Placeholder 2"/>
          <p:cNvSpPr>
            <a:spLocks noGrp="1"/>
          </p:cNvSpPr>
          <p:nvPr>
            <p:ph idx="1"/>
          </p:nvPr>
        </p:nvSpPr>
        <p:spPr/>
        <p:txBody>
          <a:bodyPr/>
          <a:lstStyle/>
          <a:p>
            <a:r>
              <a:rPr lang="en-US"/>
              <a:t>We have a population of traveling sales people. We also know their fitness based on how long their trip is. We want to create more, but we don’t want to create </a:t>
            </a:r>
            <a:r>
              <a:rPr lang="en-US">
                <a:solidFill>
                  <a:srgbClr val="D52300"/>
                </a:solidFill>
              </a:rPr>
              <a:t>too many</a:t>
            </a:r>
            <a:r>
              <a:rPr lang="en-US"/>
              <a:t>.</a:t>
            </a:r>
          </a:p>
          <a:p>
            <a:r>
              <a:rPr lang="en-US"/>
              <a:t>We take the notion that the salespeople who perform better are closer to the optimal salesperson than the ones which performed more poorly. Could the optimal sales person be a “combination” of the better sales people?</a:t>
            </a:r>
          </a:p>
          <a:p>
            <a:r>
              <a:rPr lang="en-US"/>
              <a:t>We create a </a:t>
            </a:r>
            <a:r>
              <a:rPr lang="en-US">
                <a:solidFill>
                  <a:srgbClr val="D52300"/>
                </a:solidFill>
              </a:rPr>
              <a:t>population</a:t>
            </a:r>
            <a:r>
              <a:rPr lang="en-US"/>
              <a:t> of sales people as </a:t>
            </a:r>
            <a:r>
              <a:rPr lang="en-US">
                <a:solidFill>
                  <a:srgbClr val="D52300"/>
                </a:solidFill>
              </a:rPr>
              <a:t>solutions</a:t>
            </a:r>
            <a:r>
              <a:rPr lang="en-US">
                <a:solidFill>
                  <a:srgbClr val="000000"/>
                </a:solidFill>
              </a:rPr>
              <a:t> to the problem.</a:t>
            </a:r>
          </a:p>
          <a:p>
            <a:r>
              <a:rPr lang="en-US" i="1">
                <a:solidFill>
                  <a:srgbClr val="000000"/>
                </a:solidFill>
              </a:rPr>
              <a:t>How</a:t>
            </a:r>
            <a:r>
              <a:rPr lang="en-US">
                <a:solidFill>
                  <a:srgbClr val="000000"/>
                </a:solidFill>
              </a:rPr>
              <a:t> do we actually mate a population of data???</a:t>
            </a:r>
          </a:p>
        </p:txBody>
      </p:sp>
      <p:sp>
        <p:nvSpPr>
          <p:cNvPr id="27652" name="Footer Placeholder 3"/>
          <p:cNvSpPr>
            <a:spLocks noGrp="1"/>
          </p:cNvSpPr>
          <p:nvPr>
            <p:ph type="ftr" sz="quarter" idx="11"/>
          </p:nvPr>
        </p:nvSpPr>
        <p:spPr>
          <a:noFill/>
        </p:spPr>
        <p:txBody>
          <a:bodyPr/>
          <a:lstStyle/>
          <a:p>
            <a:r>
              <a:rPr lang="en-US"/>
              <a:t>CS 561</a:t>
            </a:r>
          </a:p>
        </p:txBody>
      </p:sp>
      <p:sp>
        <p:nvSpPr>
          <p:cNvPr id="27653" name="Slide Number Placeholder 4"/>
          <p:cNvSpPr>
            <a:spLocks noGrp="1"/>
          </p:cNvSpPr>
          <p:nvPr>
            <p:ph type="sldNum" sz="quarter" idx="12"/>
          </p:nvPr>
        </p:nvSpPr>
        <p:spPr>
          <a:noFill/>
        </p:spPr>
        <p:txBody>
          <a:bodyPr/>
          <a:lstStyle/>
          <a:p>
            <a:fld id="{3D9489F9-18F1-2B40-8615-4B1B568C6A63}" type="slidenum">
              <a:rPr lang="en-US"/>
              <a:pPr/>
              <a:t>9</a:t>
            </a:fld>
            <a:endParaRPr lang="en-US"/>
          </a:p>
        </p:txBody>
      </p:sp>
      <p:pic>
        <p:nvPicPr>
          <p:cNvPr id="27654" name="Picture 5" descr="rabbits.jpg"/>
          <p:cNvPicPr>
            <a:picLocks noChangeAspect="1"/>
          </p:cNvPicPr>
          <p:nvPr/>
        </p:nvPicPr>
        <p:blipFill>
          <a:blip r:embed="rId2"/>
          <a:srcRect/>
          <a:stretch>
            <a:fillRect/>
          </a:stretch>
        </p:blipFill>
        <p:spPr bwMode="auto">
          <a:xfrm>
            <a:off x="3063875" y="4343400"/>
            <a:ext cx="3108325" cy="20447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2855</TotalTime>
  <Words>2216</Words>
  <Application>Microsoft Macintosh PowerPoint</Application>
  <PresentationFormat>On-screen Show (4:3)</PresentationFormat>
  <Paragraphs>323</Paragraphs>
  <Slides>19</Slides>
  <Notes>6</Notes>
  <HiddenSlides>0</HiddenSlides>
  <MMClips>0</MMClips>
  <ScaleCrop>false</ScaleCrop>
  <HeadingPairs>
    <vt:vector size="8" baseType="variant">
      <vt:variant>
        <vt:lpstr>Fonts Used</vt:lpstr>
      </vt:variant>
      <vt:variant>
        <vt:i4>6</vt:i4>
      </vt:variant>
      <vt:variant>
        <vt:lpstr>Design Template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Times New Roman</vt:lpstr>
      <vt:lpstr>Arial</vt:lpstr>
      <vt:lpstr>Helvetica</vt:lpstr>
      <vt:lpstr>ＭＳ Ｐゴシック</vt:lpstr>
      <vt:lpstr>Tahoma</vt:lpstr>
      <vt:lpstr>Wingdings</vt:lpstr>
      <vt:lpstr>AI-Class</vt:lpstr>
      <vt:lpstr>Clip</vt:lpstr>
      <vt:lpstr>Genetic Algorithms</vt:lpstr>
      <vt:lpstr>How do you find a solution in a large complex space?</vt:lpstr>
      <vt:lpstr>Example: Traveling Sales Person (TSP) </vt:lpstr>
      <vt:lpstr>What if………</vt:lpstr>
      <vt:lpstr>We can get a little closer to the solution in polynomial time</vt:lpstr>
      <vt:lpstr>However…………</vt:lpstr>
      <vt:lpstr>Represent problem like a DNA sequence</vt:lpstr>
      <vt:lpstr>Ranking by Fitness:</vt:lpstr>
      <vt:lpstr>Let’s breed them!</vt:lpstr>
      <vt:lpstr>Crossover: Exchanging information through some part of information (representation)</vt:lpstr>
      <vt:lpstr>Crossover Bounds (Houston we have a problem)</vt:lpstr>
      <vt:lpstr>TSP needs some special rules for crossover</vt:lpstr>
      <vt:lpstr>What about local extrema?</vt:lpstr>
      <vt:lpstr>In summation: The GA Cycle</vt:lpstr>
      <vt:lpstr>GA and TSP: the claims </vt:lpstr>
      <vt:lpstr>GA Discussion</vt:lpstr>
      <vt:lpstr>Things to consider</vt:lpstr>
      <vt:lpstr>GA is a good no clue approach to problem solving </vt:lpstr>
      <vt:lpstr>Why not use GA?</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239</cp:revision>
  <cp:lastPrinted>1999-10-01T01:17:42Z</cp:lastPrinted>
  <dcterms:created xsi:type="dcterms:W3CDTF">2010-08-23T04:31:05Z</dcterms:created>
  <dcterms:modified xsi:type="dcterms:W3CDTF">2010-08-23T04:31:22Z</dcterms:modified>
</cp:coreProperties>
</file>