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86" r:id="rId10"/>
    <p:sldId id="287" r:id="rId11"/>
    <p:sldId id="263" r:id="rId12"/>
    <p:sldId id="265" r:id="rId13"/>
    <p:sldId id="264" r:id="rId14"/>
    <p:sldId id="266" r:id="rId15"/>
    <p:sldId id="288" r:id="rId16"/>
    <p:sldId id="307" r:id="rId17"/>
    <p:sldId id="30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305" r:id="rId27"/>
    <p:sldId id="306" r:id="rId28"/>
    <p:sldId id="268" r:id="rId29"/>
    <p:sldId id="269" r:id="rId30"/>
    <p:sldId id="270" r:id="rId31"/>
    <p:sldId id="271" r:id="rId32"/>
    <p:sldId id="272" r:id="rId33"/>
    <p:sldId id="297" r:id="rId34"/>
    <p:sldId id="298" r:id="rId35"/>
    <p:sldId id="301" r:id="rId36"/>
    <p:sldId id="275" r:id="rId37"/>
    <p:sldId id="276" r:id="rId38"/>
    <p:sldId id="277" r:id="rId39"/>
    <p:sldId id="278" r:id="rId40"/>
    <p:sldId id="302" r:id="rId41"/>
    <p:sldId id="279" r:id="rId42"/>
    <p:sldId id="280" r:id="rId43"/>
    <p:sldId id="281" r:id="rId44"/>
    <p:sldId id="304" r:id="rId45"/>
    <p:sldId id="303" r:id="rId46"/>
    <p:sldId id="282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2B2B2"/>
    <a:srgbClr val="C0C0C0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2"/>
    <p:restoredTop sz="85470"/>
  </p:normalViewPr>
  <p:slideViewPr>
    <p:cSldViewPr>
      <p:cViewPr varScale="1">
        <p:scale>
          <a:sx n="103" d="100"/>
          <a:sy n="103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Relationship Id="rId2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62547EB-7C17-E349-B453-B9B1A0D71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60D45B8D-C8E2-2748-B100-16B201376D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176B3B0E-EE41-594E-8F98-0705A9F60A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51B6C-B342-4A4B-A268-6E69D9B951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CEF0C-A111-4C48-954D-B34CBC8B30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401D-508D-CC45-AC6B-515DA4622E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1D1E9-2278-E24B-9F1D-46CE151F9E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386BB-D121-F445-8843-841E6908CE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11A71-209E-1E44-9D6F-7CC66D667C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67161-BE89-2C4A-9C56-4C78942665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44D6B-5D3F-C548-8C0C-9FEDEE151C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A020D-8E27-4E4B-971F-656647B183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DF3BD-DA88-6646-A467-AF0C023B3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58365E54-6BEF-C04E-8759-1EB2F4E1DF9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s.anl.gov/AR/eqp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341B28-284E-F749-B7F4-CCC3C0813CB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reasoning systems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 provers and logic programming languages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Production systems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Frame systems and semantic networks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Description logic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AA578-8048-3844-A2B4-DDBD5BBFC82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algorithm: Example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8507413" cy="385286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Understands(mary,x) implies Loves(mary,x)</a:t>
            </a:r>
          </a:p>
          <a:p>
            <a:pPr>
              <a:buFontTx/>
              <a:buNone/>
            </a:pPr>
            <a:r>
              <a:rPr lang="en-US" sz="2400"/>
              <a:t>Understands(mary,pete) allows the system to substitute pete for x and make the implication that IF</a:t>
            </a:r>
          </a:p>
          <a:p>
            <a:pPr>
              <a:buFontTx/>
              <a:buNone/>
            </a:pPr>
            <a:r>
              <a:rPr lang="en-US" sz="2400"/>
              <a:t>Understands(mary,pete) THEN	Loves(mary,pete)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7DE60-3BB8-8649-81AE-09C9875B9BC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Using clever indexing, can reduce number of calls to unification</a:t>
            </a:r>
          </a:p>
          <a:p>
            <a:endParaRPr lang="en-US" sz="2400"/>
          </a:p>
          <a:p>
            <a:r>
              <a:rPr lang="en-US" sz="2400"/>
              <a:t>Still, unification called very often (at basis of modus ponens) =&gt; need efficient implementation.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See AIMA p. 303 for example of algorithm with O(n^2) complexity</a:t>
            </a:r>
          </a:p>
          <a:p>
            <a:pPr>
              <a:buFontTx/>
              <a:buNone/>
            </a:pPr>
            <a:r>
              <a:rPr lang="en-US" sz="2400"/>
              <a:t>	(n being size of expressions being unified).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65C34-842D-B84B-94A5-CD625CDF021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programming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04800" y="2398713"/>
          <a:ext cx="8686800" cy="384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Image" r:id="rId3" imgW="12211790" imgH="5413343" progId="">
                  <p:embed/>
                </p:oleObj>
              </mc:Choice>
              <mc:Fallback>
                <p:oleObj name="Image" r:id="rId3" imgW="12211790" imgH="541334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98713"/>
                        <a:ext cx="8686800" cy="384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758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FF"/>
                </a:solidFill>
                <a:latin typeface="Tahoma" charset="0"/>
              </a:rPr>
              <a:t>Remember:</a:t>
            </a:r>
            <a:r>
              <a:rPr lang="en-US">
                <a:latin typeface="Tahoma" charset="0"/>
              </a:rPr>
              <a:t> knowledge engineering vs. programming…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8511EC-D5DA-A642-9542-F95697B2DC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programming systems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e.g., </a:t>
            </a:r>
            <a:r>
              <a:rPr lang="en-US" b="1">
                <a:solidFill>
                  <a:srgbClr val="0066FF"/>
                </a:solidFill>
              </a:rPr>
              <a:t>Prolog:</a:t>
            </a:r>
          </a:p>
          <a:p>
            <a:endParaRPr lang="en-US" b="1"/>
          </a:p>
          <a:p>
            <a:r>
              <a:rPr lang="en-US"/>
              <a:t>Program = sequence of sentences (implicitly conjoined)</a:t>
            </a:r>
          </a:p>
          <a:p>
            <a:r>
              <a:rPr lang="en-US"/>
              <a:t>All variables implicitly universally quantified</a:t>
            </a:r>
          </a:p>
          <a:p>
            <a:r>
              <a:rPr lang="en-US"/>
              <a:t>Variables in different sentences considered distinct</a:t>
            </a:r>
          </a:p>
          <a:p>
            <a:r>
              <a:rPr lang="en-US"/>
              <a:t>Horn clause sentences only (= atomic sentences or sentences with no negated antecedent and atomic consequent)</a:t>
            </a:r>
          </a:p>
          <a:p>
            <a:r>
              <a:rPr lang="en-US"/>
              <a:t>Terms = constant symbols, variables or functional terms</a:t>
            </a:r>
          </a:p>
          <a:p>
            <a:r>
              <a:rPr lang="en-US"/>
              <a:t>Queries = conjunctions, disjunctions, variables, functional terms</a:t>
            </a:r>
          </a:p>
          <a:p>
            <a:r>
              <a:rPr lang="en-US"/>
              <a:t>Instead of negated antecedents, use negation as failure operator: goal NOT P considered proved if system fails to prove P</a:t>
            </a:r>
          </a:p>
          <a:p>
            <a:r>
              <a:rPr lang="en-US"/>
              <a:t>Syntactically distinct objects refer to distinct objects</a:t>
            </a:r>
          </a:p>
          <a:p>
            <a:r>
              <a:rPr lang="en-US"/>
              <a:t>Many built-in predicates (arithmetic, I/O, etc)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64F6C1-E65F-5F40-A8CB-508CB43F3D5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systems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71475" y="1666875"/>
          <a:ext cx="840105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Image" r:id="rId3" imgW="11207907" imgH="5298976" progId="">
                  <p:embed/>
                </p:oleObj>
              </mc:Choice>
              <mc:Fallback>
                <p:oleObj name="Image" r:id="rId3" imgW="11207907" imgH="52989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666875"/>
                        <a:ext cx="8401050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6C76B-D465-2B44-92E5-FD21EE8C517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latin typeface="Helvetica" charset="0"/>
              </a:rPr>
              <a:t>Basic syntax of facts, rules and queries 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79388" y="2636838"/>
            <a:ext cx="80343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th-TH" b="1">
                <a:latin typeface="Courier New" charset="0"/>
              </a:rPr>
              <a:t>&lt;fact&gt;  ::= &lt;term&gt; .</a:t>
            </a:r>
          </a:p>
          <a:p>
            <a:r>
              <a:rPr lang="th-TH" b="1">
                <a:latin typeface="Courier New" charset="0"/>
              </a:rPr>
              <a:t>&lt;rule&gt;  ::= &lt;term&gt; :- &lt;term&gt; .</a:t>
            </a:r>
          </a:p>
          <a:p>
            <a:r>
              <a:rPr lang="th-TH" b="1">
                <a:latin typeface="Courier New" charset="0"/>
              </a:rPr>
              <a:t>&lt;query&gt; ::= &lt;term&gt; .</a:t>
            </a:r>
          </a:p>
          <a:p>
            <a:r>
              <a:rPr lang="th-TH" b="1">
                <a:latin typeface="Courier New" charset="0"/>
              </a:rPr>
              <a:t>&lt;term&gt;  ::= &lt;number&gt; | &lt;atom&gt; | &lt;variable&gt; </a:t>
            </a:r>
            <a:endParaRPr lang="en-US" b="1">
              <a:latin typeface="Courier New" charset="0"/>
            </a:endParaRPr>
          </a:p>
          <a:p>
            <a:r>
              <a:rPr lang="en-US" b="1">
                <a:latin typeface="Courier New" charset="0"/>
              </a:rPr>
              <a:t>		</a:t>
            </a:r>
            <a:r>
              <a:rPr lang="th-TH" b="1">
                <a:latin typeface="Courier New" charset="0"/>
              </a:rPr>
              <a:t>| &lt;atom&gt; (&lt;terms&gt;)</a:t>
            </a:r>
          </a:p>
          <a:p>
            <a:r>
              <a:rPr lang="th-TH" b="1">
                <a:latin typeface="Courier New" charset="0"/>
              </a:rPr>
              <a:t>&lt;terms&gt; ::= &lt;term&gt; | &lt;term&gt;, &lt;terms&gt;</a:t>
            </a:r>
            <a:endParaRPr lang="th-TH">
              <a:latin typeface="Courier New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6C76B-D465-2B44-92E5-FD21EE8C517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latin typeface="Helvetica" charset="0"/>
              </a:rPr>
              <a:t>Basic syntax of facts, rules and queries </a:t>
            </a:r>
          </a:p>
        </p:txBody>
      </p:sp>
      <p:pic>
        <p:nvPicPr>
          <p:cNvPr id="6" name="Picture 5" descr="Screen shot 2014-08-20 at 4.11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5591377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62400" y="0"/>
            <a:ext cx="518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Tahoma"/>
                <a:cs typeface="Tahoma"/>
              </a:rPr>
              <a:t>https://www.csupomona.edu/~jrfisher/www/prolog_tutorial/contents.html</a:t>
            </a:r>
            <a:endParaRPr lang="en-US" sz="1200" dirty="0" smtClean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6016" y="2435423"/>
            <a:ext cx="178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Tahoma"/>
                <a:cs typeface="Tahoma"/>
              </a:rPr>
              <a:t>q(X</a:t>
            </a:r>
            <a:r>
              <a:rPr lang="en-US" sz="1400" dirty="0" smtClean="0">
                <a:solidFill>
                  <a:srgbClr val="FF0000"/>
                </a:solidFill>
                <a:latin typeface="Tahoma"/>
                <a:cs typeface="Tahoma"/>
              </a:rPr>
              <a:t>) ^ </a:t>
            </a:r>
            <a:r>
              <a:rPr lang="en-US" sz="1400" dirty="0" err="1" smtClean="0">
                <a:solidFill>
                  <a:srgbClr val="FF0000"/>
                </a:solidFill>
                <a:latin typeface="Tahoma"/>
                <a:cs typeface="Tahoma"/>
              </a:rPr>
              <a:t>r(X</a:t>
            </a:r>
            <a:r>
              <a:rPr lang="en-US" sz="1400" dirty="0" smtClean="0">
                <a:solidFill>
                  <a:srgbClr val="FF0000"/>
                </a:solidFill>
                <a:latin typeface="Tahoma"/>
                <a:cs typeface="Tahoma"/>
              </a:rPr>
              <a:t>) =&gt; </a:t>
            </a:r>
            <a:r>
              <a:rPr lang="en-US" sz="1400" dirty="0" err="1" smtClean="0">
                <a:solidFill>
                  <a:srgbClr val="FF0000"/>
                </a:solidFill>
                <a:latin typeface="Tahoma"/>
                <a:cs typeface="Tahoma"/>
              </a:rPr>
              <a:t>p(X</a:t>
            </a:r>
            <a:r>
              <a:rPr lang="en-US" sz="14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14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>
            <a:off x="2286000" y="2025134"/>
            <a:ext cx="3276600" cy="5656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6C76B-D465-2B44-92E5-FD21EE8C517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latin typeface="Helvetica" charset="0"/>
              </a:rPr>
              <a:t>Basic syntax of facts, rules and queries </a:t>
            </a:r>
          </a:p>
        </p:txBody>
      </p:sp>
      <p:pic>
        <p:nvPicPr>
          <p:cNvPr id="6" name="Picture 5" descr="Screen shot 2014-08-20 at 4.11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295400"/>
            <a:ext cx="4267200" cy="26750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62400" y="0"/>
            <a:ext cx="518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Tahoma"/>
                <a:cs typeface="Tahoma"/>
              </a:rPr>
              <a:t>https://www.csupomona.edu/~jrfisher/www/prolog_tutorial/contents.html</a:t>
            </a:r>
            <a:endParaRPr lang="en-US" sz="1200" dirty="0" smtClean="0">
              <a:solidFill>
                <a:srgbClr val="FF0000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Screen shot 2014-08-20 at 4.15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52800"/>
            <a:ext cx="4892675" cy="3475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3000" y="2829580"/>
            <a:ext cx="308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ahoma"/>
                <a:cs typeface="Tahoma"/>
              </a:rPr>
              <a:t>Query for </a:t>
            </a:r>
            <a:r>
              <a:rPr lang="en-US" sz="1400" dirty="0" err="1" smtClean="0">
                <a:solidFill>
                  <a:srgbClr val="FF0000"/>
                </a:solidFill>
                <a:latin typeface="Tahoma"/>
                <a:cs typeface="Tahoma"/>
              </a:rPr>
              <a:t>p(X</a:t>
            </a:r>
            <a:r>
              <a:rPr lang="en-US" sz="1400" dirty="0" smtClean="0">
                <a:solidFill>
                  <a:srgbClr val="FF0000"/>
                </a:solidFill>
                <a:latin typeface="Tahoma"/>
                <a:cs typeface="Tahoma"/>
              </a:rPr>
              <a:t>) (i.e., for which values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Tahoma"/>
                <a:cs typeface="Tahoma"/>
              </a:rPr>
              <a:t>of X is </a:t>
            </a:r>
            <a:r>
              <a:rPr lang="en-US" sz="1400" dirty="0" err="1" smtClean="0">
                <a:solidFill>
                  <a:srgbClr val="FF0000"/>
                </a:solidFill>
                <a:latin typeface="Tahoma"/>
                <a:cs typeface="Tahoma"/>
              </a:rPr>
              <a:t>p(X</a:t>
            </a:r>
            <a:r>
              <a:rPr lang="en-US" sz="1400" dirty="0" smtClean="0">
                <a:solidFill>
                  <a:srgbClr val="FF0000"/>
                </a:solidFill>
                <a:latin typeface="Tahoma"/>
                <a:cs typeface="Tahoma"/>
              </a:rPr>
              <a:t>) true):</a:t>
            </a:r>
            <a:endParaRPr lang="en-US" sz="14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191000" y="4572000"/>
            <a:ext cx="457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8077200" y="5181600"/>
            <a:ext cx="457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267200" y="6780212"/>
            <a:ext cx="457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324600" y="6780212"/>
            <a:ext cx="457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1A48E-F9F6-8746-B414-FDB9DECA797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5060950" cy="771525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Program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137525" cy="3584575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800"/>
              <a:t>A PROLOG program is a set of </a:t>
            </a:r>
            <a:r>
              <a:rPr lang="en-US" sz="2800" b="1" i="1"/>
              <a:t>facts</a:t>
            </a:r>
            <a:r>
              <a:rPr lang="en-US" sz="2800"/>
              <a:t> and </a:t>
            </a:r>
            <a:r>
              <a:rPr lang="en-US" sz="2800" b="1" i="1"/>
              <a:t>rules</a:t>
            </a:r>
            <a:r>
              <a:rPr lang="en-US" sz="2800"/>
              <a:t>.</a:t>
            </a:r>
          </a:p>
          <a:p>
            <a:pPr marL="285750" indent="-285750"/>
            <a:r>
              <a:rPr lang="en-US" sz="2800"/>
              <a:t>A simple program with just facts :</a:t>
            </a:r>
          </a:p>
          <a:p>
            <a:pPr marL="762000" lvl="1">
              <a:spcBef>
                <a:spcPct val="0"/>
              </a:spcBef>
              <a:buFontTx/>
              <a:buNone/>
            </a:pPr>
            <a:endParaRPr lang="en-US" sz="2400">
              <a:latin typeface="Courier New" charset="0"/>
            </a:endParaRP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parent(alice, jim).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parent(jim,   tim).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parent(jim,   dave).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parent(jim,   sharon).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parent(tim,   james).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parent(tim,   thomas).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5908C6-B9AF-9C44-858D-B0FB7FBF05F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5060950" cy="771525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Program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137525" cy="3448050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400"/>
              <a:t>c.f. a table in a relational database.</a:t>
            </a:r>
          </a:p>
          <a:p>
            <a:pPr marL="285750" indent="-285750"/>
            <a:endParaRPr lang="en-US" sz="2400"/>
          </a:p>
          <a:p>
            <a:pPr marL="285750" indent="-285750"/>
            <a:r>
              <a:rPr lang="en-US" sz="2400"/>
              <a:t>Each line is a </a:t>
            </a:r>
            <a:r>
              <a:rPr lang="en-US" sz="2400" b="1" i="1"/>
              <a:t>fact</a:t>
            </a:r>
            <a:r>
              <a:rPr lang="en-US" sz="2400"/>
              <a:t> (a.k.a. a tuple or a row).</a:t>
            </a:r>
          </a:p>
          <a:p>
            <a:pPr marL="285750" indent="-285750"/>
            <a:endParaRPr lang="en-US" sz="2400"/>
          </a:p>
          <a:p>
            <a:pPr marL="285750" indent="-285750"/>
            <a:r>
              <a:rPr lang="en-US" sz="2400"/>
              <a:t>Each line states that some person </a:t>
            </a:r>
            <a:r>
              <a:rPr lang="en-US" sz="2400">
                <a:latin typeface="Courier New" charset="0"/>
              </a:rPr>
              <a:t>X</a:t>
            </a:r>
            <a:r>
              <a:rPr lang="en-US" sz="2400"/>
              <a:t> is a parent of some (other) person </a:t>
            </a:r>
            <a:r>
              <a:rPr lang="en-US" sz="2400">
                <a:latin typeface="Courier New" charset="0"/>
              </a:rPr>
              <a:t>Y</a:t>
            </a:r>
            <a:r>
              <a:rPr lang="en-US" sz="2400"/>
              <a:t>.</a:t>
            </a:r>
          </a:p>
          <a:p>
            <a:pPr marL="285750" indent="-285750"/>
            <a:endParaRPr lang="en-US" sz="2400"/>
          </a:p>
          <a:p>
            <a:pPr marL="285750" indent="-285750"/>
            <a:r>
              <a:rPr lang="en-US" sz="2400"/>
              <a:t>In GNU PROLOG the program is kept in an ASCII file.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4F1969-5017-0445-B9B1-40D06B9D630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reasoning systems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Theorem provers and logic programming languages –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Provers: use 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resolution to prove sentences in full FOL. Languages: use backward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 	chaining on restricted set of FOL constructs.</a:t>
            </a:r>
          </a:p>
          <a:p>
            <a:r>
              <a:rPr lang="en-US">
                <a:solidFill>
                  <a:srgbClr val="0066FF"/>
                </a:solidFill>
              </a:rPr>
              <a:t>Production systems –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based on implications, with consequents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 	interpreted as action (e.g., insertion &amp; deletion in KB). Based on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forward chaining + conflict resolution if several possible actions.</a:t>
            </a:r>
          </a:p>
          <a:p>
            <a:r>
              <a:rPr lang="en-US">
                <a:solidFill>
                  <a:srgbClr val="0066FF"/>
                </a:solidFill>
              </a:rPr>
              <a:t>Frame systems and semantic networks –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objects as nodes in a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graph, nodes organized as taxonomy, links represent binary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relations.</a:t>
            </a:r>
          </a:p>
          <a:p>
            <a:r>
              <a:rPr lang="en-US">
                <a:solidFill>
                  <a:srgbClr val="0066FF"/>
                </a:solidFill>
              </a:rPr>
              <a:t>Description logic systems –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evolved from semantic nets. Reason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with object classes &amp; relations among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6C175-A3C2-1142-991A-EBD98C18097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419100"/>
            <a:ext cx="4657725" cy="361950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Query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80400" cy="2651125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800"/>
              <a:t>Now we can ask PROLOG questions :</a:t>
            </a:r>
            <a:endParaRPr lang="en-US" sz="3200">
              <a:latin typeface="Courier New" charset="0"/>
            </a:endParaRP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 parent(alice, jim).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yes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 parent(jim, herbert).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no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8ED64-E6AA-224E-A4DB-E62E1FAAD67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452438"/>
            <a:ext cx="4659313" cy="361950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Query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52600"/>
            <a:ext cx="8280400" cy="4530725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800"/>
              <a:t>Not very exciting. But what about this :</a:t>
            </a:r>
          </a:p>
          <a:p>
            <a:pPr marL="762000" lvl="1">
              <a:spcBef>
                <a:spcPct val="0"/>
              </a:spcBef>
              <a:buFontTx/>
              <a:buNone/>
            </a:pPr>
            <a:endParaRPr lang="en-US">
              <a:latin typeface="Courier New" charset="0"/>
            </a:endParaRP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 parent(alice, Who).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Who = jim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yes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</a:t>
            </a:r>
          </a:p>
          <a:p>
            <a:pPr marL="762000" lvl="1">
              <a:spcBef>
                <a:spcPct val="0"/>
              </a:spcBef>
              <a:buFontTx/>
              <a:buNone/>
            </a:pPr>
            <a:endParaRPr lang="en-US">
              <a:latin typeface="Courier New" charset="0"/>
            </a:endParaRPr>
          </a:p>
          <a:p>
            <a:pPr marL="285750" indent="-285750"/>
            <a:r>
              <a:rPr lang="en-US" sz="2800">
                <a:latin typeface="Courier New" charset="0"/>
              </a:rPr>
              <a:t>Who</a:t>
            </a:r>
            <a:r>
              <a:rPr lang="en-US" sz="2800"/>
              <a:t> is called a </a:t>
            </a:r>
            <a:r>
              <a:rPr lang="en-US" sz="2800" b="1" i="1"/>
              <a:t>logical variable</a:t>
            </a:r>
            <a:r>
              <a:rPr lang="en-US" sz="2800"/>
              <a:t>.</a:t>
            </a:r>
          </a:p>
          <a:p>
            <a:pPr marL="762000" lvl="1"/>
            <a:r>
              <a:rPr lang="en-US"/>
              <a:t>PROLOG will set a logical variable to any value which makes the query succeed.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3522B-93A6-1146-B59D-060B3ADB522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288" y="350838"/>
            <a:ext cx="5276850" cy="361950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Query II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24863" cy="4178300"/>
          </a:xfrm>
          <a:noFill/>
        </p:spPr>
        <p:txBody>
          <a:bodyPr lIns="90488" tIns="44450" rIns="90488" bIns="44450">
            <a:spAutoFit/>
          </a:bodyPr>
          <a:lstStyle/>
          <a:p>
            <a:pPr marL="285750" indent="-285750"/>
            <a:r>
              <a:rPr lang="en-US" sz="2400"/>
              <a:t>Sometimes there is more than one correct answer to a query. </a:t>
            </a:r>
          </a:p>
          <a:p>
            <a:pPr marL="285750" indent="-285750"/>
            <a:r>
              <a:rPr lang="en-US" sz="2400"/>
              <a:t>PROLOG gives the answers one at a time. To get the next answer type </a:t>
            </a:r>
            <a:r>
              <a:rPr lang="en-US" sz="2400">
                <a:latin typeface="Courier New" charset="0"/>
              </a:rPr>
              <a:t>;</a:t>
            </a:r>
            <a:r>
              <a:rPr lang="en-US" sz="2400"/>
              <a:t>.</a:t>
            </a:r>
          </a:p>
          <a:p>
            <a:pPr marL="762000" lvl="1">
              <a:spcBef>
                <a:spcPct val="0"/>
              </a:spcBef>
              <a:buFontTx/>
              <a:buNone/>
            </a:pPr>
            <a:endParaRPr lang="en-US" sz="2400">
              <a:latin typeface="Courier New" charset="0"/>
            </a:endParaRP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| ?- parent(jim, Who).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Who = tim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Who = dave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Who = sharon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yes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 sz="2400">
                <a:latin typeface="Courier New" charset="0"/>
              </a:rPr>
              <a:t>| ?-</a:t>
            </a:r>
          </a:p>
        </p:txBody>
      </p:sp>
      <p:sp>
        <p:nvSpPr>
          <p:cNvPr id="405508" name="AutoShape 4"/>
          <p:cNvSpPr>
            <a:spLocks noChangeArrowheads="1"/>
          </p:cNvSpPr>
          <p:nvPr/>
        </p:nvSpPr>
        <p:spPr bwMode="auto">
          <a:xfrm>
            <a:off x="6443663" y="3860800"/>
            <a:ext cx="1925637" cy="20605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8" tIns="44450" rIns="90488" bIns="4445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 charset="0"/>
              </a:rPr>
              <a:t>NB : The </a:t>
            </a:r>
            <a:r>
              <a:rPr lang="en-US">
                <a:latin typeface="Courier New" charset="0"/>
              </a:rPr>
              <a:t>;</a:t>
            </a:r>
            <a:r>
              <a:rPr lang="en-US">
                <a:latin typeface="Arial" charset="0"/>
              </a:rPr>
              <a:t> do not actually appear on the screen.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F59E9-9F3B-3247-BFF3-442E3BDC7DF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284163"/>
            <a:ext cx="5276850" cy="361950"/>
          </a:xfr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63500" dist="107763" dir="2700000" algn="ctr" rotWithShape="0">
              <a:schemeClr val="tx1"/>
            </a:outerShdw>
          </a:effectLst>
        </p:spPr>
        <p:txBody>
          <a:bodyPr wrap="none" lIns="90488" tIns="44450" rIns="90488" bIns="44450" anchor="ctr" anchorCtr="1">
            <a:spAutoFit/>
          </a:bodyPr>
          <a:lstStyle/>
          <a:p>
            <a:r>
              <a:rPr lang="en-US"/>
              <a:t>A PROLOG Query II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24863" cy="4017963"/>
          </a:xfrm>
          <a:noFill/>
        </p:spPr>
        <p:txBody>
          <a:bodyPr lIns="90488" tIns="44450" rIns="90488" bIns="44450">
            <a:spAutoFit/>
          </a:bodyPr>
          <a:lstStyle/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 parent(jim, Who).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Who = tim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Who = dave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Who = sharon ? ;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yes</a:t>
            </a:r>
          </a:p>
          <a:p>
            <a:pPr marL="762000" lvl="1">
              <a:spcBef>
                <a:spcPct val="0"/>
              </a:spcBef>
              <a:buFontTx/>
              <a:buNone/>
            </a:pPr>
            <a:r>
              <a:rPr lang="en-US">
                <a:latin typeface="Courier New" charset="0"/>
              </a:rPr>
              <a:t>| ?-</a:t>
            </a:r>
          </a:p>
          <a:p>
            <a:pPr marL="285750" indent="-285750"/>
            <a:r>
              <a:rPr lang="en-US" sz="2800"/>
              <a:t>After finding that </a:t>
            </a:r>
            <a:r>
              <a:rPr lang="en-US" sz="2800">
                <a:latin typeface="Courier New" charset="0"/>
              </a:rPr>
              <a:t>jim</a:t>
            </a:r>
            <a:r>
              <a:rPr lang="en-US" sz="2800"/>
              <a:t> was a parent of </a:t>
            </a:r>
            <a:r>
              <a:rPr lang="en-US" sz="2800">
                <a:latin typeface="Courier New" charset="0"/>
              </a:rPr>
              <a:t>sharon</a:t>
            </a:r>
            <a:r>
              <a:rPr lang="en-US" sz="2800"/>
              <a:t> GNU PROLOG detects that there are no more alternatives for </a:t>
            </a:r>
            <a:r>
              <a:rPr lang="en-US" sz="2800">
                <a:latin typeface="Courier New" charset="0"/>
              </a:rPr>
              <a:t>parent</a:t>
            </a:r>
            <a:r>
              <a:rPr lang="en-US" sz="2800"/>
              <a:t> and ends the search.</a:t>
            </a:r>
          </a:p>
        </p:txBody>
      </p:sp>
      <p:sp>
        <p:nvSpPr>
          <p:cNvPr id="406532" name="AutoShape 4"/>
          <p:cNvSpPr>
            <a:spLocks noChangeArrowheads="1"/>
          </p:cNvSpPr>
          <p:nvPr/>
        </p:nvSpPr>
        <p:spPr bwMode="auto">
          <a:xfrm>
            <a:off x="6659563" y="2060575"/>
            <a:ext cx="1925637" cy="20605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8" tIns="44450" rIns="90488" bIns="44450" anchor="ctr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 charset="0"/>
              </a:rPr>
              <a:t>NB : The </a:t>
            </a:r>
            <a:r>
              <a:rPr lang="en-US">
                <a:latin typeface="Courier New" charset="0"/>
              </a:rPr>
              <a:t>;</a:t>
            </a:r>
            <a:r>
              <a:rPr lang="en-US">
                <a:latin typeface="Arial" charset="0"/>
              </a:rPr>
              <a:t> do not actually appear on the screen.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BC682A-0CAC-DE41-84F2-3067836155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example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606425" y="908050"/>
          <a:ext cx="7926388" cy="592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Image" r:id="rId3" imgW="9263678" imgH="7179668" progId="">
                  <p:embed/>
                </p:oleObj>
              </mc:Choice>
              <mc:Fallback>
                <p:oleObj name="Image" r:id="rId3" imgW="9263678" imgH="717966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908050"/>
                        <a:ext cx="7926388" cy="592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4"/>
          <p:cNvSpPr>
            <a:spLocks noChangeShapeType="1"/>
          </p:cNvSpPr>
          <p:nvPr/>
        </p:nvSpPr>
        <p:spPr bwMode="auto">
          <a:xfrm flipH="1">
            <a:off x="5076825" y="549275"/>
            <a:ext cx="935038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5487988" y="136525"/>
            <a:ext cx="162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conjunction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D111B-E5E7-1747-BD39-0498412E98D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74088" cy="4608513"/>
          </a:xfrm>
        </p:spPr>
        <p:txBody>
          <a:bodyPr/>
          <a:lstStyle/>
          <a:p>
            <a:r>
              <a:rPr lang="en-US" sz="2800" b="1"/>
              <a:t>append([], L, L)</a:t>
            </a:r>
          </a:p>
          <a:p>
            <a:r>
              <a:rPr lang="en-US" sz="2800" b="1"/>
              <a:t>append([H| L1], L2, [H| L3]) :-  append(L1, L2, L3) </a:t>
            </a:r>
          </a:p>
          <a:p>
            <a:endParaRPr lang="en-US" sz="2800" b="1"/>
          </a:p>
          <a:p>
            <a:r>
              <a:rPr lang="en-US" sz="2800"/>
              <a:t>Example join [a, b, c] with [d, e]. </a:t>
            </a:r>
          </a:p>
          <a:p>
            <a:pPr lvl="1"/>
            <a:r>
              <a:rPr lang="en-US" sz="2400"/>
              <a:t>[a, b, c] has the recursive structure [a| [b, c] ]. </a:t>
            </a:r>
          </a:p>
          <a:p>
            <a:pPr lvl="1"/>
            <a:r>
              <a:rPr lang="en-US" sz="2400"/>
              <a:t>Then the rule says:      </a:t>
            </a:r>
          </a:p>
          <a:p>
            <a:pPr lvl="1"/>
            <a:r>
              <a:rPr lang="en-US" sz="2400"/>
              <a:t>IF [b,c] appends with [d, e] to form [b, c, d, e]  THEN [a|[b, c]] appends with [d,e] to form [a|[b, c, d, e]]   </a:t>
            </a:r>
          </a:p>
          <a:p>
            <a:pPr lvl="1"/>
            <a:r>
              <a:rPr lang="en-US" sz="2400"/>
              <a:t>i.e. [a, b, c]                             [a, b, c, d, 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D111B-E5E7-1747-BD39-0498412E98D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 in Prolog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0"/>
            <a:ext cx="54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/>
                <a:cs typeface="Tahoma"/>
              </a:rPr>
              <a:t>https://www.csupomona.edu/~jrfisher/www/prolog_tutorial/contents.html</a:t>
            </a:r>
          </a:p>
          <a:p>
            <a:r>
              <a:rPr lang="en-US" sz="1200" dirty="0" smtClean="0">
                <a:latin typeface="Tahoma"/>
                <a:cs typeface="Tahoma"/>
              </a:rPr>
              <a:t>http://www.cs.toronto.edu/~sheila/384/w11/simple-prolog-examples.html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59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" y="1574800"/>
            <a:ext cx="8880231" cy="513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9043" y="3730823"/>
            <a:ext cx="1941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ahoma"/>
                <a:cs typeface="Tahoma"/>
              </a:rPr>
              <a:t>Anonymous variable _</a:t>
            </a:r>
            <a:endParaRPr lang="en-US" sz="14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0800000" flipV="1">
            <a:off x="2286000" y="3886200"/>
            <a:ext cx="609600" cy="1201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11" descr="Screen shot 2014-08-20 at 4.05.5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876800"/>
            <a:ext cx="3537304" cy="1826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9400" y="5026223"/>
            <a:ext cx="141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ahoma"/>
                <a:cs typeface="Tahoma"/>
              </a:rPr>
              <a:t>Write a newline</a:t>
            </a:r>
            <a:endParaRPr lang="en-US" sz="14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 flipV="1">
            <a:off x="1676400" y="5181600"/>
            <a:ext cx="1143000" cy="43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D111B-E5E7-1747-BD39-0498412E98D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 in Prolog</a:t>
            </a:r>
            <a:endParaRPr lang="en-US" dirty="0"/>
          </a:p>
        </p:txBody>
      </p:sp>
      <p:pic>
        <p:nvPicPr>
          <p:cNvPr id="8" name="Picture 7" descr="Screen shot 2014-08-20 at 3.59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6638192" cy="3835400"/>
          </a:xfrm>
          <a:prstGeom prst="rect">
            <a:avLst/>
          </a:prstGeom>
        </p:spPr>
      </p:pic>
      <p:pic>
        <p:nvPicPr>
          <p:cNvPr id="10" name="Picture 9" descr="Screen shot 2014-08-20 at 4.03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245086"/>
            <a:ext cx="6184900" cy="2549413"/>
          </a:xfrm>
          <a:prstGeom prst="rect">
            <a:avLst/>
          </a:prstGeom>
          <a:effectLst>
            <a:glow rad="101600">
              <a:srgbClr val="0000FF">
                <a:alpha val="75000"/>
              </a:srgbClr>
            </a:glow>
          </a:effectLst>
        </p:spPr>
      </p:pic>
      <p:sp>
        <p:nvSpPr>
          <p:cNvPr id="12" name="Rectangle 11"/>
          <p:cNvSpPr/>
          <p:nvPr/>
        </p:nvSpPr>
        <p:spPr>
          <a:xfrm>
            <a:off x="3733800" y="0"/>
            <a:ext cx="541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/>
                <a:cs typeface="Tahoma"/>
              </a:rPr>
              <a:t>https://www.csupomona.edu/~jrfisher/www/prolog_tutorial/contents.html</a:t>
            </a:r>
          </a:p>
          <a:p>
            <a:r>
              <a:rPr lang="en-US" sz="1200" dirty="0" smtClean="0">
                <a:latin typeface="Tahoma"/>
                <a:cs typeface="Tahoma"/>
              </a:rPr>
              <a:t>http://www.cs.toronto.edu/~sheila/384/w11/simple-prolog-examples.html</a:t>
            </a:r>
            <a:endParaRPr lang="en-US" sz="12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F5AE3A-FB17-4746-B6ED-85AA856E21A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Expanding Prolog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66FF"/>
                </a:solidFill>
              </a:rPr>
              <a:t>Parallelization: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OR-parallelism: goal may unify with many different literals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			implications in KB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AND-parallelism: solve each conjunct in body of an implication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	in parallel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FF"/>
                </a:solidFill>
              </a:rPr>
              <a:t>Compilation:</a:t>
            </a:r>
            <a:r>
              <a:rPr lang="en-US"/>
              <a:t> generate built-in theorem prover for different predicates in KB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FF"/>
                </a:solidFill>
              </a:rPr>
              <a:t>Optimization:</a:t>
            </a:r>
            <a:r>
              <a:rPr lang="en-US"/>
              <a:t> for example through re-ordering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e.g., “what is the income of the spouse of the president?”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hlink"/>
                </a:solidFill>
              </a:rPr>
              <a:t>Income(s, i)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 </a:t>
            </a:r>
            <a:r>
              <a:rPr lang="en-US">
                <a:solidFill>
                  <a:schemeClr val="hlink"/>
                </a:solidFill>
              </a:rPr>
              <a:t>Married(s, p)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Occupation(p, President)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faster if re-ordered as: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hlink"/>
                </a:solidFill>
              </a:rPr>
              <a:t>Occupation(p, President)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Married(s, p)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Income(s, i)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B0EBE-9A6C-D742-8E42-4F7B583E91C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provers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Differ from logic programming languages in that:</a:t>
            </a:r>
          </a:p>
          <a:p>
            <a:pPr>
              <a:buFontTx/>
              <a:buNone/>
            </a:pPr>
            <a:r>
              <a:rPr lang="en-US" sz="2400"/>
              <a:t>		- accept full FOL</a:t>
            </a:r>
          </a:p>
          <a:p>
            <a:pPr>
              <a:buFontTx/>
              <a:buNone/>
            </a:pPr>
            <a:r>
              <a:rPr lang="en-US" sz="2400"/>
              <a:t>		- results independent of form in which KB entered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4C496-2A68-404B-B771-6C8782E07F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tasks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new fact to KB – TELL</a:t>
            </a:r>
          </a:p>
          <a:p>
            <a:endParaRPr lang="en-US"/>
          </a:p>
          <a:p>
            <a:r>
              <a:rPr lang="en-US"/>
              <a:t>Given KB and new fact, derive facts implied by conjunction of KB and new fact. In forward chaining: part of TELL</a:t>
            </a:r>
          </a:p>
          <a:p>
            <a:endParaRPr lang="en-US"/>
          </a:p>
          <a:p>
            <a:r>
              <a:rPr lang="en-US"/>
              <a:t>Decide if query entailed by KB – ASK</a:t>
            </a:r>
          </a:p>
          <a:p>
            <a:endParaRPr lang="en-US"/>
          </a:p>
          <a:p>
            <a:r>
              <a:rPr lang="en-US"/>
              <a:t>Decide if query explicitly stored in KB – restricted ASK</a:t>
            </a:r>
          </a:p>
          <a:p>
            <a:endParaRPr lang="en-US"/>
          </a:p>
          <a:p>
            <a:r>
              <a:rPr lang="en-US"/>
              <a:t>Remove sentence from KB: distinguish between correcting false sentence, forgetting useless sentence, or updating KB re. change in the world.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0FF127-0638-3043-8D79-71125901B1F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OTTER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Organized Techniques for Theorem Proving and Effective Research (McCune, 1992)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Set of support (sos):</a:t>
            </a:r>
            <a:r>
              <a:rPr lang="en-US"/>
              <a:t> set of clauses defining facts about  problem</a:t>
            </a:r>
          </a:p>
          <a:p>
            <a:r>
              <a:rPr lang="en-US"/>
              <a:t>Each resolution step: resolves member of sos against other axiom</a:t>
            </a:r>
          </a:p>
          <a:p>
            <a:r>
              <a:rPr lang="en-US">
                <a:solidFill>
                  <a:srgbClr val="0066FF"/>
                </a:solidFill>
              </a:rPr>
              <a:t>Usable axioms</a:t>
            </a:r>
            <a:r>
              <a:rPr lang="en-US"/>
              <a:t> (outside sos): provide background knowledge about domain</a:t>
            </a:r>
          </a:p>
          <a:p>
            <a:r>
              <a:rPr lang="en-US">
                <a:solidFill>
                  <a:srgbClr val="0066FF"/>
                </a:solidFill>
              </a:rPr>
              <a:t>Rewrites</a:t>
            </a:r>
            <a:r>
              <a:rPr lang="en-US"/>
              <a:t> (or </a:t>
            </a:r>
            <a:r>
              <a:rPr lang="en-US">
                <a:solidFill>
                  <a:srgbClr val="0066FF"/>
                </a:solidFill>
              </a:rPr>
              <a:t>demodulators</a:t>
            </a:r>
            <a:r>
              <a:rPr lang="en-US"/>
              <a:t>): define canonical forms into which terms can be simplified.   E.g., x+0=x</a:t>
            </a:r>
          </a:p>
          <a:p>
            <a:r>
              <a:rPr lang="en-US">
                <a:solidFill>
                  <a:srgbClr val="0066FF"/>
                </a:solidFill>
              </a:rPr>
              <a:t>Control strategy:</a:t>
            </a:r>
            <a:r>
              <a:rPr lang="en-US"/>
              <a:t> defined by set of parameters and clauses. E.g., heuristic function to control search, filtering function to eliminate uninteresting subgoals.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D5882-B084-8145-9D69-9F2E84A3270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OTTER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Operation: resolve elements of sos against usable axioms</a:t>
            </a:r>
          </a:p>
          <a:p>
            <a:endParaRPr lang="en-US"/>
          </a:p>
          <a:p>
            <a:r>
              <a:rPr lang="en-US"/>
              <a:t>Use best-first search: heuristic function measures “weight” of each clause (lighter weight preferred; thus in general weight correlated with size/difficulty)</a:t>
            </a:r>
          </a:p>
          <a:p>
            <a:endParaRPr lang="en-US"/>
          </a:p>
          <a:p>
            <a:r>
              <a:rPr lang="en-US"/>
              <a:t>At each step: move lightest close in sos to usable list, and add to usable list consequences of resolving that close against usable list</a:t>
            </a:r>
          </a:p>
          <a:p>
            <a:endParaRPr lang="en-US"/>
          </a:p>
          <a:p>
            <a:r>
              <a:rPr lang="en-US"/>
              <a:t>Halt: when refutation found or sos empty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20D26B-EB00-BF41-BD4A-C70DB8F3856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153400" cy="6858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43013" name="Picture 4" descr="otte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4138"/>
            <a:ext cx="7467600" cy="668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E9332-47BA-184D-94EA-B33D91A2027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Example: Robbins Algebras Are Boolean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Robbins problem---are all Robbins algebras Boolean?---has been solved: Every Robbins algebra is Boolean. This theorem was proved automatically by </a:t>
            </a:r>
            <a:r>
              <a:rPr lang="en-US" sz="2400">
                <a:hlinkClick r:id="rId2"/>
              </a:rPr>
              <a:t>EQP</a:t>
            </a:r>
            <a:r>
              <a:rPr lang="en-US" sz="2400"/>
              <a:t>, a theorem proving program developed at Argonne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BCEB0C-B025-3E4C-95F6-B74AFC4816B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Example: Robbins Algebras Are Boolean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47800"/>
            <a:ext cx="8559800" cy="46847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/>
              <a:t>Historical Background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1"/>
          </a:p>
          <a:p>
            <a:pPr>
              <a:lnSpc>
                <a:spcPct val="80000"/>
              </a:lnSpc>
            </a:pPr>
            <a:r>
              <a:rPr lang="en-US"/>
              <a:t>In 1933, E. V. Huntington presented the following basis for Boolean algebra: </a:t>
            </a:r>
          </a:p>
          <a:p>
            <a:pPr>
              <a:lnSpc>
                <a:spcPct val="80000"/>
              </a:lnSpc>
            </a:pPr>
            <a:endParaRPr lang="en-US" sz="700"/>
          </a:p>
          <a:p>
            <a:pPr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FF"/>
                </a:solidFill>
              </a:rPr>
              <a:t>x + y = y + x. 				[commutativity]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FF"/>
                </a:solidFill>
              </a:rPr>
              <a:t>(x + y) + z = x + (y + z). 		[associativity]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FF"/>
                </a:solidFill>
              </a:rPr>
              <a:t>n(n(x) + y) + n(n(x) + n(y)) = x. 	[Huntington equation] </a:t>
            </a:r>
          </a:p>
          <a:p>
            <a:pPr>
              <a:lnSpc>
                <a:spcPct val="80000"/>
              </a:lnSpc>
            </a:pPr>
            <a:endParaRPr lang="en-US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/>
              <a:t>Shortly thereafter, Herbert Robbins conjectured that the Huntington equation can be replaced with a simpler one: 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FF"/>
                </a:solidFill>
              </a:rPr>
              <a:t>n(n(x + y) + n(x + n(y))) = x. 	[Robbins equation]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/>
              <a:t>Robbins and Huntington could not find a proof, and the problem was later studied by Tarski and his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4244F-CB78-5243-BCDD-05383417F3BC}" type="slidenum">
              <a:rPr lang="en-US" smtClean="0"/>
              <a:pPr/>
              <a:t>35</a:t>
            </a:fld>
            <a:endParaRPr lang="en-US" smtClean="0"/>
          </a:p>
        </p:txBody>
      </p:sp>
      <p:pic>
        <p:nvPicPr>
          <p:cNvPr id="46084" name="Picture 2" descr="otter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113"/>
            <a:ext cx="8534400" cy="68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Line 3"/>
          <p:cNvSpPr>
            <a:spLocks noChangeShapeType="1"/>
          </p:cNvSpPr>
          <p:nvPr/>
        </p:nvSpPr>
        <p:spPr bwMode="auto">
          <a:xfrm flipH="1">
            <a:off x="4067175" y="620713"/>
            <a:ext cx="288131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6905625" y="404813"/>
            <a:ext cx="1628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1">
                <a:solidFill>
                  <a:schemeClr val="hlink"/>
                </a:solidFill>
                <a:latin typeface="Tahoma" charset="0"/>
                <a:ea typeface="Arial" charset="0"/>
                <a:cs typeface="Arial" charset="0"/>
              </a:rPr>
              <a:t>Given to the system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3924300" y="105251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B61F3-36F3-7A46-A715-A57999B4749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Forward-chaining production systems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Prolog &amp; other programming languages: rely on backward-chaining</a:t>
            </a:r>
          </a:p>
          <a:p>
            <a:pPr>
              <a:buFontTx/>
              <a:buNone/>
            </a:pPr>
            <a:r>
              <a:rPr lang="en-US" sz="2400"/>
              <a:t>	(I.e., given a query, find substitutions that satisfy it)</a:t>
            </a:r>
          </a:p>
          <a:p>
            <a:endParaRPr lang="en-US" sz="2400"/>
          </a:p>
          <a:p>
            <a:r>
              <a:rPr lang="en-US" sz="2400"/>
              <a:t>Forward-chaining systems: infer everything that can be inferred from KB each time new sentence is TELL’ed</a:t>
            </a:r>
          </a:p>
          <a:p>
            <a:endParaRPr lang="en-US" sz="2400"/>
          </a:p>
          <a:p>
            <a:r>
              <a:rPr lang="en-US" sz="2400"/>
              <a:t>Appropriate for agent design: as new percepts come in, forward-chaining returns best action</a:t>
            </a:r>
          </a:p>
          <a:p>
            <a:endParaRPr lang="en-US" sz="2400"/>
          </a:p>
          <a:p>
            <a:endParaRPr lang="en-US" sz="2400"/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F48DA-9F31-924B-8ADF-C267117B0C5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possible approach: use a theorem prover, using resolution to forward-chain over KB</a:t>
            </a:r>
          </a:p>
          <a:p>
            <a:endParaRPr lang="en-US"/>
          </a:p>
          <a:p>
            <a:r>
              <a:rPr lang="en-US"/>
              <a:t>More restricted systems can be more efficient.</a:t>
            </a:r>
          </a:p>
          <a:p>
            <a:endParaRPr lang="en-US"/>
          </a:p>
          <a:p>
            <a:r>
              <a:rPr lang="en-US"/>
              <a:t>Typical components:</a:t>
            </a:r>
          </a:p>
          <a:p>
            <a:pPr>
              <a:buFontTx/>
              <a:buNone/>
            </a:pPr>
            <a:r>
              <a:rPr lang="en-US"/>
              <a:t>		- KB called “</a:t>
            </a:r>
            <a:r>
              <a:rPr lang="en-US">
                <a:solidFill>
                  <a:srgbClr val="0066FF"/>
                </a:solidFill>
              </a:rPr>
              <a:t>working memory</a:t>
            </a:r>
            <a:r>
              <a:rPr lang="en-US"/>
              <a:t>” (positive literals, no variables)</a:t>
            </a:r>
          </a:p>
          <a:p>
            <a:pPr>
              <a:buFontTx/>
              <a:buNone/>
            </a:pPr>
            <a:r>
              <a:rPr lang="en-US"/>
              <a:t>		- </a:t>
            </a:r>
            <a:r>
              <a:rPr lang="en-US">
                <a:solidFill>
                  <a:srgbClr val="0066FF"/>
                </a:solidFill>
              </a:rPr>
              <a:t>rule memory</a:t>
            </a:r>
            <a:r>
              <a:rPr lang="en-US"/>
              <a:t> (set of inference rules in form</a:t>
            </a:r>
          </a:p>
          <a:p>
            <a:pPr>
              <a:buFontTx/>
              <a:buNone/>
            </a:pPr>
            <a:r>
              <a:rPr lang="en-US"/>
              <a:t>			</a:t>
            </a:r>
            <a:r>
              <a:rPr lang="en-US">
                <a:solidFill>
                  <a:schemeClr val="hlink"/>
                </a:solidFill>
              </a:rPr>
              <a:t>p1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p2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 …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 </a:t>
            </a:r>
            <a:r>
              <a:rPr lang="en-US">
                <a:solidFill>
                  <a:schemeClr val="hlink"/>
                </a:solidFill>
              </a:rPr>
              <a:t>act1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act2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 …</a:t>
            </a:r>
          </a:p>
          <a:p>
            <a:pPr>
              <a:buFontTx/>
              <a:buNone/>
            </a:pPr>
            <a:r>
              <a:rPr lang="en-US"/>
              <a:t>		- at each cycle: find rules whose premises satisfied</a:t>
            </a:r>
          </a:p>
          <a:p>
            <a:pPr>
              <a:buFontTx/>
              <a:buNone/>
            </a:pPr>
            <a:r>
              <a:rPr lang="en-US"/>
              <a:t>				by working memory (</a:t>
            </a:r>
            <a:r>
              <a:rPr lang="en-US">
                <a:solidFill>
                  <a:srgbClr val="0066FF"/>
                </a:solidFill>
              </a:rPr>
              <a:t>match phase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		- decide which should be executed (</a:t>
            </a:r>
            <a:r>
              <a:rPr lang="en-US">
                <a:solidFill>
                  <a:srgbClr val="0066FF"/>
                </a:solidFill>
              </a:rPr>
              <a:t>conflict resolution phase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		- execute actions of chosen rule (</a:t>
            </a:r>
            <a:r>
              <a:rPr lang="en-US">
                <a:solidFill>
                  <a:srgbClr val="0066FF"/>
                </a:solidFill>
              </a:rPr>
              <a:t>act phase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41661-9247-B648-8446-C0CC0691327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phase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Unification can do it, but inefficient</a:t>
            </a:r>
          </a:p>
          <a:p>
            <a:endParaRPr lang="en-US"/>
          </a:p>
          <a:p>
            <a:r>
              <a:rPr lang="en-US"/>
              <a:t>Rete algorithm (used in OPS-5 system): example</a:t>
            </a:r>
          </a:p>
          <a:p>
            <a:pPr>
              <a:buFontTx/>
              <a:buNone/>
            </a:pPr>
            <a:r>
              <a:rPr lang="en-US"/>
              <a:t>rule memory: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hlink"/>
                </a:solidFill>
              </a:rPr>
              <a:t>A(x)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B(x)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C(y)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</a:t>
            </a:r>
            <a:r>
              <a:rPr lang="en-US">
                <a:solidFill>
                  <a:schemeClr val="hlink"/>
                </a:solidFill>
              </a:rPr>
              <a:t> add D(x)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A(x)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B(y)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D(x)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</a:t>
            </a:r>
            <a:r>
              <a:rPr lang="en-US">
                <a:solidFill>
                  <a:schemeClr val="hlink"/>
                </a:solidFill>
              </a:rPr>
              <a:t> add E(x)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A(x)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B(x)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</a:t>
            </a:r>
            <a:r>
              <a:rPr lang="en-US">
                <a:solidFill>
                  <a:schemeClr val="hlink"/>
                </a:solidFill>
              </a:rPr>
              <a:t> E(x)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</a:t>
            </a:r>
            <a:r>
              <a:rPr lang="en-US">
                <a:solidFill>
                  <a:schemeClr val="hlink"/>
                </a:solidFill>
              </a:rPr>
              <a:t> delete A(x)</a:t>
            </a:r>
          </a:p>
          <a:p>
            <a:pPr>
              <a:buFontTx/>
              <a:buNone/>
            </a:pPr>
            <a:r>
              <a:rPr lang="en-US"/>
              <a:t>working memory: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hlink"/>
                </a:solidFill>
              </a:rPr>
              <a:t>{A(1), A(2), B(2), B(3), B(4), C(5)}</a:t>
            </a:r>
          </a:p>
          <a:p>
            <a:pPr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r>
              <a:rPr lang="en-US"/>
              <a:t>Build Rete network from rule memory, then pass working memory through 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62BB5-1B34-104F-9E23-F4EC685A1BB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0180" name="Line 22"/>
          <p:cNvSpPr>
            <a:spLocks noChangeShapeType="1"/>
          </p:cNvSpPr>
          <p:nvPr/>
        </p:nvSpPr>
        <p:spPr bwMode="auto">
          <a:xfrm>
            <a:off x="4572000" y="3276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1" name="Rectangle 30"/>
          <p:cNvSpPr>
            <a:spLocks noChangeArrowheads="1"/>
          </p:cNvSpPr>
          <p:nvPr/>
        </p:nvSpPr>
        <p:spPr bwMode="auto">
          <a:xfrm>
            <a:off x="4800600" y="3124200"/>
            <a:ext cx="838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Rete network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	D		A=D		add 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B	A=B		C		add D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			E        A=E	delete A</a:t>
            </a:r>
          </a:p>
        </p:txBody>
      </p:sp>
      <p:sp>
        <p:nvSpPr>
          <p:cNvPr id="50184" name="Oval 4"/>
          <p:cNvSpPr>
            <a:spLocks noChangeArrowheads="1"/>
          </p:cNvSpPr>
          <p:nvPr/>
        </p:nvSpPr>
        <p:spPr bwMode="auto">
          <a:xfrm>
            <a:off x="381000" y="22860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Oval 5"/>
          <p:cNvSpPr>
            <a:spLocks noChangeArrowheads="1"/>
          </p:cNvSpPr>
          <p:nvPr/>
        </p:nvSpPr>
        <p:spPr bwMode="auto">
          <a:xfrm>
            <a:off x="1219200" y="22860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6" name="Oval 6"/>
          <p:cNvSpPr>
            <a:spLocks noChangeArrowheads="1"/>
          </p:cNvSpPr>
          <p:nvPr/>
        </p:nvSpPr>
        <p:spPr bwMode="auto">
          <a:xfrm>
            <a:off x="2209800" y="16002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7" name="Oval 7"/>
          <p:cNvSpPr>
            <a:spLocks noChangeArrowheads="1"/>
          </p:cNvSpPr>
          <p:nvPr/>
        </p:nvSpPr>
        <p:spPr bwMode="auto">
          <a:xfrm>
            <a:off x="4038600" y="22860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8" name="Oval 8"/>
          <p:cNvSpPr>
            <a:spLocks noChangeArrowheads="1"/>
          </p:cNvSpPr>
          <p:nvPr/>
        </p:nvSpPr>
        <p:spPr bwMode="auto">
          <a:xfrm>
            <a:off x="4038600" y="2971800"/>
            <a:ext cx="533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Rectangle 9"/>
          <p:cNvSpPr>
            <a:spLocks noChangeArrowheads="1"/>
          </p:cNvSpPr>
          <p:nvPr/>
        </p:nvSpPr>
        <p:spPr bwMode="auto">
          <a:xfrm>
            <a:off x="2209800" y="2362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0" name="Rectangle 10"/>
          <p:cNvSpPr>
            <a:spLocks noChangeArrowheads="1"/>
          </p:cNvSpPr>
          <p:nvPr/>
        </p:nvSpPr>
        <p:spPr bwMode="auto">
          <a:xfrm>
            <a:off x="4038600" y="1600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Rectangle 11"/>
          <p:cNvSpPr>
            <a:spLocks noChangeArrowheads="1"/>
          </p:cNvSpPr>
          <p:nvPr/>
        </p:nvSpPr>
        <p:spPr bwMode="auto">
          <a:xfrm>
            <a:off x="5943600" y="1600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2" name="Rectangle 12"/>
          <p:cNvSpPr>
            <a:spLocks noChangeArrowheads="1"/>
          </p:cNvSpPr>
          <p:nvPr/>
        </p:nvSpPr>
        <p:spPr bwMode="auto">
          <a:xfrm>
            <a:off x="5943600" y="2362200"/>
            <a:ext cx="8382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3" name="Rectangle 13"/>
          <p:cNvSpPr>
            <a:spLocks noChangeArrowheads="1"/>
          </p:cNvSpPr>
          <p:nvPr/>
        </p:nvSpPr>
        <p:spPr bwMode="auto">
          <a:xfrm>
            <a:off x="5943600" y="3048000"/>
            <a:ext cx="11430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4" name="Line 14"/>
          <p:cNvSpPr>
            <a:spLocks noChangeShapeType="1"/>
          </p:cNvSpPr>
          <p:nvPr/>
        </p:nvSpPr>
        <p:spPr bwMode="auto">
          <a:xfrm>
            <a:off x="914400" y="2590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5" name="Line 15"/>
          <p:cNvSpPr>
            <a:spLocks noChangeShapeType="1"/>
          </p:cNvSpPr>
          <p:nvPr/>
        </p:nvSpPr>
        <p:spPr bwMode="auto">
          <a:xfrm>
            <a:off x="17526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6" name="Line 16"/>
          <p:cNvSpPr>
            <a:spLocks noChangeShapeType="1"/>
          </p:cNvSpPr>
          <p:nvPr/>
        </p:nvSpPr>
        <p:spPr bwMode="auto">
          <a:xfrm flipV="1">
            <a:off x="1752600" y="20574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7" name="Line 17"/>
          <p:cNvSpPr>
            <a:spLocks noChangeShapeType="1"/>
          </p:cNvSpPr>
          <p:nvPr/>
        </p:nvSpPr>
        <p:spPr bwMode="auto">
          <a:xfrm>
            <a:off x="2743200" y="1905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8" name="Line 18"/>
          <p:cNvSpPr>
            <a:spLocks noChangeShapeType="1"/>
          </p:cNvSpPr>
          <p:nvPr/>
        </p:nvSpPr>
        <p:spPr bwMode="auto">
          <a:xfrm>
            <a:off x="3048000" y="2590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9" name="Line 19"/>
          <p:cNvSpPr>
            <a:spLocks noChangeShapeType="1"/>
          </p:cNvSpPr>
          <p:nvPr/>
        </p:nvSpPr>
        <p:spPr bwMode="auto">
          <a:xfrm>
            <a:off x="3048000" y="259080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0" name="Line 20"/>
          <p:cNvSpPr>
            <a:spLocks noChangeShapeType="1"/>
          </p:cNvSpPr>
          <p:nvPr/>
        </p:nvSpPr>
        <p:spPr bwMode="auto">
          <a:xfrm>
            <a:off x="4876800" y="1828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1" name="Line 21"/>
          <p:cNvSpPr>
            <a:spLocks noChangeShapeType="1"/>
          </p:cNvSpPr>
          <p:nvPr/>
        </p:nvSpPr>
        <p:spPr bwMode="auto">
          <a:xfrm>
            <a:off x="4572000" y="2590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2" name="Text Box 23"/>
          <p:cNvSpPr txBox="1">
            <a:spLocks noChangeArrowheads="1"/>
          </p:cNvSpPr>
          <p:nvPr/>
        </p:nvSpPr>
        <p:spPr bwMode="auto">
          <a:xfrm>
            <a:off x="223838" y="2895600"/>
            <a:ext cx="690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A(1),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A(2)</a:t>
            </a:r>
          </a:p>
        </p:txBody>
      </p:sp>
      <p:sp>
        <p:nvSpPr>
          <p:cNvPr id="50203" name="Text Box 24"/>
          <p:cNvSpPr txBox="1">
            <a:spLocks noChangeArrowheads="1"/>
          </p:cNvSpPr>
          <p:nvPr/>
        </p:nvSpPr>
        <p:spPr bwMode="auto">
          <a:xfrm>
            <a:off x="1139825" y="2895600"/>
            <a:ext cx="6889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B(2),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B(3),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B(4)</a:t>
            </a:r>
          </a:p>
        </p:txBody>
      </p:sp>
      <p:sp>
        <p:nvSpPr>
          <p:cNvPr id="50204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690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A(2),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B(2)</a:t>
            </a:r>
          </a:p>
        </p:txBody>
      </p:sp>
      <p:sp>
        <p:nvSpPr>
          <p:cNvPr id="50205" name="Text Box 26"/>
          <p:cNvSpPr txBox="1">
            <a:spLocks noChangeArrowheads="1"/>
          </p:cNvSpPr>
          <p:nvPr/>
        </p:nvSpPr>
        <p:spPr bwMode="auto">
          <a:xfrm>
            <a:off x="4484688" y="2590800"/>
            <a:ext cx="62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C(5)</a:t>
            </a:r>
          </a:p>
        </p:txBody>
      </p:sp>
      <p:sp>
        <p:nvSpPr>
          <p:cNvPr id="50206" name="Text Box 27"/>
          <p:cNvSpPr txBox="1">
            <a:spLocks noChangeArrowheads="1"/>
          </p:cNvSpPr>
          <p:nvPr/>
        </p:nvSpPr>
        <p:spPr bwMode="auto">
          <a:xfrm>
            <a:off x="6781800" y="2590800"/>
            <a:ext cx="639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D(2)</a:t>
            </a:r>
          </a:p>
        </p:txBody>
      </p:sp>
      <p:sp>
        <p:nvSpPr>
          <p:cNvPr id="50207" name="Rectangle 29"/>
          <p:cNvSpPr>
            <a:spLocks noChangeArrowheads="1"/>
          </p:cNvSpPr>
          <p:nvPr/>
        </p:nvSpPr>
        <p:spPr bwMode="auto">
          <a:xfrm>
            <a:off x="609600" y="4343400"/>
            <a:ext cx="8178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Circular nodes: fetches to WM; rectangular nodes: unifications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	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A(x)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B(x)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C(y)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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add D(x)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	A(x)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B(y)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D(x)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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add E(x)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	A(x)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B(x)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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E(x) </a:t>
            </a:r>
            <a:r>
              <a:rPr kumimoji="1" lang="en-US" sz="1800">
                <a:solidFill>
                  <a:schemeClr val="hlink"/>
                </a:solidFill>
                <a:latin typeface="Tahoma" charset="0"/>
                <a:sym typeface="Symbol" charset="2"/>
              </a:rPr>
              <a:t></a:t>
            </a: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 delete A(x)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solidFill>
                <a:schemeClr val="hlink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solidFill>
                  <a:schemeClr val="hlink"/>
                </a:solidFill>
                <a:latin typeface="Tahoma" charset="0"/>
              </a:rPr>
              <a:t>{A(1), A(2), B(2), B(3), B(4), C(5)}</a:t>
            </a:r>
            <a:endParaRPr kumimoji="1" lang="en-US" sz="1800">
              <a:latin typeface="Tahom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8B3BC-12BC-3040-A518-C98F9C50AFE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Indexing, retrieval &amp; unification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Implementing sentences &amp; terms:</a:t>
            </a:r>
            <a:r>
              <a:rPr lang="en-US"/>
              <a:t> define syntax and map sentences onto machine representation.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0066FF"/>
                </a:solidFill>
              </a:rPr>
              <a:t>Compound:</a:t>
            </a:r>
            <a:r>
              <a:rPr lang="en-US"/>
              <a:t> has operator &amp; arguments.</a:t>
            </a:r>
          </a:p>
          <a:p>
            <a:pPr>
              <a:buFontTx/>
              <a:buNone/>
            </a:pPr>
            <a:r>
              <a:rPr lang="en-US" sz="1800"/>
              <a:t>		e.g., </a:t>
            </a:r>
            <a:r>
              <a:rPr lang="en-US" sz="1800">
                <a:solidFill>
                  <a:schemeClr val="hlink"/>
                </a:solidFill>
              </a:rPr>
              <a:t>c = P(x) </a:t>
            </a:r>
            <a:r>
              <a:rPr lang="en-US" sz="1800">
                <a:solidFill>
                  <a:schemeClr val="hlink"/>
                </a:solidFill>
                <a:sym typeface="Symbol" charset="2"/>
              </a:rPr>
              <a:t> Q(x)		Op[c] = ; Args[c] = [</a:t>
            </a:r>
            <a:r>
              <a:rPr lang="en-US" sz="1800">
                <a:solidFill>
                  <a:schemeClr val="hlink"/>
                </a:solidFill>
              </a:rPr>
              <a:t>P(x),</a:t>
            </a:r>
            <a:r>
              <a:rPr lang="en-US" sz="1800">
                <a:solidFill>
                  <a:schemeClr val="hlink"/>
                </a:solidFill>
                <a:sym typeface="Symbol" charset="2"/>
              </a:rPr>
              <a:t> Q(x)]</a:t>
            </a:r>
            <a:endParaRPr lang="en-US" sz="1800">
              <a:solidFill>
                <a:schemeClr val="hlink"/>
              </a:solidFill>
            </a:endParaRP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FETCH:</a:t>
            </a:r>
            <a:r>
              <a:rPr lang="en-US"/>
              <a:t> find sentences in KB that have same structure as query.</a:t>
            </a:r>
          </a:p>
          <a:p>
            <a:pPr>
              <a:buFontTx/>
              <a:buNone/>
            </a:pPr>
            <a:r>
              <a:rPr lang="en-US"/>
              <a:t>	ASK makes multiple calls to FETCH.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>
                <a:solidFill>
                  <a:srgbClr val="0066FF"/>
                </a:solidFill>
              </a:rPr>
              <a:t>STORE:</a:t>
            </a:r>
            <a:r>
              <a:rPr lang="en-US"/>
              <a:t> add each conjunct of sentence to KB. Used by TELL.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sz="1800"/>
              <a:t>e.g., </a:t>
            </a:r>
            <a:r>
              <a:rPr lang="en-US" sz="1800">
                <a:solidFill>
                  <a:schemeClr val="hlink"/>
                </a:solidFill>
              </a:rPr>
              <a:t>implement KB as list of conjuncts</a:t>
            </a:r>
          </a:p>
          <a:p>
            <a:pPr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		TELL(KB, A </a:t>
            </a:r>
            <a:r>
              <a:rPr lang="en-US" sz="1800">
                <a:solidFill>
                  <a:schemeClr val="hlink"/>
                </a:solidFill>
                <a:sym typeface="Symbol" charset="2"/>
              </a:rPr>
              <a:t> B)	TELL(KB, C  D)</a:t>
            </a:r>
          </a:p>
          <a:p>
            <a:pPr>
              <a:buFontTx/>
              <a:buNone/>
            </a:pPr>
            <a:r>
              <a:rPr lang="en-US" sz="1800">
                <a:solidFill>
                  <a:schemeClr val="hlink"/>
                </a:solidFill>
                <a:sym typeface="Symbol" charset="2"/>
              </a:rPr>
              <a:t>		then KB contains: [A, B, C, D]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42727C-0E82-7746-9194-9351816AD57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8"/>
                <a:cs typeface="굴림" charset="-128"/>
              </a:rPr>
              <a:t>Rete match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0" y="4162425"/>
            <a:ext cx="1270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A(1), A(2)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1371600" y="4162425"/>
            <a:ext cx="17065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B(2),B(3),B(4)</a:t>
            </a: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3352800" y="4238625"/>
            <a:ext cx="6635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A(2)</a:t>
            </a:r>
          </a:p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B(2)</a:t>
            </a:r>
          </a:p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x/2</a:t>
            </a:r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5076825" y="260350"/>
            <a:ext cx="3781425" cy="1006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A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B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C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y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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add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D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</a:t>
            </a:r>
          </a:p>
          <a:p>
            <a:pPr eaLnBrk="1" latinLnBrk="1" hangingPunct="1"/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A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B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y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D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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add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E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</a:t>
            </a:r>
          </a:p>
          <a:p>
            <a:pPr eaLnBrk="1" latinLnBrk="1" hangingPunct="1"/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A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B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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E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 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  <a:sym typeface="Symbol" charset="2"/>
              </a:rPr>
              <a:t>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 delete 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A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(</a:t>
            </a:r>
            <a:r>
              <a:rPr kumimoji="1" lang="en-US" altLang="ko-KR" sz="2000" i="1">
                <a:latin typeface="Arial" charset="0"/>
                <a:ea typeface="굴림" charset="-128"/>
                <a:cs typeface="굴림" charset="-128"/>
              </a:rPr>
              <a:t>x</a:t>
            </a:r>
            <a:r>
              <a:rPr kumimoji="1" lang="en-US" altLang="ko-KR" sz="2000">
                <a:latin typeface="Arial" charset="0"/>
                <a:ea typeface="굴림" charset="-128"/>
                <a:cs typeface="굴림" charset="-128"/>
              </a:rPr>
              <a:t>)</a:t>
            </a:r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5410200" y="4086225"/>
            <a:ext cx="6492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C(5)</a:t>
            </a:r>
          </a:p>
          <a:p>
            <a:pPr eaLnBrk="1" latinLnBrk="1" hangingPunct="1"/>
            <a:r>
              <a:rPr kumimoji="1" lang="en-US" altLang="ko-KR" sz="2000">
                <a:ea typeface="굴림" charset="-128"/>
                <a:cs typeface="굴림" charset="-128"/>
              </a:rPr>
              <a:t>y/5</a:t>
            </a:r>
          </a:p>
        </p:txBody>
      </p:sp>
      <p:grpSp>
        <p:nvGrpSpPr>
          <p:cNvPr id="51210" name="Group 8"/>
          <p:cNvGrpSpPr>
            <a:grpSpLocks/>
          </p:cNvGrpSpPr>
          <p:nvPr/>
        </p:nvGrpSpPr>
        <p:grpSpPr bwMode="auto">
          <a:xfrm>
            <a:off x="228600" y="2357438"/>
            <a:ext cx="8458200" cy="3978275"/>
            <a:chOff x="144" y="1680"/>
            <a:chExt cx="5328" cy="2506"/>
          </a:xfrm>
        </p:grpSpPr>
        <p:sp>
          <p:nvSpPr>
            <p:cNvPr id="51222" name="Oval 9"/>
            <p:cNvSpPr>
              <a:spLocks noChangeArrowheads="1"/>
            </p:cNvSpPr>
            <p:nvPr/>
          </p:nvSpPr>
          <p:spPr bwMode="auto">
            <a:xfrm>
              <a:off x="288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</a:t>
              </a:r>
            </a:p>
          </p:txBody>
        </p:sp>
        <p:sp>
          <p:nvSpPr>
            <p:cNvPr id="51223" name="Oval 10"/>
            <p:cNvSpPr>
              <a:spLocks noChangeArrowheads="1"/>
            </p:cNvSpPr>
            <p:nvPr/>
          </p:nvSpPr>
          <p:spPr bwMode="auto">
            <a:xfrm>
              <a:off x="2736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E</a:t>
              </a:r>
            </a:p>
          </p:txBody>
        </p:sp>
        <p:sp>
          <p:nvSpPr>
            <p:cNvPr id="51224" name="Oval 11"/>
            <p:cNvSpPr>
              <a:spLocks noChangeArrowheads="1"/>
            </p:cNvSpPr>
            <p:nvPr/>
          </p:nvSpPr>
          <p:spPr bwMode="auto">
            <a:xfrm>
              <a:off x="3216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C</a:t>
              </a:r>
            </a:p>
          </p:txBody>
        </p:sp>
        <p:sp>
          <p:nvSpPr>
            <p:cNvPr id="51225" name="Oval 12"/>
            <p:cNvSpPr>
              <a:spLocks noChangeArrowheads="1"/>
            </p:cNvSpPr>
            <p:nvPr/>
          </p:nvSpPr>
          <p:spPr bwMode="auto">
            <a:xfrm>
              <a:off x="2112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D</a:t>
              </a:r>
            </a:p>
          </p:txBody>
        </p:sp>
        <p:sp>
          <p:nvSpPr>
            <p:cNvPr id="51226" name="Oval 13"/>
            <p:cNvSpPr>
              <a:spLocks noChangeArrowheads="1"/>
            </p:cNvSpPr>
            <p:nvPr/>
          </p:nvSpPr>
          <p:spPr bwMode="auto">
            <a:xfrm>
              <a:off x="1248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B</a:t>
              </a:r>
            </a:p>
          </p:txBody>
        </p:sp>
        <p:sp>
          <p:nvSpPr>
            <p:cNvPr id="51227" name="Rectangle 14"/>
            <p:cNvSpPr>
              <a:spLocks noChangeArrowheads="1"/>
            </p:cNvSpPr>
            <p:nvPr/>
          </p:nvSpPr>
          <p:spPr bwMode="auto">
            <a:xfrm>
              <a:off x="2160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A=B</a:t>
              </a:r>
            </a:p>
          </p:txBody>
        </p:sp>
        <p:sp>
          <p:nvSpPr>
            <p:cNvPr id="51228" name="Rectangle 15"/>
            <p:cNvSpPr>
              <a:spLocks noChangeArrowheads="1"/>
            </p:cNvSpPr>
            <p:nvPr/>
          </p:nvSpPr>
          <p:spPr bwMode="auto">
            <a:xfrm>
              <a:off x="4464" y="1680"/>
              <a:ext cx="96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Add E</a:t>
              </a:r>
            </a:p>
          </p:txBody>
        </p:sp>
        <p:sp>
          <p:nvSpPr>
            <p:cNvPr id="51229" name="Rectangle 16"/>
            <p:cNvSpPr>
              <a:spLocks noChangeArrowheads="1"/>
            </p:cNvSpPr>
            <p:nvPr/>
          </p:nvSpPr>
          <p:spPr bwMode="auto">
            <a:xfrm>
              <a:off x="3216" y="1680"/>
              <a:ext cx="38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A=D</a:t>
              </a:r>
            </a:p>
          </p:txBody>
        </p:sp>
        <p:sp>
          <p:nvSpPr>
            <p:cNvPr id="51230" name="Rectangle 17"/>
            <p:cNvSpPr>
              <a:spLocks noChangeArrowheads="1"/>
            </p:cNvSpPr>
            <p:nvPr/>
          </p:nvSpPr>
          <p:spPr bwMode="auto">
            <a:xfrm>
              <a:off x="4464" y="2448"/>
              <a:ext cx="96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Add D</a:t>
              </a:r>
            </a:p>
          </p:txBody>
        </p:sp>
        <p:sp>
          <p:nvSpPr>
            <p:cNvPr id="51231" name="Rectangle 18"/>
            <p:cNvSpPr>
              <a:spLocks noChangeArrowheads="1"/>
            </p:cNvSpPr>
            <p:nvPr/>
          </p:nvSpPr>
          <p:spPr bwMode="auto">
            <a:xfrm>
              <a:off x="4512" y="3408"/>
              <a:ext cx="96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Delete A</a:t>
              </a:r>
            </a:p>
          </p:txBody>
        </p:sp>
        <p:cxnSp>
          <p:nvCxnSpPr>
            <p:cNvPr id="51232" name="AutoShape 19"/>
            <p:cNvCxnSpPr>
              <a:cxnSpLocks noChangeShapeType="1"/>
              <a:stCxn id="51222" idx="6"/>
              <a:endCxn id="51226" idx="2"/>
            </p:cNvCxnSpPr>
            <p:nvPr/>
          </p:nvCxnSpPr>
          <p:spPr bwMode="auto">
            <a:xfrm>
              <a:off x="624" y="2616"/>
              <a:ext cx="6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3" name="AutoShape 20"/>
            <p:cNvCxnSpPr>
              <a:cxnSpLocks noChangeShapeType="1"/>
              <a:stCxn id="51226" idx="6"/>
              <a:endCxn id="51227" idx="1"/>
            </p:cNvCxnSpPr>
            <p:nvPr/>
          </p:nvCxnSpPr>
          <p:spPr bwMode="auto">
            <a:xfrm>
              <a:off x="1584" y="2616"/>
              <a:ext cx="5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4" name="AutoShape 21"/>
            <p:cNvCxnSpPr>
              <a:cxnSpLocks noChangeShapeType="1"/>
              <a:stCxn id="51227" idx="3"/>
              <a:endCxn id="51224" idx="2"/>
            </p:cNvCxnSpPr>
            <p:nvPr/>
          </p:nvCxnSpPr>
          <p:spPr bwMode="auto">
            <a:xfrm>
              <a:off x="2544" y="2616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5" name="AutoShape 22"/>
            <p:cNvCxnSpPr>
              <a:cxnSpLocks noChangeShapeType="1"/>
              <a:stCxn id="51224" idx="6"/>
              <a:endCxn id="51230" idx="1"/>
            </p:cNvCxnSpPr>
            <p:nvPr/>
          </p:nvCxnSpPr>
          <p:spPr bwMode="auto">
            <a:xfrm>
              <a:off x="3552" y="2616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6" name="AutoShape 23"/>
            <p:cNvCxnSpPr>
              <a:cxnSpLocks noChangeShapeType="1"/>
              <a:stCxn id="51226" idx="7"/>
              <a:endCxn id="51225" idx="3"/>
            </p:cNvCxnSpPr>
            <p:nvPr/>
          </p:nvCxnSpPr>
          <p:spPr bwMode="auto">
            <a:xfrm flipV="1">
              <a:off x="1535" y="1967"/>
              <a:ext cx="626" cy="5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7" name="AutoShape 24"/>
            <p:cNvCxnSpPr>
              <a:cxnSpLocks noChangeShapeType="1"/>
              <a:stCxn id="51227" idx="3"/>
              <a:endCxn id="51223" idx="1"/>
            </p:cNvCxnSpPr>
            <p:nvPr/>
          </p:nvCxnSpPr>
          <p:spPr bwMode="auto">
            <a:xfrm>
              <a:off x="2544" y="2616"/>
              <a:ext cx="241" cy="8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8" name="AutoShape 25"/>
            <p:cNvCxnSpPr>
              <a:cxnSpLocks noChangeShapeType="1"/>
              <a:stCxn id="51225" idx="6"/>
              <a:endCxn id="51229" idx="1"/>
            </p:cNvCxnSpPr>
            <p:nvPr/>
          </p:nvCxnSpPr>
          <p:spPr bwMode="auto">
            <a:xfrm>
              <a:off x="2448" y="1848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39" name="AutoShape 26"/>
            <p:cNvCxnSpPr>
              <a:cxnSpLocks noChangeShapeType="1"/>
              <a:stCxn id="51229" idx="3"/>
              <a:endCxn id="51228" idx="1"/>
            </p:cNvCxnSpPr>
            <p:nvPr/>
          </p:nvCxnSpPr>
          <p:spPr bwMode="auto">
            <a:xfrm>
              <a:off x="3600" y="1848"/>
              <a:ext cx="8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51240" name="AutoShape 27"/>
            <p:cNvCxnSpPr>
              <a:cxnSpLocks noChangeShapeType="1"/>
              <a:stCxn id="51223" idx="6"/>
              <a:endCxn id="51242" idx="1"/>
            </p:cNvCxnSpPr>
            <p:nvPr/>
          </p:nvCxnSpPr>
          <p:spPr bwMode="auto">
            <a:xfrm>
              <a:off x="3072" y="3576"/>
              <a:ext cx="4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51241" name="Text Box 28"/>
            <p:cNvSpPr txBox="1">
              <a:spLocks noChangeArrowheads="1"/>
            </p:cNvSpPr>
            <p:nvPr/>
          </p:nvSpPr>
          <p:spPr bwMode="auto">
            <a:xfrm>
              <a:off x="144" y="3936"/>
              <a:ext cx="256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{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 A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(1),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 A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(2), 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B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(2),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 B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(3),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 B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(4), </a:t>
              </a:r>
              <a:r>
                <a:rPr kumimoji="1" lang="en-US" altLang="ko-KR" sz="2000" i="1">
                  <a:latin typeface="Arial" charset="0"/>
                  <a:ea typeface="굴림" charset="-128"/>
                  <a:cs typeface="굴림" charset="-128"/>
                </a:rPr>
                <a:t>C</a:t>
              </a:r>
              <a:r>
                <a:rPr kumimoji="1" lang="en-US" altLang="ko-KR" sz="2000">
                  <a:latin typeface="Arial" charset="0"/>
                  <a:ea typeface="굴림" charset="-128"/>
                  <a:cs typeface="굴림" charset="-128"/>
                </a:rPr>
                <a:t>(5), </a:t>
              </a:r>
            </a:p>
          </p:txBody>
        </p:sp>
        <p:sp>
          <p:nvSpPr>
            <p:cNvPr id="51242" name="Rectangle 29"/>
            <p:cNvSpPr>
              <a:spLocks noChangeArrowheads="1"/>
            </p:cNvSpPr>
            <p:nvPr/>
          </p:nvSpPr>
          <p:spPr bwMode="auto">
            <a:xfrm>
              <a:off x="3504" y="3408"/>
              <a:ext cx="38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kumimoji="1" lang="en-US" altLang="ko-KR">
                  <a:ea typeface="굴림" charset="-128"/>
                  <a:cs typeface="굴림" charset="-128"/>
                </a:rPr>
                <a:t>A=E</a:t>
              </a:r>
            </a:p>
          </p:txBody>
        </p:sp>
        <p:cxnSp>
          <p:nvCxnSpPr>
            <p:cNvPr id="51243" name="AutoShape 30"/>
            <p:cNvCxnSpPr>
              <a:cxnSpLocks noChangeShapeType="1"/>
              <a:stCxn id="51242" idx="3"/>
              <a:endCxn id="51231" idx="1"/>
            </p:cNvCxnSpPr>
            <p:nvPr/>
          </p:nvCxnSpPr>
          <p:spPr bwMode="auto">
            <a:xfrm>
              <a:off x="3888" y="3576"/>
              <a:ext cx="6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51211" name="Text Box 31"/>
          <p:cNvSpPr txBox="1">
            <a:spLocks noChangeArrowheads="1"/>
          </p:cNvSpPr>
          <p:nvPr/>
        </p:nvSpPr>
        <p:spPr bwMode="auto">
          <a:xfrm>
            <a:off x="4175125" y="5951538"/>
            <a:ext cx="692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800">
                <a:solidFill>
                  <a:srgbClr val="00FF00"/>
                </a:solidFill>
                <a:latin typeface="Arial" charset="0"/>
                <a:ea typeface="굴림" charset="-128"/>
                <a:cs typeface="굴림" charset="-128"/>
              </a:rPr>
              <a:t>D(2),</a:t>
            </a:r>
          </a:p>
        </p:txBody>
      </p:sp>
      <p:sp>
        <p:nvSpPr>
          <p:cNvPr id="51212" name="Text Box 32"/>
          <p:cNvSpPr txBox="1">
            <a:spLocks noChangeArrowheads="1"/>
          </p:cNvSpPr>
          <p:nvPr/>
        </p:nvSpPr>
        <p:spPr bwMode="auto">
          <a:xfrm>
            <a:off x="4860925" y="5929313"/>
            <a:ext cx="8207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chemeClr val="hlink"/>
                </a:solidFill>
                <a:ea typeface="굴림" charset="-128"/>
                <a:cs typeface="굴림" charset="-128"/>
              </a:rPr>
              <a:t>E(2) }</a:t>
            </a:r>
          </a:p>
        </p:txBody>
      </p:sp>
      <p:sp>
        <p:nvSpPr>
          <p:cNvPr id="414753" name="Text Box 33"/>
          <p:cNvSpPr txBox="1">
            <a:spLocks noChangeArrowheads="1"/>
          </p:cNvSpPr>
          <p:nvPr/>
        </p:nvSpPr>
        <p:spPr bwMode="auto">
          <a:xfrm>
            <a:off x="7908925" y="4024313"/>
            <a:ext cx="663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chemeClr val="hlink"/>
                </a:solidFill>
                <a:ea typeface="굴림" charset="-128"/>
                <a:cs typeface="굴림" charset="-128"/>
              </a:rPr>
              <a:t>D(2</a:t>
            </a:r>
            <a:r>
              <a:rPr kumimoji="1" lang="en-US" altLang="ko-KR" sz="2000">
                <a:solidFill>
                  <a:srgbClr val="00FF00"/>
                </a:solidFill>
                <a:ea typeface="굴림" charset="-128"/>
                <a:cs typeface="굴림" charset="-128"/>
              </a:rPr>
              <a:t>)</a:t>
            </a:r>
            <a:endParaRPr kumimoji="1" lang="en-US" altLang="ko-KR" sz="2000">
              <a:ea typeface="굴림" charset="-128"/>
              <a:cs typeface="굴림" charset="-128"/>
            </a:endParaRPr>
          </a:p>
        </p:txBody>
      </p:sp>
      <p:cxnSp>
        <p:nvCxnSpPr>
          <p:cNvPr id="414754" name="AutoShape 34"/>
          <p:cNvCxnSpPr>
            <a:cxnSpLocks noChangeShapeType="1"/>
          </p:cNvCxnSpPr>
          <p:nvPr/>
        </p:nvCxnSpPr>
        <p:spPr bwMode="auto">
          <a:xfrm flipH="1" flipV="1">
            <a:off x="3619500" y="2333625"/>
            <a:ext cx="4991100" cy="1485900"/>
          </a:xfrm>
          <a:prstGeom prst="bentConnector4">
            <a:avLst>
              <a:gd name="adj1" fmla="val -4579"/>
              <a:gd name="adj2" fmla="val 115384"/>
            </a:avLst>
          </a:prstGeom>
          <a:noFill/>
          <a:ln w="12700">
            <a:solidFill>
              <a:srgbClr val="CC3300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414755" name="Text Box 35"/>
          <p:cNvSpPr txBox="1">
            <a:spLocks noChangeArrowheads="1"/>
          </p:cNvSpPr>
          <p:nvPr/>
        </p:nvSpPr>
        <p:spPr bwMode="auto">
          <a:xfrm>
            <a:off x="3565525" y="2805113"/>
            <a:ext cx="663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CC3300"/>
                </a:solidFill>
                <a:ea typeface="굴림" charset="-128"/>
                <a:cs typeface="굴림" charset="-128"/>
              </a:rPr>
              <a:t>D(2</a:t>
            </a:r>
            <a:r>
              <a:rPr kumimoji="1" lang="en-US" altLang="ko-KR" sz="2000">
                <a:solidFill>
                  <a:srgbClr val="00FF00"/>
                </a:solidFill>
                <a:ea typeface="굴림" charset="-128"/>
                <a:cs typeface="굴림" charset="-128"/>
              </a:rPr>
              <a:t>)</a:t>
            </a:r>
          </a:p>
        </p:txBody>
      </p:sp>
      <p:sp>
        <p:nvSpPr>
          <p:cNvPr id="414756" name="Text Box 36"/>
          <p:cNvSpPr txBox="1">
            <a:spLocks noChangeArrowheads="1"/>
          </p:cNvSpPr>
          <p:nvPr/>
        </p:nvSpPr>
        <p:spPr bwMode="auto">
          <a:xfrm>
            <a:off x="5791200" y="2714625"/>
            <a:ext cx="6635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CC3300"/>
                </a:solidFill>
                <a:ea typeface="굴림" charset="-128"/>
                <a:cs typeface="굴림" charset="-128"/>
              </a:rPr>
              <a:t>A(2)</a:t>
            </a:r>
          </a:p>
          <a:p>
            <a:pPr eaLnBrk="1" latinLnBrk="1" hangingPunct="1"/>
            <a:r>
              <a:rPr kumimoji="1" lang="en-US" altLang="ko-KR" sz="2000">
                <a:solidFill>
                  <a:srgbClr val="CC3300"/>
                </a:solidFill>
                <a:ea typeface="굴림" charset="-128"/>
                <a:cs typeface="굴림" charset="-128"/>
              </a:rPr>
              <a:t>D(2)</a:t>
            </a:r>
          </a:p>
          <a:p>
            <a:pPr eaLnBrk="1" latinLnBrk="1" hangingPunct="1"/>
            <a:r>
              <a:rPr kumimoji="1" lang="en-US" altLang="ko-KR" sz="2000">
                <a:solidFill>
                  <a:srgbClr val="CC3300"/>
                </a:solidFill>
                <a:ea typeface="굴림" charset="-128"/>
                <a:cs typeface="굴림" charset="-128"/>
              </a:rPr>
              <a:t>x/2</a:t>
            </a:r>
          </a:p>
        </p:txBody>
      </p:sp>
      <p:sp>
        <p:nvSpPr>
          <p:cNvPr id="414757" name="Text Box 37"/>
          <p:cNvSpPr txBox="1">
            <a:spLocks noChangeArrowheads="1"/>
          </p:cNvSpPr>
          <p:nvPr/>
        </p:nvSpPr>
        <p:spPr bwMode="auto">
          <a:xfrm>
            <a:off x="7908925" y="28813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0066FF"/>
                </a:solidFill>
                <a:ea typeface="굴림" charset="-128"/>
                <a:cs typeface="굴림" charset="-128"/>
              </a:rPr>
              <a:t>E(2)</a:t>
            </a:r>
          </a:p>
        </p:txBody>
      </p:sp>
      <p:cxnSp>
        <p:nvCxnSpPr>
          <p:cNvPr id="414758" name="AutoShape 38"/>
          <p:cNvCxnSpPr>
            <a:cxnSpLocks noChangeShapeType="1"/>
          </p:cNvCxnSpPr>
          <p:nvPr/>
        </p:nvCxnSpPr>
        <p:spPr bwMode="auto">
          <a:xfrm flipH="1">
            <a:off x="4610100" y="2600325"/>
            <a:ext cx="4000500" cy="3009900"/>
          </a:xfrm>
          <a:prstGeom prst="bentConnector4">
            <a:avLst>
              <a:gd name="adj1" fmla="val -12222"/>
              <a:gd name="adj2" fmla="val 107597"/>
            </a:avLst>
          </a:prstGeom>
          <a:noFill/>
          <a:ln w="12700">
            <a:solidFill>
              <a:srgbClr val="0066FF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414759" name="Text Box 39"/>
          <p:cNvSpPr txBox="1">
            <a:spLocks noChangeArrowheads="1"/>
          </p:cNvSpPr>
          <p:nvPr/>
        </p:nvSpPr>
        <p:spPr bwMode="auto">
          <a:xfrm>
            <a:off x="3886200" y="54578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0066FF"/>
                </a:solidFill>
                <a:ea typeface="굴림" charset="-128"/>
                <a:cs typeface="굴림" charset="-128"/>
              </a:rPr>
              <a:t>E(2)</a:t>
            </a:r>
          </a:p>
        </p:txBody>
      </p:sp>
      <p:sp>
        <p:nvSpPr>
          <p:cNvPr id="414760" name="Text Box 40"/>
          <p:cNvSpPr txBox="1">
            <a:spLocks noChangeArrowheads="1"/>
          </p:cNvSpPr>
          <p:nvPr/>
        </p:nvSpPr>
        <p:spPr bwMode="auto">
          <a:xfrm>
            <a:off x="6324600" y="5518150"/>
            <a:ext cx="6635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chemeClr val="folHlink"/>
                </a:solidFill>
                <a:ea typeface="굴림" charset="-128"/>
                <a:cs typeface="굴림" charset="-128"/>
              </a:rPr>
              <a:t>A(2)</a:t>
            </a:r>
          </a:p>
          <a:p>
            <a:pPr eaLnBrk="1" latinLnBrk="1" hangingPunct="1"/>
            <a:r>
              <a:rPr kumimoji="1" lang="en-US" altLang="ko-KR" sz="2000">
                <a:solidFill>
                  <a:schemeClr val="folHlink"/>
                </a:solidFill>
                <a:ea typeface="굴림" charset="-128"/>
                <a:cs typeface="굴림" charset="-128"/>
              </a:rPr>
              <a:t>E(2)</a:t>
            </a:r>
          </a:p>
          <a:p>
            <a:pPr eaLnBrk="1" latinLnBrk="1" hangingPunct="1"/>
            <a:r>
              <a:rPr kumimoji="1" lang="en-US" altLang="ko-KR" sz="2000">
                <a:solidFill>
                  <a:schemeClr val="folHlink"/>
                </a:solidFill>
                <a:ea typeface="굴림" charset="-128"/>
                <a:cs typeface="굴림" charset="-128"/>
              </a:rPr>
              <a:t>x/2</a:t>
            </a:r>
          </a:p>
        </p:txBody>
      </p:sp>
      <p:sp>
        <p:nvSpPr>
          <p:cNvPr id="414761" name="Text Box 41"/>
          <p:cNvSpPr txBox="1">
            <a:spLocks noChangeArrowheads="1"/>
          </p:cNvSpPr>
          <p:nvPr/>
        </p:nvSpPr>
        <p:spPr bwMode="auto">
          <a:xfrm>
            <a:off x="7375525" y="5776913"/>
            <a:ext cx="13890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2000">
                <a:solidFill>
                  <a:srgbClr val="663300"/>
                </a:solidFill>
                <a:ea typeface="굴림" charset="-128"/>
                <a:cs typeface="굴림" charset="-128"/>
              </a:rPr>
              <a:t>Delete A(2)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/>
      <p:bldP spid="414724" grpId="0"/>
      <p:bldP spid="414725" grpId="0"/>
      <p:bldP spid="414727" grpId="0"/>
      <p:bldP spid="414753" grpId="0"/>
      <p:bldP spid="414755" grpId="0"/>
      <p:bldP spid="414756" grpId="0"/>
      <p:bldP spid="414757" grpId="0"/>
      <p:bldP spid="414759" grpId="0"/>
      <p:bldP spid="414760" grpId="0"/>
      <p:bldP spid="4147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6DDDA2-F64F-A340-896F-560A95654C8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Rete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 common parts of rules</a:t>
            </a:r>
          </a:p>
          <a:p>
            <a:endParaRPr lang="en-US"/>
          </a:p>
          <a:p>
            <a:r>
              <a:rPr lang="en-US"/>
              <a:t>Eliminate duplication over time (since for most production systems only a few rules change at each time step)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21AF25-8FEE-8A42-9882-6F35C16FA1D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resolution phase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strategy: execute all actions for all satisfied rules</a:t>
            </a:r>
          </a:p>
          <a:p>
            <a:endParaRPr lang="en-US"/>
          </a:p>
          <a:p>
            <a:r>
              <a:rPr lang="en-US"/>
              <a:t>or, treat them as suggestions and use conflict resolution to pick one action.</a:t>
            </a:r>
          </a:p>
          <a:p>
            <a:endParaRPr lang="en-US"/>
          </a:p>
          <a:p>
            <a:r>
              <a:rPr lang="en-US"/>
              <a:t>Strategies:</a:t>
            </a:r>
          </a:p>
          <a:p>
            <a:pPr>
              <a:buFontTx/>
              <a:buNone/>
            </a:pPr>
            <a:r>
              <a:rPr lang="en-US"/>
              <a:t>	- no duplication (do not execute twice same rule on same args)</a:t>
            </a:r>
          </a:p>
          <a:p>
            <a:pPr>
              <a:buFontTx/>
              <a:buNone/>
            </a:pPr>
            <a:r>
              <a:rPr lang="en-US"/>
              <a:t>	- regency (prefer rules involving recently created WM elements)</a:t>
            </a:r>
          </a:p>
          <a:p>
            <a:pPr>
              <a:buFontTx/>
              <a:buNone/>
            </a:pPr>
            <a:r>
              <a:rPr lang="en-US"/>
              <a:t>	- specificity (prefer more specific rules)</a:t>
            </a:r>
          </a:p>
          <a:p>
            <a:pPr>
              <a:buFontTx/>
              <a:buNone/>
            </a:pPr>
            <a:r>
              <a:rPr lang="en-US"/>
              <a:t>	- operation priority (rank actions by priority and pick highest)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035D5-1BFA-974A-B313-BF435E9AF2DA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systems &amp; semantic networks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notation for logic; equivalent to sentence notation</a:t>
            </a:r>
          </a:p>
          <a:p>
            <a:endParaRPr lang="en-US"/>
          </a:p>
          <a:p>
            <a:r>
              <a:rPr lang="en-US"/>
              <a:t>Focus on categories and relations between them (remember ontologies)</a:t>
            </a:r>
          </a:p>
          <a:p>
            <a:endParaRPr lang="en-US"/>
          </a:p>
          <a:p>
            <a:r>
              <a:rPr lang="en-US"/>
              <a:t>e.g., Cats      		Mammals</a:t>
            </a:r>
          </a:p>
        </p:txBody>
      </p:sp>
      <p:sp>
        <p:nvSpPr>
          <p:cNvPr id="54278" name="Line 4"/>
          <p:cNvSpPr>
            <a:spLocks noChangeShapeType="1"/>
          </p:cNvSpPr>
          <p:nvPr/>
        </p:nvSpPr>
        <p:spPr bwMode="auto">
          <a:xfrm>
            <a:off x="2057400" y="3276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346325" y="2833688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Subset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BBF8CA-CAF7-0248-86D0-C70A2EADBDB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8"/>
                <a:cs typeface="굴림" charset="-128"/>
              </a:rPr>
              <a:t>Syntax and Semantics </a:t>
            </a: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533400" y="2362200"/>
            <a:ext cx="8001000" cy="381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762000" y="2274888"/>
            <a:ext cx="1460500" cy="3816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Link Type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</a:rPr>
              <a:t>A   </a:t>
            </a: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  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    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    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    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     B</a:t>
            </a:r>
            <a:endParaRPr kumimoji="1" lang="en-US" altLang="ko-KR">
              <a:ea typeface="굴림" charset="-128"/>
              <a:cs typeface="굴림" charset="-128"/>
            </a:endParaRP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990600" y="3048000"/>
            <a:ext cx="7270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Subset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990600" y="3657600"/>
            <a:ext cx="8747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Member</a:t>
            </a:r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1219200" y="4191000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R</a:t>
            </a:r>
          </a:p>
        </p:txBody>
      </p:sp>
      <p:sp>
        <p:nvSpPr>
          <p:cNvPr id="55306" name="Text Box 9"/>
          <p:cNvSpPr txBox="1">
            <a:spLocks noChangeArrowheads="1"/>
          </p:cNvSpPr>
          <p:nvPr/>
        </p:nvSpPr>
        <p:spPr bwMode="auto">
          <a:xfrm>
            <a:off x="1262063" y="5421313"/>
            <a:ext cx="3190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R</a:t>
            </a:r>
          </a:p>
        </p:txBody>
      </p:sp>
      <p:sp>
        <p:nvSpPr>
          <p:cNvPr id="55307" name="Rectangle 10"/>
          <p:cNvSpPr>
            <a:spLocks noChangeArrowheads="1"/>
          </p:cNvSpPr>
          <p:nvPr/>
        </p:nvSpPr>
        <p:spPr bwMode="auto">
          <a:xfrm>
            <a:off x="1295400" y="5486400"/>
            <a:ext cx="231775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1219200" y="54102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219200" y="4899025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 sz="1600">
                <a:ea typeface="굴림" charset="-128"/>
                <a:cs typeface="굴림" charset="-128"/>
              </a:rPr>
              <a:t>R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1219200" y="4954588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4114800" y="2286000"/>
            <a:ext cx="3994150" cy="3816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Semantics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</a:rPr>
              <a:t>A </a:t>
            </a: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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A  B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R(A,B)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x x  A  R(x,y)</a:t>
            </a:r>
          </a:p>
          <a:p>
            <a:pPr eaLnBrk="1" latinLnBrk="1" hangingPunct="1">
              <a:lnSpc>
                <a:spcPct val="170000"/>
              </a:lnSpc>
            </a:pPr>
            <a:r>
              <a:rPr kumimoji="1" lang="en-US" altLang="ko-KR">
                <a:ea typeface="굴림" charset="-128"/>
                <a:cs typeface="굴림" charset="-128"/>
                <a:sym typeface="Symbol" charset="2"/>
              </a:rPr>
              <a:t>x y x  A  y B  R(x,y)</a:t>
            </a:r>
            <a:endParaRPr kumimoji="1" lang="en-US" altLang="ko-KR">
              <a:ea typeface="굴림" charset="-128"/>
              <a:cs typeface="굴림" charset="-128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533400" y="2971800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3276600" y="2362200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26E962-36A8-2A47-ADF2-040FE235FFC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8"/>
                <a:cs typeface="굴림" charset="-128"/>
              </a:rPr>
              <a:t>Semantic Network Representation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3200400" y="2216150"/>
            <a:ext cx="10969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Animal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895600" y="5035550"/>
            <a:ext cx="1081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Ostrich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838200" y="5035550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Canary</a:t>
            </a:r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4495800" y="3511550"/>
            <a:ext cx="709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Fish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1752600" y="3587750"/>
            <a:ext cx="725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Bird</a:t>
            </a:r>
          </a:p>
        </p:txBody>
      </p:sp>
      <p:sp>
        <p:nvSpPr>
          <p:cNvPr id="56330" name="Line 8"/>
          <p:cNvSpPr>
            <a:spLocks noChangeShapeType="1"/>
          </p:cNvSpPr>
          <p:nvPr/>
        </p:nvSpPr>
        <p:spPr bwMode="auto">
          <a:xfrm flipV="1">
            <a:off x="2209800" y="274955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 flipH="1" flipV="1">
            <a:off x="3886200" y="2749550"/>
            <a:ext cx="838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 flipV="1">
            <a:off x="1447800" y="4044950"/>
            <a:ext cx="609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Line 11"/>
          <p:cNvSpPr>
            <a:spLocks noChangeShapeType="1"/>
          </p:cNvSpPr>
          <p:nvPr/>
        </p:nvSpPr>
        <p:spPr bwMode="auto">
          <a:xfrm flipH="1" flipV="1">
            <a:off x="2286000" y="4044950"/>
            <a:ext cx="1066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Line 12"/>
          <p:cNvSpPr>
            <a:spLocks noChangeShapeType="1"/>
          </p:cNvSpPr>
          <p:nvPr/>
        </p:nvSpPr>
        <p:spPr bwMode="auto">
          <a:xfrm flipH="1">
            <a:off x="914400" y="549275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>
            <a:off x="1371600" y="549275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Line 14"/>
          <p:cNvSpPr>
            <a:spLocks noChangeShapeType="1"/>
          </p:cNvSpPr>
          <p:nvPr/>
        </p:nvSpPr>
        <p:spPr bwMode="auto">
          <a:xfrm flipH="1">
            <a:off x="3048000" y="549275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>
            <a:off x="3505200" y="549275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 flipV="1">
            <a:off x="2590800" y="335915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9" name="Line 17"/>
          <p:cNvSpPr>
            <a:spLocks noChangeShapeType="1"/>
          </p:cNvSpPr>
          <p:nvPr/>
        </p:nvSpPr>
        <p:spPr bwMode="auto">
          <a:xfrm>
            <a:off x="2590800" y="38163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0" name="Line 18"/>
          <p:cNvSpPr>
            <a:spLocks noChangeShapeType="1"/>
          </p:cNvSpPr>
          <p:nvPr/>
        </p:nvSpPr>
        <p:spPr bwMode="auto">
          <a:xfrm>
            <a:off x="2590800" y="389255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1" name="Line 19"/>
          <p:cNvSpPr>
            <a:spLocks noChangeShapeType="1"/>
          </p:cNvSpPr>
          <p:nvPr/>
        </p:nvSpPr>
        <p:spPr bwMode="auto">
          <a:xfrm flipV="1">
            <a:off x="4419600" y="1987550"/>
            <a:ext cx="78422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2" name="Line 20"/>
          <p:cNvSpPr>
            <a:spLocks noChangeShapeType="1"/>
          </p:cNvSpPr>
          <p:nvPr/>
        </p:nvSpPr>
        <p:spPr bwMode="auto">
          <a:xfrm flipV="1">
            <a:off x="4419600" y="2368550"/>
            <a:ext cx="78422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3" name="Line 21"/>
          <p:cNvSpPr>
            <a:spLocks noChangeShapeType="1"/>
          </p:cNvSpPr>
          <p:nvPr/>
        </p:nvSpPr>
        <p:spPr bwMode="auto">
          <a:xfrm>
            <a:off x="4419600" y="2520950"/>
            <a:ext cx="784225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4" name="Text Box 22"/>
          <p:cNvSpPr txBox="1">
            <a:spLocks noChangeArrowheads="1"/>
          </p:cNvSpPr>
          <p:nvPr/>
        </p:nvSpPr>
        <p:spPr bwMode="auto">
          <a:xfrm>
            <a:off x="5305425" y="1724025"/>
            <a:ext cx="99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Breath</a:t>
            </a:r>
          </a:p>
        </p:txBody>
      </p:sp>
      <p:sp>
        <p:nvSpPr>
          <p:cNvPr id="56345" name="Text Box 23"/>
          <p:cNvSpPr txBox="1">
            <a:spLocks noChangeArrowheads="1"/>
          </p:cNvSpPr>
          <p:nvPr/>
        </p:nvSpPr>
        <p:spPr bwMode="auto">
          <a:xfrm>
            <a:off x="5321300" y="2166938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Skin</a:t>
            </a:r>
          </a:p>
        </p:txBody>
      </p:sp>
      <p:sp>
        <p:nvSpPr>
          <p:cNvPr id="56346" name="Text Box 24"/>
          <p:cNvSpPr txBox="1">
            <a:spLocks noChangeArrowheads="1"/>
          </p:cNvSpPr>
          <p:nvPr/>
        </p:nvSpPr>
        <p:spPr bwMode="auto">
          <a:xfrm>
            <a:off x="5321300" y="2547938"/>
            <a:ext cx="895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Move</a:t>
            </a:r>
          </a:p>
        </p:txBody>
      </p:sp>
      <p:sp>
        <p:nvSpPr>
          <p:cNvPr id="56347" name="Text Box 25"/>
          <p:cNvSpPr txBox="1">
            <a:spLocks noChangeArrowheads="1"/>
          </p:cNvSpPr>
          <p:nvPr/>
        </p:nvSpPr>
        <p:spPr bwMode="auto">
          <a:xfrm>
            <a:off x="3276600" y="3995738"/>
            <a:ext cx="1216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Feathers</a:t>
            </a:r>
          </a:p>
        </p:txBody>
      </p:sp>
      <p:sp>
        <p:nvSpPr>
          <p:cNvPr id="56348" name="Text Box 26"/>
          <p:cNvSpPr txBox="1">
            <a:spLocks noChangeArrowheads="1"/>
          </p:cNvSpPr>
          <p:nvPr/>
        </p:nvSpPr>
        <p:spPr bwMode="auto">
          <a:xfrm>
            <a:off x="3200400" y="3538538"/>
            <a:ext cx="979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Wings</a:t>
            </a:r>
          </a:p>
        </p:txBody>
      </p:sp>
      <p:sp>
        <p:nvSpPr>
          <p:cNvPr id="56349" name="Text Box 27"/>
          <p:cNvSpPr txBox="1">
            <a:spLocks noChangeArrowheads="1"/>
          </p:cNvSpPr>
          <p:nvPr/>
        </p:nvSpPr>
        <p:spPr bwMode="auto">
          <a:xfrm>
            <a:off x="3200400" y="3081338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Fly</a:t>
            </a:r>
          </a:p>
        </p:txBody>
      </p:sp>
      <p:sp>
        <p:nvSpPr>
          <p:cNvPr id="56350" name="Text Box 28"/>
          <p:cNvSpPr txBox="1">
            <a:spLocks noChangeArrowheads="1"/>
          </p:cNvSpPr>
          <p:nvPr/>
        </p:nvSpPr>
        <p:spPr bwMode="auto">
          <a:xfrm>
            <a:off x="3657600" y="5900738"/>
            <a:ext cx="67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Tall</a:t>
            </a:r>
          </a:p>
        </p:txBody>
      </p:sp>
      <p:sp>
        <p:nvSpPr>
          <p:cNvPr id="56351" name="Text Box 29"/>
          <p:cNvSpPr txBox="1">
            <a:spLocks noChangeArrowheads="1"/>
          </p:cNvSpPr>
          <p:nvPr/>
        </p:nvSpPr>
        <p:spPr bwMode="auto">
          <a:xfrm>
            <a:off x="2590800" y="5900738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Fly</a:t>
            </a:r>
          </a:p>
        </p:txBody>
      </p:sp>
      <p:sp>
        <p:nvSpPr>
          <p:cNvPr id="56352" name="Text Box 30"/>
          <p:cNvSpPr txBox="1">
            <a:spLocks noChangeArrowheads="1"/>
          </p:cNvSpPr>
          <p:nvPr/>
        </p:nvSpPr>
        <p:spPr bwMode="auto">
          <a:xfrm>
            <a:off x="1371600" y="5900738"/>
            <a:ext cx="1081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Yellow</a:t>
            </a:r>
          </a:p>
        </p:txBody>
      </p:sp>
      <p:sp>
        <p:nvSpPr>
          <p:cNvPr id="56353" name="Text Box 31"/>
          <p:cNvSpPr txBox="1">
            <a:spLocks noChangeArrowheads="1"/>
          </p:cNvSpPr>
          <p:nvPr/>
        </p:nvSpPr>
        <p:spPr bwMode="auto">
          <a:xfrm>
            <a:off x="381000" y="5900738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ea typeface="굴림" charset="-128"/>
                <a:cs typeface="굴림" charset="-128"/>
              </a:rPr>
              <a:t>Sing</a:t>
            </a:r>
          </a:p>
        </p:txBody>
      </p:sp>
      <p:sp>
        <p:nvSpPr>
          <p:cNvPr id="56354" name="Text Box 32"/>
          <p:cNvSpPr txBox="1">
            <a:spLocks noChangeArrowheads="1"/>
          </p:cNvSpPr>
          <p:nvPr/>
        </p:nvSpPr>
        <p:spPr bwMode="auto">
          <a:xfrm>
            <a:off x="4251325" y="1800225"/>
            <a:ext cx="606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</a:t>
            </a:r>
          </a:p>
        </p:txBody>
      </p:sp>
      <p:sp>
        <p:nvSpPr>
          <p:cNvPr id="56355" name="Text Box 33"/>
          <p:cNvSpPr txBox="1">
            <a:spLocks noChangeArrowheads="1"/>
          </p:cNvSpPr>
          <p:nvPr/>
        </p:nvSpPr>
        <p:spPr bwMode="auto">
          <a:xfrm>
            <a:off x="4343400" y="2524125"/>
            <a:ext cx="606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</a:t>
            </a:r>
          </a:p>
        </p:txBody>
      </p:sp>
      <p:sp>
        <p:nvSpPr>
          <p:cNvPr id="56356" name="Text Box 34"/>
          <p:cNvSpPr txBox="1">
            <a:spLocks noChangeArrowheads="1"/>
          </p:cNvSpPr>
          <p:nvPr/>
        </p:nvSpPr>
        <p:spPr bwMode="auto">
          <a:xfrm>
            <a:off x="4495800" y="2066925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has</a:t>
            </a:r>
          </a:p>
        </p:txBody>
      </p:sp>
      <p:sp>
        <p:nvSpPr>
          <p:cNvPr id="56357" name="Text Box 35"/>
          <p:cNvSpPr txBox="1">
            <a:spLocks noChangeArrowheads="1"/>
          </p:cNvSpPr>
          <p:nvPr/>
        </p:nvSpPr>
        <p:spPr bwMode="auto">
          <a:xfrm>
            <a:off x="2743200" y="3438525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has</a:t>
            </a:r>
          </a:p>
        </p:txBody>
      </p:sp>
      <p:sp>
        <p:nvSpPr>
          <p:cNvPr id="56358" name="Text Box 36"/>
          <p:cNvSpPr txBox="1">
            <a:spLocks noChangeArrowheads="1"/>
          </p:cNvSpPr>
          <p:nvPr/>
        </p:nvSpPr>
        <p:spPr bwMode="auto">
          <a:xfrm>
            <a:off x="2514600" y="3209925"/>
            <a:ext cx="606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</a:t>
            </a:r>
          </a:p>
        </p:txBody>
      </p:sp>
      <p:sp>
        <p:nvSpPr>
          <p:cNvPr id="56359" name="Text Box 37"/>
          <p:cNvSpPr txBox="1">
            <a:spLocks noChangeArrowheads="1"/>
          </p:cNvSpPr>
          <p:nvPr/>
        </p:nvSpPr>
        <p:spPr bwMode="auto">
          <a:xfrm>
            <a:off x="1143000" y="435292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 a</a:t>
            </a:r>
          </a:p>
        </p:txBody>
      </p:sp>
      <p:sp>
        <p:nvSpPr>
          <p:cNvPr id="56360" name="Text Box 38"/>
          <p:cNvSpPr txBox="1">
            <a:spLocks noChangeArrowheads="1"/>
          </p:cNvSpPr>
          <p:nvPr/>
        </p:nvSpPr>
        <p:spPr bwMode="auto">
          <a:xfrm>
            <a:off x="2286000" y="442912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 a</a:t>
            </a:r>
          </a:p>
        </p:txBody>
      </p:sp>
      <p:sp>
        <p:nvSpPr>
          <p:cNvPr id="56361" name="Text Box 39"/>
          <p:cNvSpPr txBox="1">
            <a:spLocks noChangeArrowheads="1"/>
          </p:cNvSpPr>
          <p:nvPr/>
        </p:nvSpPr>
        <p:spPr bwMode="auto">
          <a:xfrm>
            <a:off x="2514600" y="3895725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has</a:t>
            </a:r>
          </a:p>
        </p:txBody>
      </p:sp>
      <p:sp>
        <p:nvSpPr>
          <p:cNvPr id="56362" name="Text Box 40"/>
          <p:cNvSpPr txBox="1">
            <a:spLocks noChangeArrowheads="1"/>
          </p:cNvSpPr>
          <p:nvPr/>
        </p:nvSpPr>
        <p:spPr bwMode="auto">
          <a:xfrm>
            <a:off x="1524000" y="541972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</a:t>
            </a:r>
          </a:p>
        </p:txBody>
      </p:sp>
      <p:sp>
        <p:nvSpPr>
          <p:cNvPr id="56363" name="Text Box 41"/>
          <p:cNvSpPr txBox="1">
            <a:spLocks noChangeArrowheads="1"/>
          </p:cNvSpPr>
          <p:nvPr/>
        </p:nvSpPr>
        <p:spPr bwMode="auto">
          <a:xfrm>
            <a:off x="3657600" y="534352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</a:t>
            </a:r>
          </a:p>
        </p:txBody>
      </p:sp>
      <p:sp>
        <p:nvSpPr>
          <p:cNvPr id="56364" name="Text Box 42"/>
          <p:cNvSpPr txBox="1">
            <a:spLocks noChangeArrowheads="1"/>
          </p:cNvSpPr>
          <p:nvPr/>
        </p:nvSpPr>
        <p:spPr bwMode="auto">
          <a:xfrm>
            <a:off x="533400" y="5419725"/>
            <a:ext cx="606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</a:t>
            </a:r>
          </a:p>
        </p:txBody>
      </p:sp>
      <p:sp>
        <p:nvSpPr>
          <p:cNvPr id="56365" name="Text Box 43"/>
          <p:cNvSpPr txBox="1">
            <a:spLocks noChangeArrowheads="1"/>
          </p:cNvSpPr>
          <p:nvPr/>
        </p:nvSpPr>
        <p:spPr bwMode="auto">
          <a:xfrm>
            <a:off x="2438400" y="5419725"/>
            <a:ext cx="99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cannot</a:t>
            </a:r>
          </a:p>
        </p:txBody>
      </p:sp>
      <p:sp>
        <p:nvSpPr>
          <p:cNvPr id="56366" name="Text Box 44"/>
          <p:cNvSpPr txBox="1">
            <a:spLocks noChangeArrowheads="1"/>
          </p:cNvSpPr>
          <p:nvPr/>
        </p:nvSpPr>
        <p:spPr bwMode="auto">
          <a:xfrm>
            <a:off x="2438400" y="267652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 a</a:t>
            </a:r>
          </a:p>
        </p:txBody>
      </p:sp>
      <p:sp>
        <p:nvSpPr>
          <p:cNvPr id="56367" name="Text Box 45"/>
          <p:cNvSpPr txBox="1">
            <a:spLocks noChangeArrowheads="1"/>
          </p:cNvSpPr>
          <p:nvPr/>
        </p:nvSpPr>
        <p:spPr bwMode="auto">
          <a:xfrm>
            <a:off x="3962400" y="290512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chemeClr val="tx2"/>
                </a:solidFill>
                <a:ea typeface="굴림" charset="-128"/>
                <a:cs typeface="굴림" charset="-128"/>
              </a:rPr>
              <a:t>Is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network link types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7625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Link type		Semantics			Example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A </a:t>
            </a:r>
            <a:r>
              <a:rPr lang="en-US">
                <a:sym typeface="Symbol" charset="2"/>
              </a:rPr>
              <a:t> </a:t>
            </a:r>
            <a:r>
              <a:rPr lang="en-US"/>
              <a:t>B				Cats          Mammals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A </a:t>
            </a:r>
            <a:r>
              <a:rPr lang="en-US">
                <a:sym typeface="Symbol" charset="2"/>
              </a:rPr>
              <a:t> </a:t>
            </a:r>
            <a:r>
              <a:rPr lang="en-US"/>
              <a:t>B				Bill 	        Cats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R(A, B)				Bill	         12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</a:t>
            </a:r>
            <a:r>
              <a:rPr lang="en-US">
                <a:sym typeface="Symbol" charset="2"/>
              </a:rPr>
              <a:t></a:t>
            </a:r>
            <a:r>
              <a:rPr lang="en-US"/>
              <a:t>x    x </a:t>
            </a:r>
            <a:r>
              <a:rPr lang="en-US">
                <a:sym typeface="Symbol" charset="2"/>
              </a:rPr>
              <a:t> </a:t>
            </a:r>
            <a:r>
              <a:rPr lang="en-US"/>
              <a:t>A </a:t>
            </a:r>
            <a:r>
              <a:rPr lang="en-US">
                <a:sym typeface="Symbol" charset="2"/>
              </a:rPr>
              <a:t> </a:t>
            </a:r>
            <a:r>
              <a:rPr lang="en-US"/>
              <a:t>R(x, B)		Birds	             2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     B		</a:t>
            </a:r>
            <a:r>
              <a:rPr lang="en-US">
                <a:sym typeface="Symbol" charset="2"/>
              </a:rPr>
              <a:t></a:t>
            </a:r>
            <a:r>
              <a:rPr lang="en-US"/>
              <a:t>x </a:t>
            </a:r>
            <a:r>
              <a:rPr lang="en-US">
                <a:sym typeface="Symbol" charset="2"/>
              </a:rPr>
              <a:t></a:t>
            </a:r>
            <a:r>
              <a:rPr lang="en-US"/>
              <a:t>y x </a:t>
            </a:r>
            <a:r>
              <a:rPr lang="en-US">
                <a:sym typeface="Symbol" charset="2"/>
              </a:rPr>
              <a:t> </a:t>
            </a:r>
            <a:r>
              <a:rPr lang="en-US"/>
              <a:t>A </a:t>
            </a:r>
            <a:r>
              <a:rPr lang="en-US">
                <a:sym typeface="Symbol" charset="2"/>
              </a:rPr>
              <a:t> </a:t>
            </a:r>
            <a:r>
              <a:rPr lang="en-US"/>
              <a:t>y </a:t>
            </a:r>
            <a:r>
              <a:rPr lang="en-US">
                <a:sym typeface="Symbol" charset="2"/>
              </a:rPr>
              <a:t> </a:t>
            </a:r>
            <a:r>
              <a:rPr lang="en-US"/>
              <a:t>B </a:t>
            </a:r>
            <a:r>
              <a:rPr lang="en-US">
                <a:sym typeface="Symbol" charset="2"/>
              </a:rPr>
              <a:t> </a:t>
            </a:r>
            <a:r>
              <a:rPr lang="en-US"/>
              <a:t>R(x, y)	Birds	           Birds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457200" y="4038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4800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352" name="Group 30"/>
          <p:cNvGrpSpPr>
            <a:grpSpLocks/>
          </p:cNvGrpSpPr>
          <p:nvPr/>
        </p:nvGrpSpPr>
        <p:grpSpPr bwMode="auto">
          <a:xfrm>
            <a:off x="457200" y="2209800"/>
            <a:ext cx="1066800" cy="396875"/>
            <a:chOff x="480" y="1392"/>
            <a:chExt cx="672" cy="250"/>
          </a:xfrm>
        </p:grpSpPr>
        <p:sp>
          <p:nvSpPr>
            <p:cNvPr id="57379" name="Line 4"/>
            <p:cNvSpPr>
              <a:spLocks noChangeShapeType="1"/>
            </p:cNvSpPr>
            <p:nvPr/>
          </p:nvSpPr>
          <p:spPr bwMode="auto">
            <a:xfrm>
              <a:off x="480" y="163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80" name="Text Box 9"/>
            <p:cNvSpPr txBox="1">
              <a:spLocks noChangeArrowheads="1"/>
            </p:cNvSpPr>
            <p:nvPr/>
          </p:nvSpPr>
          <p:spPr bwMode="auto">
            <a:xfrm>
              <a:off x="480" y="1392"/>
              <a:ext cx="5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Subset</a:t>
              </a:r>
            </a:p>
          </p:txBody>
        </p:sp>
      </p:grpSp>
      <p:grpSp>
        <p:nvGrpSpPr>
          <p:cNvPr id="57353" name="Group 31"/>
          <p:cNvGrpSpPr>
            <a:grpSpLocks/>
          </p:cNvGrpSpPr>
          <p:nvPr/>
        </p:nvGrpSpPr>
        <p:grpSpPr bwMode="auto">
          <a:xfrm>
            <a:off x="457200" y="2971800"/>
            <a:ext cx="1066800" cy="396875"/>
            <a:chOff x="480" y="1872"/>
            <a:chExt cx="672" cy="250"/>
          </a:xfrm>
        </p:grpSpPr>
        <p:sp>
          <p:nvSpPr>
            <p:cNvPr id="57377" name="Line 5"/>
            <p:cNvSpPr>
              <a:spLocks noChangeShapeType="1"/>
            </p:cNvSpPr>
            <p:nvPr/>
          </p:nvSpPr>
          <p:spPr bwMode="auto">
            <a:xfrm>
              <a:off x="480" y="21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78" name="Text Box 10"/>
            <p:cNvSpPr txBox="1">
              <a:spLocks noChangeArrowheads="1"/>
            </p:cNvSpPr>
            <p:nvPr/>
          </p:nvSpPr>
          <p:spPr bwMode="auto">
            <a:xfrm>
              <a:off x="480" y="1872"/>
              <a:ext cx="6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Member</a:t>
              </a:r>
            </a:p>
          </p:txBody>
        </p:sp>
      </p:grpSp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762000" y="36576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R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762000" y="43275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R</a:t>
            </a:r>
          </a:p>
        </p:txBody>
      </p:sp>
      <p:sp>
        <p:nvSpPr>
          <p:cNvPr id="57356" name="Rectangle 14"/>
          <p:cNvSpPr>
            <a:spLocks noChangeArrowheads="1"/>
          </p:cNvSpPr>
          <p:nvPr/>
        </p:nvSpPr>
        <p:spPr bwMode="auto">
          <a:xfrm>
            <a:off x="762000" y="4343400"/>
            <a:ext cx="3048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357" name="Group 17"/>
          <p:cNvGrpSpPr>
            <a:grpSpLocks/>
          </p:cNvGrpSpPr>
          <p:nvPr/>
        </p:nvGrpSpPr>
        <p:grpSpPr bwMode="auto">
          <a:xfrm>
            <a:off x="457200" y="4976813"/>
            <a:ext cx="1066800" cy="509587"/>
            <a:chOff x="480" y="3135"/>
            <a:chExt cx="672" cy="321"/>
          </a:xfrm>
        </p:grpSpPr>
        <p:sp>
          <p:nvSpPr>
            <p:cNvPr id="57373" name="Line 8"/>
            <p:cNvSpPr>
              <a:spLocks noChangeShapeType="1"/>
            </p:cNvSpPr>
            <p:nvPr/>
          </p:nvSpPr>
          <p:spPr bwMode="auto">
            <a:xfrm>
              <a:off x="480" y="34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74" name="Text Box 13"/>
            <p:cNvSpPr txBox="1">
              <a:spLocks noChangeArrowheads="1"/>
            </p:cNvSpPr>
            <p:nvPr/>
          </p:nvSpPr>
          <p:spPr bwMode="auto">
            <a:xfrm>
              <a:off x="672" y="315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R</a:t>
              </a:r>
            </a:p>
          </p:txBody>
        </p:sp>
        <p:sp>
          <p:nvSpPr>
            <p:cNvPr id="57375" name="Rectangle 15"/>
            <p:cNvSpPr>
              <a:spLocks noChangeArrowheads="1"/>
            </p:cNvSpPr>
            <p:nvPr/>
          </p:nvSpPr>
          <p:spPr bwMode="auto">
            <a:xfrm>
              <a:off x="702" y="3183"/>
              <a:ext cx="14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76" name="Rectangle 16"/>
            <p:cNvSpPr>
              <a:spLocks noChangeArrowheads="1"/>
            </p:cNvSpPr>
            <p:nvPr/>
          </p:nvSpPr>
          <p:spPr bwMode="auto">
            <a:xfrm>
              <a:off x="652" y="3135"/>
              <a:ext cx="24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358" name="Line 19"/>
          <p:cNvSpPr>
            <a:spLocks noChangeShapeType="1"/>
          </p:cNvSpPr>
          <p:nvPr/>
        </p:nvSpPr>
        <p:spPr bwMode="auto">
          <a:xfrm>
            <a:off x="7239000" y="553878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359" name="Group 39"/>
          <p:cNvGrpSpPr>
            <a:grpSpLocks/>
          </p:cNvGrpSpPr>
          <p:nvPr/>
        </p:nvGrpSpPr>
        <p:grpSpPr bwMode="auto">
          <a:xfrm>
            <a:off x="7275513" y="4997450"/>
            <a:ext cx="946150" cy="457200"/>
            <a:chOff x="4732" y="3168"/>
            <a:chExt cx="596" cy="288"/>
          </a:xfrm>
        </p:grpSpPr>
        <p:sp>
          <p:nvSpPr>
            <p:cNvPr id="57370" name="Text Box 20"/>
            <p:cNvSpPr txBox="1">
              <a:spLocks noChangeArrowheads="1"/>
            </p:cNvSpPr>
            <p:nvPr/>
          </p:nvSpPr>
          <p:spPr bwMode="auto">
            <a:xfrm>
              <a:off x="4752" y="3191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Parent</a:t>
              </a:r>
            </a:p>
          </p:txBody>
        </p:sp>
        <p:sp>
          <p:nvSpPr>
            <p:cNvPr id="57371" name="Rectangle 21"/>
            <p:cNvSpPr>
              <a:spLocks noChangeArrowheads="1"/>
            </p:cNvSpPr>
            <p:nvPr/>
          </p:nvSpPr>
          <p:spPr bwMode="auto">
            <a:xfrm>
              <a:off x="4782" y="3216"/>
              <a:ext cx="49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72" name="Rectangle 22"/>
            <p:cNvSpPr>
              <a:spLocks noChangeArrowheads="1"/>
            </p:cNvSpPr>
            <p:nvPr/>
          </p:nvSpPr>
          <p:spPr bwMode="auto">
            <a:xfrm>
              <a:off x="4732" y="3168"/>
              <a:ext cx="5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360" name="Line 24"/>
          <p:cNvSpPr>
            <a:spLocks noChangeShapeType="1"/>
          </p:cNvSpPr>
          <p:nvPr/>
        </p:nvSpPr>
        <p:spPr bwMode="auto">
          <a:xfrm>
            <a:off x="7315200" y="477678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Text Box 25"/>
          <p:cNvSpPr txBox="1">
            <a:spLocks noChangeArrowheads="1"/>
          </p:cNvSpPr>
          <p:nvPr/>
        </p:nvSpPr>
        <p:spPr bwMode="auto">
          <a:xfrm>
            <a:off x="7315200" y="4275138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   Legs</a:t>
            </a:r>
          </a:p>
        </p:txBody>
      </p:sp>
      <p:sp>
        <p:nvSpPr>
          <p:cNvPr id="57362" name="Rectangle 27"/>
          <p:cNvSpPr>
            <a:spLocks noChangeArrowheads="1"/>
          </p:cNvSpPr>
          <p:nvPr/>
        </p:nvSpPr>
        <p:spPr bwMode="auto">
          <a:xfrm>
            <a:off x="7283450" y="4238625"/>
            <a:ext cx="109855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3" name="Line 28"/>
          <p:cNvSpPr>
            <a:spLocks noChangeShapeType="1"/>
          </p:cNvSpPr>
          <p:nvPr/>
        </p:nvSpPr>
        <p:spPr bwMode="auto">
          <a:xfrm>
            <a:off x="7086600" y="4038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4" name="Text Box 29"/>
          <p:cNvSpPr txBox="1">
            <a:spLocks noChangeArrowheads="1"/>
          </p:cNvSpPr>
          <p:nvPr/>
        </p:nvSpPr>
        <p:spPr bwMode="auto">
          <a:xfrm>
            <a:off x="7239000" y="365760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Age</a:t>
            </a:r>
          </a:p>
        </p:txBody>
      </p:sp>
      <p:grpSp>
        <p:nvGrpSpPr>
          <p:cNvPr id="57365" name="Group 32"/>
          <p:cNvGrpSpPr>
            <a:grpSpLocks/>
          </p:cNvGrpSpPr>
          <p:nvPr/>
        </p:nvGrpSpPr>
        <p:grpSpPr bwMode="auto">
          <a:xfrm>
            <a:off x="7010400" y="2971800"/>
            <a:ext cx="1066800" cy="396875"/>
            <a:chOff x="480" y="1872"/>
            <a:chExt cx="672" cy="250"/>
          </a:xfrm>
        </p:grpSpPr>
        <p:sp>
          <p:nvSpPr>
            <p:cNvPr id="57368" name="Line 33"/>
            <p:cNvSpPr>
              <a:spLocks noChangeShapeType="1"/>
            </p:cNvSpPr>
            <p:nvPr/>
          </p:nvSpPr>
          <p:spPr bwMode="auto">
            <a:xfrm>
              <a:off x="480" y="21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69" name="Text Box 34"/>
            <p:cNvSpPr txBox="1">
              <a:spLocks noChangeArrowheads="1"/>
            </p:cNvSpPr>
            <p:nvPr/>
          </p:nvSpPr>
          <p:spPr bwMode="auto">
            <a:xfrm>
              <a:off x="480" y="1872"/>
              <a:ext cx="6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Member</a:t>
              </a:r>
            </a:p>
          </p:txBody>
        </p:sp>
      </p:grpSp>
      <p:sp>
        <p:nvSpPr>
          <p:cNvPr id="57366" name="Line 36"/>
          <p:cNvSpPr>
            <a:spLocks noChangeShapeType="1"/>
          </p:cNvSpPr>
          <p:nvPr/>
        </p:nvSpPr>
        <p:spPr bwMode="auto">
          <a:xfrm>
            <a:off x="7162800" y="2590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7" name="Text Box 37"/>
          <p:cNvSpPr txBox="1">
            <a:spLocks noChangeArrowheads="1"/>
          </p:cNvSpPr>
          <p:nvPr/>
        </p:nvSpPr>
        <p:spPr bwMode="auto">
          <a:xfrm>
            <a:off x="7010400" y="22098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Subset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logic</a:t>
            </a:r>
            <a:endParaRPr lang="en-US" dirty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7625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Goal: Make it easier to describe categories (as opposed to objects)</a:t>
            </a:r>
          </a:p>
          <a:p>
            <a:pPr>
              <a:buFontTx/>
              <a:buNone/>
            </a:pPr>
            <a:r>
              <a:rPr lang="en-US" dirty="0" smtClean="0"/>
              <a:t>Popularized by projects such as the Semantic Web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38" name="Picture 37" descr="Screen shot 2014-08-20 at 4.53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70327"/>
            <a:ext cx="5348288" cy="2765806"/>
          </a:xfrm>
          <a:prstGeom prst="rect">
            <a:avLst/>
          </a:prstGeom>
        </p:spPr>
      </p:pic>
      <p:pic>
        <p:nvPicPr>
          <p:cNvPr id="39" name="Picture 38" descr="Screen shot 2014-08-20 at 4.53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89727"/>
            <a:ext cx="4495800" cy="186827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logic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10" name="Picture 9" descr="Screen shot 2014-08-20 at 4.54.3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295400"/>
            <a:ext cx="5715000" cy="2793999"/>
          </a:xfrm>
          <a:prstGeom prst="rect">
            <a:avLst/>
          </a:prstGeom>
        </p:spPr>
      </p:pic>
      <p:pic>
        <p:nvPicPr>
          <p:cNvPr id="11" name="Picture 10" descr="Screen shot 2014-08-20 at 4.55.2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267200"/>
            <a:ext cx="5181600" cy="216197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logic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4.56.4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295400"/>
            <a:ext cx="5098689" cy="1828800"/>
          </a:xfrm>
          <a:prstGeom prst="rect">
            <a:avLst/>
          </a:prstGeom>
        </p:spPr>
      </p:pic>
      <p:pic>
        <p:nvPicPr>
          <p:cNvPr id="9" name="Picture 8" descr="Screen shot 2014-08-20 at 4.5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1"/>
            <a:ext cx="5986322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20713-A56A-3B4E-83CE-0C2E64A6079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With previous approach, 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	FETCH takes O(n) time on n-element KB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	STORE takes O(n) time on n-element KB (if check for duplicates)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Faster solution?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logic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10" name="Picture 9" descr="Screen shot 2014-08-20 at 4.57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148388" cy="20772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5029200"/>
            <a:ext cx="7856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 base = set of axioms (</a:t>
            </a:r>
            <a:r>
              <a:rPr lang="en-US" dirty="0" err="1" smtClean="0"/>
              <a:t>TBox</a:t>
            </a:r>
            <a:r>
              <a:rPr lang="en-US" dirty="0" smtClean="0"/>
              <a:t>) + set of facts (</a:t>
            </a:r>
            <a:r>
              <a:rPr lang="en-US" dirty="0" err="1" smtClean="0"/>
              <a:t>ABox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DL family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5.00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6345318" cy="286861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DL family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7" name="Picture 6" descr="Screen shot 2014-08-20 at 5.01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4959350" cy="2206683"/>
          </a:xfrm>
          <a:prstGeom prst="rect">
            <a:avLst/>
          </a:prstGeom>
        </p:spPr>
      </p:pic>
      <p:pic>
        <p:nvPicPr>
          <p:cNvPr id="9" name="Picture 8" descr="Screen shot 2014-08-20 at 5.01.4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5" y="4419600"/>
            <a:ext cx="569522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DL family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5.02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7" y="1828800"/>
            <a:ext cx="8046323" cy="387508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7" name="Picture 6" descr="Screen shot 2014-08-20 at 5.04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27505"/>
            <a:ext cx="7772400" cy="454469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OWL2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5.05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6705600" cy="2603077"/>
          </a:xfrm>
          <a:prstGeom prst="rect">
            <a:avLst/>
          </a:prstGeom>
        </p:spPr>
      </p:pic>
      <p:pic>
        <p:nvPicPr>
          <p:cNvPr id="9" name="Picture 8" descr="Screen shot 2014-08-20 at 5.06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114800"/>
            <a:ext cx="5715000" cy="259754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OWL2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7" name="Picture 6" descr="Screen shot 2014-08-20 at 5.07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58207"/>
            <a:ext cx="6553200" cy="447119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description logics?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5.09.1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1"/>
            <a:ext cx="7450264" cy="4343400"/>
          </a:xfrm>
          <a:prstGeom prst="rect">
            <a:avLst/>
          </a:prstGeom>
        </p:spPr>
      </p:pic>
      <p:pic>
        <p:nvPicPr>
          <p:cNvPr id="9" name="Picture 8" descr="Screen shot 2014-08-20 at 5.10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910148"/>
            <a:ext cx="6092825" cy="79545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71E59-9300-194F-B609-55B00544BAEC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description logics?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10" name="Picture 9" descr="Screen shot 2014-08-20 at 5.12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7543800" cy="416218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applications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http://www.cs.ox.ac.uk/ian.horrocks/Seminars/download/Horrocks_Ian_pt1.pdf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7" name="Picture 6" descr="Screen shot 2014-08-20 at 5.13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95400"/>
            <a:ext cx="2793483" cy="1904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859" y="3276600"/>
            <a:ext cx="716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(e.g., genomics),   geography,           engineering</a:t>
            </a:r>
            <a:endParaRPr lang="en-US" dirty="0"/>
          </a:p>
        </p:txBody>
      </p:sp>
      <p:pic>
        <p:nvPicPr>
          <p:cNvPr id="9" name="Picture 8" descr="Screen shot 2014-08-20 at 5.14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71600"/>
            <a:ext cx="1802290" cy="1830388"/>
          </a:xfrm>
          <a:prstGeom prst="rect">
            <a:avLst/>
          </a:prstGeom>
        </p:spPr>
      </p:pic>
      <p:pic>
        <p:nvPicPr>
          <p:cNvPr id="11" name="Picture 10" descr="Screen shot 2014-08-20 at 5.14.1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893" y="1371600"/>
            <a:ext cx="3694107" cy="2024063"/>
          </a:xfrm>
          <a:prstGeom prst="rect">
            <a:avLst/>
          </a:prstGeom>
        </p:spPr>
      </p:pic>
      <p:pic>
        <p:nvPicPr>
          <p:cNvPr id="12" name="Picture 11" descr="Screen shot 2014-08-20 at 5.14.22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191000"/>
            <a:ext cx="2286000" cy="1889705"/>
          </a:xfrm>
          <a:prstGeom prst="rect">
            <a:avLst/>
          </a:prstGeom>
        </p:spPr>
      </p:pic>
      <p:pic>
        <p:nvPicPr>
          <p:cNvPr id="13" name="Picture 12" descr="Screen shot 2014-08-20 at 5.14.3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3962400"/>
            <a:ext cx="2140619" cy="2033588"/>
          </a:xfrm>
          <a:prstGeom prst="rect">
            <a:avLst/>
          </a:prstGeom>
        </p:spPr>
      </p:pic>
      <p:pic>
        <p:nvPicPr>
          <p:cNvPr id="14" name="Picture 13" descr="Screen shot 2014-08-20 at 5.14.45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4191000"/>
            <a:ext cx="2806169" cy="16271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400" y="6096000"/>
            <a:ext cx="674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Medicine,                    biology,                        defense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6FD97-C167-0740-A195-17E6533BCD2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Table-based indexing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/>
              <a:t>What are you indexing on? Predicates (relations/functions).	Example:</a:t>
            </a:r>
          </a:p>
          <a:p>
            <a:pPr>
              <a:buFontTx/>
              <a:buNone/>
            </a:pPr>
            <a:r>
              <a:rPr lang="en-US" sz="1800" b="1"/>
              <a:t>	</a:t>
            </a:r>
          </a:p>
          <a:p>
            <a:pPr>
              <a:buFontTx/>
              <a:buNone/>
            </a:pPr>
            <a:endParaRPr lang="en-US" sz="1800" b="1"/>
          </a:p>
        </p:txBody>
      </p:sp>
      <p:graphicFrame>
        <p:nvGraphicFramePr>
          <p:cNvPr id="396318" name="Group 30"/>
          <p:cNvGraphicFramePr>
            <a:graphicFrameLocks noGrp="1"/>
          </p:cNvGraphicFramePr>
          <p:nvPr/>
        </p:nvGraphicFramePr>
        <p:xfrm>
          <a:off x="0" y="3276600"/>
          <a:ext cx="9144000" cy="2528888"/>
        </p:xfrm>
        <a:graphic>
          <a:graphicData uri="http://schemas.openxmlformats.org/drawingml/2006/table">
            <a:tbl>
              <a:tblPr/>
              <a:tblGrid>
                <a:gridCol w="1141413"/>
                <a:gridCol w="2746375"/>
                <a:gridCol w="2398712"/>
                <a:gridCol w="1257300"/>
                <a:gridCol w="1600200"/>
              </a:tblGrid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Conclu-sion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Premise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Mother(ann,sam)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Mother(grace,joe)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-Mother(ann,al)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dog(rover)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dog(fido)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-dog(alice)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892EED-BB19-FD4E-B9B1-E39AE33EFE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Table-based indexing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81600"/>
          </a:xfrm>
        </p:spPr>
        <p:txBody>
          <a:bodyPr/>
          <a:lstStyle/>
          <a:p>
            <a:r>
              <a:rPr lang="en-US"/>
              <a:t>Use </a:t>
            </a:r>
            <a:r>
              <a:rPr lang="en-US">
                <a:solidFill>
                  <a:srgbClr val="0066FF"/>
                </a:solidFill>
              </a:rPr>
              <a:t>hash table</a:t>
            </a:r>
            <a:r>
              <a:rPr lang="en-US"/>
              <a:t> to avoid looping over entire KB for each TELL or FETCH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e.g., if only allowed literals are single letters, use a 26-element array to store their values.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More generally: </a:t>
            </a:r>
          </a:p>
          <a:p>
            <a:pPr>
              <a:buFontTx/>
              <a:buNone/>
            </a:pPr>
            <a:r>
              <a:rPr lang="en-US"/>
              <a:t>		- convert to Horn form</a:t>
            </a:r>
          </a:p>
          <a:p>
            <a:pPr>
              <a:buFontTx/>
              <a:buNone/>
            </a:pPr>
            <a:r>
              <a:rPr lang="en-US"/>
              <a:t>		- index table by predicate symbol</a:t>
            </a:r>
          </a:p>
          <a:p>
            <a:pPr>
              <a:buFontTx/>
              <a:buNone/>
            </a:pPr>
            <a:r>
              <a:rPr lang="en-US"/>
              <a:t>		- for each symbol, store:</a:t>
            </a:r>
          </a:p>
          <a:p>
            <a:pPr>
              <a:buFontTx/>
              <a:buNone/>
            </a:pPr>
            <a:r>
              <a:rPr lang="en-US"/>
              <a:t>		 	list of positive literals</a:t>
            </a:r>
          </a:p>
          <a:p>
            <a:pPr>
              <a:buFontTx/>
              <a:buNone/>
            </a:pPr>
            <a:r>
              <a:rPr lang="en-US"/>
              <a:t>			list of negative literals</a:t>
            </a:r>
          </a:p>
          <a:p>
            <a:pPr>
              <a:buFontTx/>
              <a:buNone/>
            </a:pPr>
            <a:r>
              <a:rPr lang="en-US"/>
              <a:t>			list of sentences in which predicate is in conclusion</a:t>
            </a:r>
          </a:p>
          <a:p>
            <a:pPr>
              <a:buFontTx/>
              <a:buNone/>
            </a:pPr>
            <a:r>
              <a:rPr lang="en-US"/>
              <a:t>			list of sentences in which predicate is in premise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6B641-902F-F644-A4BD-554CD4FE82A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Tree-based indexing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Hash table impractical if many clauses for a given predicate symbol</a:t>
            </a:r>
          </a:p>
          <a:p>
            <a:endParaRPr lang="en-US"/>
          </a:p>
          <a:p>
            <a:r>
              <a:rPr lang="en-US"/>
              <a:t>Tree-based indexing (or more generally combined indexing):</a:t>
            </a:r>
          </a:p>
          <a:p>
            <a:pPr>
              <a:buFontTx/>
              <a:buNone/>
            </a:pPr>
            <a:r>
              <a:rPr lang="en-US"/>
              <a:t>	compute indexing key from predicate and argument symbols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				Predicate?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	First arg?</a:t>
            </a:r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 flipH="1">
            <a:off x="2895600" y="35814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3657600" y="3581400"/>
            <a:ext cx="609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3657600" y="3581400"/>
            <a:ext cx="2133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 flipH="1">
            <a:off x="1981200" y="46482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2743200" y="4648200"/>
            <a:ext cx="609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2743200" y="4648200"/>
            <a:ext cx="2133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16</a:t>
            </a:r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E382F-C697-2849-84ED-00094D449EF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Tree-based indexing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/>
              <a:t>Example:</a:t>
            </a:r>
          </a:p>
          <a:p>
            <a:pPr>
              <a:buFontTx/>
              <a:buNone/>
            </a:pPr>
            <a:endParaRPr lang="en-US" sz="2400" b="1"/>
          </a:p>
          <a:p>
            <a:pPr>
              <a:buFontTx/>
              <a:buNone/>
            </a:pPr>
            <a:r>
              <a:rPr lang="en-US" sz="2400"/>
              <a:t>Person(age,height,weight,income)</a:t>
            </a:r>
          </a:p>
          <a:p>
            <a:pPr>
              <a:buFontTx/>
              <a:buNone/>
            </a:pPr>
            <a:r>
              <a:rPr lang="en-US" sz="2400"/>
              <a:t>Person(30,72,210,45000)</a:t>
            </a:r>
          </a:p>
          <a:p>
            <a:pPr>
              <a:buFontTx/>
              <a:buNone/>
            </a:pPr>
            <a:r>
              <a:rPr lang="en-US" sz="2400"/>
              <a:t>Fetch( Person(age,72,210,income))</a:t>
            </a:r>
          </a:p>
          <a:p>
            <a:pPr>
              <a:buFontTx/>
              <a:buNone/>
            </a:pPr>
            <a:r>
              <a:rPr lang="en-US" sz="2400"/>
              <a:t>Fetch(Person(age,height&gt;72,weight&lt;210,income))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3535</TotalTime>
  <Words>2003</Words>
  <Application>Microsoft Macintosh PowerPoint</Application>
  <PresentationFormat>On-screen Show (4:3)</PresentationFormat>
  <Paragraphs>603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 Black</vt:lpstr>
      <vt:lpstr>Courier New</vt:lpstr>
      <vt:lpstr>Helvetica</vt:lpstr>
      <vt:lpstr>ＭＳ Ｐゴシック</vt:lpstr>
      <vt:lpstr>Symbol</vt:lpstr>
      <vt:lpstr>Tahoma</vt:lpstr>
      <vt:lpstr>Times New Roman</vt:lpstr>
      <vt:lpstr>굴림</vt:lpstr>
      <vt:lpstr>ヒラギノ角ゴ Pro W3</vt:lpstr>
      <vt:lpstr>Arial</vt:lpstr>
      <vt:lpstr>AI-Class</vt:lpstr>
      <vt:lpstr>Image</vt:lpstr>
      <vt:lpstr>Logical reasoning systems</vt:lpstr>
      <vt:lpstr>Logical reasoning systems</vt:lpstr>
      <vt:lpstr>Basic tasks</vt:lpstr>
      <vt:lpstr>Indexing, retrieval &amp; unification</vt:lpstr>
      <vt:lpstr>Complexity</vt:lpstr>
      <vt:lpstr>Table-based indexing</vt:lpstr>
      <vt:lpstr>Table-based indexing</vt:lpstr>
      <vt:lpstr>Tree-based indexing</vt:lpstr>
      <vt:lpstr>Tree-based indexing</vt:lpstr>
      <vt:lpstr>Unification algorithm: Example</vt:lpstr>
      <vt:lpstr>Unification algorithm</vt:lpstr>
      <vt:lpstr>Logic programming</vt:lpstr>
      <vt:lpstr>Logic programming systems</vt:lpstr>
      <vt:lpstr>Prolog systems</vt:lpstr>
      <vt:lpstr>Basic syntax of facts, rules and queries </vt:lpstr>
      <vt:lpstr>Basic syntax of facts, rules and queries </vt:lpstr>
      <vt:lpstr>Basic syntax of facts, rules and queries </vt:lpstr>
      <vt:lpstr>A PROLOG Program</vt:lpstr>
      <vt:lpstr>A PROLOG Program</vt:lpstr>
      <vt:lpstr>A PROLOG Query</vt:lpstr>
      <vt:lpstr>A PROLOG Query</vt:lpstr>
      <vt:lpstr>A PROLOG Query II</vt:lpstr>
      <vt:lpstr>A PROLOG Query II</vt:lpstr>
      <vt:lpstr>Prolog example</vt:lpstr>
      <vt:lpstr>Append</vt:lpstr>
      <vt:lpstr>Tower of Hanoi in Prolog</vt:lpstr>
      <vt:lpstr>Tower of Hanoi in Prolog</vt:lpstr>
      <vt:lpstr>Expanding Prolog</vt:lpstr>
      <vt:lpstr>Theorem provers</vt:lpstr>
      <vt:lpstr>OTTER</vt:lpstr>
      <vt:lpstr>OTTER</vt:lpstr>
      <vt:lpstr>Example</vt:lpstr>
      <vt:lpstr>Example: Robbins Algebras Are Boolean</vt:lpstr>
      <vt:lpstr>Example: Robbins Algebras Are Boolean</vt:lpstr>
      <vt:lpstr>PowerPoint Presentation</vt:lpstr>
      <vt:lpstr>Forward-chaining production systems</vt:lpstr>
      <vt:lpstr>Implementation</vt:lpstr>
      <vt:lpstr>Match phase</vt:lpstr>
      <vt:lpstr>Rete network</vt:lpstr>
      <vt:lpstr>Rete match</vt:lpstr>
      <vt:lpstr>Advantages of Rete networks</vt:lpstr>
      <vt:lpstr>Conflict resolution phase</vt:lpstr>
      <vt:lpstr>Frame systems &amp; semantic networks</vt:lpstr>
      <vt:lpstr>Syntax and Semantics </vt:lpstr>
      <vt:lpstr>Semantic Network Representation</vt:lpstr>
      <vt:lpstr>Semantic network link types</vt:lpstr>
      <vt:lpstr>Description logic</vt:lpstr>
      <vt:lpstr>Description logic</vt:lpstr>
      <vt:lpstr>Description logic</vt:lpstr>
      <vt:lpstr>Description logic</vt:lpstr>
      <vt:lpstr>The DL family</vt:lpstr>
      <vt:lpstr>The DL family</vt:lpstr>
      <vt:lpstr>The DL family</vt:lpstr>
      <vt:lpstr>Example</vt:lpstr>
      <vt:lpstr>Example: OWL2</vt:lpstr>
      <vt:lpstr>Example: OWL2</vt:lpstr>
      <vt:lpstr>Why description logics?</vt:lpstr>
      <vt:lpstr>Why description logics?</vt:lpstr>
      <vt:lpstr>Many applications</vt:lpstr>
    </vt:vector>
  </TitlesOfParts>
  <Company>Individual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240</cp:revision>
  <cp:lastPrinted>1999-10-01T01:17:42Z</cp:lastPrinted>
  <dcterms:created xsi:type="dcterms:W3CDTF">2014-08-20T23:46:08Z</dcterms:created>
  <dcterms:modified xsi:type="dcterms:W3CDTF">2017-10-16T22:54:22Z</dcterms:modified>
</cp:coreProperties>
</file>