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1" r:id="rId3"/>
    <p:sldId id="281" r:id="rId4"/>
    <p:sldId id="273" r:id="rId5"/>
    <p:sldId id="274" r:id="rId6"/>
    <p:sldId id="272" r:id="rId7"/>
    <p:sldId id="257" r:id="rId8"/>
    <p:sldId id="258" r:id="rId9"/>
    <p:sldId id="259" r:id="rId10"/>
    <p:sldId id="275" r:id="rId11"/>
    <p:sldId id="276" r:id="rId12"/>
    <p:sldId id="260" r:id="rId13"/>
    <p:sldId id="277" r:id="rId14"/>
    <p:sldId id="261" r:id="rId15"/>
    <p:sldId id="278" r:id="rId16"/>
    <p:sldId id="279" r:id="rId17"/>
    <p:sldId id="262" r:id="rId18"/>
    <p:sldId id="280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82" r:id="rId28"/>
  </p:sldIdLst>
  <p:sldSz cx="9144000" cy="6858000" type="screen4x3"/>
  <p:notesSz cx="7008813" cy="9294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C0C0C0"/>
    <a:srgbClr val="DDDDDD"/>
    <a:srgbClr val="33CC33"/>
    <a:srgbClr val="00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2"/>
    <p:restoredTop sz="85470"/>
  </p:normalViewPr>
  <p:slideViewPr>
    <p:cSldViewPr>
      <p:cViewPr varScale="1">
        <p:scale>
          <a:sx n="103" d="100"/>
          <a:sy n="103" d="100"/>
        </p:scale>
        <p:origin x="13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8" tIns="46559" rIns="93118" bIns="46559" numCol="1" anchor="t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8" tIns="46559" rIns="93118" bIns="4655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8" tIns="46559" rIns="93118" bIns="46559" numCol="1" anchor="b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8" tIns="46559" rIns="93118" bIns="4655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fld id="{4B5FF07F-A39C-7348-B5F1-1BD47214A8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2" tIns="46747" rIns="93492" bIns="46747" numCol="1" anchor="t" anchorCtr="0" compatLnSpc="1">
            <a:prstTxWarp prst="textNoShape">
              <a:avLst/>
            </a:prstTxWarp>
          </a:bodyPr>
          <a:lstStyle>
            <a:lvl1pPr defTabSz="935038">
              <a:defRPr sz="13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2" tIns="46747" rIns="93492" bIns="46747" numCol="1" anchor="t" anchorCtr="0" compatLnSpc="1">
            <a:prstTxWarp prst="textNoShape">
              <a:avLst/>
            </a:prstTxWarp>
          </a:bodyPr>
          <a:lstStyle>
            <a:lvl1pPr algn="r" defTabSz="935038">
              <a:defRPr sz="13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701675"/>
            <a:ext cx="4679950" cy="3509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45000"/>
            <a:ext cx="5141912" cy="413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2" tIns="46747" rIns="93492" bIns="467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062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2" tIns="46747" rIns="93492" bIns="46747" numCol="1" anchor="b" anchorCtr="0" compatLnSpc="1">
            <a:prstTxWarp prst="textNoShape">
              <a:avLst/>
            </a:prstTxWarp>
          </a:bodyPr>
          <a:lstStyle>
            <a:lvl1pPr defTabSz="935038">
              <a:defRPr sz="13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1062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2" tIns="46747" rIns="93492" bIns="46747" numCol="1" anchor="b" anchorCtr="0" compatLnSpc="1">
            <a:prstTxWarp prst="textNoShape">
              <a:avLst/>
            </a:prstTxWarp>
          </a:bodyPr>
          <a:lstStyle>
            <a:lvl1pPr algn="r" defTabSz="935038">
              <a:defRPr sz="1300"/>
            </a:lvl1pPr>
          </a:lstStyle>
          <a:p>
            <a:fld id="{0331DF25-DD1C-2249-B75F-89514697CB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ACDBF7-3A66-8445-9A8B-D4EEBA74EC6C}" type="slidenum">
              <a:rPr lang="en-US"/>
              <a:pPr/>
              <a:t>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4850"/>
            <a:ext cx="4629150" cy="3471863"/>
          </a:xfrm>
          <a:ln w="12700" cap="flat">
            <a:solidFill>
              <a:schemeClr val="tx1"/>
            </a:solidFill>
          </a:ln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1913" cy="4183062"/>
          </a:xfrm>
          <a:noFill/>
          <a:ln/>
        </p:spPr>
        <p:txBody>
          <a:bodyPr lIns="90487" tIns="44450" rIns="90487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E00133DC-7A76-5C40-906D-EACED61D7D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87C255-BAD4-B247-81F2-C7B0225BE8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447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81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EAB042-F40E-AB42-A77A-76DB878373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0F540-6EFC-9B46-8EB4-269F022415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D8A7B-A3D7-9A45-9FC6-6362B13DCD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2BD93-1140-8841-96CB-EDBA5429C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B7208-DFF6-4543-AD13-91C7786D5F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7CEC40-3A9D-CA40-8AF6-3219B4D90A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20ECD3-A4BC-9E43-A958-17CEABEC81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8B99EC-9655-5645-8043-7DA33A004C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B1043-4FC7-7244-B836-AF76CD639B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228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215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0459A134-470D-3144-937D-AF2109CBF57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91122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8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2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3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4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5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6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7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8.pn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9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69AF4-EA22-414F-AC0B-4995160329E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Search vs. planning</a:t>
            </a:r>
          </a:p>
          <a:p>
            <a:r>
              <a:rPr lang="en-US"/>
              <a:t>STRIPS operators</a:t>
            </a:r>
          </a:p>
          <a:p>
            <a:r>
              <a:rPr lang="en-US"/>
              <a:t>Partial-order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D58A1F-9926-1E44-8186-F658F8AA700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representation for planning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widely used approach: uses STRIPS language</a:t>
            </a:r>
          </a:p>
          <a:p>
            <a:endParaRPr lang="en-US"/>
          </a:p>
          <a:p>
            <a:r>
              <a:rPr lang="en-US">
                <a:solidFill>
                  <a:srgbClr val="0066FF"/>
                </a:solidFill>
              </a:rPr>
              <a:t>states:</a:t>
            </a:r>
            <a:r>
              <a:rPr lang="en-US"/>
              <a:t> conjunctions of function-free ground literals (I.e., predicates applied to constant symbols, possibly negated); e.g.,</a:t>
            </a:r>
          </a:p>
          <a:p>
            <a:endParaRPr lang="en-US" sz="1000"/>
          </a:p>
          <a:p>
            <a:pPr>
              <a:buFontTx/>
              <a:buNone/>
            </a:pPr>
            <a:r>
              <a:rPr lang="en-US"/>
              <a:t>		At(Home) </a:t>
            </a:r>
            <a:r>
              <a:rPr lang="en-US">
                <a:sym typeface="Symbol" charset="2"/>
              </a:rPr>
              <a:t> </a:t>
            </a:r>
            <a:r>
              <a:rPr lang="en-US"/>
              <a:t>Have(Milk) </a:t>
            </a:r>
            <a:r>
              <a:rPr lang="en-US">
                <a:sym typeface="Symbol" charset="2"/>
              </a:rPr>
              <a:t> </a:t>
            </a:r>
            <a:r>
              <a:rPr lang="en-US"/>
              <a:t>Have(Bananas) </a:t>
            </a:r>
            <a:r>
              <a:rPr lang="en-US">
                <a:sym typeface="Symbol" charset="2"/>
              </a:rPr>
              <a:t> </a:t>
            </a:r>
            <a:r>
              <a:rPr lang="en-US"/>
              <a:t>Have(Drill) …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r>
              <a:rPr lang="en-US">
                <a:solidFill>
                  <a:srgbClr val="0066FF"/>
                </a:solidFill>
              </a:rPr>
              <a:t>goals:</a:t>
            </a:r>
            <a:r>
              <a:rPr lang="en-US"/>
              <a:t> also conjunctions of literals; e.g.,</a:t>
            </a:r>
          </a:p>
          <a:p>
            <a:endParaRPr lang="en-US" sz="1000"/>
          </a:p>
          <a:p>
            <a:pPr>
              <a:buFontTx/>
              <a:buNone/>
            </a:pPr>
            <a:r>
              <a:rPr lang="en-US"/>
              <a:t>		At(Home) </a:t>
            </a:r>
            <a:r>
              <a:rPr lang="en-US">
                <a:sym typeface="Symbol" charset="2"/>
              </a:rPr>
              <a:t> </a:t>
            </a:r>
            <a:r>
              <a:rPr lang="en-US"/>
              <a:t>Have(Milk) </a:t>
            </a:r>
            <a:r>
              <a:rPr lang="en-US">
                <a:sym typeface="Symbol" charset="2"/>
              </a:rPr>
              <a:t> </a:t>
            </a:r>
            <a:r>
              <a:rPr lang="en-US"/>
              <a:t>Have(Bananas) </a:t>
            </a:r>
            <a:r>
              <a:rPr lang="en-US">
                <a:sym typeface="Symbol" charset="2"/>
              </a:rPr>
              <a:t> </a:t>
            </a:r>
            <a:r>
              <a:rPr lang="en-US"/>
              <a:t>Have(Drill) </a:t>
            </a:r>
          </a:p>
          <a:p>
            <a:pPr>
              <a:buFontTx/>
              <a:buNone/>
            </a:pPr>
            <a:endParaRPr lang="en-US" sz="1000"/>
          </a:p>
          <a:p>
            <a:pPr>
              <a:buFontTx/>
              <a:buNone/>
            </a:pPr>
            <a:r>
              <a:rPr lang="en-US"/>
              <a:t>	but can also contain variables (implicitly universally quant.); e.g.,</a:t>
            </a:r>
          </a:p>
          <a:p>
            <a:pPr>
              <a:buFontTx/>
              <a:buNone/>
            </a:pPr>
            <a:endParaRPr lang="en-US" sz="1000"/>
          </a:p>
          <a:p>
            <a:pPr>
              <a:buFontTx/>
              <a:buNone/>
            </a:pPr>
            <a:r>
              <a:rPr lang="en-US"/>
              <a:t>		At(x) </a:t>
            </a:r>
            <a:r>
              <a:rPr lang="en-US">
                <a:sym typeface="Symbol" charset="2"/>
              </a:rPr>
              <a:t> Sells(x, </a:t>
            </a:r>
            <a:r>
              <a:rPr lang="en-US"/>
              <a:t>Milk)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76DAAA-DBE5-4A4E-8E03-74551A9914D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Planner vs. theorem prover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47625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0066FF"/>
                </a:solidFill>
              </a:rPr>
              <a:t>Planner:</a:t>
            </a:r>
            <a:r>
              <a:rPr lang="en-US"/>
              <a:t> ask for sequence of actions that makes goal true if executed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0066FF"/>
                </a:solidFill>
              </a:rPr>
              <a:t>Theorem prover:</a:t>
            </a:r>
            <a:r>
              <a:rPr lang="en-US"/>
              <a:t> ask whether query sentence is true given KB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C7B432-529A-F945-B153-D7617ABC5DF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STRIPS operators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457200" y="1295400"/>
          <a:ext cx="68580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Image" r:id="rId3" imgW="9530533" imgH="7624426" progId="">
                  <p:embed/>
                </p:oleObj>
              </mc:Choice>
              <mc:Fallback>
                <p:oleObj name="Image" r:id="rId3" imgW="9530533" imgH="762442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6858000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533400" y="5892800"/>
            <a:ext cx="2103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66FF"/>
                </a:solidFill>
                <a:latin typeface="Tahoma" charset="0"/>
              </a:rPr>
              <a:t>Graphical notation: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D1A9F9-C2D8-8644-BC9F-BC989AF6EFD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planners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Situation space planner: search through possible situations</a:t>
            </a:r>
          </a:p>
          <a:p>
            <a:endParaRPr lang="en-US"/>
          </a:p>
          <a:p>
            <a:r>
              <a:rPr lang="en-US"/>
              <a:t>Progression planner: start with initial state, apply operators until goal is reached</a:t>
            </a:r>
          </a:p>
          <a:p>
            <a:pPr>
              <a:buFontTx/>
              <a:buNone/>
            </a:pPr>
            <a:r>
              <a:rPr lang="en-US"/>
              <a:t>		Problem: high branching factor!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Regression planner: start from goal state and apply operators until start state reached</a:t>
            </a:r>
          </a:p>
          <a:p>
            <a:pPr>
              <a:buFontTx/>
              <a:buNone/>
            </a:pPr>
            <a:r>
              <a:rPr lang="en-US"/>
              <a:t>		Why desirable? usually many more operators are applicable to</a:t>
            </a:r>
          </a:p>
          <a:p>
            <a:pPr>
              <a:buFontTx/>
              <a:buNone/>
            </a:pPr>
            <a:r>
              <a:rPr lang="en-US"/>
              <a:t> 		initial state than to goal state.</a:t>
            </a:r>
          </a:p>
          <a:p>
            <a:pPr>
              <a:buFontTx/>
              <a:buNone/>
            </a:pPr>
            <a:r>
              <a:rPr lang="en-US"/>
              <a:t>		Difficulty: when want to achieve a conjunction of goals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Initial STRIPS algorithm: situation-space regression planner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213DAF-D28F-7345-A9FE-A43C7F810A5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space vs. plan space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52400" y="1752600"/>
          <a:ext cx="8991600" cy="361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Image" r:id="rId3" imgW="12160960" imgH="4892340" progId="">
                  <p:embed/>
                </p:oleObj>
              </mc:Choice>
              <mc:Fallback>
                <p:oleObj name="Image" r:id="rId3" imgW="12160960" imgH="48923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2600"/>
                        <a:ext cx="8991600" cy="361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4953000" y="2092325"/>
            <a:ext cx="3071813" cy="650875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66FF"/>
                </a:solidFill>
                <a:latin typeface="Tahoma" charset="0"/>
              </a:rPr>
              <a:t>Search space of plans rather</a:t>
            </a:r>
          </a:p>
          <a:p>
            <a:r>
              <a:rPr lang="en-US" sz="1800">
                <a:solidFill>
                  <a:srgbClr val="0066FF"/>
                </a:solidFill>
                <a:latin typeface="Tahoma" charset="0"/>
              </a:rPr>
              <a:t>than of states.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2A087C-9CCB-A84C-A6AF-8C67AF76342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plans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Refinement operators: add constraints to partial plan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Modification operator: every other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6AF5E5-ADE5-F04B-B584-BB3452D68C2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planners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rgbClr val="0066FF"/>
              </a:solidFill>
            </a:endParaRPr>
          </a:p>
          <a:p>
            <a:endParaRPr lang="en-US">
              <a:solidFill>
                <a:srgbClr val="0066FF"/>
              </a:solidFill>
            </a:endParaRPr>
          </a:p>
          <a:p>
            <a:r>
              <a:rPr lang="en-US">
                <a:solidFill>
                  <a:srgbClr val="0066FF"/>
                </a:solidFill>
              </a:rPr>
              <a:t>Partial order planner:</a:t>
            </a:r>
            <a:r>
              <a:rPr lang="en-US"/>
              <a:t> some steps are ordered, some are not</a:t>
            </a:r>
          </a:p>
          <a:p>
            <a:endParaRPr lang="en-US"/>
          </a:p>
          <a:p>
            <a:r>
              <a:rPr lang="en-US">
                <a:solidFill>
                  <a:srgbClr val="0066FF"/>
                </a:solidFill>
              </a:rPr>
              <a:t>Total order planner:</a:t>
            </a:r>
            <a:r>
              <a:rPr lang="en-US"/>
              <a:t> all steps ordered (thus, plan is a simple list of steps)</a:t>
            </a:r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0066FF"/>
                </a:solidFill>
              </a:rPr>
              <a:t>Linearization:</a:t>
            </a:r>
            <a:r>
              <a:rPr lang="en-US"/>
              <a:t> process of deriving a totally ordered plan from a partially ordered plan.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7FDE1D-8633-4549-B59B-5598CB91FBE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Partially ordered plans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457200" y="1295400"/>
          <a:ext cx="7391400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Image" r:id="rId3" imgW="10572538" imgH="7675256" progId="">
                  <p:embed/>
                </p:oleObj>
              </mc:Choice>
              <mc:Fallback>
                <p:oleObj name="Image" r:id="rId3" imgW="10572538" imgH="767525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7391400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F91C27-74DD-2743-B6BB-3C4368E8ECB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We formally define a plan as a </a:t>
            </a:r>
            <a:r>
              <a:rPr lang="en-US" sz="1800">
                <a:solidFill>
                  <a:srgbClr val="0066FF"/>
                </a:solidFill>
              </a:rPr>
              <a:t>data structure consisting of</a:t>
            </a:r>
            <a:r>
              <a:rPr lang="en-US" sz="1800"/>
              <a:t>: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Set of </a:t>
            </a:r>
            <a:r>
              <a:rPr lang="en-US" sz="1800">
                <a:solidFill>
                  <a:schemeClr val="hlink"/>
                </a:solidFill>
              </a:rPr>
              <a:t>plan steps</a:t>
            </a:r>
            <a:r>
              <a:rPr lang="en-US" sz="1800"/>
              <a:t> (each is an operator for the problem)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Set of </a:t>
            </a:r>
            <a:r>
              <a:rPr lang="en-US" sz="1800">
                <a:solidFill>
                  <a:schemeClr val="hlink"/>
                </a:solidFill>
              </a:rPr>
              <a:t>step ordering constraints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e.g., A    </a:t>
            </a:r>
            <a:r>
              <a:rPr lang="en-US" sz="1800">
                <a:sym typeface="Math Ext" pitchFamily="2" charset="2"/>
              </a:rPr>
              <a:t> B    	means “A before B”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Set of </a:t>
            </a:r>
            <a:r>
              <a:rPr lang="en-US" sz="1800">
                <a:solidFill>
                  <a:schemeClr val="hlink"/>
                </a:solidFill>
              </a:rPr>
              <a:t>variable binding constraints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e.g., v = x  	where v variable and x constant or other variable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Set of </a:t>
            </a:r>
            <a:r>
              <a:rPr lang="en-US" sz="1800">
                <a:solidFill>
                  <a:schemeClr val="hlink"/>
                </a:solidFill>
              </a:rPr>
              <a:t>causal links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e.g., A        B	means “A achieves c for B”</a:t>
            </a:r>
          </a:p>
        </p:txBody>
      </p:sp>
      <p:sp>
        <p:nvSpPr>
          <p:cNvPr id="33798" name="Line 4"/>
          <p:cNvSpPr>
            <a:spLocks noChangeShapeType="1"/>
          </p:cNvSpPr>
          <p:nvPr/>
        </p:nvSpPr>
        <p:spPr bwMode="auto">
          <a:xfrm>
            <a:off x="2185988" y="5715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Text Box 5"/>
          <p:cNvSpPr txBox="1">
            <a:spLocks noChangeArrowheads="1"/>
          </p:cNvSpPr>
          <p:nvPr/>
        </p:nvSpPr>
        <p:spPr bwMode="auto">
          <a:xfrm>
            <a:off x="2209800" y="5410200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ahoma" charset="0"/>
              </a:rPr>
              <a:t>c</a:t>
            </a:r>
          </a:p>
        </p:txBody>
      </p:sp>
      <p:pic>
        <p:nvPicPr>
          <p:cNvPr id="33800" name="Picture 7" descr="Picture 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0" y="3124200"/>
            <a:ext cx="279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2BAD6F-D48A-C749-9F97-DC620343D62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 algorithm sketch</a:t>
            </a: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19050" y="1724025"/>
          <a:ext cx="9105900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Image" r:id="rId3" imgW="12148253" imgH="5527709" progId="">
                  <p:embed/>
                </p:oleObj>
              </mc:Choice>
              <mc:Fallback>
                <p:oleObj name="Image" r:id="rId3" imgW="12148253" imgH="552770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" y="1724025"/>
                        <a:ext cx="9105900" cy="414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DAE883-9ABF-9445-A0DA-50766F23804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have so far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TELL KB about new percepts about the world</a:t>
            </a:r>
          </a:p>
          <a:p>
            <a:endParaRPr lang="en-US"/>
          </a:p>
          <a:p>
            <a:r>
              <a:rPr lang="en-US"/>
              <a:t>KB maintains model of the current world state</a:t>
            </a:r>
          </a:p>
          <a:p>
            <a:endParaRPr lang="en-US"/>
          </a:p>
          <a:p>
            <a:r>
              <a:rPr lang="en-US"/>
              <a:t>Can ASK KB about any fact that can be inferred from KB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Tx/>
              <a:buNone/>
            </a:pPr>
            <a:r>
              <a:rPr lang="en-US"/>
              <a:t>How can we use these components to build a </a:t>
            </a:r>
            <a:r>
              <a:rPr lang="en-US">
                <a:solidFill>
                  <a:srgbClr val="0066FF"/>
                </a:solidFill>
              </a:rPr>
              <a:t>planning agent</a:t>
            </a:r>
            <a:r>
              <a:rPr lang="en-US"/>
              <a:t>,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i.e., an agent that constructs plans that can achieve its goals, and that then executes these plans?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6B694E-7D49-5048-A817-5D9479E6D6A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 algorithm (cont.)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395288" y="1295400"/>
          <a:ext cx="8367712" cy="552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Image" r:id="rId3" imgW="12160960" imgH="8031062" progId="">
                  <p:embed/>
                </p:oleObj>
              </mc:Choice>
              <mc:Fallback>
                <p:oleObj name="Image" r:id="rId3" imgW="12160960" imgH="803106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95400"/>
                        <a:ext cx="8367712" cy="552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2E6321-39F6-CA4B-A85F-BD992B65D16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Clobbering and promotion/demotion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457200" y="1524000"/>
          <a:ext cx="8458200" cy="476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Image" r:id="rId3" imgW="12046594" imgH="6785739" progId="">
                  <p:embed/>
                </p:oleObj>
              </mc:Choice>
              <mc:Fallback>
                <p:oleObj name="Image" r:id="rId3" imgW="12046594" imgH="678573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0"/>
                        <a:ext cx="8458200" cy="476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9B0027-EE8C-744F-82C5-CD29A19BB34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block world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838200" y="1416050"/>
          <a:ext cx="7162800" cy="521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Image" r:id="rId3" imgW="10839393" imgH="7891281" progId="">
                  <p:embed/>
                </p:oleObj>
              </mc:Choice>
              <mc:Fallback>
                <p:oleObj name="Image" r:id="rId3" imgW="10839393" imgH="789128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16050"/>
                        <a:ext cx="7162800" cy="521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D2F2CD-2E53-AE43-9233-F4B7E7CF584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(cont.)</a:t>
            </a: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752600" y="1349375"/>
          <a:ext cx="6400800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Image" r:id="rId3" imgW="9238263" imgH="7662549" progId="">
                  <p:embed/>
                </p:oleObj>
              </mc:Choice>
              <mc:Fallback>
                <p:oleObj name="Image" r:id="rId3" imgW="9238263" imgH="766254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49375"/>
                        <a:ext cx="6400800" cy="530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A8756B-CB6E-E842-8B1E-21E9AF8CC80F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(cont.)</a:t>
            </a: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752600" y="1371600"/>
          <a:ext cx="6324600" cy="541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Image" r:id="rId3" imgW="9276385" imgH="7942111" progId="">
                  <p:embed/>
                </p:oleObj>
              </mc:Choice>
              <mc:Fallback>
                <p:oleObj name="Image" r:id="rId3" imgW="9276385" imgH="794211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71600"/>
                        <a:ext cx="6324600" cy="541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C16936-3518-BA49-9E1F-D1B97F549C6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(cont.)</a:t>
            </a: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847850" y="1447800"/>
          <a:ext cx="6076950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Image" r:id="rId3" imgW="9098482" imgH="7815037" progId="">
                  <p:embed/>
                </p:oleObj>
              </mc:Choice>
              <mc:Fallback>
                <p:oleObj name="Image" r:id="rId3" imgW="9098482" imgH="781503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447800"/>
                        <a:ext cx="6076950" cy="521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54D247-75DE-6C4B-9A0F-D79D7053CFF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(cont.)</a:t>
            </a: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990600" y="1447800"/>
          <a:ext cx="6934200" cy="526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Image" r:id="rId3" imgW="10076950" imgH="7649841" progId="">
                  <p:embed/>
                </p:oleObj>
              </mc:Choice>
              <mc:Fallback>
                <p:oleObj name="Image" r:id="rId3" imgW="10076950" imgH="764984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6934200" cy="526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54D247-75DE-6C4B-9A0F-D79D7053CFF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applet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F96570-6C7A-B142-AD5D-8D76EF4975C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63500" dist="35921" dir="2700000" algn="ctr" rotWithShape="0">
              <a:schemeClr val="bg2"/>
            </a:outerShdw>
          </a:effectLst>
        </p:spPr>
        <p:txBody>
          <a:bodyPr lIns="90487" tIns="44450" rIns="90487" bIns="44450"/>
          <a:lstStyle/>
          <a:p>
            <a:r>
              <a:rPr lang="en-US"/>
              <a:t>Example: Robot Manipulators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6553200" cy="5257800"/>
          </a:xfrm>
          <a:noFill/>
        </p:spPr>
        <p:txBody>
          <a:bodyPr lIns="90487" tIns="44450" rIns="90487" bIns="44450"/>
          <a:lstStyle/>
          <a:p>
            <a:pPr lvl="1"/>
            <a:r>
              <a:rPr lang="en-US" dirty="0"/>
              <a:t>Example: </a:t>
            </a:r>
            <a:r>
              <a:rPr lang="en-US" sz="1200" dirty="0"/>
              <a:t>(courtesy of Martin </a:t>
            </a:r>
            <a:r>
              <a:rPr lang="en-US" sz="1200" dirty="0" err="1"/>
              <a:t>Rohrmeier</a:t>
            </a:r>
            <a:r>
              <a:rPr lang="en-US" sz="1200" dirty="0"/>
              <a:t>)</a:t>
            </a:r>
            <a:r>
              <a:rPr lang="en-US" dirty="0"/>
              <a:t> </a:t>
            </a:r>
            <a:endParaRPr lang="en-US" dirty="0" smtClean="0"/>
          </a:p>
          <a:p>
            <a:pPr>
              <a:buFontTx/>
              <a:buNone/>
            </a:pPr>
            <a:endParaRPr lang="en-US" sz="3200" dirty="0">
              <a:latin typeface="Times New Roman" charset="0"/>
            </a:endParaRPr>
          </a:p>
        </p:txBody>
      </p:sp>
      <p:pic>
        <p:nvPicPr>
          <p:cNvPr id="17414" name="Picture 4" descr="COBRA8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2133600"/>
            <a:ext cx="2160588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5" descr="RX13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94000" y="2760663"/>
            <a:ext cx="2921000" cy="364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985CF3-7F8A-AC4E-AF6D-67D4935C57B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Remember: Problem-Solving Agent</a:t>
            </a:r>
          </a:p>
        </p:txBody>
      </p:sp>
      <p:pic>
        <p:nvPicPr>
          <p:cNvPr id="1946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lum contrast="6000"/>
          </a:blip>
          <a:srcRect/>
          <a:stretch>
            <a:fillRect/>
          </a:stretch>
        </p:blipFill>
        <p:spPr>
          <a:xfrm>
            <a:off x="1143000" y="1335088"/>
            <a:ext cx="6934200" cy="4037012"/>
          </a:xfrm>
        </p:spPr>
      </p:pic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838200" y="5410200"/>
            <a:ext cx="7620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Note: This is </a:t>
            </a:r>
            <a:r>
              <a:rPr lang="en-US" sz="2000" i="1"/>
              <a:t>offline</a:t>
            </a:r>
            <a:r>
              <a:rPr lang="en-US" sz="2000"/>
              <a:t> problem-solving.  </a:t>
            </a:r>
            <a:r>
              <a:rPr lang="en-US" sz="2000" i="1"/>
              <a:t>Online</a:t>
            </a:r>
            <a:r>
              <a:rPr lang="en-US" sz="2000"/>
              <a:t> problem-solving involves acting w/o complete knowledge of the problem and environment</a:t>
            </a:r>
          </a:p>
        </p:txBody>
      </p:sp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7985125" y="1295400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tion</a:t>
            </a: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838200" y="1333500"/>
            <a:ext cx="7772400" cy="411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72D78B-5299-7B47-833E-5E2CBF2C67F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planning agent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percepts to build model of current world state</a:t>
            </a:r>
          </a:p>
          <a:p>
            <a:endParaRPr lang="en-US"/>
          </a:p>
          <a:p>
            <a:r>
              <a:rPr lang="en-US"/>
              <a:t>IDEAL-PLANNER: Given a goal, algorithm generates plan of action</a:t>
            </a:r>
          </a:p>
          <a:p>
            <a:endParaRPr lang="en-US"/>
          </a:p>
          <a:p>
            <a:r>
              <a:rPr lang="en-US"/>
              <a:t>STATE-DESCRIPTION: given percept, return initial state description in format required by planner</a:t>
            </a:r>
          </a:p>
          <a:p>
            <a:endParaRPr lang="en-US"/>
          </a:p>
          <a:p>
            <a:r>
              <a:rPr lang="en-US"/>
              <a:t>MAKE-GOAL-QUERY: used to ask KB what next goal should 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CB7FF2-2FE9-AE4C-BB96-B28E6283F04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3352800" y="6324600"/>
            <a:ext cx="2438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Planning Agent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334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function</a:t>
            </a:r>
            <a:r>
              <a:rPr lang="en-US" sz="1600"/>
              <a:t> SIMPLE-PLANNING-AGENT(percept) </a:t>
            </a:r>
            <a:r>
              <a:rPr lang="en-US" sz="1600" b="1"/>
              <a:t>returns</a:t>
            </a:r>
            <a:r>
              <a:rPr lang="en-US" sz="1600"/>
              <a:t> an action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</a:t>
            </a:r>
            <a:r>
              <a:rPr lang="en-US" sz="1600" b="1"/>
              <a:t>static</a:t>
            </a:r>
            <a:r>
              <a:rPr lang="en-US" sz="1600"/>
              <a:t>: 	KB, a knowledge base (includes action descriptions)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		p, a plan (initially, NoPlan)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		t, a time counter (initially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</a:t>
            </a:r>
            <a:r>
              <a:rPr lang="en-US" sz="1600" b="1"/>
              <a:t>local variables</a:t>
            </a:r>
            <a:r>
              <a:rPr lang="en-US" sz="1600"/>
              <a:t>:G, a goal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		current, a current state description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TELL(KB, MAKE-PERCEPT-SENTENCE(percept, t))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/>
              <a:t>	current </a:t>
            </a:r>
            <a:r>
              <a:rPr lang="en-US" sz="1600">
                <a:sym typeface="Symbol" charset="2"/>
              </a:rPr>
              <a:t> STATE-DESCRIPTION(KB, 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ym typeface="Symbol" charset="2"/>
              </a:rPr>
              <a:t>	</a:t>
            </a:r>
            <a:r>
              <a:rPr lang="en-US" sz="1600" b="1">
                <a:sym typeface="Symbol" charset="2"/>
              </a:rPr>
              <a:t>if</a:t>
            </a:r>
            <a:r>
              <a:rPr lang="en-US" sz="1600">
                <a:sym typeface="Symbol" charset="2"/>
              </a:rPr>
              <a:t> p = NoPlan </a:t>
            </a:r>
            <a:r>
              <a:rPr lang="en-US" sz="1600" b="1">
                <a:sym typeface="Symbol" charset="2"/>
              </a:rPr>
              <a:t>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ym typeface="Symbol" charset="2"/>
              </a:rPr>
              <a:t>		G</a:t>
            </a:r>
            <a:r>
              <a:rPr lang="en-US" sz="1600"/>
              <a:t> </a:t>
            </a:r>
            <a:r>
              <a:rPr lang="en-US" sz="1600">
                <a:sym typeface="Symbol" charset="2"/>
              </a:rPr>
              <a:t> ASK(KB, MAKE-GOAL-QUERY(t))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ym typeface="Symbol" charset="2"/>
              </a:rPr>
              <a:t>		p</a:t>
            </a:r>
            <a:r>
              <a:rPr lang="en-US" sz="1600"/>
              <a:t> </a:t>
            </a:r>
            <a:r>
              <a:rPr lang="en-US" sz="1600">
                <a:sym typeface="Symbol" charset="2"/>
              </a:rPr>
              <a:t> IDEAL-PLANNER(current, G, KB)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ym typeface="Symbol" charset="2"/>
              </a:rPr>
              <a:t>	</a:t>
            </a:r>
            <a:r>
              <a:rPr lang="en-US" sz="1600" b="1">
                <a:sym typeface="Symbol" charset="2"/>
              </a:rPr>
              <a:t>if</a:t>
            </a:r>
            <a:r>
              <a:rPr lang="en-US" sz="1600">
                <a:sym typeface="Symbol" charset="2"/>
              </a:rPr>
              <a:t> p = NoPlan </a:t>
            </a:r>
            <a:r>
              <a:rPr lang="en-US" sz="1600" b="1">
                <a:sym typeface="Symbol" charset="2"/>
              </a:rPr>
              <a:t>or</a:t>
            </a:r>
            <a:r>
              <a:rPr lang="en-US" sz="1600">
                <a:sym typeface="Symbol" charset="2"/>
              </a:rPr>
              <a:t> p is empty </a:t>
            </a:r>
            <a:r>
              <a:rPr lang="en-US" sz="1600" b="1">
                <a:sym typeface="Symbol" charset="2"/>
              </a:rPr>
              <a:t>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ym typeface="Symbol" charset="2"/>
              </a:rPr>
              <a:t>		action</a:t>
            </a:r>
            <a:r>
              <a:rPr lang="en-US" sz="1600"/>
              <a:t> </a:t>
            </a:r>
            <a:r>
              <a:rPr lang="en-US" sz="1600">
                <a:sym typeface="Symbol" charset="2"/>
              </a:rPr>
              <a:t> NoOp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ym typeface="Symbol" charset="2"/>
              </a:rPr>
              <a:t>	</a:t>
            </a:r>
            <a:r>
              <a:rPr lang="en-US" sz="1600" b="1">
                <a:sym typeface="Symbol" charset="2"/>
              </a:rPr>
              <a:t>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ym typeface="Symbol" charset="2"/>
              </a:rPr>
              <a:t>		action</a:t>
            </a:r>
            <a:r>
              <a:rPr lang="en-US" sz="1600"/>
              <a:t> </a:t>
            </a:r>
            <a:r>
              <a:rPr lang="en-US" sz="1600">
                <a:sym typeface="Symbol" charset="2"/>
              </a:rPr>
              <a:t> FIRST(p)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ym typeface="Symbol" charset="2"/>
              </a:rPr>
              <a:t>		p</a:t>
            </a:r>
            <a:r>
              <a:rPr lang="en-US" sz="1600"/>
              <a:t> </a:t>
            </a:r>
            <a:r>
              <a:rPr lang="en-US" sz="1600">
                <a:sym typeface="Symbol" charset="2"/>
              </a:rPr>
              <a:t> REST(p)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ym typeface="Symbol" charset="2"/>
              </a:rPr>
              <a:t>	TELL(KB, MAKE-ACTION-SENTENCE(action, t))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ym typeface="Symbol" charset="2"/>
              </a:rPr>
              <a:t>	t</a:t>
            </a:r>
            <a:r>
              <a:rPr lang="en-US" sz="1600"/>
              <a:t> </a:t>
            </a:r>
            <a:r>
              <a:rPr lang="en-US" sz="1600">
                <a:sym typeface="Symbol" charset="2"/>
              </a:rPr>
              <a:t> t+1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ym typeface="Symbol" charset="2"/>
              </a:rPr>
              <a:t>	</a:t>
            </a:r>
            <a:r>
              <a:rPr lang="en-US" sz="1600" b="1">
                <a:sym typeface="Symbol" charset="2"/>
              </a:rPr>
              <a:t>return</a:t>
            </a:r>
            <a:r>
              <a:rPr lang="en-US" sz="1600">
                <a:sym typeface="Symbol" charset="2"/>
              </a:rPr>
              <a:t> action</a:t>
            </a: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457200" y="1295400"/>
            <a:ext cx="7086600" cy="5334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4038600" y="5181600"/>
            <a:ext cx="2792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CC3300"/>
                </a:solidFill>
                <a:latin typeface="Tahoma" charset="0"/>
                <a:ea typeface="Arial" charset="0"/>
                <a:cs typeface="Arial" charset="0"/>
              </a:rPr>
              <a:t>Like popping from a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2BA227-2359-C44D-B594-BF9DC07E3D4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vs. planning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533400" y="1344613"/>
          <a:ext cx="7324725" cy="551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Image" r:id="rId3" imgW="10381927" imgH="7815037" progId="">
                  <p:embed/>
                </p:oleObj>
              </mc:Choice>
              <mc:Fallback>
                <p:oleObj name="Image" r:id="rId3" imgW="10381927" imgH="781503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44613"/>
                        <a:ext cx="7324725" cy="551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7BFEC7-62A8-384A-8F70-72EFD0BD72F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vs. planning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476250" y="1933575"/>
          <a:ext cx="8191500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Image" r:id="rId3" imgW="10928345" imgH="4841511" progId="">
                  <p:embed/>
                </p:oleObj>
              </mc:Choice>
              <mc:Fallback>
                <p:oleObj name="Image" r:id="rId3" imgW="10928345" imgH="484151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933575"/>
                        <a:ext cx="8191500" cy="362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17</a:t>
            </a:r>
            <a:endParaRPr lang="en-US" dirty="0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53B2CE-842B-1441-9D8F-BDF3470ED21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in situation calculus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533400" y="1346200"/>
          <a:ext cx="8458200" cy="499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Image" r:id="rId3" imgW="12681963" imgH="7484645" progId="">
                  <p:embed/>
                </p:oleObj>
              </mc:Choice>
              <mc:Fallback>
                <p:oleObj name="Image" r:id="rId3" imgW="12681963" imgH="748464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46200"/>
                        <a:ext cx="8458200" cy="499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-Class">
  <a:themeElements>
    <a:clrScheme name="AI-Clas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I-Class">
      <a:majorFont>
        <a:latin typeface="Helvetic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I-Clas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Data\Microsoft\Templates\AI-Class.pot</Template>
  <TotalTime>3315</TotalTime>
  <Words>589</Words>
  <Application>Microsoft Macintosh PowerPoint</Application>
  <PresentationFormat>On-screen Show (4:3)</PresentationFormat>
  <Paragraphs>192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Black</vt:lpstr>
      <vt:lpstr>Helvetica</vt:lpstr>
      <vt:lpstr>Math Ext</vt:lpstr>
      <vt:lpstr>ＭＳ Ｐゴシック</vt:lpstr>
      <vt:lpstr>Symbol</vt:lpstr>
      <vt:lpstr>Tahoma</vt:lpstr>
      <vt:lpstr>Times New Roman</vt:lpstr>
      <vt:lpstr>ヒラギノ角ゴ Pro W3</vt:lpstr>
      <vt:lpstr>AI-Class</vt:lpstr>
      <vt:lpstr>Image</vt:lpstr>
      <vt:lpstr>Planning</vt:lpstr>
      <vt:lpstr>What we have so far</vt:lpstr>
      <vt:lpstr>Example: Robot Manipulators</vt:lpstr>
      <vt:lpstr>Remember: Problem-Solving Agent</vt:lpstr>
      <vt:lpstr>Simple planning agent</vt:lpstr>
      <vt:lpstr>A Simple Planning Agent</vt:lpstr>
      <vt:lpstr>Search vs. planning</vt:lpstr>
      <vt:lpstr>Search vs. planning</vt:lpstr>
      <vt:lpstr>Planning in situation calculus</vt:lpstr>
      <vt:lpstr>Basic representation for planning</vt:lpstr>
      <vt:lpstr>Planner vs. theorem prover</vt:lpstr>
      <vt:lpstr>STRIPS operators</vt:lpstr>
      <vt:lpstr>Types of planners</vt:lpstr>
      <vt:lpstr>State space vs. plan space</vt:lpstr>
      <vt:lpstr>Operations on plans</vt:lpstr>
      <vt:lpstr>Types of planners</vt:lpstr>
      <vt:lpstr>Partially ordered plans</vt:lpstr>
      <vt:lpstr>Plan</vt:lpstr>
      <vt:lpstr>POP algorithm sketch</vt:lpstr>
      <vt:lpstr>POP algorithm (cont.)</vt:lpstr>
      <vt:lpstr>Clobbering and promotion/demotion</vt:lpstr>
      <vt:lpstr>Example: block world</vt:lpstr>
      <vt:lpstr>Example (cont.)</vt:lpstr>
      <vt:lpstr>Example (cont.)</vt:lpstr>
      <vt:lpstr>Example (cont.)</vt:lpstr>
      <vt:lpstr>Example (cont.)</vt:lpstr>
      <vt:lpstr>Planning applet</vt:lpstr>
    </vt:vector>
  </TitlesOfParts>
  <Company>Individual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561a: Introduction to Artificial Intelligence</dc:title>
  <dc:creator>Paolo Pirjanian</dc:creator>
  <cp:lastModifiedBy>Laurent Itti</cp:lastModifiedBy>
  <cp:revision>192</cp:revision>
  <cp:lastPrinted>1999-10-01T01:17:42Z</cp:lastPrinted>
  <dcterms:created xsi:type="dcterms:W3CDTF">2014-10-27T17:07:34Z</dcterms:created>
  <dcterms:modified xsi:type="dcterms:W3CDTF">2016-08-19T17:48:37Z</dcterms:modified>
</cp:coreProperties>
</file>