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  <p:sldMasterId id="2147483689" r:id="rId2"/>
  </p:sldMasterIdLst>
  <p:notesMasterIdLst>
    <p:notesMasterId r:id="rId38"/>
  </p:notesMasterIdLst>
  <p:sldIdLst>
    <p:sldId id="308" r:id="rId3"/>
    <p:sldId id="259" r:id="rId4"/>
    <p:sldId id="260" r:id="rId5"/>
    <p:sldId id="267" r:id="rId6"/>
    <p:sldId id="296" r:id="rId7"/>
    <p:sldId id="268" r:id="rId8"/>
    <p:sldId id="297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304" r:id="rId17"/>
    <p:sldId id="305" r:id="rId18"/>
    <p:sldId id="276" r:id="rId19"/>
    <p:sldId id="277" r:id="rId20"/>
    <p:sldId id="278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309" r:id="rId30"/>
    <p:sldId id="310" r:id="rId31"/>
    <p:sldId id="311" r:id="rId32"/>
    <p:sldId id="312" r:id="rId33"/>
    <p:sldId id="258" r:id="rId34"/>
    <p:sldId id="294" r:id="rId35"/>
    <p:sldId id="306" r:id="rId36"/>
    <p:sldId id="307" r:id="rId37"/>
  </p:sldIdLst>
  <p:sldSz cx="9144000" cy="6858000" type="screen4x3"/>
  <p:notesSz cx="6858000" cy="9144000"/>
  <p:defaultTextStyle>
    <a:defPPr>
      <a:defRPr lang="en-US">
        <a:uFillTx/>
      </a:defRPr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uFillTx/>
        <a:latin typeface="Arial" charset="0"/>
        <a:ea typeface="ＭＳ Ｐゴシック" charset="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uFillTx/>
        <a:latin typeface="Arial" charset="0"/>
        <a:ea typeface="ＭＳ Ｐゴシック" charset="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uFillTx/>
        <a:latin typeface="Arial" charset="0"/>
        <a:ea typeface="ＭＳ Ｐゴシック" charset="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uFillTx/>
        <a:latin typeface="Arial" charset="0"/>
        <a:ea typeface="ＭＳ Ｐゴシック" charset="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uFillTx/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uFillTx/>
        <a:latin typeface="Arial" charset="0"/>
        <a:ea typeface="ＭＳ Ｐゴシック" charset="0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uFillTx/>
        <a:latin typeface="Arial" charset="0"/>
        <a:ea typeface="ＭＳ Ｐゴシック" charset="0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uFillTx/>
        <a:latin typeface="Arial" charset="0"/>
        <a:ea typeface="ＭＳ Ｐゴシック" charset="0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uFillTx/>
        <a:latin typeface="Arial" charset="0"/>
        <a:ea typeface="ＭＳ Ｐゴシック" charset="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78" autoAdjust="0"/>
    <p:restoredTop sz="92857" autoAdjust="0"/>
  </p:normalViewPr>
  <p:slideViewPr>
    <p:cSldViewPr snapToGrid="0" snapToObjects="1">
      <p:cViewPr varScale="1">
        <p:scale>
          <a:sx n="58" d="100"/>
          <a:sy n="58" d="100"/>
        </p:scale>
        <p:origin x="-92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13" d="100"/>
          <a:sy n="113" d="100"/>
        </p:scale>
        <p:origin x="-2104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viewProps" Target="viewProps.xml"/><Relationship Id="rId45" Type="http://schemas.openxmlformats.org/officeDocument/2006/relationships/customXml" Target="../customXml/item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customXml" Target="../customXml/item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customXml" Target="../customXml/item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41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image" Target="../media/image1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uFillTx/>
              </a:defRPr>
            </a:lvl1pPr>
          </a:lstStyle>
          <a:p>
            <a:endParaRPr lang="en-US">
              <a:uFillTx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uFillTx/>
              </a:defRPr>
            </a:lvl1pPr>
          </a:lstStyle>
          <a:p>
            <a:fld id="{61684C41-F1E4-1746-B9EE-6EB23FB69C2C}" type="datetimeFigureOut">
              <a:rPr lang="en-US" smtClean="0">
                <a:uFillTx/>
              </a:rPr>
              <a:t>10/31/17</a:t>
            </a:fld>
            <a:endParaRPr lang="en-US">
              <a:uFillTx/>
            </a:endParaRP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vert="horz" lIns="91440" tIns="45720" rIns="91440" bIns="45720" rtlCol="0" anchor="ctr"/>
          <a:lstStyle/>
          <a:p>
            <a:endParaRPr lang="en-US">
              <a:uFillTx/>
            </a:endParaRPr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>
                <a:uFillTx/>
              </a:rPr>
              <a:t>Click to 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uFillTx/>
              </a:defRPr>
            </a:lvl1pPr>
          </a:lstStyle>
          <a:p>
            <a:endParaRPr lang="en-US"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uFillTx/>
              </a:defRPr>
            </a:lvl1pPr>
          </a:lstStyle>
          <a:p>
            <a:fld id="{68B24AD3-3069-BE4F-BC9C-D220061702B3}" type="slidenum">
              <a:rPr lang="en-US" smtClean="0">
                <a:uFillTx/>
              </a:rPr>
              <a:t>‹#›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3730137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uFillTx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B24AD3-3069-BE4F-BC9C-D220061702B3}" type="slidenum">
              <a:rPr lang="en-US" smtClean="0">
                <a:uFillTx/>
              </a:rPr>
              <a:t>1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075748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1682C6A-39DF-0640-87DF-AE68D927A3BC}" type="slidenum">
              <a:rPr lang="en-US"/>
              <a:pPr/>
              <a:t>10</a:t>
            </a:fld>
            <a:endParaRPr lang="en-US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9473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F997DF9-6D95-6C46-829A-51210334E54B}" type="slidenum">
              <a:rPr lang="en-US"/>
              <a:pPr/>
              <a:t>11</a:t>
            </a:fld>
            <a:endParaRPr lang="en-US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3267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677B9C7-4AE0-6E48-81A2-9E5654AA88D3}" type="slidenum">
              <a:rPr lang="en-US"/>
              <a:pPr/>
              <a:t>12</a:t>
            </a:fld>
            <a:endParaRPr lang="en-US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071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69F99B7-829C-D74E-801C-5D956AE57DF3}" type="slidenum">
              <a:rPr lang="en-US"/>
              <a:pPr/>
              <a:t>13</a:t>
            </a:fld>
            <a:endParaRPr lang="en-US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9041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2DF2A8A-72A7-6E43-9253-23A7A92FF81E}" type="slidenum">
              <a:rPr lang="en-US"/>
              <a:pPr/>
              <a:t>14</a:t>
            </a:fld>
            <a:endParaRPr lang="en-US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6490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A5E826-30C2-4207-9ADD-A04E337402D3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07085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9318DB0-5277-FD4C-8024-705C113D0F0D}" type="slidenum">
              <a:rPr lang="en-US"/>
              <a:pPr/>
              <a:t>17</a:t>
            </a:fld>
            <a:endParaRPr lang="en-US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9159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05BD885-240F-714F-93ED-D707E027F16C}" type="slidenum">
              <a:rPr lang="en-US"/>
              <a:pPr/>
              <a:t>18</a:t>
            </a:fld>
            <a:endParaRPr lang="en-US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2085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FF5F234-DC74-A746-8DC7-0BDA7731F2FE}" type="slidenum">
              <a:rPr lang="en-US"/>
              <a:pPr/>
              <a:t>19</a:t>
            </a:fld>
            <a:endParaRPr lang="en-US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307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C39E89C-FC39-2C45-8481-A6ED32566094}" type="slidenum">
              <a:rPr lang="en-US"/>
              <a:pPr/>
              <a:t>20</a:t>
            </a:fld>
            <a:endParaRPr lang="en-US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/>
              <a:t>Answer column in truth table has 2</a:t>
            </a:r>
            <a:r>
              <a:rPr lang="en-US" baseline="30000"/>
              <a:t>n </a:t>
            </a:r>
            <a:r>
              <a:rPr lang="en-US"/>
              <a:t>positions, each of which can take on 2 possible values</a:t>
            </a:r>
          </a:p>
        </p:txBody>
      </p:sp>
    </p:spTree>
    <p:extLst>
      <p:ext uri="{BB962C8B-B14F-4D97-AF65-F5344CB8AC3E}">
        <p14:creationId xmlns:p14="http://schemas.microsoft.com/office/powerpoint/2010/main" val="36056129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B28885C-FD3A-F140-B044-03F42587AB53}" type="slidenum">
              <a:rPr lang="en-US"/>
              <a:pPr/>
              <a:t>2</a:t>
            </a:fld>
            <a:endParaRPr lang="en-US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93701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D91E9F7-D147-B543-9206-BB761887A120}" type="slidenum">
              <a:rPr lang="en-US"/>
              <a:pPr/>
              <a:t>22</a:t>
            </a:fld>
            <a:endParaRPr lang="en-US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82743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EA69946-F506-E14E-B06B-F9FEC145B106}" type="slidenum">
              <a:rPr lang="en-US"/>
              <a:pPr/>
              <a:t>23</a:t>
            </a:fld>
            <a:endParaRPr lang="en-US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96691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4AE5CE-ACE7-4749-A9EF-1B0B1BEA6CE4}" type="slidenum">
              <a:rPr lang="en-US"/>
              <a:pPr/>
              <a:t>24</a:t>
            </a:fld>
            <a:endParaRPr lang="en-US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/>
              <a:t>Say yes versus</a:t>
            </a:r>
            <a:r>
              <a:rPr lang="en-US" baseline="0" dirty="0"/>
              <a:t> no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02883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B30F52E-9CBD-4F4C-8BAC-CDF7EA325E0A}" type="slidenum">
              <a:rPr lang="en-US"/>
              <a:pPr/>
              <a:t>25</a:t>
            </a:fld>
            <a:endParaRPr lang="en-US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err="1"/>
              <a:t>p</a:t>
            </a:r>
            <a:r>
              <a:rPr lang="en-US" baseline="-25000" dirty="0" err="1"/>
              <a:t>i</a:t>
            </a:r>
            <a:r>
              <a:rPr lang="en-US" dirty="0" err="1"/>
              <a:t>+n</a:t>
            </a:r>
            <a:r>
              <a:rPr lang="en-US" baseline="-25000" dirty="0" err="1"/>
              <a:t>i</a:t>
            </a:r>
            <a:r>
              <a:rPr lang="en-US" baseline="0" dirty="0"/>
              <a:t> is the number of examples that hit value </a:t>
            </a:r>
            <a:r>
              <a:rPr lang="en-US" baseline="0" dirty="0" err="1"/>
              <a:t>i</a:t>
            </a:r>
            <a:r>
              <a:rPr lang="en-US" baseline="0" dirty="0"/>
              <a:t>, while </a:t>
            </a:r>
            <a:r>
              <a:rPr lang="en-US" baseline="0" dirty="0" err="1"/>
              <a:t>p+n</a:t>
            </a:r>
            <a:r>
              <a:rPr lang="en-US" baseline="0" dirty="0"/>
              <a:t> is the total number of examples, so we have expected information needed after choice</a:t>
            </a: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341589485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A48133D-9C22-D64D-83B5-0AF9B34FCAD9}" type="slidenum">
              <a:rPr lang="en-US"/>
              <a:pPr/>
              <a:t>26</a:t>
            </a:fld>
            <a:endParaRPr lang="en-US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/>
              <a:t>Patron</a:t>
            </a:r>
            <a:r>
              <a:rPr lang="en-US" baseline="0" dirty="0"/>
              <a:t> value ordering is none, some, full</a:t>
            </a:r>
          </a:p>
          <a:p>
            <a:pPr eaLnBrk="1" hangingPunct="1"/>
            <a:r>
              <a:rPr lang="en-US" baseline="0" dirty="0"/>
              <a:t>Type value ordering is </a:t>
            </a:r>
            <a:r>
              <a:rPr lang="en-US" baseline="0" dirty="0" err="1"/>
              <a:t>french</a:t>
            </a:r>
            <a:r>
              <a:rPr lang="en-US" baseline="0" dirty="0"/>
              <a:t>, </a:t>
            </a:r>
            <a:r>
              <a:rPr lang="en-US" baseline="0" dirty="0" err="1"/>
              <a:t>italian</a:t>
            </a:r>
            <a:r>
              <a:rPr lang="en-US" baseline="0" dirty="0"/>
              <a:t>, </a:t>
            </a:r>
            <a:r>
              <a:rPr lang="en-US" baseline="0" dirty="0" err="1"/>
              <a:t>thai</a:t>
            </a:r>
            <a:r>
              <a:rPr lang="en-US" baseline="0" dirty="0"/>
              <a:t>, burger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67352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98F385C-F1D1-5F47-9FD5-8E9FB90F9C06}" type="slidenum">
              <a:rPr lang="en-US"/>
              <a:pPr/>
              <a:t>27</a:t>
            </a:fld>
            <a:endParaRPr lang="en-US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30117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Patrons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B24AD3-3069-BE4F-BC9C-D220061702B3}" type="slidenum">
              <a:rPr lang="en-US" smtClean="0">
                <a:uFillTx/>
              </a:rPr>
              <a:t>28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49133019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Patrons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B24AD3-3069-BE4F-BC9C-D220061702B3}" type="slidenum">
              <a:rPr lang="en-US" smtClean="0">
                <a:uFillTx/>
              </a:rPr>
              <a:t>29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49133019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A5E826-30C2-4207-9ADD-A04E337402D3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86522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7FA0C38-926F-644D-A802-6B7796858C57}" type="slidenum">
              <a:rPr lang="en-US"/>
              <a:pPr/>
              <a:t>3</a:t>
            </a:fld>
            <a:endParaRPr lang="en-US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0238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C7D3C24-7996-5340-987D-39F3B1A75987}" type="slidenum">
              <a:rPr lang="en-US"/>
              <a:pPr/>
              <a:t>4</a:t>
            </a:fld>
            <a:endParaRPr lang="en-US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baseline="0" dirty="0"/>
              <a:t>Recall: Who thinks can say the whole list</a:t>
            </a:r>
          </a:p>
          <a:p>
            <a:pPr eaLnBrk="1" hangingPunct="1"/>
            <a:r>
              <a:rPr lang="en-US" baseline="0" dirty="0"/>
              <a:t>Cued Recall: Duck, goose, pig, elephant, horse</a:t>
            </a:r>
            <a:endParaRPr lang="en-US" dirty="0"/>
          </a:p>
          <a:p>
            <a:pPr eaLnBrk="1" hangingPunct="1"/>
            <a:r>
              <a:rPr lang="en-US" dirty="0"/>
              <a:t>Cued might require</a:t>
            </a:r>
            <a:r>
              <a:rPr lang="en-US" baseline="0" dirty="0"/>
              <a:t> an ontology or other background knowledge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4687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E82DFDC-95E5-1F4C-89B3-FED1157453B5}" type="slidenum">
              <a:rPr lang="en-US"/>
              <a:pPr/>
              <a:t>5</a:t>
            </a:fld>
            <a:endParaRPr lang="en-US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/>
              <a:t>Cluster chairs and table</a:t>
            </a:r>
          </a:p>
          <a:p>
            <a:pPr eaLnBrk="1" hangingPunct="1"/>
            <a:r>
              <a:rPr lang="en-US" dirty="0"/>
              <a:t>Classify</a:t>
            </a:r>
            <a:r>
              <a:rPr lang="en-US" baseline="0" dirty="0"/>
              <a:t> lights (but could be lights in classroom, or lights in LA, or …)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1085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E82DFDC-95E5-1F4C-89B3-FED1157453B5}" type="slidenum">
              <a:rPr lang="en-US"/>
              <a:pPr/>
              <a:t>6</a:t>
            </a:fld>
            <a:endParaRPr lang="en-US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/>
              <a:t>Cluster chairs and table</a:t>
            </a:r>
          </a:p>
          <a:p>
            <a:pPr eaLnBrk="1" hangingPunct="1"/>
            <a:r>
              <a:rPr lang="en-US" dirty="0"/>
              <a:t>Classify</a:t>
            </a:r>
            <a:r>
              <a:rPr lang="en-US" baseline="0" dirty="0"/>
              <a:t> lights (but could be lights in classroom, or lights in LA, or …)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85920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744CA25-37AC-1E45-9282-9DF18D95864E}" type="slidenum">
              <a:rPr lang="en-US"/>
              <a:pPr/>
              <a:t>7</a:t>
            </a:fld>
            <a:endParaRPr lang="en-US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75825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744CA25-37AC-1E45-9282-9DF18D95864E}" type="slidenum">
              <a:rPr lang="en-US"/>
              <a:pPr/>
              <a:t>8</a:t>
            </a:fld>
            <a:endParaRPr lang="en-US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48365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A90EFD9-8ADD-1444-9319-B9279D667125}" type="slidenum">
              <a:rPr lang="en-US"/>
              <a:pPr/>
              <a:t>9</a:t>
            </a:fld>
            <a:endParaRPr lang="en-US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2026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6000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754ED01-E2A0-4C1E-8E21-014B99041579}" type="slidenum">
              <a:rPr lang="en-US" smtClean="0">
                <a:uFillTx/>
              </a:rPr>
              <a:pPr/>
              <a:t>‹#›</a:t>
            </a:fld>
            <a:endParaRPr lang="en-US">
              <a:uFillTx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CA070-D3B8-8C41-9F7B-846270079D77}" type="datetimeFigureOut">
              <a:rPr lang="en-US" smtClean="0">
                <a:uFillTx/>
              </a:rPr>
              <a:t>10/31/17</a:t>
            </a:fld>
            <a:endParaRPr lang="en-US"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BC228-650C-5443-AF07-AD394F0FD572}" type="slidenum">
              <a:rPr lang="en-US" smtClean="0">
                <a:uFillTx/>
              </a:rPr>
              <a:pPr/>
              <a:t>‹#›</a:t>
            </a:fld>
            <a:endParaRPr lang="en-US">
              <a:uFillTx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CA070-D3B8-8C41-9F7B-846270079D77}" type="datetimeFigureOut">
              <a:rPr lang="en-US" smtClean="0">
                <a:uFillTx/>
              </a:rPr>
              <a:t>10/31/17</a:t>
            </a:fld>
            <a:endParaRPr lang="en-US"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6D8AD-7274-E34F-83E9-BD647F63C74B}" type="slidenum">
              <a:rPr lang="en-US" smtClean="0">
                <a:uFillTx/>
              </a:rPr>
              <a:pPr/>
              <a:t>‹#›</a:t>
            </a:fld>
            <a:endParaRPr lang="en-US">
              <a:uFillTx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/>
          </p:nvPr>
        </p:nvSpPr>
        <p:spPr>
          <a:xfrm>
            <a:off x="457200" y="1619253"/>
            <a:ext cx="8229600" cy="3952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buClr>
                <a:schemeClr val="bg1">
                  <a:lumMod val="50000"/>
                </a:schemeClr>
              </a:buClr>
              <a:defRPr sz="220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1pPr>
            <a:lvl2pPr>
              <a:buClr>
                <a:schemeClr val="bg1">
                  <a:lumMod val="50000"/>
                </a:schemeClr>
              </a:buClr>
              <a:defRPr sz="190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2pPr>
            <a:lvl3pPr>
              <a:buClr>
                <a:schemeClr val="bg1">
                  <a:lumMod val="50000"/>
                </a:schemeClr>
              </a:buClr>
              <a:defRPr sz="170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3pPr>
            <a:lvl4pPr>
              <a:buClr>
                <a:schemeClr val="bg1">
                  <a:lumMod val="50000"/>
                </a:schemeClr>
              </a:buClr>
              <a:defRPr sz="150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4pPr>
            <a:lvl5pPr>
              <a:buClr>
                <a:schemeClr val="bg1">
                  <a:lumMod val="50000"/>
                </a:schemeClr>
              </a:buClr>
              <a:defRPr sz="1500" b="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5pPr>
            <a:lvl6pPr marL="2514600" indent="-228600"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500" b="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6pPr>
            <a:lvl7pPr marL="2971800" indent="-228600"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500" b="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7pPr>
            <a:lvl8pPr marL="3429000" indent="-228600"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500" b="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407989"/>
            <a:ext cx="8229600" cy="868363"/>
          </a:xfrm>
          <a:effectLst/>
        </p:spPr>
        <p:txBody>
          <a:bodyPr>
            <a:normAutofit/>
          </a:bodyPr>
          <a:lstStyle>
            <a:lvl1pPr>
              <a:defRPr sz="2400" b="1">
                <a:solidFill>
                  <a:srgbClr val="000000"/>
                </a:solidFill>
                <a:effectLst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Line 10"/>
          <p:cNvSpPr>
            <a:spLocks noChangeShapeType="1"/>
          </p:cNvSpPr>
          <p:nvPr/>
        </p:nvSpPr>
        <p:spPr bwMode="auto">
          <a:xfrm>
            <a:off x="561975" y="1143000"/>
            <a:ext cx="7772400" cy="0"/>
          </a:xfrm>
          <a:prstGeom prst="line">
            <a:avLst/>
          </a:prstGeom>
          <a:noFill/>
          <a:ln w="12700">
            <a:solidFill>
              <a:srgbClr val="40404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077573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9900" y="228600"/>
            <a:ext cx="81534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295400"/>
            <a:ext cx="8178800" cy="4762500"/>
          </a:xfrm>
        </p:spPr>
        <p:txBody>
          <a:bodyPr/>
          <a:lstStyle/>
          <a:p>
            <a:pPr lvl="0"/>
            <a:r>
              <a:rPr lang="en-US" noProof="0"/>
              <a:t>Click icon to add table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>
                <a:uFillTx/>
              </a:rPr>
              <a:t>CSCI561 FALL 2014 Discussion  </a:t>
            </a:r>
            <a:endParaRPr lang="en-US" dirty="0">
              <a:uFillTx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60FE452-C703-584A-BEE3-46230073E6B1}" type="slidenum">
              <a:rPr lang="en-US" smtClean="0">
                <a:uFillTx/>
              </a:rPr>
              <a:pPr/>
              <a:t>‹#›</a:t>
            </a:fld>
            <a:endParaRPr lang="en-US">
              <a:uFillTx/>
            </a:endParaRPr>
          </a:p>
        </p:txBody>
      </p:sp>
    </p:spTree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/>
          </p:nvPr>
        </p:nvSpPr>
        <p:spPr>
          <a:xfrm>
            <a:off x="457200" y="1619253"/>
            <a:ext cx="8229600" cy="3952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buClr>
                <a:schemeClr val="bg1">
                  <a:lumMod val="50000"/>
                </a:schemeClr>
              </a:buClr>
              <a:defRPr sz="220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1pPr>
            <a:lvl2pPr>
              <a:buClr>
                <a:schemeClr val="bg1">
                  <a:lumMod val="50000"/>
                </a:schemeClr>
              </a:buClr>
              <a:defRPr sz="190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2pPr>
            <a:lvl3pPr>
              <a:buClr>
                <a:schemeClr val="bg1">
                  <a:lumMod val="50000"/>
                </a:schemeClr>
              </a:buClr>
              <a:defRPr sz="170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3pPr>
            <a:lvl4pPr>
              <a:buClr>
                <a:schemeClr val="bg1">
                  <a:lumMod val="50000"/>
                </a:schemeClr>
              </a:buClr>
              <a:defRPr sz="150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4pPr>
            <a:lvl5pPr>
              <a:buClr>
                <a:schemeClr val="bg1">
                  <a:lumMod val="50000"/>
                </a:schemeClr>
              </a:buClr>
              <a:defRPr sz="1500" b="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5pPr>
            <a:lvl6pPr marL="2514600" indent="-228600"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500" b="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6pPr>
            <a:lvl7pPr marL="2971800" indent="-228600"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500" b="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7pPr>
            <a:lvl8pPr marL="3429000" indent="-228600"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500" b="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407989"/>
            <a:ext cx="8229600" cy="868363"/>
          </a:xfrm>
          <a:effectLst/>
        </p:spPr>
        <p:txBody>
          <a:bodyPr>
            <a:normAutofit/>
          </a:bodyPr>
          <a:lstStyle>
            <a:lvl1pPr>
              <a:defRPr sz="2400" b="1">
                <a:solidFill>
                  <a:srgbClr val="000000"/>
                </a:solidFill>
                <a:effectLst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Line 10"/>
          <p:cNvSpPr>
            <a:spLocks noChangeShapeType="1"/>
          </p:cNvSpPr>
          <p:nvPr/>
        </p:nvSpPr>
        <p:spPr bwMode="auto">
          <a:xfrm>
            <a:off x="561975" y="1143000"/>
            <a:ext cx="7772400" cy="0"/>
          </a:xfrm>
          <a:prstGeom prst="line">
            <a:avLst/>
          </a:prstGeom>
          <a:noFill/>
          <a:ln w="12700">
            <a:solidFill>
              <a:srgbClr val="40404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077573"/>
      </p:ext>
    </p:extLst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201930" y="1189176"/>
            <a:ext cx="8741880" cy="2018835"/>
          </a:xfrm>
        </p:spPr>
        <p:txBody>
          <a:bodyPr/>
          <a:lstStyle>
            <a:lvl1pPr marL="0" indent="0">
              <a:buNone/>
              <a:defRPr/>
            </a:lvl1pPr>
            <a:lvl2pPr marL="21011" indent="0">
              <a:buNone/>
              <a:defRPr sz="1471"/>
            </a:lvl2pPr>
            <a:lvl3pPr marL="164588" indent="0">
              <a:buNone/>
              <a:defRPr sz="1471"/>
            </a:lvl3pPr>
            <a:lvl4pPr marL="350187" indent="0">
              <a:buNone/>
              <a:defRPr sz="1324"/>
            </a:lvl4pPr>
            <a:lvl5pPr marL="543957" indent="0">
              <a:buNone/>
              <a:defRPr sz="1324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3143431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6000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25FC387-D6ED-8F40-826E-ED0E74977C77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39998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A695E-CF49-844C-908C-762332DE5207}" type="slidenum">
              <a:rPr lang="en-US" smtClean="0">
                <a:solidFill>
                  <a:srgbClr val="D1282E"/>
                </a:solidFill>
              </a:rPr>
              <a:pPr/>
              <a:t>‹#›</a:t>
            </a:fld>
            <a:endParaRPr lang="en-US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51373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7200" b="0" cap="none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A70B9C-C57A-3D4C-A52F-B9A7773FFEFE}" type="slidenum">
              <a:rPr lang="en-US" smtClean="0">
                <a:solidFill>
                  <a:srgbClr val="D1282E"/>
                </a:solidFill>
              </a:rPr>
              <a:pPr/>
              <a:t>‹#›</a:t>
            </a:fld>
            <a:endParaRPr lang="en-US">
              <a:solidFill>
                <a:srgbClr val="D1282E"/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603928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A6ADA-231C-2F4E-9AF9-D7EAFFA7E302}" type="slidenum">
              <a:rPr lang="en-US" smtClean="0">
                <a:solidFill>
                  <a:srgbClr val="D1282E"/>
                </a:solidFill>
              </a:rPr>
              <a:pPr/>
              <a:t>‹#›</a:t>
            </a:fld>
            <a:endParaRPr lang="en-US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7489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CA070-D3B8-8C41-9F7B-846270079D77}" type="datetimeFigureOut">
              <a:rPr lang="en-US" smtClean="0">
                <a:uFillTx/>
              </a:rPr>
              <a:t>10/31/17</a:t>
            </a:fld>
            <a:endParaRPr lang="en-US"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67B37-5408-8848-BA1A-2C039AA52483}" type="slidenum">
              <a:rPr lang="en-US" smtClean="0">
                <a:uFillTx/>
              </a:rPr>
              <a:pPr/>
              <a:t>‹#›</a:t>
            </a:fld>
            <a:endParaRPr lang="en-US">
              <a:uFillTx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E8C61-63B8-9343-8A74-941ED303D62D}" type="slidenum">
              <a:rPr lang="en-US" smtClean="0">
                <a:solidFill>
                  <a:srgbClr val="D1282E"/>
                </a:solidFill>
              </a:rPr>
              <a:pPr/>
              <a:t>‹#›</a:t>
            </a:fld>
            <a:endParaRPr lang="en-US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668317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68E83-1B78-5545-806D-587471DC150E}" type="slidenum">
              <a:rPr lang="en-US" smtClean="0">
                <a:solidFill>
                  <a:srgbClr val="D1282E"/>
                </a:solidFill>
              </a:rPr>
              <a:pPr/>
              <a:t>‹#›</a:t>
            </a:fld>
            <a:endParaRPr lang="en-US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963614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624EC-1F17-4A4F-B36C-388417E6C1F2}" type="slidenum">
              <a:rPr lang="en-US" smtClean="0">
                <a:solidFill>
                  <a:srgbClr val="D1282E"/>
                </a:solidFill>
              </a:rPr>
              <a:pPr/>
              <a:t>‹#›</a:t>
            </a:fld>
            <a:endParaRPr lang="en-US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197608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1B90F-881D-8344-A850-3DEAE14EA74D}" type="slidenum">
              <a:rPr lang="en-US" smtClean="0">
                <a:solidFill>
                  <a:srgbClr val="D1282E"/>
                </a:solidFill>
              </a:rPr>
              <a:pPr/>
              <a:t>‹#›</a:t>
            </a:fld>
            <a:endParaRPr lang="en-US">
              <a:solidFill>
                <a:srgbClr val="D1282E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7799907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B3C1ECC-FBA0-9A4B-A4FA-F0062402B84B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117379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0F18-5A12-5C4B-BF6F-8FCDBAC16295}" type="slidenum">
              <a:rPr lang="en-US" smtClean="0">
                <a:solidFill>
                  <a:srgbClr val="D1282E"/>
                </a:solidFill>
              </a:rPr>
              <a:pPr/>
              <a:t>‹#›</a:t>
            </a:fld>
            <a:endParaRPr lang="en-US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813008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F3DA3-7DD5-E94E-9F4F-2E9AF0C8182C}" type="slidenum">
              <a:rPr lang="en-US" smtClean="0">
                <a:solidFill>
                  <a:srgbClr val="D1282E"/>
                </a:solidFill>
              </a:rPr>
              <a:pPr/>
              <a:t>‹#›</a:t>
            </a:fld>
            <a:endParaRPr lang="en-US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942196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/>
          </p:nvPr>
        </p:nvSpPr>
        <p:spPr>
          <a:xfrm>
            <a:off x="457200" y="1619253"/>
            <a:ext cx="8229600" cy="3952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buClr>
                <a:schemeClr val="bg1">
                  <a:lumMod val="50000"/>
                </a:schemeClr>
              </a:buClr>
              <a:defRPr sz="220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1pPr>
            <a:lvl2pPr>
              <a:buClr>
                <a:schemeClr val="bg1">
                  <a:lumMod val="50000"/>
                </a:schemeClr>
              </a:buClr>
              <a:defRPr sz="190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2pPr>
            <a:lvl3pPr>
              <a:buClr>
                <a:schemeClr val="bg1">
                  <a:lumMod val="50000"/>
                </a:schemeClr>
              </a:buClr>
              <a:defRPr sz="170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3pPr>
            <a:lvl4pPr>
              <a:buClr>
                <a:schemeClr val="bg1">
                  <a:lumMod val="50000"/>
                </a:schemeClr>
              </a:buClr>
              <a:defRPr sz="150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4pPr>
            <a:lvl5pPr>
              <a:buClr>
                <a:schemeClr val="bg1">
                  <a:lumMod val="50000"/>
                </a:schemeClr>
              </a:buClr>
              <a:defRPr sz="1500" b="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5pPr>
            <a:lvl6pPr marL="2514600" indent="-228600"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500" b="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6pPr>
            <a:lvl7pPr marL="2971800" indent="-228600"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500" b="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7pPr>
            <a:lvl8pPr marL="3429000" indent="-228600"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500" b="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407989"/>
            <a:ext cx="8229600" cy="868363"/>
          </a:xfrm>
          <a:effectLst/>
        </p:spPr>
        <p:txBody>
          <a:bodyPr>
            <a:normAutofit/>
          </a:bodyPr>
          <a:lstStyle>
            <a:lvl1pPr>
              <a:defRPr sz="2400" b="1">
                <a:solidFill>
                  <a:srgbClr val="000000"/>
                </a:solidFill>
                <a:effectLst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Line 10"/>
          <p:cNvSpPr>
            <a:spLocks noChangeShapeType="1"/>
          </p:cNvSpPr>
          <p:nvPr/>
        </p:nvSpPr>
        <p:spPr bwMode="auto">
          <a:xfrm>
            <a:off x="561975" y="1143000"/>
            <a:ext cx="7772400" cy="0"/>
          </a:xfrm>
          <a:prstGeom prst="line">
            <a:avLst/>
          </a:prstGeom>
          <a:noFill/>
          <a:ln w="12700">
            <a:solidFill>
              <a:srgbClr val="40404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749424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9900" y="228600"/>
            <a:ext cx="81534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295400"/>
            <a:ext cx="8178800" cy="4762500"/>
          </a:xfrm>
        </p:spPr>
        <p:txBody>
          <a:bodyPr/>
          <a:lstStyle/>
          <a:p>
            <a:pPr lvl="0"/>
            <a:r>
              <a:rPr lang="en-US" noProof="0"/>
              <a:t>Click icon to add table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0DF0C5-07C2-9C40-92E3-D1200EA5F8AC}" type="slidenum">
              <a:rPr lang="en-US" smtClean="0">
                <a:solidFill>
                  <a:srgbClr val="D1282E"/>
                </a:solidFill>
              </a:rPr>
              <a:pPr/>
              <a:t>‹#›</a:t>
            </a:fld>
            <a:endParaRPr lang="en-US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5096645"/>
      </p:ext>
    </p:extLst>
  </p:cSld>
  <p:clrMapOvr>
    <a:masterClrMapping/>
  </p:clrMapOvr>
  <p:hf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/>
          </p:nvPr>
        </p:nvSpPr>
        <p:spPr>
          <a:xfrm>
            <a:off x="457200" y="1619253"/>
            <a:ext cx="8229600" cy="3952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buClr>
                <a:schemeClr val="bg1">
                  <a:lumMod val="50000"/>
                </a:schemeClr>
              </a:buClr>
              <a:defRPr sz="220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1pPr>
            <a:lvl2pPr>
              <a:buClr>
                <a:schemeClr val="bg1">
                  <a:lumMod val="50000"/>
                </a:schemeClr>
              </a:buClr>
              <a:defRPr sz="190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2pPr>
            <a:lvl3pPr>
              <a:buClr>
                <a:schemeClr val="bg1">
                  <a:lumMod val="50000"/>
                </a:schemeClr>
              </a:buClr>
              <a:defRPr sz="170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3pPr>
            <a:lvl4pPr>
              <a:buClr>
                <a:schemeClr val="bg1">
                  <a:lumMod val="50000"/>
                </a:schemeClr>
              </a:buClr>
              <a:defRPr sz="150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4pPr>
            <a:lvl5pPr>
              <a:buClr>
                <a:schemeClr val="bg1">
                  <a:lumMod val="50000"/>
                </a:schemeClr>
              </a:buClr>
              <a:defRPr sz="1500" b="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5pPr>
            <a:lvl6pPr marL="2514600" indent="-228600"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500" b="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6pPr>
            <a:lvl7pPr marL="2971800" indent="-228600"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500" b="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7pPr>
            <a:lvl8pPr marL="3429000" indent="-228600"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500" b="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407989"/>
            <a:ext cx="8229600" cy="868363"/>
          </a:xfrm>
          <a:effectLst/>
        </p:spPr>
        <p:txBody>
          <a:bodyPr>
            <a:normAutofit/>
          </a:bodyPr>
          <a:lstStyle>
            <a:lvl1pPr>
              <a:defRPr sz="2400" b="1">
                <a:solidFill>
                  <a:srgbClr val="000000"/>
                </a:solidFill>
                <a:effectLst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Line 10"/>
          <p:cNvSpPr>
            <a:spLocks noChangeShapeType="1"/>
          </p:cNvSpPr>
          <p:nvPr userDrawn="1"/>
        </p:nvSpPr>
        <p:spPr bwMode="auto">
          <a:xfrm>
            <a:off x="561975" y="1143000"/>
            <a:ext cx="7772400" cy="0"/>
          </a:xfrm>
          <a:prstGeom prst="line">
            <a:avLst/>
          </a:prstGeom>
          <a:noFill/>
          <a:ln w="12700">
            <a:solidFill>
              <a:srgbClr val="40404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9406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7200" b="0" cap="none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>
                <a:uFillTx/>
              </a:rPr>
              <a:pPr/>
              <a:t>10/31/17</a:t>
            </a:fld>
            <a:endParaRPr lang="en-US">
              <a:uFillTx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7E63A33-8271-4DD0-9C48-789913D7C115}" type="slidenum">
              <a:rPr lang="en-US" smtClean="0">
                <a:uFillTx/>
              </a:rPr>
              <a:pPr/>
              <a:t>‹#›</a:t>
            </a:fld>
            <a:endParaRPr lang="en-US">
              <a:uFillTx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CA070-D3B8-8C41-9F7B-846270079D77}" type="datetimeFigureOut">
              <a:rPr lang="en-US" smtClean="0">
                <a:uFillTx/>
              </a:rPr>
              <a:t>10/31/17</a:t>
            </a:fld>
            <a:endParaRPr lang="en-US">
              <a:uFillTx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BB6B3-B3F2-794E-9B60-14E896EAF3B8}" type="slidenum">
              <a:rPr lang="en-US" smtClean="0">
                <a:uFillTx/>
              </a:rPr>
              <a:pPr/>
              <a:t>‹#›</a:t>
            </a:fld>
            <a:endParaRPr lang="en-US">
              <a:uFillTx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CA070-D3B8-8C41-9F7B-846270079D77}" type="datetimeFigureOut">
              <a:rPr lang="en-US" smtClean="0">
                <a:uFillTx/>
              </a:rPr>
              <a:t>10/31/17</a:t>
            </a:fld>
            <a:endParaRPr lang="en-US">
              <a:uFillTx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8F6DD-179E-DC4B-8B1C-27FA5FCA25A1}" type="slidenum">
              <a:rPr lang="en-US" smtClean="0">
                <a:uFillTx/>
              </a:rPr>
              <a:pPr/>
              <a:t>‹#›</a:t>
            </a:fld>
            <a:endParaRPr lang="en-US">
              <a:uFillTx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CA070-D3B8-8C41-9F7B-846270079D77}" type="datetimeFigureOut">
              <a:rPr lang="en-US" smtClean="0">
                <a:uFillTx/>
              </a:rPr>
              <a:t>10/31/17</a:t>
            </a:fld>
            <a:endParaRPr lang="en-US">
              <a:uFillTx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uFillTx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E31AB-598E-8442-AB54-6D4D86C0F604}" type="slidenum">
              <a:rPr lang="en-US" smtClean="0">
                <a:uFillTx/>
              </a:rPr>
              <a:pPr/>
              <a:t>‹#›</a:t>
            </a:fld>
            <a:endParaRPr lang="en-US">
              <a:uFillTx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CA070-D3B8-8C41-9F7B-846270079D77}" type="datetimeFigureOut">
              <a:rPr lang="en-US" smtClean="0">
                <a:uFillTx/>
              </a:rPr>
              <a:t>10/31/17</a:t>
            </a:fld>
            <a:endParaRPr lang="en-US">
              <a:uFillTx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86CDD-3BFB-4F4C-AD12-21A48E6304AF}" type="slidenum">
              <a:rPr lang="en-US" smtClean="0">
                <a:uFillTx/>
              </a:rPr>
              <a:pPr/>
              <a:t>‹#›</a:t>
            </a:fld>
            <a:endParaRPr lang="en-US">
              <a:uFillTx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CA070-D3B8-8C41-9F7B-846270079D77}" type="datetimeFigureOut">
              <a:rPr lang="en-US" smtClean="0">
                <a:uFillTx/>
              </a:rPr>
              <a:t>10/31/17</a:t>
            </a:fld>
            <a:endParaRPr lang="en-US">
              <a:uFillTx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>
                <a:uFillTx/>
              </a:rPr>
              <a:pPr/>
              <a:t>‹#›</a:t>
            </a:fld>
            <a:endParaRPr lang="en-US" dirty="0">
              <a:uFillTx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CA070-D3B8-8C41-9F7B-846270079D77}" type="datetimeFigureOut">
              <a:rPr lang="en-US" smtClean="0">
                <a:uFillTx/>
              </a:rPr>
              <a:t>10/31/17</a:t>
            </a:fld>
            <a:endParaRPr lang="en-US">
              <a:uFillTx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9E5E15B-D66F-FA45-881E-55A052CF3A21}" type="slidenum">
              <a:rPr lang="en-US" smtClean="0">
                <a:uFillTx/>
              </a:rPr>
              <a:pPr/>
              <a:t>‹#›</a:t>
            </a:fld>
            <a:endParaRPr lang="en-US">
              <a:uFillTx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8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65047"/>
            <a:ext cx="7754368" cy="7226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>
                <a:uFillTx/>
              </a:rPr>
              <a:t>CSCI561 FALL 2014 Discussion  </a:t>
            </a:r>
            <a:endParaRPr lang="en-US" dirty="0">
              <a:uFillTx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560FE452-C703-584A-BEE3-46230073E6B1}" type="slidenum">
              <a:rPr lang="en-US" smtClean="0">
                <a:uFillTx/>
              </a:rPr>
              <a:pPr/>
              <a:t>‹#›</a:t>
            </a:fld>
            <a:endParaRPr lang="en-US">
              <a:uFillTx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  <p:sldLayoutId id="2147483687" r:id="rId14"/>
    <p:sldLayoutId id="2147483688" r:id="rId15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600" b="0" i="0" kern="1200" cap="none" spc="-60" baseline="0">
          <a:solidFill>
            <a:schemeClr val="tx2"/>
          </a:solidFill>
          <a:effectLst/>
          <a:latin typeface="Arial Black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450DF0C5-07C2-9C40-92E3-D1200EA5F8AC}" type="slidenum">
              <a:rPr lang="en-US" smtClean="0">
                <a:solidFill>
                  <a:srgbClr val="D1282E"/>
                </a:solidFill>
              </a:rPr>
              <a:pPr/>
              <a:t>‹#›</a:t>
            </a:fld>
            <a:endParaRPr lang="en-US">
              <a:solidFill>
                <a:srgbClr val="D1282E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Arial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4921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b="0" i="0" kern="1200" cap="none" spc="-60" baseline="0">
          <a:solidFill>
            <a:schemeClr val="tx2"/>
          </a:solidFill>
          <a:effectLst/>
          <a:latin typeface="Arial Black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stejada@usc.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mailto:nwang@ict.usc.edu" TargetMode="External"/><Relationship Id="rId4" Type="http://schemas.openxmlformats.org/officeDocument/2006/relationships/hyperlink" Target="mailto:shen@isi.edu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0.emf"/><Relationship Id="rId4" Type="http://schemas.openxmlformats.org/officeDocument/2006/relationships/oleObject" Target="../embeddings/oleObject1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7" Type="http://schemas.openxmlformats.org/officeDocument/2006/relationships/image" Target="../media/image12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11.emf"/><Relationship Id="rId4" Type="http://schemas.openxmlformats.org/officeDocument/2006/relationships/oleObject" Target="../embeddings/oleObject2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7.png"/><Relationship Id="rId5" Type="http://schemas.openxmlformats.org/officeDocument/2006/relationships/image" Target="../media/image13.emf"/><Relationship Id="rId4" Type="http://schemas.openxmlformats.org/officeDocument/2006/relationships/oleObject" Target="../embeddings/oleObject4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emf"/><Relationship Id="rId4" Type="http://schemas.openxmlformats.org/officeDocument/2006/relationships/image" Target="../media/image12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7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1400" y="1281877"/>
            <a:ext cx="8137313" cy="1204306"/>
          </a:xfrm>
        </p:spPr>
        <p:txBody>
          <a:bodyPr/>
          <a:lstStyle/>
          <a:p>
            <a:r>
              <a:rPr lang="en-US" sz="4800" dirty="0">
                <a:uFillTx/>
              </a:rPr>
              <a:t>CSCI561 Fall 2017</a:t>
            </a:r>
            <a:br>
              <a:rPr lang="en-US" sz="4800" dirty="0">
                <a:uFillTx/>
              </a:rPr>
            </a:br>
            <a:r>
              <a:rPr lang="en-US" sz="4800" dirty="0">
                <a:uFillTx/>
              </a:rPr>
              <a:t>Week 11 Discussion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041400" y="4189271"/>
            <a:ext cx="7300075" cy="193341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400" b="0" kern="1200" cap="all" spc="12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8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Prof Sheila Tejada </a:t>
            </a:r>
            <a:r>
              <a:rPr lang="en-US" dirty="0">
                <a:hlinkClick r:id="rId3"/>
              </a:rPr>
              <a:t>stejada@usc.edu</a:t>
            </a:r>
            <a:endParaRPr lang="en-US" dirty="0">
              <a:ln>
                <a:solidFill>
                  <a:srgbClr val="FFFFFF"/>
                </a:solidFill>
              </a:ln>
              <a:solidFill>
                <a:srgbClr val="FFFFFF"/>
              </a:solidFill>
            </a:endParaRPr>
          </a:p>
          <a:p>
            <a:r>
              <a:rPr lang="en-US" dirty="0"/>
              <a:t>Prof Wei-min </a:t>
            </a:r>
            <a:r>
              <a:rPr lang="en-US" dirty="0" err="1"/>
              <a:t>Shen</a:t>
            </a:r>
            <a:r>
              <a:rPr lang="en-US" dirty="0"/>
              <a:t> </a:t>
            </a:r>
            <a:r>
              <a:rPr lang="en-US" dirty="0">
                <a:hlinkClick r:id="rId4"/>
              </a:rPr>
              <a:t>shen@isi.edu</a:t>
            </a:r>
            <a:endParaRPr lang="en-US" dirty="0"/>
          </a:p>
          <a:p>
            <a:r>
              <a:rPr lang="en-US" dirty="0"/>
              <a:t>Prof </a:t>
            </a:r>
            <a:r>
              <a:rPr lang="en-US" dirty="0" err="1"/>
              <a:t>Ning</a:t>
            </a:r>
            <a:r>
              <a:rPr lang="en-US" dirty="0"/>
              <a:t> Wang </a:t>
            </a:r>
            <a:r>
              <a:rPr lang="en-US" dirty="0">
                <a:hlinkClick r:id="rId5"/>
              </a:rPr>
              <a:t>nwang@ict.usc.edu</a:t>
            </a:r>
            <a:endParaRPr lang="en-US" dirty="0"/>
          </a:p>
          <a:p>
            <a:endParaRPr lang="en-US" dirty="0">
              <a:ln>
                <a:solidFill>
                  <a:srgbClr val="FFFFFF"/>
                </a:solidFill>
              </a:ln>
              <a:solidFill>
                <a:srgbClr val="FFFFFF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60658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96875"/>
            <a:ext cx="9288833" cy="1143000"/>
          </a:xfrm>
        </p:spPr>
        <p:txBody>
          <a:bodyPr/>
          <a:lstStyle/>
          <a:p>
            <a:pPr eaLnBrk="1" hangingPunct="1"/>
            <a:r>
              <a:rPr lang="en-US" sz="3200" dirty="0"/>
              <a:t>Curve Fitting From Simple to Complex</a:t>
            </a:r>
          </a:p>
        </p:txBody>
      </p:sp>
      <p:sp>
        <p:nvSpPr>
          <p:cNvPr id="44036" name="Rectangle 3"/>
          <p:cNvSpPr>
            <a:spLocks noGrp="1" noChangeArrowheads="1"/>
          </p:cNvSpPr>
          <p:nvPr>
            <p:ph idx="1"/>
          </p:nvPr>
        </p:nvSpPr>
        <p:spPr>
          <a:xfrm>
            <a:off x="514350" y="1597025"/>
            <a:ext cx="8280400" cy="4498975"/>
          </a:xfrm>
        </p:spPr>
        <p:txBody>
          <a:bodyPr/>
          <a:lstStyle/>
          <a:p>
            <a:pPr eaLnBrk="1" hangingPunct="1">
              <a:buFont typeface="Wingdings" charset="2"/>
              <a:buNone/>
            </a:pPr>
            <a:endParaRPr lang="en-US" sz="2800"/>
          </a:p>
          <a:p>
            <a:pPr eaLnBrk="1" hangingPunct="1">
              <a:buFont typeface="Wingdings" charset="2"/>
              <a:buNone/>
            </a:pPr>
            <a:endParaRPr lang="en-US" sz="2800"/>
          </a:p>
        </p:txBody>
      </p:sp>
      <p:sp>
        <p:nvSpPr>
          <p:cNvPr id="440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>
            <a:normAutofit fontScale="92500" lnSpcReduction="20000"/>
          </a:bodyPr>
          <a:lstStyle/>
          <a:p>
            <a:fld id="{272E0D04-0749-3147-9208-BBB9A599935F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44037" name="Picture 4" descr="curve-fitting1c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66555" y="1758156"/>
            <a:ext cx="4464050" cy="3433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35766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96875"/>
            <a:ext cx="9288833" cy="1143000"/>
          </a:xfrm>
        </p:spPr>
        <p:txBody>
          <a:bodyPr/>
          <a:lstStyle/>
          <a:p>
            <a:pPr eaLnBrk="1" hangingPunct="1"/>
            <a:r>
              <a:rPr lang="en-US" sz="3200" dirty="0"/>
              <a:t>Curve Fitting From Simple to Complex</a:t>
            </a:r>
          </a:p>
        </p:txBody>
      </p:sp>
      <p:sp>
        <p:nvSpPr>
          <p:cNvPr id="46084" name="Rectangle 3"/>
          <p:cNvSpPr>
            <a:spLocks noGrp="1" noChangeArrowheads="1"/>
          </p:cNvSpPr>
          <p:nvPr>
            <p:ph idx="1"/>
          </p:nvPr>
        </p:nvSpPr>
        <p:spPr>
          <a:xfrm>
            <a:off x="514350" y="1597025"/>
            <a:ext cx="8280400" cy="4498975"/>
          </a:xfrm>
        </p:spPr>
        <p:txBody>
          <a:bodyPr/>
          <a:lstStyle/>
          <a:p>
            <a:pPr eaLnBrk="1" hangingPunct="1">
              <a:buFont typeface="Wingdings" charset="2"/>
              <a:buNone/>
            </a:pPr>
            <a:endParaRPr lang="en-US" sz="2800"/>
          </a:p>
          <a:p>
            <a:pPr eaLnBrk="1" hangingPunct="1">
              <a:buFont typeface="Wingdings" charset="2"/>
              <a:buNone/>
            </a:pPr>
            <a:endParaRPr lang="en-US" sz="2800"/>
          </a:p>
        </p:txBody>
      </p:sp>
      <p:sp>
        <p:nvSpPr>
          <p:cNvPr id="460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>
            <a:normAutofit fontScale="92500" lnSpcReduction="20000"/>
          </a:bodyPr>
          <a:lstStyle/>
          <a:p>
            <a:fld id="{567F7A27-4D2B-7D45-BBA4-7CA3F8DE48E3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46085" name="Picture 5" descr="curve-fitting2c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28888" y="1724928"/>
            <a:ext cx="4598987" cy="3535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668016" y="3265616"/>
            <a:ext cx="132600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80F1A"/>
                </a:solidFill>
              </a:rPr>
              <a:t>Linear</a:t>
            </a:r>
          </a:p>
        </p:txBody>
      </p:sp>
    </p:spTree>
    <p:extLst>
      <p:ext uri="{BB962C8B-B14F-4D97-AF65-F5344CB8AC3E}">
        <p14:creationId xmlns:p14="http://schemas.microsoft.com/office/powerpoint/2010/main" val="16938875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96875"/>
            <a:ext cx="9288833" cy="1143000"/>
          </a:xfrm>
        </p:spPr>
        <p:txBody>
          <a:bodyPr/>
          <a:lstStyle/>
          <a:p>
            <a:pPr eaLnBrk="1" hangingPunct="1"/>
            <a:r>
              <a:rPr lang="en-US" sz="3200" dirty="0"/>
              <a:t>Curve Fitting From Simple to Complex</a:t>
            </a:r>
          </a:p>
        </p:txBody>
      </p:sp>
      <p:sp>
        <p:nvSpPr>
          <p:cNvPr id="48132" name="Rectangle 3"/>
          <p:cNvSpPr>
            <a:spLocks noGrp="1" noChangeArrowheads="1"/>
          </p:cNvSpPr>
          <p:nvPr>
            <p:ph idx="1"/>
          </p:nvPr>
        </p:nvSpPr>
        <p:spPr>
          <a:xfrm>
            <a:off x="514350" y="1597025"/>
            <a:ext cx="8280400" cy="4498975"/>
          </a:xfrm>
        </p:spPr>
        <p:txBody>
          <a:bodyPr/>
          <a:lstStyle/>
          <a:p>
            <a:pPr eaLnBrk="1" hangingPunct="1">
              <a:buFont typeface="Wingdings" charset="2"/>
              <a:buNone/>
            </a:pPr>
            <a:endParaRPr lang="en-US" sz="2800"/>
          </a:p>
          <a:p>
            <a:pPr eaLnBrk="1" hangingPunct="1">
              <a:buFont typeface="Wingdings" charset="2"/>
              <a:buNone/>
            </a:pPr>
            <a:endParaRPr lang="en-US" sz="2800"/>
          </a:p>
        </p:txBody>
      </p:sp>
      <p:sp>
        <p:nvSpPr>
          <p:cNvPr id="481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>
            <a:normAutofit fontScale="92500" lnSpcReduction="20000"/>
          </a:bodyPr>
          <a:lstStyle/>
          <a:p>
            <a:fld id="{C036CDCA-0602-ED40-9A86-88B21788AAEB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48133" name="Picture 5" descr="curve-fitting3c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78149" y="1725595"/>
            <a:ext cx="4772396" cy="3498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86534" name="Rectangle 6"/>
          <p:cNvSpPr>
            <a:spLocks noChangeArrowheads="1"/>
          </p:cNvSpPr>
          <p:nvPr/>
        </p:nvSpPr>
        <p:spPr bwMode="auto">
          <a:xfrm>
            <a:off x="330045" y="5405421"/>
            <a:ext cx="8280400" cy="827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rgbClr val="3C0000"/>
              </a:buClr>
              <a:buFont typeface="Wingdings" charset="2"/>
              <a:buNone/>
            </a:pPr>
            <a:r>
              <a:rPr kumimoji="1" lang="en-US" sz="2400" dirty="0">
                <a:solidFill>
                  <a:schemeClr val="accent2"/>
                </a:solidFill>
              </a:rPr>
              <a:t>If willing to treat remaining point as noise, could stop here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29889" y="3265616"/>
            <a:ext cx="196379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4F304"/>
                </a:solidFill>
              </a:rPr>
              <a:t>Quadratic</a:t>
            </a:r>
          </a:p>
        </p:txBody>
      </p:sp>
    </p:spTree>
    <p:extLst>
      <p:ext uri="{BB962C8B-B14F-4D97-AF65-F5344CB8AC3E}">
        <p14:creationId xmlns:p14="http://schemas.microsoft.com/office/powerpoint/2010/main" val="2847491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865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6534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0" name="Rectangle 3"/>
          <p:cNvSpPr>
            <a:spLocks noGrp="1" noChangeArrowheads="1"/>
          </p:cNvSpPr>
          <p:nvPr>
            <p:ph idx="1"/>
          </p:nvPr>
        </p:nvSpPr>
        <p:spPr>
          <a:xfrm>
            <a:off x="514350" y="1597025"/>
            <a:ext cx="8280400" cy="4498975"/>
          </a:xfrm>
        </p:spPr>
        <p:txBody>
          <a:bodyPr/>
          <a:lstStyle/>
          <a:p>
            <a:pPr eaLnBrk="1" hangingPunct="1">
              <a:buFont typeface="Wingdings" charset="2"/>
              <a:buNone/>
            </a:pPr>
            <a:endParaRPr lang="en-US" sz="2800"/>
          </a:p>
          <a:p>
            <a:pPr eaLnBrk="1" hangingPunct="1">
              <a:buFont typeface="Wingdings" charset="2"/>
              <a:buNone/>
            </a:pPr>
            <a:endParaRPr lang="en-US" sz="2800"/>
          </a:p>
        </p:txBody>
      </p:sp>
      <p:sp>
        <p:nvSpPr>
          <p:cNvPr id="501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>
            <a:normAutofit fontScale="92500" lnSpcReduction="20000"/>
          </a:bodyPr>
          <a:lstStyle/>
          <a:p>
            <a:fld id="{5E8F7A2E-1FA3-564D-BB7B-25A204FDBB08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50181" name="Picture 5" descr="curve-fitting4c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71899" y="1396585"/>
            <a:ext cx="4771010" cy="4110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0" y="396875"/>
            <a:ext cx="9288833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b="1" i="0" kern="1200" cap="all" baseline="0">
                <a:solidFill>
                  <a:schemeClr val="tx1"/>
                </a:solidFill>
                <a:uFillTx/>
                <a:latin typeface="Arial"/>
                <a:ea typeface="+mj-ea"/>
                <a:cs typeface="Arial"/>
              </a:defRPr>
            </a:lvl1pPr>
          </a:lstStyle>
          <a:p>
            <a:r>
              <a:rPr lang="en-US" sz="3200"/>
              <a:t>Curve Fitting From Simple to Complex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7664182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02104"/>
            <a:ext cx="9288833" cy="1143000"/>
          </a:xfrm>
        </p:spPr>
        <p:txBody>
          <a:bodyPr/>
          <a:lstStyle/>
          <a:p>
            <a:pPr eaLnBrk="1" hangingPunct="1"/>
            <a:r>
              <a:rPr lang="en-US" sz="3200" dirty="0"/>
              <a:t>Curve Fitting From Simple to Complex</a:t>
            </a:r>
          </a:p>
        </p:txBody>
      </p:sp>
      <p:sp>
        <p:nvSpPr>
          <p:cNvPr id="1690627" name="Rectangle 3"/>
          <p:cNvSpPr>
            <a:spLocks noGrp="1" noChangeArrowheads="1"/>
          </p:cNvSpPr>
          <p:nvPr>
            <p:ph idx="1"/>
          </p:nvPr>
        </p:nvSpPr>
        <p:spPr>
          <a:xfrm>
            <a:off x="244043" y="5399034"/>
            <a:ext cx="8280400" cy="827087"/>
          </a:xfrm>
        </p:spPr>
        <p:txBody>
          <a:bodyPr>
            <a:normAutofit fontScale="92500"/>
          </a:bodyPr>
          <a:lstStyle/>
          <a:p>
            <a:pPr eaLnBrk="1" hangingPunct="1">
              <a:buFont typeface="Wingdings" charset="2"/>
              <a:buNone/>
            </a:pPr>
            <a:r>
              <a:rPr lang="en-US" sz="2800" dirty="0">
                <a:solidFill>
                  <a:schemeClr val="accent2"/>
                </a:solidFill>
              </a:rPr>
              <a:t>By Ockham’s razor, should prefer blue to orange</a:t>
            </a:r>
          </a:p>
        </p:txBody>
      </p:sp>
      <p:sp>
        <p:nvSpPr>
          <p:cNvPr id="522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>
            <a:normAutofit fontScale="92500" lnSpcReduction="20000"/>
          </a:bodyPr>
          <a:lstStyle/>
          <a:p>
            <a:fld id="{030F6746-74D5-E14C-94AF-74EDC29FB9BC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52229" name="Picture 5" descr="curve-fitting5c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37703" y="1345104"/>
            <a:ext cx="4705206" cy="4053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30640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90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0627" grpId="0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0443" y="365760"/>
            <a:ext cx="8988779" cy="548640"/>
          </a:xfrm>
        </p:spPr>
        <p:txBody>
          <a:bodyPr>
            <a:normAutofit fontScale="90000"/>
          </a:bodyPr>
          <a:lstStyle/>
          <a:p>
            <a:r>
              <a:rPr lang="en-US" sz="3529" dirty="0"/>
              <a:t>What makes for a good ML problem?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01931" y="1749370"/>
            <a:ext cx="8741880" cy="4028047"/>
          </a:xfrm>
        </p:spPr>
        <p:txBody>
          <a:bodyPr>
            <a:normAutofit fontScale="92500" lnSpcReduction="10000"/>
          </a:bodyPr>
          <a:lstStyle/>
          <a:p>
            <a:r>
              <a:rPr lang="en-US" sz="3600" b="1" dirty="0"/>
              <a:t>Labeled</a:t>
            </a:r>
            <a:r>
              <a:rPr lang="en-US" sz="3600" dirty="0"/>
              <a:t> examples</a:t>
            </a:r>
          </a:p>
          <a:p>
            <a:pPr lvl="1"/>
            <a:r>
              <a:rPr lang="en-US" sz="1800" dirty="0"/>
              <a:t>Customer churn: records of current customers (loyal) + former customers who left (churn)</a:t>
            </a:r>
          </a:p>
          <a:p>
            <a:pPr lvl="1"/>
            <a:r>
              <a:rPr lang="en-US" sz="1800" dirty="0"/>
              <a:t>Fraud detection: examples of fraud and not fraud</a:t>
            </a:r>
          </a:p>
          <a:p>
            <a:r>
              <a:rPr lang="en-US" sz="3600" dirty="0"/>
              <a:t>Relevant </a:t>
            </a:r>
            <a:r>
              <a:rPr lang="en-US" sz="3600" b="1" dirty="0"/>
              <a:t>features</a:t>
            </a:r>
          </a:p>
          <a:p>
            <a:pPr lvl="1"/>
            <a:r>
              <a:rPr lang="en-US" sz="1800" dirty="0"/>
              <a:t>Customer information: age, sex, zip code, historic spending patterns, etc.</a:t>
            </a:r>
          </a:p>
          <a:p>
            <a:pPr lvl="1"/>
            <a:r>
              <a:rPr lang="en-US" sz="1800" dirty="0"/>
              <a:t>Transaction information: amount, previous transactions, customer information, etc.</a:t>
            </a:r>
          </a:p>
          <a:p>
            <a:r>
              <a:rPr lang="en-US" sz="3600" b="1" dirty="0"/>
              <a:t>Uncertainty/error</a:t>
            </a:r>
            <a:r>
              <a:rPr lang="en-US" sz="3600" dirty="0"/>
              <a:t> tolerance</a:t>
            </a:r>
          </a:p>
          <a:p>
            <a:pPr lvl="1"/>
            <a:r>
              <a:rPr lang="en-US" sz="1800" dirty="0"/>
              <a:t>Identifying some customers who are leaving is better than current system</a:t>
            </a:r>
          </a:p>
          <a:p>
            <a:pPr lvl="1"/>
            <a:r>
              <a:rPr lang="en-US" sz="1800" dirty="0"/>
              <a:t>Automated fraud identification still verified by human user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6225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89618"/>
            <a:ext cx="9144000" cy="1371600"/>
          </a:xfrm>
        </p:spPr>
        <p:txBody>
          <a:bodyPr>
            <a:normAutofit/>
          </a:bodyPr>
          <a:lstStyle/>
          <a:p>
            <a:r>
              <a:rPr lang="en-US" dirty="0"/>
              <a:t>Example: predicting housing prices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6396205"/>
              </p:ext>
            </p:extLst>
          </p:nvPr>
        </p:nvGraphicFramePr>
        <p:xfrm>
          <a:off x="356797" y="1184360"/>
          <a:ext cx="8479903" cy="569976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23889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61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848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06198">
                <a:tc>
                  <a:txBody>
                    <a:bodyPr/>
                    <a:lstStyle/>
                    <a:p>
                      <a:r>
                        <a:rPr lang="en-US" sz="3200" dirty="0"/>
                        <a:t>Square</a:t>
                      </a:r>
                      <a:r>
                        <a:rPr lang="en-US" sz="3200" baseline="0" dirty="0"/>
                        <a:t> Footage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err="1"/>
                        <a:t>ZipCode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Price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1936">
                <a:tc>
                  <a:txBody>
                    <a:bodyPr/>
                    <a:lstStyle/>
                    <a:p>
                      <a:r>
                        <a:rPr lang="en-US" sz="3200" dirty="0"/>
                        <a:t>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48075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200,000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1936">
                <a:tc>
                  <a:txBody>
                    <a:bodyPr/>
                    <a:lstStyle/>
                    <a:p>
                      <a:r>
                        <a:rPr lang="en-US" sz="3200" dirty="0"/>
                        <a:t>3000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48075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300,000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1936">
                <a:tc>
                  <a:txBody>
                    <a:bodyPr/>
                    <a:lstStyle/>
                    <a:p>
                      <a:r>
                        <a:rPr lang="en-US" sz="3200" dirty="0"/>
                        <a:t>4000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48075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400,000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1936">
                <a:tc>
                  <a:txBody>
                    <a:bodyPr/>
                    <a:lstStyle/>
                    <a:p>
                      <a:r>
                        <a:rPr lang="en-US" sz="3200" dirty="0"/>
                        <a:t>5000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48075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500,000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1936">
                <a:tc>
                  <a:txBody>
                    <a:bodyPr/>
                    <a:lstStyle/>
                    <a:p>
                      <a:r>
                        <a:rPr lang="en-US" sz="3200" dirty="0"/>
                        <a:t>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98052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400,000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1936">
                <a:tc>
                  <a:txBody>
                    <a:bodyPr/>
                    <a:lstStyle/>
                    <a:p>
                      <a:r>
                        <a:rPr lang="en-US" sz="3200" dirty="0"/>
                        <a:t>3000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/>
                        <a:t>98052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800,000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91936">
                <a:tc>
                  <a:txBody>
                    <a:bodyPr/>
                    <a:lstStyle/>
                    <a:p>
                      <a:r>
                        <a:rPr lang="en-US" sz="3200" dirty="0"/>
                        <a:t>4000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/>
                        <a:t>98052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1,500,000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91936">
                <a:tc>
                  <a:txBody>
                    <a:bodyPr/>
                    <a:lstStyle/>
                    <a:p>
                      <a:r>
                        <a:rPr lang="en-US" sz="3200" dirty="0"/>
                        <a:t>5000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/>
                        <a:t>98052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3,000,000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7807446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>
          <a:xfrm>
            <a:off x="693738" y="290513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/>
              <a:t>Example Induction Problem</a:t>
            </a:r>
          </a:p>
        </p:txBody>
      </p:sp>
      <p:sp>
        <p:nvSpPr>
          <p:cNvPr id="54276" name="Rectangle 3"/>
          <p:cNvSpPr>
            <a:spLocks noGrp="1" noChangeArrowheads="1"/>
          </p:cNvSpPr>
          <p:nvPr>
            <p:ph idx="1"/>
          </p:nvPr>
        </p:nvSpPr>
        <p:spPr>
          <a:xfrm>
            <a:off x="496888" y="1685925"/>
            <a:ext cx="8158162" cy="4410075"/>
          </a:xfrm>
        </p:spPr>
        <p:txBody>
          <a:bodyPr/>
          <a:lstStyle/>
          <a:p>
            <a:pPr marL="381000" indent="-381000" eaLnBrk="1" hangingPunct="1">
              <a:lnSpc>
                <a:spcPct val="90000"/>
              </a:lnSpc>
              <a:buFont typeface="Wingdings" charset="2"/>
              <a:buNone/>
            </a:pPr>
            <a:r>
              <a:rPr lang="en-US" sz="2400" dirty="0"/>
              <a:t>Problem: decide whether to wait for a table at a restaurant, based on the following attributes:</a:t>
            </a:r>
          </a:p>
          <a:p>
            <a:pPr marL="800100" lvl="1" indent="-342900" eaLnBrk="1" hangingPunct="1">
              <a:lnSpc>
                <a:spcPct val="90000"/>
              </a:lnSpc>
              <a:buFontTx/>
              <a:buAutoNum type="arabicPeriod"/>
            </a:pPr>
            <a:r>
              <a:rPr lang="en-US" sz="2000" i="1" dirty="0"/>
              <a:t>Alternate</a:t>
            </a:r>
            <a:r>
              <a:rPr lang="en-US" sz="2000" dirty="0"/>
              <a:t>: is there an alternative restaurant nearby?</a:t>
            </a:r>
          </a:p>
          <a:p>
            <a:pPr marL="800100" lvl="1" indent="-342900" eaLnBrk="1" hangingPunct="1">
              <a:lnSpc>
                <a:spcPct val="90000"/>
              </a:lnSpc>
              <a:buFontTx/>
              <a:buAutoNum type="arabicPeriod"/>
            </a:pPr>
            <a:r>
              <a:rPr lang="en-US" sz="2000" i="1" dirty="0"/>
              <a:t>Bar</a:t>
            </a:r>
            <a:r>
              <a:rPr lang="en-US" sz="2000" dirty="0"/>
              <a:t>: is there a comfortable bar area in which we can wait?</a:t>
            </a:r>
          </a:p>
          <a:p>
            <a:pPr marL="800100" lvl="1" indent="-342900" eaLnBrk="1" hangingPunct="1">
              <a:lnSpc>
                <a:spcPct val="90000"/>
              </a:lnSpc>
              <a:buFontTx/>
              <a:buAutoNum type="arabicPeriod"/>
            </a:pPr>
            <a:r>
              <a:rPr lang="en-US" sz="2000" i="1" dirty="0"/>
              <a:t>Fri/Sat</a:t>
            </a:r>
            <a:r>
              <a:rPr lang="en-US" sz="2000" dirty="0"/>
              <a:t>: is today Friday or Saturday?</a:t>
            </a:r>
          </a:p>
          <a:p>
            <a:pPr marL="800100" lvl="1" indent="-342900" eaLnBrk="1" hangingPunct="1">
              <a:lnSpc>
                <a:spcPct val="90000"/>
              </a:lnSpc>
              <a:buFontTx/>
              <a:buAutoNum type="arabicPeriod"/>
            </a:pPr>
            <a:r>
              <a:rPr lang="en-US" sz="2000" i="1" dirty="0"/>
              <a:t>Hungry</a:t>
            </a:r>
            <a:r>
              <a:rPr lang="en-US" sz="2000" dirty="0"/>
              <a:t>: are we hungry?</a:t>
            </a:r>
          </a:p>
          <a:p>
            <a:pPr marL="800100" lvl="1" indent="-342900" eaLnBrk="1" hangingPunct="1">
              <a:lnSpc>
                <a:spcPct val="90000"/>
              </a:lnSpc>
              <a:buFontTx/>
              <a:buAutoNum type="arabicPeriod"/>
            </a:pPr>
            <a:r>
              <a:rPr lang="en-US" sz="2000" i="1" dirty="0"/>
              <a:t>Patrons</a:t>
            </a:r>
            <a:r>
              <a:rPr lang="en-US" sz="2000" dirty="0"/>
              <a:t>: number of people in the restaurant (None, Some, Full)</a:t>
            </a:r>
          </a:p>
          <a:p>
            <a:pPr marL="800100" lvl="1" indent="-342900" eaLnBrk="1" hangingPunct="1">
              <a:lnSpc>
                <a:spcPct val="90000"/>
              </a:lnSpc>
              <a:buFontTx/>
              <a:buAutoNum type="arabicPeriod"/>
            </a:pPr>
            <a:r>
              <a:rPr lang="en-US" sz="2000" i="1" dirty="0"/>
              <a:t>Price</a:t>
            </a:r>
            <a:r>
              <a:rPr lang="en-US" sz="2000" dirty="0"/>
              <a:t>: price range ($, $$, $$$)</a:t>
            </a:r>
          </a:p>
          <a:p>
            <a:pPr marL="800100" lvl="1" indent="-342900" eaLnBrk="1" hangingPunct="1">
              <a:lnSpc>
                <a:spcPct val="90000"/>
              </a:lnSpc>
              <a:buFontTx/>
              <a:buAutoNum type="arabicPeriod"/>
            </a:pPr>
            <a:r>
              <a:rPr lang="en-US" sz="2000" i="1" dirty="0"/>
              <a:t>Raining</a:t>
            </a:r>
            <a:r>
              <a:rPr lang="en-US" sz="2000" dirty="0"/>
              <a:t>: is it raining outside?</a:t>
            </a:r>
          </a:p>
          <a:p>
            <a:pPr marL="800100" lvl="1" indent="-342900" eaLnBrk="1" hangingPunct="1">
              <a:lnSpc>
                <a:spcPct val="90000"/>
              </a:lnSpc>
              <a:buFontTx/>
              <a:buAutoNum type="arabicPeriod"/>
            </a:pPr>
            <a:r>
              <a:rPr lang="en-US" sz="2000" i="1" dirty="0"/>
              <a:t>Reservation</a:t>
            </a:r>
            <a:r>
              <a:rPr lang="en-US" sz="2000" dirty="0"/>
              <a:t>: have we made a reservation?</a:t>
            </a:r>
          </a:p>
          <a:p>
            <a:pPr marL="800100" lvl="1" indent="-342900" eaLnBrk="1" hangingPunct="1">
              <a:lnSpc>
                <a:spcPct val="90000"/>
              </a:lnSpc>
              <a:buFontTx/>
              <a:buAutoNum type="arabicPeriod"/>
            </a:pPr>
            <a:r>
              <a:rPr lang="en-US" sz="2000" i="1" dirty="0"/>
              <a:t>Type</a:t>
            </a:r>
            <a:r>
              <a:rPr lang="en-US" sz="2000" dirty="0"/>
              <a:t>: kind of restaurant (French, Italian, Thai, Burger)</a:t>
            </a:r>
          </a:p>
          <a:p>
            <a:pPr marL="800100" lvl="1" indent="-342900" eaLnBrk="1" hangingPunct="1">
              <a:lnSpc>
                <a:spcPct val="90000"/>
              </a:lnSpc>
              <a:buFontTx/>
              <a:buAutoNum type="arabicPeriod"/>
            </a:pPr>
            <a:r>
              <a:rPr lang="en-US" sz="2000" dirty="0"/>
              <a:t> </a:t>
            </a:r>
            <a:r>
              <a:rPr lang="en-US" sz="2000" i="1" dirty="0" err="1"/>
              <a:t>WaitEstimate</a:t>
            </a:r>
            <a:r>
              <a:rPr lang="en-US" sz="2000" dirty="0"/>
              <a:t>: estimated waiting time (0-10, 10-30, 30-60, &gt;60)</a:t>
            </a:r>
          </a:p>
        </p:txBody>
      </p:sp>
      <p:sp>
        <p:nvSpPr>
          <p:cNvPr id="542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>
            <a:normAutofit fontScale="92500" lnSpcReduction="20000"/>
          </a:bodyPr>
          <a:lstStyle/>
          <a:p>
            <a:fld id="{17A13ADC-ECAB-D746-BC01-50A18BAA591C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1114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394105"/>
            <a:ext cx="10227465" cy="1143000"/>
          </a:xfrm>
        </p:spPr>
        <p:txBody>
          <a:bodyPr/>
          <a:lstStyle/>
          <a:p>
            <a:pPr eaLnBrk="1" hangingPunct="1"/>
            <a:r>
              <a:rPr lang="en-US" sz="3600" dirty="0"/>
              <a:t>Attribute-Based Representations</a:t>
            </a:r>
          </a:p>
        </p:txBody>
      </p:sp>
      <p:sp>
        <p:nvSpPr>
          <p:cNvPr id="1626115" name="Rectangle 3"/>
          <p:cNvSpPr>
            <a:spLocks noGrp="1" noChangeArrowheads="1"/>
          </p:cNvSpPr>
          <p:nvPr>
            <p:ph idx="1"/>
          </p:nvPr>
        </p:nvSpPr>
        <p:spPr>
          <a:xfrm>
            <a:off x="453269" y="702601"/>
            <a:ext cx="8369300" cy="5621472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400" dirty="0"/>
              <a:t>Examples described by </a:t>
            </a:r>
            <a:r>
              <a:rPr lang="en-US" sz="2400" i="1" dirty="0"/>
              <a:t>attributes </a:t>
            </a:r>
            <a:r>
              <a:rPr lang="en-US" sz="2400" dirty="0"/>
              <a:t>and</a:t>
            </a:r>
            <a:r>
              <a:rPr lang="en-US" sz="2400" i="1" dirty="0"/>
              <a:t> values</a:t>
            </a:r>
            <a:endParaRPr lang="en-US" sz="2400" dirty="0"/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Values may be Boolean, discrete, or continuous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/>
              <a:t>Example situations where will/won't wait for a table: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i="1" dirty="0"/>
              <a:t>Classification</a:t>
            </a:r>
            <a:r>
              <a:rPr lang="en-US" sz="2000" dirty="0"/>
              <a:t> of examples as </a:t>
            </a:r>
            <a:r>
              <a:rPr lang="en-US" sz="2000" i="1" dirty="0"/>
              <a:t>positive</a:t>
            </a:r>
            <a:r>
              <a:rPr lang="en-US" sz="2000" dirty="0"/>
              <a:t> (T) or </a:t>
            </a:r>
            <a:r>
              <a:rPr lang="en-US" sz="2000" i="1" dirty="0"/>
              <a:t>negative</a:t>
            </a:r>
            <a:r>
              <a:rPr lang="en-US" sz="2000" dirty="0"/>
              <a:t> (F)</a:t>
            </a:r>
          </a:p>
          <a:p>
            <a:pPr lvl="1" eaLnBrk="1" hangingPunct="1">
              <a:lnSpc>
                <a:spcPct val="80000"/>
              </a:lnSpc>
            </a:pPr>
            <a:endParaRPr lang="en-US" sz="2000" dirty="0"/>
          </a:p>
          <a:p>
            <a:pPr lvl="1" eaLnBrk="1" hangingPunct="1">
              <a:lnSpc>
                <a:spcPct val="80000"/>
              </a:lnSpc>
            </a:pPr>
            <a:endParaRPr lang="en-US" sz="2000" dirty="0"/>
          </a:p>
          <a:p>
            <a:pPr lvl="1" eaLnBrk="1" hangingPunct="1">
              <a:lnSpc>
                <a:spcPct val="80000"/>
              </a:lnSpc>
            </a:pPr>
            <a:endParaRPr lang="en-US" sz="2000" dirty="0"/>
          </a:p>
          <a:p>
            <a:pPr lvl="1" eaLnBrk="1" hangingPunct="1">
              <a:lnSpc>
                <a:spcPct val="80000"/>
              </a:lnSpc>
            </a:pPr>
            <a:endParaRPr lang="en-US" sz="2000" dirty="0"/>
          </a:p>
          <a:p>
            <a:pPr lvl="1" eaLnBrk="1" hangingPunct="1">
              <a:lnSpc>
                <a:spcPct val="80000"/>
              </a:lnSpc>
            </a:pPr>
            <a:endParaRPr lang="en-US" sz="2000" dirty="0"/>
          </a:p>
          <a:p>
            <a:pPr lvl="1" eaLnBrk="1" hangingPunct="1">
              <a:lnSpc>
                <a:spcPct val="80000"/>
              </a:lnSpc>
            </a:pPr>
            <a:endParaRPr lang="en-US" sz="2000" dirty="0"/>
          </a:p>
          <a:p>
            <a:pPr lvl="1" eaLnBrk="1" hangingPunct="1">
              <a:lnSpc>
                <a:spcPct val="80000"/>
              </a:lnSpc>
            </a:pPr>
            <a:endParaRPr lang="en-US" sz="2000" dirty="0"/>
          </a:p>
          <a:p>
            <a:pPr lvl="1" eaLnBrk="1" hangingPunct="1">
              <a:lnSpc>
                <a:spcPct val="80000"/>
              </a:lnSpc>
            </a:pPr>
            <a:endParaRPr lang="en-US" sz="2000" dirty="0"/>
          </a:p>
          <a:p>
            <a:pPr lvl="1" eaLnBrk="1" hangingPunct="1">
              <a:lnSpc>
                <a:spcPct val="80000"/>
              </a:lnSpc>
            </a:pPr>
            <a:endParaRPr lang="en-US" sz="2000" dirty="0"/>
          </a:p>
          <a:p>
            <a:pPr lvl="1" eaLnBrk="1" hangingPunct="1">
              <a:lnSpc>
                <a:spcPct val="80000"/>
              </a:lnSpc>
            </a:pPr>
            <a:endParaRPr lang="en-US" sz="2000" dirty="0"/>
          </a:p>
          <a:p>
            <a:pPr lvl="1" eaLnBrk="1" hangingPunct="1">
              <a:lnSpc>
                <a:spcPct val="80000"/>
              </a:lnSpc>
            </a:pPr>
            <a:endParaRPr lang="en-US" sz="2000" dirty="0"/>
          </a:p>
          <a:p>
            <a:pPr eaLnBrk="1" hangingPunct="1">
              <a:lnSpc>
                <a:spcPct val="80000"/>
              </a:lnSpc>
            </a:pPr>
            <a:r>
              <a:rPr lang="en-US" sz="2400" dirty="0"/>
              <a:t>Want a general way of deciding when to wait or not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E.g., generalize from specific examples to a general rule (or tree)</a:t>
            </a:r>
          </a:p>
        </p:txBody>
      </p:sp>
      <p:sp>
        <p:nvSpPr>
          <p:cNvPr id="563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>
            <a:normAutofit fontScale="92500" lnSpcReduction="20000"/>
          </a:bodyPr>
          <a:lstStyle/>
          <a:p>
            <a:fld id="{285B7FD5-79B6-494D-98D8-3080E02D72B3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1626116" name="Picture 4"/>
          <p:cNvPicPr>
            <a:picLocks noChangeAspect="1" noChangeArrowheads="1"/>
          </p:cNvPicPr>
          <p:nvPr/>
        </p:nvPicPr>
        <p:blipFill>
          <a:blip r:embed="rId3"/>
          <a:srcRect l="53906" t="29167" r="9766" b="19792"/>
          <a:stretch>
            <a:fillRect/>
          </a:stretch>
        </p:blipFill>
        <p:spPr bwMode="auto">
          <a:xfrm>
            <a:off x="1381488" y="2289193"/>
            <a:ext cx="5924202" cy="31210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32467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26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26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6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2611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2611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6115" grpId="0" build="p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2" name="Rectangle 3"/>
          <p:cNvSpPr>
            <a:spLocks noGrp="1" noChangeArrowheads="1"/>
          </p:cNvSpPr>
          <p:nvPr>
            <p:ph type="title"/>
          </p:nvPr>
        </p:nvSpPr>
        <p:spPr>
          <a:xfrm>
            <a:off x="639763" y="-239838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/>
              <a:t>Decision Trees</a:t>
            </a:r>
          </a:p>
        </p:txBody>
      </p:sp>
      <p:sp>
        <p:nvSpPr>
          <p:cNvPr id="58373" name="Rectangle 4"/>
          <p:cNvSpPr>
            <a:spLocks noGrp="1" noChangeArrowheads="1"/>
          </p:cNvSpPr>
          <p:nvPr>
            <p:ph idx="1"/>
          </p:nvPr>
        </p:nvSpPr>
        <p:spPr>
          <a:xfrm>
            <a:off x="639763" y="876301"/>
            <a:ext cx="8194675" cy="5021262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/>
              <a:t>One possible representation for hypotheses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Each non-leaf node splits on an attribute, w/ a branch per value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Leaf nodes specify the </a:t>
            </a:r>
            <a:r>
              <a:rPr lang="en-US" sz="2000" i="1" dirty="0"/>
              <a:t>class</a:t>
            </a:r>
            <a:r>
              <a:rPr lang="en-US" sz="2000" dirty="0"/>
              <a:t> for any instance reaching them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i="1" dirty="0"/>
              <a:t>Can view each path from root to terminal as a rule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/>
              <a:t>Here is a hand-engineered tree for deciding on waiting:</a:t>
            </a:r>
          </a:p>
        </p:txBody>
      </p:sp>
      <p:sp>
        <p:nvSpPr>
          <p:cNvPr id="583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>
            <a:normAutofit fontScale="92500" lnSpcReduction="20000"/>
          </a:bodyPr>
          <a:lstStyle/>
          <a:p>
            <a:fld id="{936D4295-113E-E245-BC78-B80B6B95C530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58371" name="Picture 2" descr="restaurant-tre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93738" y="2737177"/>
            <a:ext cx="5343525" cy="3836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27141" name="Text Box 5"/>
          <p:cNvSpPr txBox="1">
            <a:spLocks noChangeArrowheads="1"/>
          </p:cNvSpPr>
          <p:nvPr/>
        </p:nvSpPr>
        <p:spPr bwMode="auto">
          <a:xfrm>
            <a:off x="6172200" y="2737177"/>
            <a:ext cx="2662238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400" i="1" dirty="0">
                <a:solidFill>
                  <a:schemeClr val="accent2"/>
                </a:solidFill>
              </a:rPr>
              <a:t>Note</a:t>
            </a:r>
            <a:r>
              <a:rPr lang="en-US" sz="2400" dirty="0">
                <a:solidFill>
                  <a:schemeClr val="accent2"/>
                </a:solidFill>
              </a:rPr>
              <a:t>: This is a performance model rather than a learning model, but it can make a good target for inductive learning</a:t>
            </a:r>
          </a:p>
        </p:txBody>
      </p:sp>
    </p:spTree>
    <p:extLst>
      <p:ext uri="{BB962C8B-B14F-4D97-AF65-F5344CB8AC3E}">
        <p14:creationId xmlns:p14="http://schemas.microsoft.com/office/powerpoint/2010/main" val="2976939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27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7141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475744" y="0"/>
            <a:ext cx="7772400" cy="1003300"/>
          </a:xfrm>
        </p:spPr>
        <p:txBody>
          <a:bodyPr/>
          <a:lstStyle/>
          <a:p>
            <a:pPr eaLnBrk="1" hangingPunct="1"/>
            <a:r>
              <a:rPr lang="en-US" dirty="0"/>
              <a:t>What is Learning?</a:t>
            </a:r>
          </a:p>
        </p:txBody>
      </p:sp>
      <p:sp>
        <p:nvSpPr>
          <p:cNvPr id="1639427" name="Rectangle 3"/>
          <p:cNvSpPr>
            <a:spLocks noGrp="1" noChangeArrowheads="1"/>
          </p:cNvSpPr>
          <p:nvPr>
            <p:ph idx="1"/>
          </p:nvPr>
        </p:nvSpPr>
        <p:spPr>
          <a:xfrm>
            <a:off x="628638" y="854008"/>
            <a:ext cx="7772400" cy="52212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/>
              <a:t>No hard and fast definition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Prototype (or fuzzy) definition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Modification of a system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by itself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/>
              <a:t>Not simply programming/surgery by others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/>
              <a:t>Although others (teachers?) may be involved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that improves its performance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/>
              <a:t>Not random or detrimental changes (forgetting, etc.)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/>
              <a:t>Although some learning may, at least temporarily, cause a performance decrement</a:t>
            </a:r>
          </a:p>
          <a:p>
            <a:pPr lvl="3" eaLnBrk="1" hangingPunct="1">
              <a:lnSpc>
                <a:spcPct val="90000"/>
              </a:lnSpc>
            </a:pPr>
            <a:r>
              <a:rPr lang="en-US" sz="1800" dirty="0"/>
              <a:t>Or the impact on performance may become apparent only later, or not at all if the right situation does not arise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for the long term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/>
              <a:t>Not simply a transient change</a:t>
            </a:r>
          </a:p>
        </p:txBody>
      </p:sp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>
            <a:normAutofit fontScale="92500" lnSpcReduction="20000"/>
          </a:bodyPr>
          <a:lstStyle/>
          <a:p>
            <a:fld id="{0D99C9FA-9290-D042-9087-DA600609BD36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070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9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9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9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9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9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94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94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94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94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94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94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94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427" grpId="0" build="p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Rectangle 2"/>
          <p:cNvSpPr>
            <a:spLocks noGrp="1" noChangeArrowheads="1"/>
          </p:cNvSpPr>
          <p:nvPr>
            <p:ph type="title"/>
          </p:nvPr>
        </p:nvSpPr>
        <p:spPr>
          <a:xfrm>
            <a:off x="473075" y="26376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/>
              <a:t>Hypothesis Spaces</a:t>
            </a:r>
          </a:p>
        </p:txBody>
      </p:sp>
      <p:sp>
        <p:nvSpPr>
          <p:cNvPr id="1630211" name="Rectangle 3"/>
          <p:cNvSpPr>
            <a:spLocks noGrp="1" noChangeArrowheads="1"/>
          </p:cNvSpPr>
          <p:nvPr>
            <p:ph idx="1"/>
          </p:nvPr>
        </p:nvSpPr>
        <p:spPr>
          <a:xfrm>
            <a:off x="473075" y="1147354"/>
            <a:ext cx="8670925" cy="479425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en-US" sz="2400" u="sng" dirty="0"/>
              <a:t>How many distinct decision trees with </a:t>
            </a:r>
            <a:r>
              <a:rPr lang="en-US" sz="2400" i="1" u="sng" dirty="0"/>
              <a:t>n</a:t>
            </a:r>
            <a:r>
              <a:rPr lang="en-US" sz="2400" u="sng" dirty="0"/>
              <a:t> Boolean attributes?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en-US" sz="2400" dirty="0"/>
              <a:t>	= number of Boolean functions over </a:t>
            </a:r>
            <a:r>
              <a:rPr lang="en-US" sz="2400" i="1" dirty="0"/>
              <a:t>n </a:t>
            </a:r>
            <a:r>
              <a:rPr lang="en-US" sz="2400" dirty="0"/>
              <a:t>symbols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en-US" sz="2400" dirty="0"/>
              <a:t>	= number of distinct truth tables with 2</a:t>
            </a:r>
            <a:r>
              <a:rPr lang="en-US" sz="2400" i="1" baseline="30000" dirty="0"/>
              <a:t>n</a:t>
            </a:r>
            <a:r>
              <a:rPr lang="en-US" sz="2400" dirty="0"/>
              <a:t> rows = 2</a:t>
            </a:r>
            <a:r>
              <a:rPr lang="en-US" sz="2400" baseline="30000" dirty="0"/>
              <a:t>2</a:t>
            </a:r>
            <a:r>
              <a:rPr lang="en-US" sz="2400" i="1" baseline="60000" dirty="0"/>
              <a:t>n</a:t>
            </a:r>
            <a:endParaRPr lang="en-US" sz="2400" i="1" dirty="0"/>
          </a:p>
          <a:p>
            <a:pPr lvl="2" eaLnBrk="1" hangingPunct="1">
              <a:lnSpc>
                <a:spcPct val="80000"/>
              </a:lnSpc>
              <a:buFont typeface="Wingdings" charset="2"/>
              <a:buNone/>
            </a:pPr>
            <a:r>
              <a:rPr lang="en-US" sz="1800" dirty="0"/>
              <a:t>E.g., 6 Boolean attributes implies 18,446,744,073,709,551,616 trees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endParaRPr lang="en-US" sz="2400" u="sng" dirty="0"/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en-US" sz="2400" u="sng" dirty="0"/>
              <a:t>How many purely conjunctive hypotheses?</a:t>
            </a:r>
          </a:p>
          <a:p>
            <a:pPr lvl="1" eaLnBrk="1" hangingPunct="1">
              <a:lnSpc>
                <a:spcPct val="80000"/>
              </a:lnSpc>
              <a:buFont typeface="Wingdings" charset="2"/>
              <a:buNone/>
            </a:pPr>
            <a:r>
              <a:rPr lang="en-US" sz="2000" dirty="0"/>
              <a:t>E.g., </a:t>
            </a:r>
            <a:r>
              <a:rPr lang="en-US" sz="2000" i="1" dirty="0"/>
              <a:t>Hungry </a:t>
            </a:r>
            <a:r>
              <a:rPr lang="en-US" sz="2000" dirty="0">
                <a:sym typeface="Symbol" charset="2"/>
              </a:rPr>
              <a:t> </a:t>
            </a:r>
            <a:r>
              <a:rPr lang="en-US" sz="2000" i="1" dirty="0"/>
              <a:t>Rain</a:t>
            </a:r>
            <a:r>
              <a:rPr lang="en-US" sz="2000" dirty="0"/>
              <a:t>?</a:t>
            </a:r>
            <a:endParaRPr lang="en-US" sz="2000" u="sng" dirty="0"/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en-US" sz="2400" dirty="0"/>
              <a:t>	Each attribute can be positive, negative, or omitted</a:t>
            </a:r>
          </a:p>
          <a:p>
            <a:pPr lvl="1" eaLnBrk="1" hangingPunct="1">
              <a:lnSpc>
                <a:spcPct val="80000"/>
              </a:lnSpc>
              <a:buFont typeface="Wingdings" charset="2"/>
              <a:buNone/>
            </a:pPr>
            <a:r>
              <a:rPr lang="en-US" sz="2000" dirty="0">
                <a:sym typeface="Symbol" charset="2"/>
              </a:rPr>
              <a:t>		 </a:t>
            </a:r>
            <a:r>
              <a:rPr lang="en-US" sz="2000" dirty="0"/>
              <a:t>3</a:t>
            </a:r>
            <a:r>
              <a:rPr lang="en-US" sz="2000" baseline="30000" dirty="0"/>
              <a:t>n</a:t>
            </a:r>
            <a:r>
              <a:rPr lang="en-US" sz="2000" dirty="0"/>
              <a:t> distinct conjunctive hypotheses</a:t>
            </a:r>
          </a:p>
          <a:p>
            <a:pPr lvl="1" eaLnBrk="1" hangingPunct="1">
              <a:lnSpc>
                <a:spcPct val="80000"/>
              </a:lnSpc>
              <a:buFont typeface="Wingdings" charset="2"/>
              <a:buNone/>
            </a:pPr>
            <a:endParaRPr lang="en-US" sz="2000" dirty="0"/>
          </a:p>
          <a:p>
            <a:pPr eaLnBrk="1" hangingPunct="1">
              <a:lnSpc>
                <a:spcPct val="80000"/>
              </a:lnSpc>
            </a:pPr>
            <a:r>
              <a:rPr lang="en-US" sz="2400" dirty="0"/>
              <a:t>A more expressive hypothesis space implies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Increased chance that target function can be expressed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Increased number of hypotheses consistent with training set</a:t>
            </a:r>
          </a:p>
          <a:p>
            <a:pPr lvl="1" eaLnBrk="1" hangingPunct="1">
              <a:lnSpc>
                <a:spcPct val="80000"/>
              </a:lnSpc>
              <a:buFont typeface="Wingdings" charset="2"/>
              <a:buNone/>
            </a:pPr>
            <a:r>
              <a:rPr lang="en-US" sz="2000" dirty="0">
                <a:sym typeface="Symbol" charset="2"/>
              </a:rPr>
              <a:t>		</a:t>
            </a:r>
            <a:r>
              <a:rPr lang="en-US" sz="2000" dirty="0">
                <a:ea typeface="Arial" charset="0"/>
                <a:cs typeface="Arial" charset="0"/>
              </a:rPr>
              <a:t> </a:t>
            </a:r>
            <a:r>
              <a:rPr lang="en-US" sz="2000" dirty="0"/>
              <a:t>May make learning slower and yield worse predictions</a:t>
            </a:r>
          </a:p>
        </p:txBody>
      </p:sp>
      <p:sp>
        <p:nvSpPr>
          <p:cNvPr id="624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>
            <a:normAutofit fontScale="92500" lnSpcReduction="20000"/>
          </a:bodyPr>
          <a:lstStyle/>
          <a:p>
            <a:fld id="{D0A3B618-AE23-FC46-9292-337B5C1E12B7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125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0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0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0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0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0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02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02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02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02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02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02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02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0211" grpId="0" build="p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562" name="Group 20"/>
          <p:cNvGrpSpPr>
            <a:grpSpLocks/>
          </p:cNvGrpSpPr>
          <p:nvPr/>
        </p:nvGrpSpPr>
        <p:grpSpPr bwMode="auto">
          <a:xfrm>
            <a:off x="1041400" y="2560638"/>
            <a:ext cx="5983288" cy="4297362"/>
            <a:chOff x="1040737" y="2561071"/>
            <a:chExt cx="5984057" cy="4296929"/>
          </a:xfrm>
        </p:grpSpPr>
        <p:pic>
          <p:nvPicPr>
            <p:cNvPr id="66573" name="Picture 2" descr="restaurant-tree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040737" y="2561071"/>
              <a:ext cx="5984057" cy="42969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6574" name="TextBox 8"/>
            <p:cNvSpPr txBox="1">
              <a:spLocks noChangeArrowheads="1"/>
            </p:cNvSpPr>
            <p:nvPr/>
          </p:nvSpPr>
          <p:spPr bwMode="auto">
            <a:xfrm>
              <a:off x="1514929" y="3274786"/>
              <a:ext cx="434246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400" b="1">
                  <a:solidFill>
                    <a:srgbClr val="F8494B"/>
                  </a:solidFill>
                </a:rPr>
                <a:t>0/2</a:t>
              </a:r>
            </a:p>
          </p:txBody>
        </p:sp>
        <p:sp>
          <p:nvSpPr>
            <p:cNvPr id="66575" name="TextBox 9"/>
            <p:cNvSpPr txBox="1">
              <a:spLocks noChangeArrowheads="1"/>
            </p:cNvSpPr>
            <p:nvPr/>
          </p:nvSpPr>
          <p:spPr bwMode="auto">
            <a:xfrm>
              <a:off x="2991758" y="3263898"/>
              <a:ext cx="434246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400" b="1">
                  <a:solidFill>
                    <a:srgbClr val="3FFF36"/>
                  </a:solidFill>
                </a:rPr>
                <a:t>2/4</a:t>
              </a:r>
            </a:p>
          </p:txBody>
        </p:sp>
        <p:sp>
          <p:nvSpPr>
            <p:cNvPr id="66576" name="TextBox 10"/>
            <p:cNvSpPr txBox="1">
              <a:spLocks noChangeArrowheads="1"/>
            </p:cNvSpPr>
            <p:nvPr/>
          </p:nvSpPr>
          <p:spPr bwMode="auto">
            <a:xfrm>
              <a:off x="2073730" y="3280230"/>
              <a:ext cx="434246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400" b="1">
                  <a:solidFill>
                    <a:srgbClr val="AA3535"/>
                  </a:solidFill>
                </a:rPr>
                <a:t>4/0</a:t>
              </a:r>
            </a:p>
          </p:txBody>
        </p:sp>
        <p:sp>
          <p:nvSpPr>
            <p:cNvPr id="66577" name="TextBox 15"/>
            <p:cNvSpPr txBox="1">
              <a:spLocks noChangeArrowheads="1"/>
            </p:cNvSpPr>
            <p:nvPr/>
          </p:nvSpPr>
          <p:spPr bwMode="auto">
            <a:xfrm>
              <a:off x="2275114" y="4053115"/>
              <a:ext cx="434246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400" b="1">
                  <a:solidFill>
                    <a:srgbClr val="F8494B"/>
                  </a:solidFill>
                </a:rPr>
                <a:t>0/2</a:t>
              </a:r>
            </a:p>
          </p:txBody>
        </p:sp>
        <p:sp>
          <p:nvSpPr>
            <p:cNvPr id="66578" name="TextBox 16"/>
            <p:cNvSpPr txBox="1">
              <a:spLocks noChangeArrowheads="1"/>
            </p:cNvSpPr>
            <p:nvPr/>
          </p:nvSpPr>
          <p:spPr bwMode="auto">
            <a:xfrm>
              <a:off x="3269345" y="3995059"/>
              <a:ext cx="434246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400" b="1">
                  <a:solidFill>
                    <a:srgbClr val="AA3535"/>
                  </a:solidFill>
                </a:rPr>
                <a:t>1/1</a:t>
              </a:r>
            </a:p>
          </p:txBody>
        </p:sp>
        <p:sp>
          <p:nvSpPr>
            <p:cNvPr id="66579" name="TextBox 17"/>
            <p:cNvSpPr txBox="1">
              <a:spLocks noChangeArrowheads="1"/>
            </p:cNvSpPr>
            <p:nvPr/>
          </p:nvSpPr>
          <p:spPr bwMode="auto">
            <a:xfrm>
              <a:off x="4532087" y="3951512"/>
              <a:ext cx="434246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400" b="1">
                  <a:solidFill>
                    <a:srgbClr val="F9A61F"/>
                  </a:solidFill>
                </a:rPr>
                <a:t>1/1</a:t>
              </a:r>
            </a:p>
          </p:txBody>
        </p:sp>
        <p:sp>
          <p:nvSpPr>
            <p:cNvPr id="66580" name="TextBox 18"/>
            <p:cNvSpPr txBox="1">
              <a:spLocks noChangeArrowheads="1"/>
            </p:cNvSpPr>
            <p:nvPr/>
          </p:nvSpPr>
          <p:spPr bwMode="auto">
            <a:xfrm>
              <a:off x="5491845" y="3967840"/>
              <a:ext cx="434246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400" b="1">
                  <a:solidFill>
                    <a:srgbClr val="3FFF36"/>
                  </a:solidFill>
                </a:rPr>
                <a:t>0/0</a:t>
              </a:r>
            </a:p>
          </p:txBody>
        </p:sp>
      </p:grp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041400" y="2566988"/>
            <a:ext cx="5986463" cy="4291012"/>
          </a:xfrm>
          <a:prstGeom prst="rect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6564" name="Title 1"/>
          <p:cNvSpPr>
            <a:spLocks noGrp="1"/>
          </p:cNvSpPr>
          <p:nvPr>
            <p:ph type="title"/>
          </p:nvPr>
        </p:nvSpPr>
        <p:spPr>
          <a:xfrm>
            <a:off x="161925" y="0"/>
            <a:ext cx="4456113" cy="1519238"/>
          </a:xfrm>
        </p:spPr>
        <p:txBody>
          <a:bodyPr/>
          <a:lstStyle/>
          <a:p>
            <a:pPr eaLnBrk="1" hangingPunct="1"/>
            <a:r>
              <a:rPr lang="en-US"/>
              <a:t>Sample Trace</a:t>
            </a:r>
          </a:p>
        </p:txBody>
      </p:sp>
      <p:sp>
        <p:nvSpPr>
          <p:cNvPr id="6656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>
            <a:normAutofit fontScale="92500" lnSpcReduction="20000"/>
          </a:bodyPr>
          <a:lstStyle/>
          <a:p>
            <a:fld id="{72077617-5845-1E40-A532-C0ABD0BC1E2B}" type="slidenum">
              <a:rPr lang="en-US" smtClean="0"/>
              <a:pPr/>
              <a:t>21</a:t>
            </a:fld>
            <a:endParaRPr lang="en-US"/>
          </a:p>
        </p:txBody>
      </p: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1122363" y="3509963"/>
            <a:ext cx="5481637" cy="1214437"/>
            <a:chOff x="1115785" y="3537856"/>
            <a:chExt cx="4922309" cy="1213758"/>
          </a:xfrm>
        </p:grpSpPr>
        <p:sp>
          <p:nvSpPr>
            <p:cNvPr id="66571" name="Rectangle 12"/>
            <p:cNvSpPr>
              <a:spLocks noChangeArrowheads="1"/>
            </p:cNvSpPr>
            <p:nvPr/>
          </p:nvSpPr>
          <p:spPr bwMode="auto">
            <a:xfrm>
              <a:off x="2385786" y="3537856"/>
              <a:ext cx="3652308" cy="1213758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572" name="Rectangle 13"/>
            <p:cNvSpPr>
              <a:spLocks noChangeArrowheads="1"/>
            </p:cNvSpPr>
            <p:nvPr/>
          </p:nvSpPr>
          <p:spPr bwMode="auto">
            <a:xfrm>
              <a:off x="1115785" y="3973284"/>
              <a:ext cx="1937809" cy="642255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033463" y="4318000"/>
            <a:ext cx="6022975" cy="2540000"/>
          </a:xfrm>
          <a:prstGeom prst="rect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6568" name="Picture 4"/>
          <p:cNvPicPr>
            <a:picLocks noChangeAspect="1" noChangeArrowheads="1"/>
          </p:cNvPicPr>
          <p:nvPr/>
        </p:nvPicPr>
        <p:blipFill>
          <a:blip r:embed="rId3"/>
          <a:srcRect l="53906" t="29167" r="9766" b="19792"/>
          <a:stretch>
            <a:fillRect/>
          </a:stretch>
        </p:blipFill>
        <p:spPr bwMode="auto">
          <a:xfrm>
            <a:off x="4710113" y="0"/>
            <a:ext cx="4433887" cy="2335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023938" y="4589463"/>
            <a:ext cx="6021387" cy="2268537"/>
          </a:xfrm>
          <a:prstGeom prst="rect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044575" y="3502025"/>
            <a:ext cx="5986463" cy="3355975"/>
          </a:xfrm>
          <a:prstGeom prst="rect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372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2" grpId="0" animBg="1"/>
      <p:bldP spid="12" grpId="1" animBg="1"/>
      <p:bldP spid="20" grpId="0" animBg="1"/>
      <p:bldP spid="20" grpId="1" animBg="1"/>
      <p:bldP spid="8" grpId="0" animBg="1"/>
      <p:bldP spid="8" grpId="1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18066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/>
              <a:t>Choosing an Attribute</a:t>
            </a:r>
          </a:p>
        </p:txBody>
      </p:sp>
      <p:sp>
        <p:nvSpPr>
          <p:cNvPr id="1632259" name="Rectangle 3"/>
          <p:cNvSpPr>
            <a:spLocks noGrp="1" noChangeArrowheads="1"/>
          </p:cNvSpPr>
          <p:nvPr>
            <p:ph idx="1"/>
          </p:nvPr>
        </p:nvSpPr>
        <p:spPr>
          <a:xfrm>
            <a:off x="735013" y="1219418"/>
            <a:ext cx="7927975" cy="445770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400" dirty="0"/>
              <a:t>Idea: An ideal attribute splits the examples into subsets that are "all positive" or "all negative"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If can’t get perfect split, the closer you are to a perfect split the closer you are to a consistent hypothesis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i="1" dirty="0"/>
              <a:t>Greedy</a:t>
            </a:r>
            <a:r>
              <a:rPr lang="en-US" sz="2000" dirty="0"/>
              <a:t> </a:t>
            </a:r>
            <a:r>
              <a:rPr lang="en-US" sz="2000" i="1" dirty="0"/>
              <a:t>strategy</a:t>
            </a:r>
            <a:r>
              <a:rPr lang="en-US" sz="2000" dirty="0"/>
              <a:t>: as pure a split as possible at each point</a:t>
            </a:r>
          </a:p>
          <a:p>
            <a:pPr lvl="1" eaLnBrk="1" hangingPunct="1">
              <a:lnSpc>
                <a:spcPct val="90000"/>
              </a:lnSpc>
            </a:pPr>
            <a:endParaRPr lang="en-US" sz="2000" dirty="0"/>
          </a:p>
          <a:p>
            <a:pPr eaLnBrk="1" hangingPunct="1">
              <a:lnSpc>
                <a:spcPct val="90000"/>
              </a:lnSpc>
            </a:pPr>
            <a:endParaRPr lang="en-US" sz="2400" i="1" dirty="0"/>
          </a:p>
          <a:p>
            <a:pPr eaLnBrk="1" hangingPunct="1">
              <a:lnSpc>
                <a:spcPct val="90000"/>
              </a:lnSpc>
            </a:pPr>
            <a:endParaRPr lang="en-US" sz="2400" i="1" dirty="0"/>
          </a:p>
          <a:p>
            <a:pPr eaLnBrk="1" hangingPunct="1">
              <a:lnSpc>
                <a:spcPct val="90000"/>
              </a:lnSpc>
            </a:pPr>
            <a:endParaRPr lang="en-US" sz="2400" i="1" dirty="0"/>
          </a:p>
          <a:p>
            <a:pPr eaLnBrk="1" hangingPunct="1">
              <a:lnSpc>
                <a:spcPct val="90000"/>
              </a:lnSpc>
            </a:pPr>
            <a:endParaRPr lang="en-US" sz="2400" i="1" dirty="0"/>
          </a:p>
          <a:p>
            <a:pPr lvl="1" eaLnBrk="1" hangingPunct="1">
              <a:lnSpc>
                <a:spcPct val="90000"/>
              </a:lnSpc>
            </a:pPr>
            <a:endParaRPr lang="en-US" sz="2000" i="1" dirty="0"/>
          </a:p>
          <a:p>
            <a:pPr eaLnBrk="1" hangingPunct="1">
              <a:lnSpc>
                <a:spcPct val="90000"/>
              </a:lnSpc>
            </a:pPr>
            <a:r>
              <a:rPr lang="en-US" sz="2400" i="1" dirty="0"/>
              <a:t>Patrons</a:t>
            </a:r>
            <a:r>
              <a:rPr lang="en-US" sz="2400" dirty="0"/>
              <a:t> is a better choice</a:t>
            </a:r>
          </a:p>
        </p:txBody>
      </p:sp>
      <p:sp>
        <p:nvSpPr>
          <p:cNvPr id="675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>
            <a:normAutofit fontScale="92500" lnSpcReduction="20000"/>
          </a:bodyPr>
          <a:lstStyle/>
          <a:p>
            <a:fld id="{4E24262B-1FC3-5B40-921A-F1F81D7BA46B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1632260" name="Picture 4" descr="restaurant-roots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20436" y="3027141"/>
            <a:ext cx="7620000" cy="181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25542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2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2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2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22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2259" grpId="0" build="p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5" name="Rectangle 2"/>
          <p:cNvSpPr>
            <a:spLocks noGrp="1" noChangeArrowheads="1"/>
          </p:cNvSpPr>
          <p:nvPr>
            <p:ph type="title"/>
          </p:nvPr>
        </p:nvSpPr>
        <p:spPr>
          <a:xfrm>
            <a:off x="669925" y="207963"/>
            <a:ext cx="77724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3600"/>
              <a:t>Using Information Theory</a:t>
            </a:r>
            <a:br>
              <a:rPr lang="en-US" sz="3600"/>
            </a:br>
            <a:r>
              <a:rPr lang="en-US" sz="3600"/>
              <a:t>for </a:t>
            </a:r>
            <a:r>
              <a:rPr lang="en-US" sz="3600" i="1"/>
              <a:t>Choose-Attribute</a:t>
            </a:r>
            <a:endParaRPr lang="en-US" sz="3600"/>
          </a:p>
        </p:txBody>
      </p:sp>
      <p:sp>
        <p:nvSpPr>
          <p:cNvPr id="1633283" name="Rectangle 3"/>
          <p:cNvSpPr>
            <a:spLocks noGrp="1" noChangeArrowheads="1"/>
          </p:cNvSpPr>
          <p:nvPr>
            <p:ph idx="1"/>
          </p:nvPr>
        </p:nvSpPr>
        <p:spPr>
          <a:xfrm>
            <a:off x="652133" y="1537306"/>
            <a:ext cx="8251825" cy="4633516"/>
          </a:xfrm>
        </p:spPr>
        <p:txBody>
          <a:bodyPr/>
          <a:lstStyle/>
          <a:p>
            <a:pPr eaLnBrk="1" hangingPunct="1"/>
            <a:r>
              <a:rPr lang="en-US" sz="2800" dirty="0"/>
              <a:t>Consider </a:t>
            </a:r>
            <a:r>
              <a:rPr lang="en-US" sz="2800" i="1" dirty="0"/>
              <a:t>information</a:t>
            </a:r>
            <a:r>
              <a:rPr lang="en-US" sz="2800" dirty="0"/>
              <a:t> required for a decision</a:t>
            </a:r>
          </a:p>
          <a:p>
            <a:pPr lvl="1" eaLnBrk="1" hangingPunct="1"/>
            <a:r>
              <a:rPr lang="en-US" sz="2400" dirty="0"/>
              <a:t>One </a:t>
            </a:r>
            <a:r>
              <a:rPr lang="en-US" sz="2400" i="1" dirty="0"/>
              <a:t>bit</a:t>
            </a:r>
            <a:r>
              <a:rPr lang="en-US" sz="2400" dirty="0"/>
              <a:t> is enough to answer a yes/no question if there is no other information about it available</a:t>
            </a:r>
          </a:p>
          <a:p>
            <a:pPr lvl="2" eaLnBrk="1" hangingPunct="1"/>
            <a:r>
              <a:rPr lang="en-US" sz="2000" dirty="0"/>
              <a:t>E.g., determining heads vs. tails for a fair coin</a:t>
            </a:r>
          </a:p>
          <a:p>
            <a:pPr eaLnBrk="1" hangingPunct="1"/>
            <a:r>
              <a:rPr lang="en-US" sz="2800" i="1" dirty="0"/>
              <a:t>Approach</a:t>
            </a:r>
            <a:r>
              <a:rPr lang="en-US" sz="2800" dirty="0"/>
              <a:t>: Choose attribute so as to minimize the remaining information that will be required to answer the question once have split on attribute</a:t>
            </a:r>
          </a:p>
          <a:p>
            <a:r>
              <a:rPr lang="en-US" sz="2400" dirty="0"/>
              <a:t>Result is </a:t>
            </a:r>
            <a:r>
              <a:rPr lang="en-US" sz="2400" i="1" dirty="0"/>
              <a:t>Information Gain</a:t>
            </a:r>
            <a:r>
              <a:rPr lang="en-US" sz="2400" dirty="0"/>
              <a:t> for splitting on that attribute</a:t>
            </a:r>
          </a:p>
        </p:txBody>
      </p:sp>
      <p:sp>
        <p:nvSpPr>
          <p:cNvPr id="696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>
            <a:normAutofit fontScale="92500" lnSpcReduction="20000"/>
          </a:bodyPr>
          <a:lstStyle/>
          <a:p>
            <a:fld id="{1FD30761-B39E-1A45-A9FC-DCC8F5EEA7F0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12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3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3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3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3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3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3283" grpId="0" build="p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4" name="Rectangle 2"/>
          <p:cNvSpPr>
            <a:spLocks noGrp="1" noChangeArrowheads="1"/>
          </p:cNvSpPr>
          <p:nvPr>
            <p:ph type="title"/>
          </p:nvPr>
        </p:nvSpPr>
        <p:spPr>
          <a:xfrm>
            <a:off x="677863" y="314325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Information in an Answer</a:t>
            </a:r>
          </a:p>
        </p:txBody>
      </p:sp>
      <p:sp>
        <p:nvSpPr>
          <p:cNvPr id="1694723" name="Rectangle 3"/>
          <p:cNvSpPr>
            <a:spLocks noGrp="1" noChangeArrowheads="1"/>
          </p:cNvSpPr>
          <p:nvPr>
            <p:ph idx="1"/>
          </p:nvPr>
        </p:nvSpPr>
        <p:spPr>
          <a:xfrm>
            <a:off x="431800" y="1341206"/>
            <a:ext cx="8566150" cy="4573588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sz="2800" dirty="0"/>
              <a:t>The amount of </a:t>
            </a:r>
            <a:r>
              <a:rPr lang="en-US" sz="2800" i="1" dirty="0"/>
              <a:t>information</a:t>
            </a:r>
            <a:r>
              <a:rPr lang="en-US" sz="2800" dirty="0"/>
              <a:t> contained in an answer given prior probabilities of the possible values is:</a:t>
            </a:r>
          </a:p>
          <a:p>
            <a:pPr algn="ctr" eaLnBrk="1" hangingPunct="1">
              <a:buFont typeface="Wingdings" charset="2"/>
              <a:buNone/>
            </a:pPr>
            <a:r>
              <a:rPr lang="en-US" sz="2800" i="1" dirty="0"/>
              <a:t>I</a:t>
            </a:r>
            <a:r>
              <a:rPr lang="en-US" sz="2800" dirty="0"/>
              <a:t>(</a:t>
            </a:r>
            <a:r>
              <a:rPr lang="en-US" sz="2800" i="1" dirty="0"/>
              <a:t>P</a:t>
            </a:r>
            <a:r>
              <a:rPr lang="en-US" sz="2800" dirty="0"/>
              <a:t>(</a:t>
            </a:r>
            <a:r>
              <a:rPr lang="en-US" sz="2800" i="1" dirty="0"/>
              <a:t>v</a:t>
            </a:r>
            <a:r>
              <a:rPr lang="en-US" sz="2800" i="1" baseline="-25000" dirty="0"/>
              <a:t>1</a:t>
            </a:r>
            <a:r>
              <a:rPr lang="en-US" sz="2800" dirty="0"/>
              <a:t>)</a:t>
            </a:r>
            <a:r>
              <a:rPr lang="en-US" sz="2800" i="1" dirty="0"/>
              <a:t>, … , P</a:t>
            </a:r>
            <a:r>
              <a:rPr lang="en-US" sz="2800" dirty="0"/>
              <a:t>(</a:t>
            </a:r>
            <a:r>
              <a:rPr lang="en-US" sz="2800" i="1" dirty="0" err="1"/>
              <a:t>v</a:t>
            </a:r>
            <a:r>
              <a:rPr lang="en-US" sz="2800" i="1" baseline="-25000" dirty="0" err="1"/>
              <a:t>n</a:t>
            </a:r>
            <a:r>
              <a:rPr lang="en-US" sz="2800" dirty="0"/>
              <a:t>)) = </a:t>
            </a:r>
            <a:r>
              <a:rPr lang="el-GR" dirty="0">
                <a:ea typeface="Arial" charset="0"/>
                <a:cs typeface="Arial" charset="0"/>
              </a:rPr>
              <a:t>Σ</a:t>
            </a:r>
            <a:r>
              <a:rPr lang="en-US" sz="2800" i="1" baseline="-25000" dirty="0" err="1"/>
              <a:t>i</a:t>
            </a:r>
            <a:r>
              <a:rPr lang="en-US" sz="2800" baseline="-25000" dirty="0"/>
              <a:t>=1</a:t>
            </a:r>
            <a:r>
              <a:rPr lang="en-US" sz="2800" dirty="0"/>
              <a:t> </a:t>
            </a:r>
            <a:r>
              <a:rPr lang="en-US" sz="2800" i="1" dirty="0"/>
              <a:t>-P</a:t>
            </a:r>
            <a:r>
              <a:rPr lang="en-US" sz="2800" dirty="0"/>
              <a:t>(</a:t>
            </a:r>
            <a:r>
              <a:rPr lang="en-US" sz="2800" i="1" dirty="0"/>
              <a:t>v</a:t>
            </a:r>
            <a:r>
              <a:rPr lang="en-US" sz="2800" i="1" baseline="-25000" dirty="0"/>
              <a:t>i</a:t>
            </a:r>
            <a:r>
              <a:rPr lang="en-US" sz="2800" dirty="0"/>
              <a:t>) log</a:t>
            </a:r>
            <a:r>
              <a:rPr lang="en-US" sz="2800" baseline="-25000" dirty="0"/>
              <a:t>2</a:t>
            </a:r>
            <a:r>
              <a:rPr lang="en-US" sz="2800" dirty="0"/>
              <a:t> </a:t>
            </a:r>
            <a:r>
              <a:rPr lang="en-US" sz="2800" i="1" dirty="0"/>
              <a:t>P</a:t>
            </a:r>
            <a:r>
              <a:rPr lang="en-US" sz="2800" dirty="0"/>
              <a:t>(</a:t>
            </a:r>
            <a:r>
              <a:rPr lang="en-US" sz="2800" i="1" dirty="0"/>
              <a:t>v</a:t>
            </a:r>
            <a:r>
              <a:rPr lang="en-US" sz="2800" i="1" baseline="-25000" dirty="0"/>
              <a:t>i</a:t>
            </a:r>
            <a:r>
              <a:rPr lang="en-US" sz="2800" dirty="0"/>
              <a:t>)</a:t>
            </a:r>
          </a:p>
          <a:p>
            <a:pPr eaLnBrk="1" hangingPunct="1"/>
            <a:r>
              <a:rPr lang="en-US" sz="2800" dirty="0"/>
              <a:t>For a training set with </a:t>
            </a:r>
            <a:r>
              <a:rPr lang="en-US" sz="2800" i="1" dirty="0"/>
              <a:t>p</a:t>
            </a:r>
            <a:r>
              <a:rPr lang="en-US" sz="2800" dirty="0"/>
              <a:t> positive and </a:t>
            </a:r>
            <a:r>
              <a:rPr lang="en-US" sz="2800" i="1" dirty="0"/>
              <a:t>n</a:t>
            </a:r>
            <a:r>
              <a:rPr lang="en-US" sz="2800" dirty="0"/>
              <a:t> negative examples:</a:t>
            </a:r>
          </a:p>
          <a:p>
            <a:pPr eaLnBrk="1" hangingPunct="1"/>
            <a:endParaRPr lang="en-US" sz="2800" dirty="0"/>
          </a:p>
          <a:p>
            <a:pPr eaLnBrk="1" hangingPunct="1"/>
            <a:endParaRPr lang="en-US" sz="2800" dirty="0"/>
          </a:p>
          <a:p>
            <a:pPr lvl="1" eaLnBrk="1" hangingPunct="1"/>
            <a:r>
              <a:rPr lang="en-US" sz="2400" dirty="0"/>
              <a:t>For a fair coin: (-1/2log</a:t>
            </a:r>
            <a:r>
              <a:rPr lang="en-US" sz="2400" baseline="-25000" dirty="0"/>
              <a:t>2</a:t>
            </a:r>
            <a:r>
              <a:rPr lang="en-US" sz="2400" dirty="0"/>
              <a:t>1/2 - 1/2log</a:t>
            </a:r>
            <a:r>
              <a:rPr lang="en-US" sz="2400" baseline="-25000" dirty="0"/>
              <a:t>2</a:t>
            </a:r>
            <a:r>
              <a:rPr lang="en-US" sz="2400" dirty="0"/>
              <a:t>1/2) = 1 bit</a:t>
            </a:r>
          </a:p>
        </p:txBody>
      </p:sp>
      <p:sp>
        <p:nvSpPr>
          <p:cNvPr id="7168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>
            <a:normAutofit fontScale="92500" lnSpcReduction="20000"/>
          </a:bodyPr>
          <a:lstStyle/>
          <a:p>
            <a:fld id="{3FD9B4D5-369F-C546-BD11-143AAED73D06}" type="slidenum">
              <a:rPr lang="en-US" smtClean="0"/>
              <a:pPr/>
              <a:t>24</a:t>
            </a:fld>
            <a:endParaRPr lang="en-US"/>
          </a:p>
        </p:txBody>
      </p:sp>
      <p:graphicFrame>
        <p:nvGraphicFramePr>
          <p:cNvPr id="169472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6069856"/>
              </p:ext>
            </p:extLst>
          </p:nvPr>
        </p:nvGraphicFramePr>
        <p:xfrm>
          <a:off x="1108075" y="4091752"/>
          <a:ext cx="6400800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Equation" r:id="rId4" imgW="3327797" imgH="419497" progId="Equation.3">
                  <p:embed/>
                </p:oleObj>
              </mc:Choice>
              <mc:Fallback>
                <p:oleObj name="Equation" r:id="rId4" imgW="3327797" imgH="419497" progId="Equation.3">
                  <p:embed/>
                  <p:pic>
                    <p:nvPicPr>
                      <p:cNvPr id="169472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8075" y="4091752"/>
                        <a:ext cx="6400800" cy="806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686" name="Text Box 5"/>
          <p:cNvSpPr txBox="1">
            <a:spLocks noChangeArrowheads="1"/>
          </p:cNvSpPr>
          <p:nvPr/>
        </p:nvSpPr>
        <p:spPr bwMode="auto">
          <a:xfrm>
            <a:off x="4967288" y="2662238"/>
            <a:ext cx="3254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i="1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97546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94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4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94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4723" grpId="0" build="p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3" name="Rectangle 2"/>
          <p:cNvSpPr>
            <a:spLocks noGrp="1" noChangeArrowheads="1"/>
          </p:cNvSpPr>
          <p:nvPr>
            <p:ph type="title"/>
          </p:nvPr>
        </p:nvSpPr>
        <p:spPr>
          <a:xfrm>
            <a:off x="256244" y="-186435"/>
            <a:ext cx="7772400" cy="931863"/>
          </a:xfrm>
        </p:spPr>
        <p:txBody>
          <a:bodyPr/>
          <a:lstStyle/>
          <a:p>
            <a:pPr eaLnBrk="1" hangingPunct="1"/>
            <a:r>
              <a:rPr lang="en-US" sz="4000" dirty="0"/>
              <a:t>Information Gain</a:t>
            </a:r>
          </a:p>
        </p:txBody>
      </p:sp>
      <p:sp>
        <p:nvSpPr>
          <p:cNvPr id="1634307" name="Rectangle 3"/>
          <p:cNvSpPr>
            <a:spLocks noGrp="1" noChangeArrowheads="1"/>
          </p:cNvSpPr>
          <p:nvPr>
            <p:ph idx="1"/>
          </p:nvPr>
        </p:nvSpPr>
        <p:spPr>
          <a:xfrm>
            <a:off x="256244" y="679535"/>
            <a:ext cx="8745708" cy="5491288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buFont typeface="Arial"/>
              <a:buChar char="•"/>
            </a:pPr>
            <a:r>
              <a:rPr lang="en-US" sz="2400" dirty="0"/>
              <a:t>A chosen attribute </a:t>
            </a:r>
            <a:r>
              <a:rPr lang="en-US" sz="2400" i="1" dirty="0"/>
              <a:t>A</a:t>
            </a:r>
            <a:r>
              <a:rPr lang="en-US" sz="2400" dirty="0"/>
              <a:t> divides the training set </a:t>
            </a:r>
            <a:r>
              <a:rPr lang="en-US" sz="2400" i="1" dirty="0"/>
              <a:t>E</a:t>
            </a:r>
            <a:r>
              <a:rPr lang="en-US" sz="2400" dirty="0"/>
              <a:t> into subsets </a:t>
            </a:r>
            <a:r>
              <a:rPr lang="en-US" sz="2400" i="1" dirty="0"/>
              <a:t>E</a:t>
            </a:r>
            <a:r>
              <a:rPr lang="en-US" sz="2400" i="1" baseline="-25000" dirty="0"/>
              <a:t>1</a:t>
            </a:r>
            <a:r>
              <a:rPr lang="en-US" sz="2400" dirty="0"/>
              <a:t>, … , </a:t>
            </a:r>
            <a:r>
              <a:rPr lang="en-US" sz="2400" i="1" dirty="0" err="1"/>
              <a:t>E</a:t>
            </a:r>
            <a:r>
              <a:rPr lang="en-US" sz="2400" i="1" baseline="-25000" dirty="0" err="1">
                <a:latin typeface="Monotype Corsiva" charset="0"/>
              </a:rPr>
              <a:t>v</a:t>
            </a:r>
            <a:r>
              <a:rPr lang="en-US" sz="2400" dirty="0"/>
              <a:t> according to the values of these examples for </a:t>
            </a:r>
            <a:r>
              <a:rPr lang="en-US" sz="2400" i="1" dirty="0"/>
              <a:t>A</a:t>
            </a:r>
            <a:r>
              <a:rPr lang="en-US" sz="2400" dirty="0"/>
              <a:t> (where </a:t>
            </a:r>
            <a:r>
              <a:rPr lang="en-US" sz="2400" i="1" dirty="0"/>
              <a:t>A</a:t>
            </a:r>
            <a:r>
              <a:rPr lang="en-US" sz="2400" dirty="0"/>
              <a:t> has </a:t>
            </a:r>
            <a:r>
              <a:rPr lang="en-US" sz="2400" i="1" dirty="0">
                <a:latin typeface="Monotype Corsiva" charset="0"/>
              </a:rPr>
              <a:t>v</a:t>
            </a:r>
            <a:r>
              <a:rPr lang="en-US" sz="2400" dirty="0"/>
              <a:t>  distinct values) On average, the amount of remaining information to answer after splitting on A is:</a:t>
            </a:r>
          </a:p>
          <a:p>
            <a:pPr eaLnBrk="1" hangingPunct="1">
              <a:lnSpc>
                <a:spcPct val="90000"/>
              </a:lnSpc>
            </a:pPr>
            <a:endParaRPr lang="en-US" sz="2400" dirty="0"/>
          </a:p>
          <a:p>
            <a:pPr eaLnBrk="1" hangingPunct="1">
              <a:lnSpc>
                <a:spcPct val="90000"/>
              </a:lnSpc>
            </a:pPr>
            <a:endParaRPr lang="en-US" sz="2400" dirty="0"/>
          </a:p>
          <a:p>
            <a:pPr eaLnBrk="1" hangingPunct="1">
              <a:lnSpc>
                <a:spcPct val="90000"/>
              </a:lnSpc>
              <a:buFont typeface="Arial"/>
              <a:buChar char="•"/>
            </a:pPr>
            <a:r>
              <a:rPr lang="en-US" sz="2400" dirty="0"/>
              <a:t>So, the</a:t>
            </a:r>
            <a:r>
              <a:rPr lang="en-US" sz="2400" i="1" dirty="0"/>
              <a:t> Information Gain</a:t>
            </a:r>
            <a:r>
              <a:rPr lang="en-US" sz="2400" dirty="0"/>
              <a:t> (IG) from testing attribute A is the total information required before split on A, minus the information required after split on A:</a:t>
            </a:r>
          </a:p>
          <a:p>
            <a:pPr eaLnBrk="1" hangingPunct="1">
              <a:lnSpc>
                <a:spcPct val="90000"/>
              </a:lnSpc>
            </a:pPr>
            <a:endParaRPr lang="en-US" sz="2400" dirty="0"/>
          </a:p>
          <a:p>
            <a:pPr eaLnBrk="1" hangingPunct="1">
              <a:lnSpc>
                <a:spcPct val="90000"/>
              </a:lnSpc>
            </a:pPr>
            <a:endParaRPr lang="en-US" sz="2400" dirty="0"/>
          </a:p>
          <a:p>
            <a:pPr eaLnBrk="1" hangingPunct="1">
              <a:lnSpc>
                <a:spcPct val="90000"/>
              </a:lnSpc>
              <a:buFont typeface="Arial"/>
              <a:buChar char="•"/>
            </a:pPr>
            <a:r>
              <a:rPr lang="en-US" sz="2400" i="1" dirty="0"/>
              <a:t>Choose the attribute with the largest IG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i="1" dirty="0"/>
              <a:t>Minimizes total expected information required for answer</a:t>
            </a:r>
          </a:p>
        </p:txBody>
      </p:sp>
      <p:sp>
        <p:nvSpPr>
          <p:cNvPr id="7373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>
            <a:normAutofit fontScale="92500" lnSpcReduction="20000"/>
          </a:bodyPr>
          <a:lstStyle/>
          <a:p>
            <a:fld id="{51490351-E426-E44B-9337-1A5F3165447C}" type="slidenum">
              <a:rPr lang="en-US" smtClean="0"/>
              <a:pPr/>
              <a:t>25</a:t>
            </a:fld>
            <a:endParaRPr lang="en-US"/>
          </a:p>
        </p:txBody>
      </p:sp>
      <p:graphicFrame>
        <p:nvGraphicFramePr>
          <p:cNvPr id="163430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8269004"/>
              </p:ext>
            </p:extLst>
          </p:nvPr>
        </p:nvGraphicFramePr>
        <p:xfrm>
          <a:off x="1430866" y="2020762"/>
          <a:ext cx="5581650" cy="912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Equation" r:id="rId4" imgW="2654300" imgH="431800" progId="Equation.3">
                  <p:embed/>
                </p:oleObj>
              </mc:Choice>
              <mc:Fallback>
                <p:oleObj name="Equation" r:id="rId4" imgW="2654300" imgH="431800" progId="Equation.3">
                  <p:embed/>
                  <p:pic>
                    <p:nvPicPr>
                      <p:cNvPr id="163430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0866" y="2020762"/>
                        <a:ext cx="5581650" cy="9128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430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3053057"/>
              </p:ext>
            </p:extLst>
          </p:nvPr>
        </p:nvGraphicFramePr>
        <p:xfrm>
          <a:off x="1430866" y="3990578"/>
          <a:ext cx="5867400" cy="982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Equation" r:id="rId6" imgW="2502297" imgH="419497" progId="Equation.3">
                  <p:embed/>
                </p:oleObj>
              </mc:Choice>
              <mc:Fallback>
                <p:oleObj name="Equation" r:id="rId6" imgW="2502297" imgH="419497" progId="Equation.3">
                  <p:embed/>
                  <p:pic>
                    <p:nvPicPr>
                      <p:cNvPr id="163430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0866" y="3990578"/>
                        <a:ext cx="5867400" cy="982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07770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4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4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4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4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43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43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4307" grpId="0" build="p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80" name="Rectangle 2"/>
          <p:cNvSpPr>
            <a:spLocks noGrp="1" noChangeArrowheads="1"/>
          </p:cNvSpPr>
          <p:nvPr>
            <p:ph type="title"/>
          </p:nvPr>
        </p:nvSpPr>
        <p:spPr>
          <a:xfrm>
            <a:off x="312738" y="-182256"/>
            <a:ext cx="7772400" cy="1020763"/>
          </a:xfrm>
        </p:spPr>
        <p:txBody>
          <a:bodyPr/>
          <a:lstStyle/>
          <a:p>
            <a:pPr eaLnBrk="1" hangingPunct="1"/>
            <a:r>
              <a:rPr lang="en-US" sz="4000" dirty="0"/>
              <a:t>Information Gain Example</a:t>
            </a:r>
          </a:p>
        </p:txBody>
      </p:sp>
      <p:sp>
        <p:nvSpPr>
          <p:cNvPr id="1635331" name="Rectangle 3"/>
          <p:cNvSpPr>
            <a:spLocks noGrp="1" noChangeArrowheads="1"/>
          </p:cNvSpPr>
          <p:nvPr>
            <p:ph idx="1"/>
          </p:nvPr>
        </p:nvSpPr>
        <p:spPr>
          <a:xfrm>
            <a:off x="214838" y="607579"/>
            <a:ext cx="8597716" cy="5217348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400" dirty="0"/>
              <a:t>For Restaurant training set, </a:t>
            </a:r>
            <a:r>
              <a:rPr lang="en-US" sz="2400" i="1" dirty="0">
                <a:latin typeface="Monotype Corsiva" charset="0"/>
              </a:rPr>
              <a:t>p</a:t>
            </a:r>
            <a:r>
              <a:rPr lang="en-US" sz="2400" i="1" dirty="0"/>
              <a:t> =</a:t>
            </a:r>
            <a:r>
              <a:rPr lang="en-US" sz="2400" i="1" dirty="0">
                <a:latin typeface="Monotype Corsiva" charset="0"/>
              </a:rPr>
              <a:t>n</a:t>
            </a:r>
            <a:r>
              <a:rPr lang="en-US" sz="2400" i="1" dirty="0"/>
              <a:t> = 6</a:t>
            </a:r>
          </a:p>
          <a:p>
            <a:pPr eaLnBrk="1" hangingPunct="1">
              <a:buFont typeface="Wingdings" charset="2"/>
              <a:buNone/>
            </a:pPr>
            <a:r>
              <a:rPr lang="en-US" sz="2400" i="1" dirty="0"/>
              <a:t>		So, I</a:t>
            </a:r>
            <a:r>
              <a:rPr lang="en-US" sz="2400" dirty="0"/>
              <a:t>(</a:t>
            </a:r>
            <a:r>
              <a:rPr lang="en-US" sz="2400" i="1" dirty="0"/>
              <a:t>6/12, 6/12</a:t>
            </a:r>
            <a:r>
              <a:rPr lang="en-US" sz="2400" dirty="0"/>
              <a:t>)</a:t>
            </a:r>
            <a:r>
              <a:rPr lang="en-US" sz="2400" i="1" dirty="0"/>
              <a:t> = 1</a:t>
            </a:r>
            <a:r>
              <a:rPr lang="en-US" sz="2400" dirty="0"/>
              <a:t> bit</a:t>
            </a:r>
          </a:p>
          <a:p>
            <a:pPr eaLnBrk="1" hangingPunct="1"/>
            <a:r>
              <a:rPr lang="en-US" sz="2400" dirty="0"/>
              <a:t>Consider attributes </a:t>
            </a:r>
            <a:r>
              <a:rPr lang="en-US" sz="2400" i="1" dirty="0"/>
              <a:t>Patrons</a:t>
            </a:r>
            <a:r>
              <a:rPr lang="en-US" sz="2400" dirty="0"/>
              <a:t> and </a:t>
            </a:r>
            <a:r>
              <a:rPr lang="en-US" sz="2400" i="1" dirty="0"/>
              <a:t>Type</a:t>
            </a:r>
            <a:r>
              <a:rPr lang="en-US" sz="2400" dirty="0"/>
              <a:t> (and others too):</a:t>
            </a:r>
          </a:p>
          <a:p>
            <a:pPr eaLnBrk="1" hangingPunct="1"/>
            <a:endParaRPr lang="en-US" sz="2400" dirty="0"/>
          </a:p>
          <a:p>
            <a:pPr eaLnBrk="1" hangingPunct="1"/>
            <a:endParaRPr lang="en-US" sz="2400" i="1" dirty="0"/>
          </a:p>
          <a:p>
            <a:pPr marL="0" indent="0" eaLnBrk="1" hangingPunct="1"/>
            <a:endParaRPr lang="en-US" sz="1400" i="1" dirty="0"/>
          </a:p>
          <a:p>
            <a:pPr marL="0" indent="0" eaLnBrk="1" hangingPunct="1"/>
            <a:r>
              <a:rPr lang="en-US" sz="2400" i="1" dirty="0"/>
              <a:t>Patrons</a:t>
            </a:r>
            <a:r>
              <a:rPr lang="en-US" sz="2400" dirty="0"/>
              <a:t> has the highest IG  of all attributes and so is chosen by the DTL algorithm as the root of the tree</a:t>
            </a:r>
          </a:p>
        </p:txBody>
      </p:sp>
      <p:sp>
        <p:nvSpPr>
          <p:cNvPr id="7577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>
            <a:normAutofit fontScale="92500" lnSpcReduction="20000"/>
          </a:bodyPr>
          <a:lstStyle/>
          <a:p>
            <a:fld id="{4A4873D5-7DD5-2942-AF33-E9645EBDBF60}" type="slidenum">
              <a:rPr lang="en-US" smtClean="0"/>
              <a:pPr/>
              <a:t>26</a:t>
            </a:fld>
            <a:endParaRPr lang="en-US"/>
          </a:p>
        </p:txBody>
      </p:sp>
      <p:graphicFrame>
        <p:nvGraphicFramePr>
          <p:cNvPr id="163533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6062305"/>
              </p:ext>
            </p:extLst>
          </p:nvPr>
        </p:nvGraphicFramePr>
        <p:xfrm>
          <a:off x="766763" y="1992313"/>
          <a:ext cx="7318375" cy="1341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Equation" r:id="rId4" imgW="4368800" imgH="800100" progId="Equation.3">
                  <p:embed/>
                </p:oleObj>
              </mc:Choice>
              <mc:Fallback>
                <p:oleObj name="Equation" r:id="rId4" imgW="4368800" imgH="800100" progId="Equation.3">
                  <p:embed/>
                  <p:pic>
                    <p:nvPicPr>
                      <p:cNvPr id="163533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6763" y="1992313"/>
                        <a:ext cx="7318375" cy="13414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5782" name="Picture 5"/>
          <p:cNvPicPr>
            <a:picLocks noChangeAspect="1" noChangeArrowheads="1"/>
          </p:cNvPicPr>
          <p:nvPr/>
        </p:nvPicPr>
        <p:blipFill>
          <a:blip r:embed="rId6"/>
          <a:srcRect l="53906" t="29167" r="9766" b="19792"/>
          <a:stretch>
            <a:fillRect/>
          </a:stretch>
        </p:blipFill>
        <p:spPr bwMode="auto">
          <a:xfrm>
            <a:off x="1930359" y="4306042"/>
            <a:ext cx="4718050" cy="2484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74311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5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5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5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53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5331" grpId="0" build="p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7" name="Rectangle 2"/>
          <p:cNvSpPr>
            <a:spLocks noGrp="1" noChangeArrowheads="1"/>
          </p:cNvSpPr>
          <p:nvPr>
            <p:ph type="title"/>
          </p:nvPr>
        </p:nvSpPr>
        <p:spPr>
          <a:xfrm>
            <a:off x="364060" y="-472677"/>
            <a:ext cx="7772400" cy="1143000"/>
          </a:xfrm>
        </p:spPr>
        <p:txBody>
          <a:bodyPr/>
          <a:lstStyle/>
          <a:p>
            <a:pPr eaLnBrk="1" hangingPunct="1"/>
            <a:r>
              <a:rPr lang="en-US" sz="4000" dirty="0"/>
              <a:t>Example</a:t>
            </a:r>
            <a:r>
              <a:rPr lang="en-US" dirty="0"/>
              <a:t> (Cont.)</a:t>
            </a:r>
          </a:p>
        </p:txBody>
      </p:sp>
      <p:sp>
        <p:nvSpPr>
          <p:cNvPr id="1636355" name="Rectangle 3"/>
          <p:cNvSpPr>
            <a:spLocks noGrp="1" noChangeArrowheads="1"/>
          </p:cNvSpPr>
          <p:nvPr>
            <p:ph idx="1"/>
          </p:nvPr>
        </p:nvSpPr>
        <p:spPr>
          <a:xfrm>
            <a:off x="355593" y="655605"/>
            <a:ext cx="8628590" cy="5752571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800" dirty="0"/>
              <a:t>Decision tree learned from the 12 examples:</a:t>
            </a:r>
          </a:p>
          <a:p>
            <a:pPr eaLnBrk="1" hangingPunct="1">
              <a:lnSpc>
                <a:spcPct val="90000"/>
              </a:lnSpc>
            </a:pPr>
            <a:endParaRPr lang="en-US" sz="2800" dirty="0"/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endParaRPr lang="en-US" sz="2800" dirty="0"/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endParaRPr lang="en-US" sz="2800" dirty="0"/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endParaRPr lang="en-US" sz="2800" dirty="0"/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endParaRPr lang="en-US" sz="2800" dirty="0"/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endParaRPr lang="en-US" sz="2800" dirty="0"/>
          </a:p>
          <a:p>
            <a:pPr eaLnBrk="1" hangingPunct="1">
              <a:lnSpc>
                <a:spcPct val="90000"/>
              </a:lnSpc>
            </a:pPr>
            <a:endParaRPr lang="en-US" sz="2800" dirty="0"/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Substantially simpler than tree created by hand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More complex hypothesis isn’t justified by small amount of data available</a:t>
            </a:r>
          </a:p>
        </p:txBody>
      </p:sp>
      <p:sp>
        <p:nvSpPr>
          <p:cNvPr id="778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>
            <a:normAutofit fontScale="92500" lnSpcReduction="20000"/>
          </a:bodyPr>
          <a:lstStyle/>
          <a:p>
            <a:fld id="{63D149E4-11C6-E540-8024-13FA1F68913C}" type="slidenum">
              <a:rPr lang="en-US" smtClean="0"/>
              <a:pPr/>
              <a:t>27</a:t>
            </a:fld>
            <a:endParaRPr lang="en-US"/>
          </a:p>
        </p:txBody>
      </p:sp>
      <p:pic>
        <p:nvPicPr>
          <p:cNvPr id="77829" name="Picture 4" descr="induced-restaurant-tre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4060" y="1252901"/>
            <a:ext cx="4133850" cy="3319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6357" name="Picture 5" descr="restaurant-tree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669888" y="1333535"/>
            <a:ext cx="4322763" cy="310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00999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63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63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6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6355" grpId="0" build="p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098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Decision Trees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796" y="662702"/>
            <a:ext cx="8433758" cy="4984565"/>
          </a:xfrm>
        </p:spPr>
        <p:txBody>
          <a:bodyPr/>
          <a:lstStyle/>
          <a:p>
            <a:pPr marL="68580" lvl="0" indent="0">
              <a:buNone/>
            </a:pPr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67B37-5408-8848-BA1A-2C039AA52483}" type="slidenum">
              <a:rPr lang="en-US" smtClean="0">
                <a:uFillTx/>
              </a:rPr>
              <a:pPr/>
              <a:t>28</a:t>
            </a:fld>
            <a:endParaRPr lang="en-US">
              <a:uFillTx/>
            </a:endParaRPr>
          </a:p>
        </p:txBody>
      </p:sp>
      <p:pic>
        <p:nvPicPr>
          <p:cNvPr id="8" name="Picture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526" y="908757"/>
            <a:ext cx="6089687" cy="2254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7463" y="3566296"/>
            <a:ext cx="4630568" cy="978784"/>
          </a:xfrm>
          <a:prstGeom prst="rect">
            <a:avLst/>
          </a:prstGeom>
          <a:solidFill>
            <a:srgbClr val="FFFFFF"/>
          </a:solidFill>
          <a:extLst/>
        </p:spPr>
      </p:pic>
      <p:sp>
        <p:nvSpPr>
          <p:cNvPr id="6" name="TextBox 5"/>
          <p:cNvSpPr txBox="1"/>
          <p:nvPr/>
        </p:nvSpPr>
        <p:spPr>
          <a:xfrm>
            <a:off x="5480839" y="2794399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580226" y="2278405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508690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098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Decision Trees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796" y="662702"/>
            <a:ext cx="8433758" cy="555303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  </a:t>
            </a:r>
          </a:p>
          <a:p>
            <a:pPr marL="68580" lvl="0" indent="0">
              <a:buNone/>
            </a:pPr>
            <a:endParaRPr lang="en-US" dirty="0"/>
          </a:p>
          <a:p>
            <a:pPr marL="68580" indent="0">
              <a:buNone/>
            </a:pPr>
            <a:endParaRPr lang="en-US" dirty="0"/>
          </a:p>
          <a:p>
            <a:pPr marL="68580" lvl="0" indent="0">
              <a:buNone/>
            </a:pPr>
            <a:r>
              <a:rPr lang="en-US" dirty="0"/>
              <a:t>2. Calculate the information gain (or change in entropy), in bits, for each attribute. </a:t>
            </a:r>
          </a:p>
          <a:p>
            <a:pPr marL="68580" lvl="0" indent="0">
              <a:buNone/>
            </a:pPr>
            <a:endParaRPr lang="en-US" dirty="0"/>
          </a:p>
          <a:p>
            <a:pPr marL="68580" indent="0">
              <a:buNone/>
            </a:pPr>
            <a:endParaRPr lang="en-US" dirty="0"/>
          </a:p>
          <a:p>
            <a:pPr marL="68580" indent="0">
              <a:buNone/>
            </a:pPr>
            <a:r>
              <a:rPr lang="en-US" dirty="0"/>
              <a:t>IG(A) = .94 – (7/14 I(3/7,4/7) + 7/14 I(6/7,1/7)) = .94 -.5(.98+.59) </a:t>
            </a:r>
          </a:p>
          <a:p>
            <a:pPr marL="68580" indent="0">
              <a:buNone/>
            </a:pPr>
            <a:r>
              <a:rPr lang="en-US" dirty="0"/>
              <a:t>IG(B) = .94 – (8/14 I(8/8,0/8) + 6/14 I(3/6,3/6)) = .94 – 3/7</a:t>
            </a:r>
          </a:p>
          <a:p>
            <a:pPr marL="68580" indent="0">
              <a:buNone/>
            </a:pPr>
            <a:r>
              <a:rPr lang="en-US" dirty="0"/>
              <a:t>3. Which one of the two attributes A and B is a better classifier according to the decision tree learning (DTL) algorithm? </a:t>
            </a:r>
          </a:p>
          <a:p>
            <a:pPr marL="68580" indent="0">
              <a:buNone/>
            </a:pPr>
            <a:r>
              <a:rPr lang="en-US" dirty="0"/>
              <a:t>B</a:t>
            </a:r>
          </a:p>
          <a:p>
            <a:pPr marL="6858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67B37-5408-8848-BA1A-2C039AA52483}" type="slidenum">
              <a:rPr lang="en-US" smtClean="0">
                <a:uFillTx/>
              </a:rPr>
              <a:pPr/>
              <a:t>29</a:t>
            </a:fld>
            <a:endParaRPr lang="en-US">
              <a:uFillTx/>
            </a:endParaRPr>
          </a:p>
        </p:txBody>
      </p:sp>
      <p:pic>
        <p:nvPicPr>
          <p:cNvPr id="8" name="Picture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9010" y="152098"/>
            <a:ext cx="5486400" cy="174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745" y="2750898"/>
            <a:ext cx="3311525" cy="554355"/>
          </a:xfrm>
          <a:prstGeom prst="rect">
            <a:avLst/>
          </a:prstGeom>
          <a:solidFill>
            <a:srgbClr val="FFFFFF"/>
          </a:solidFill>
          <a:extLst/>
        </p:spPr>
      </p:pic>
      <p:pic>
        <p:nvPicPr>
          <p:cNvPr id="11" name="Picture 10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2011" y="2707718"/>
            <a:ext cx="3657600" cy="597535"/>
          </a:xfrm>
          <a:prstGeom prst="rect">
            <a:avLst/>
          </a:prstGeom>
          <a:solidFill>
            <a:srgbClr val="FFFFFF"/>
          </a:solidFill>
          <a:extLst/>
        </p:spPr>
      </p:pic>
    </p:spTree>
    <p:extLst>
      <p:ext uri="{BB962C8B-B14F-4D97-AF65-F5344CB8AC3E}">
        <p14:creationId xmlns:p14="http://schemas.microsoft.com/office/powerpoint/2010/main" val="811582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547688" y="884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/>
              <a:t>Why Learning?</a:t>
            </a:r>
          </a:p>
        </p:txBody>
      </p:sp>
      <p:sp>
        <p:nvSpPr>
          <p:cNvPr id="1614851" name="Rectangle 3"/>
          <p:cNvSpPr>
            <a:spLocks noGrp="1" noChangeArrowheads="1"/>
          </p:cNvSpPr>
          <p:nvPr>
            <p:ph idx="1"/>
          </p:nvPr>
        </p:nvSpPr>
        <p:spPr>
          <a:xfrm>
            <a:off x="547688" y="1061822"/>
            <a:ext cx="8288337" cy="4756150"/>
          </a:xfrm>
        </p:spPr>
        <p:txBody>
          <a:bodyPr>
            <a:normAutofit fontScale="925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800" dirty="0"/>
              <a:t>Critical for autonomy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i.e., for systems operating without human intervention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Essential for unknown environments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i.e., when designer lacks omniscience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Useful for system construction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i.e., expose agent to reality rather than writing it down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Central piece of human cognition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Understanding learning is key in cognitive modeling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i="1" dirty="0"/>
              <a:t>But considered undesirable in some applications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i="1" dirty="0"/>
              <a:t>Unpredictable outcomes, unverifiable (if learning is online) and </a:t>
            </a:r>
            <a:r>
              <a:rPr lang="en-US" sz="2400" i="1" dirty="0" err="1"/>
              <a:t>untrustable</a:t>
            </a:r>
            <a:endParaRPr lang="en-US" sz="2400" i="1" dirty="0"/>
          </a:p>
        </p:txBody>
      </p:sp>
      <p:sp>
        <p:nvSpPr>
          <p:cNvPr id="215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>
            <a:normAutofit fontScale="92500" lnSpcReduction="20000"/>
          </a:bodyPr>
          <a:lstStyle/>
          <a:p>
            <a:fld id="{B3707732-4A91-EE4E-B41D-CCE720894005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580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4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4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4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4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4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48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48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48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48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48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4851" grpId="0" build="p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Draw the neural network to solve the XOR function for two inputs. Specify what type of unit you are using.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67B37-5408-8848-BA1A-2C039AA52483}" type="slidenum">
              <a:rPr lang="en-US" smtClean="0">
                <a:uFillTx/>
              </a:rPr>
              <a:pPr/>
              <a:t>30</a:t>
            </a:fld>
            <a:endParaRPr lang="en-US">
              <a:uFillTx/>
            </a:endParaRPr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3372" y="2781300"/>
            <a:ext cx="5977255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846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8145" y="2269355"/>
            <a:ext cx="7772400" cy="3733800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en-US" dirty="0"/>
              <a:t>When input X = 0 and input Y = 0, what does the Unit A output? What does the Unit B output? </a:t>
            </a:r>
          </a:p>
          <a:p>
            <a:pPr lvl="0"/>
            <a:r>
              <a:rPr lang="en-US" dirty="0"/>
              <a:t>When input X = 0 and input Y = 1, what does the Unit A output? What does the Unit B output? </a:t>
            </a:r>
          </a:p>
          <a:p>
            <a:pPr lvl="0"/>
            <a:r>
              <a:rPr lang="en-US" dirty="0"/>
              <a:t>When input X = 1 and input Y = 0, what does the Unit A output? What does the Unit B output? </a:t>
            </a:r>
          </a:p>
          <a:p>
            <a:pPr lvl="0"/>
            <a:r>
              <a:rPr lang="en-US" dirty="0"/>
              <a:t>When input X = 1 and input Y = 1, what does the Unit A output? What does the Unit B output? </a:t>
            </a:r>
          </a:p>
          <a:p>
            <a:pPr lvl="0"/>
            <a:r>
              <a:rPr lang="en-US" dirty="0"/>
              <a:t>What Boolean function does this Neural Network compute? 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67B37-5408-8848-BA1A-2C039AA52483}" type="slidenum">
              <a:rPr lang="en-US" smtClean="0">
                <a:uFillTx/>
              </a:rPr>
              <a:pPr/>
              <a:t>31</a:t>
            </a:fld>
            <a:endParaRPr lang="en-US">
              <a:uFillTx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0125301"/>
              </p:ext>
            </p:extLst>
          </p:nvPr>
        </p:nvGraphicFramePr>
        <p:xfrm>
          <a:off x="1447800" y="228600"/>
          <a:ext cx="5981700" cy="204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Document" r:id="rId3" imgW="5981700" imgH="2044700" progId="Word.Document.12">
                  <p:embed/>
                </p:oleObj>
              </mc:Choice>
              <mc:Fallback>
                <p:oleObj name="Document" r:id="rId3" imgW="5981700" imgH="2044700" progId="Word.Document.12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47800" y="228600"/>
                        <a:ext cx="5981700" cy="2044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12"/>
          <p:cNvSpPr txBox="1"/>
          <p:nvPr/>
        </p:nvSpPr>
        <p:spPr>
          <a:xfrm>
            <a:off x="3776994" y="1092090"/>
            <a:ext cx="342900" cy="2286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 xmlns="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000" i="1" dirty="0">
                <a:effectLst/>
                <a:ea typeface="ＭＳ 明朝"/>
                <a:cs typeface="Times New Roman"/>
              </a:rPr>
              <a:t>&gt;0</a:t>
            </a:r>
            <a:endParaRPr lang="en-US" sz="1100" dirty="0">
              <a:effectLst/>
              <a:ea typeface="ＭＳ 明朝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290236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you should know?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653" y="1100628"/>
            <a:ext cx="8366913" cy="4999647"/>
          </a:xfrm>
        </p:spPr>
        <p:txBody>
          <a:bodyPr>
            <a:normAutofit fontScale="77500" lnSpcReduction="20000"/>
          </a:bodyPr>
          <a:lstStyle/>
          <a:p>
            <a:pPr>
              <a:buFont typeface="Arial"/>
              <a:buChar char="•"/>
            </a:pPr>
            <a:r>
              <a:rPr lang="en-US" sz="3200" dirty="0"/>
              <a:t>What is learning? Why is learning important?  What are some of the performance measures for learning? </a:t>
            </a:r>
          </a:p>
          <a:p>
            <a:pPr>
              <a:buFont typeface="Arial"/>
              <a:buChar char="•"/>
            </a:pPr>
            <a:r>
              <a:rPr lang="en-US" sz="3200" dirty="0"/>
              <a:t>What is generalization? What is bias? What is Occam’s Razor? Why is they important for learning?</a:t>
            </a:r>
          </a:p>
          <a:p>
            <a:pPr>
              <a:buFont typeface="Arial"/>
              <a:buChar char="•"/>
            </a:pPr>
            <a:r>
              <a:rPr lang="en-US" sz="3200" dirty="0"/>
              <a:t>What is the difference between supervised, semi-supervised, and unsupervised learning?</a:t>
            </a:r>
          </a:p>
          <a:p>
            <a:pPr>
              <a:buFont typeface="Arial"/>
              <a:buChar char="•"/>
            </a:pPr>
            <a:r>
              <a:rPr lang="en-US" sz="3200" dirty="0"/>
              <a:t>What is </a:t>
            </a:r>
            <a:r>
              <a:rPr lang="en-US" sz="3200" dirty="0" err="1"/>
              <a:t>overfitting</a:t>
            </a:r>
            <a:r>
              <a:rPr lang="en-US" sz="3200" dirty="0"/>
              <a:t>?  When does this happen?  Why do we want to avoid this? </a:t>
            </a:r>
          </a:p>
          <a:p>
            <a:pPr>
              <a:buFont typeface="Arial"/>
              <a:buChar char="•"/>
            </a:pPr>
            <a:r>
              <a:rPr lang="en-US" sz="3200" dirty="0"/>
              <a:t>Cross-validation? How is this addressing over </a:t>
            </a:r>
            <a:r>
              <a:rPr lang="en-US" sz="3200" dirty="0" err="1"/>
              <a:t>overfitting</a:t>
            </a:r>
            <a:r>
              <a:rPr lang="en-US" sz="3200" dirty="0"/>
              <a:t>?</a:t>
            </a:r>
          </a:p>
          <a:p>
            <a:pPr>
              <a:buFont typeface="Arial"/>
              <a:buChar char="•"/>
            </a:pPr>
            <a:r>
              <a:rPr lang="en-US" sz="3200" dirty="0"/>
              <a:t>What are Neural Networks?  What are the advantages</a:t>
            </a:r>
          </a:p>
          <a:p>
            <a:r>
              <a:rPr lang="en-US" sz="3200" dirty="0"/>
              <a:t> </a:t>
            </a:r>
            <a:r>
              <a:rPr lang="en-US" sz="3200"/>
              <a:t>and disadvantages?</a:t>
            </a:r>
            <a:endParaRPr lang="en-US" sz="32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67B37-5408-8848-BA1A-2C039AA52483}" type="slidenum">
              <a:rPr lang="en-US" smtClean="0">
                <a:uFillTx/>
              </a:rPr>
              <a:pPr/>
              <a:t>32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9225874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Want more?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962" y="1100628"/>
            <a:ext cx="8910038" cy="4546639"/>
          </a:xfrm>
        </p:spPr>
        <p:txBody>
          <a:bodyPr>
            <a:normAutofit/>
          </a:bodyPr>
          <a:lstStyle/>
          <a:p>
            <a:pPr marL="0" indent="0"/>
            <a:r>
              <a:rPr lang="en-US" sz="3200" dirty="0"/>
              <a:t>Try exercise 18.5-7 in AIMA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67B37-5408-8848-BA1A-2C039AA52483}" type="slidenum">
              <a:rPr lang="en-US" smtClean="0">
                <a:uFillTx/>
              </a:rPr>
              <a:pPr/>
              <a:t>33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23534482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Cheat Sheet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0620"/>
            <a:ext cx="9144000" cy="5919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375844"/>
      </p:ext>
    </p:extLst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Cheat Sheet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074"/>
            <a:ext cx="9144000" cy="590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10593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>
          <a:xfrm>
            <a:off x="178357" y="10705"/>
            <a:ext cx="7978775" cy="1011237"/>
          </a:xfrm>
        </p:spPr>
        <p:txBody>
          <a:bodyPr/>
          <a:lstStyle/>
          <a:p>
            <a:pPr eaLnBrk="1" hangingPunct="1"/>
            <a:r>
              <a:rPr lang="en-US" dirty="0"/>
              <a:t>Rote Learning (Memorization)</a:t>
            </a:r>
          </a:p>
        </p:txBody>
      </p:sp>
      <p:sp>
        <p:nvSpPr>
          <p:cNvPr id="1678339" name="Rectangle 3"/>
          <p:cNvSpPr>
            <a:spLocks noGrp="1" noChangeArrowheads="1"/>
          </p:cNvSpPr>
          <p:nvPr>
            <p:ph idx="1"/>
          </p:nvPr>
        </p:nvSpPr>
        <p:spPr>
          <a:xfrm>
            <a:off x="178357" y="1226768"/>
            <a:ext cx="8443912" cy="4825618"/>
          </a:xfrm>
        </p:spPr>
        <p:txBody>
          <a:bodyPr>
            <a:normAutofit fontScale="925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400" dirty="0"/>
              <a:t>Perhaps the simplest form of learning conceptually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Given a list of items to remember,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Learn the list so that can respond to queries about it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dirty="0"/>
              <a:t>Recognition: Was Horse in list? Rhino? Goose? Azalea? Camellia?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dirty="0"/>
              <a:t>Recall: What items did you see?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dirty="0"/>
              <a:t>Cued Recall: What animals did you see?</a:t>
            </a:r>
          </a:p>
          <a:p>
            <a:pPr lvl="2" eaLnBrk="1" hangingPunct="1">
              <a:lnSpc>
                <a:spcPct val="90000"/>
              </a:lnSpc>
            </a:pPr>
            <a:endParaRPr lang="en-US" sz="1800" dirty="0"/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Relatively simple to implement in computers (except cued)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Can improve accuracy by remembering what is perceived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Can improve efficiency by </a:t>
            </a:r>
            <a:r>
              <a:rPr lang="en-US" sz="2000" i="1" dirty="0"/>
              <a:t>caching</a:t>
            </a:r>
            <a:r>
              <a:rPr lang="en-US" sz="2000" dirty="0"/>
              <a:t> computations</a:t>
            </a:r>
          </a:p>
          <a:p>
            <a:pPr lvl="1" eaLnBrk="1" hangingPunct="1">
              <a:lnSpc>
                <a:spcPct val="90000"/>
              </a:lnSpc>
            </a:pPr>
            <a:endParaRPr lang="en-US" sz="2000" dirty="0"/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Core research topic in human learning (semantic memory)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Memorization is a relatively difficult skill for people</a:t>
            </a:r>
          </a:p>
        </p:txBody>
      </p:sp>
      <p:sp>
        <p:nvSpPr>
          <p:cNvPr id="358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>
            <a:normAutofit fontScale="92500" lnSpcReduction="20000"/>
          </a:bodyPr>
          <a:lstStyle/>
          <a:p>
            <a:fld id="{ABD7083A-FB08-DF45-B79D-6CB631A14A39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2" name="Rectangle 1"/>
          <p:cNvSpPr/>
          <p:nvPr/>
        </p:nvSpPr>
        <p:spPr bwMode="auto">
          <a:xfrm>
            <a:off x="6984496" y="0"/>
            <a:ext cx="2159504" cy="350589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Duck</a:t>
            </a:r>
          </a:p>
          <a:p>
            <a:r>
              <a:rPr lang="en-US" dirty="0"/>
              <a:t>Goose</a:t>
            </a:r>
          </a:p>
          <a:p>
            <a:r>
              <a:rPr lang="en-US" dirty="0"/>
              <a:t>Pig</a:t>
            </a:r>
          </a:p>
          <a:p>
            <a:r>
              <a:rPr lang="en-US" dirty="0"/>
              <a:t>Elephant </a:t>
            </a:r>
          </a:p>
          <a:p>
            <a:r>
              <a:rPr lang="en-US" dirty="0"/>
              <a:t>Horse</a:t>
            </a:r>
          </a:p>
          <a:p>
            <a:r>
              <a:rPr lang="en-US" dirty="0"/>
              <a:t>Azalea</a:t>
            </a:r>
          </a:p>
          <a:p>
            <a:r>
              <a:rPr lang="en-US" dirty="0"/>
              <a:t>Computer </a:t>
            </a:r>
          </a:p>
        </p:txBody>
      </p:sp>
    </p:spTree>
    <p:extLst>
      <p:ext uri="{BB962C8B-B14F-4D97-AF65-F5344CB8AC3E}">
        <p14:creationId xmlns:p14="http://schemas.microsoft.com/office/powerpoint/2010/main" val="4157218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xit" presetSubtype="0" fill="hold" grpId="1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8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8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8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8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8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83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83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833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8339" grpId="0" build="p"/>
      <p:bldP spid="2" grpId="0" animBg="1"/>
      <p:bldP spid="2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38" y="-121830"/>
            <a:ext cx="7772400" cy="1143000"/>
          </a:xfrm>
        </p:spPr>
        <p:txBody>
          <a:bodyPr/>
          <a:lstStyle/>
          <a:p>
            <a:pPr eaLnBrk="1" hangingPunct="1"/>
            <a:r>
              <a:rPr lang="en-US" sz="4000" dirty="0"/>
              <a:t>Generalization</a:t>
            </a:r>
          </a:p>
        </p:txBody>
      </p:sp>
      <p:sp>
        <p:nvSpPr>
          <p:cNvPr id="1679363" name="Rectangle 3"/>
          <p:cNvSpPr>
            <a:spLocks noGrp="1" noChangeArrowheads="1"/>
          </p:cNvSpPr>
          <p:nvPr>
            <p:ph idx="1"/>
          </p:nvPr>
        </p:nvSpPr>
        <p:spPr>
          <a:xfrm>
            <a:off x="211680" y="1269948"/>
            <a:ext cx="8692278" cy="4966608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buFont typeface="Arial"/>
              <a:buChar char="•"/>
            </a:pPr>
            <a:r>
              <a:rPr lang="en-US" sz="3200" dirty="0"/>
              <a:t>A major step beyond rote learning is to create </a:t>
            </a:r>
            <a:r>
              <a:rPr lang="en-US" sz="3200" i="1" dirty="0"/>
              <a:t>generalizations</a:t>
            </a:r>
            <a:r>
              <a:rPr lang="en-US" sz="3200" dirty="0"/>
              <a:t> across items seen</a:t>
            </a:r>
          </a:p>
          <a:p>
            <a:pPr marL="0" indent="0" eaLnBrk="1" hangingPunct="1">
              <a:lnSpc>
                <a:spcPct val="90000"/>
              </a:lnSpc>
            </a:pPr>
            <a:endParaRPr lang="en-US" sz="3200" dirty="0"/>
          </a:p>
          <a:p>
            <a:pPr eaLnBrk="1" hangingPunct="1">
              <a:lnSpc>
                <a:spcPct val="90000"/>
              </a:lnSpc>
              <a:buFont typeface="Arial"/>
              <a:buChar char="•"/>
            </a:pPr>
            <a:r>
              <a:rPr lang="en-US" sz="3200" dirty="0"/>
              <a:t>Adds some </a:t>
            </a:r>
            <a:r>
              <a:rPr lang="en-US" sz="3200" i="1" dirty="0"/>
              <a:t>understanding</a:t>
            </a:r>
            <a:r>
              <a:rPr lang="en-US" sz="3200" dirty="0"/>
              <a:t> to memorization </a:t>
            </a:r>
          </a:p>
          <a:p>
            <a:pPr marL="0" indent="0" eaLnBrk="1" hangingPunct="1">
              <a:lnSpc>
                <a:spcPct val="90000"/>
              </a:lnSpc>
            </a:pPr>
            <a:endParaRPr lang="en-US" sz="3200" dirty="0"/>
          </a:p>
          <a:p>
            <a:pPr eaLnBrk="1" hangingPunct="1">
              <a:lnSpc>
                <a:spcPct val="90000"/>
              </a:lnSpc>
              <a:buFont typeface="Arial"/>
              <a:buChar char="•"/>
            </a:pPr>
            <a:r>
              <a:rPr lang="en-US" sz="3200" dirty="0"/>
              <a:t>One aspect of larger </a:t>
            </a:r>
            <a:r>
              <a:rPr lang="en-US" sz="3200" i="1" dirty="0"/>
              <a:t>assimilation</a:t>
            </a:r>
            <a:r>
              <a:rPr lang="en-US" sz="3200" dirty="0"/>
              <a:t> process, of relating new knowledge/items/experiences to what is already known</a:t>
            </a:r>
          </a:p>
        </p:txBody>
      </p:sp>
      <p:sp>
        <p:nvSpPr>
          <p:cNvPr id="378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>
            <a:normAutofit fontScale="92500" lnSpcReduction="20000"/>
          </a:bodyPr>
          <a:lstStyle/>
          <a:p>
            <a:fld id="{898597AE-3F22-C046-9B97-53982B36E3FE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688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>
          <a:xfrm>
            <a:off x="483805" y="555525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Typical generalization/learning problems</a:t>
            </a:r>
            <a:br>
              <a:rPr lang="en-US" sz="3600" i="1" dirty="0"/>
            </a:br>
            <a:endParaRPr lang="en-US" sz="3600" dirty="0"/>
          </a:p>
        </p:txBody>
      </p:sp>
      <p:sp>
        <p:nvSpPr>
          <p:cNvPr id="1679363" name="Rectangle 3"/>
          <p:cNvSpPr>
            <a:spLocks noGrp="1" noChangeArrowheads="1"/>
          </p:cNvSpPr>
          <p:nvPr>
            <p:ph idx="1"/>
          </p:nvPr>
        </p:nvSpPr>
        <p:spPr>
          <a:xfrm>
            <a:off x="211680" y="1637565"/>
            <a:ext cx="8692278" cy="4598991"/>
          </a:xfrm>
        </p:spPr>
        <p:txBody>
          <a:bodyPr>
            <a:normAutofit/>
          </a:bodyPr>
          <a:lstStyle/>
          <a:p>
            <a:pPr lvl="1" eaLnBrk="1" hangingPunct="1">
              <a:lnSpc>
                <a:spcPct val="90000"/>
              </a:lnSpc>
            </a:pPr>
            <a:r>
              <a:rPr lang="en-US" i="1" dirty="0"/>
              <a:t>Clustering</a:t>
            </a:r>
            <a:r>
              <a:rPr lang="en-US" dirty="0"/>
              <a:t> (</a:t>
            </a:r>
            <a:r>
              <a:rPr lang="en-US" i="1" dirty="0"/>
              <a:t>unsupervised</a:t>
            </a:r>
            <a:r>
              <a:rPr lang="en-US" dirty="0"/>
              <a:t> learning) 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uses commonalities and differences among items to group them in some useful way</a:t>
            </a:r>
          </a:p>
          <a:p>
            <a:pPr lvl="1" eaLnBrk="1" hangingPunct="1">
              <a:lnSpc>
                <a:spcPct val="90000"/>
              </a:lnSpc>
            </a:pPr>
            <a:r>
              <a:rPr lang="en-US" i="1" dirty="0"/>
              <a:t>Concept formation</a:t>
            </a:r>
            <a:r>
              <a:rPr lang="en-US" dirty="0"/>
              <a:t> (</a:t>
            </a:r>
            <a:r>
              <a:rPr lang="en-US" i="1" dirty="0"/>
              <a:t>supervised</a:t>
            </a:r>
            <a:r>
              <a:rPr lang="en-US" dirty="0"/>
              <a:t> or </a:t>
            </a:r>
            <a:r>
              <a:rPr lang="en-US" i="1" dirty="0"/>
              <a:t>inductive</a:t>
            </a:r>
            <a:r>
              <a:rPr lang="en-US" dirty="0"/>
              <a:t> learning</a:t>
            </a:r>
            <a:r>
              <a:rPr lang="en-US" b="1" dirty="0"/>
              <a:t>)</a:t>
            </a:r>
            <a:r>
              <a:rPr lang="en-US" dirty="0"/>
              <a:t> 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uses commonalities among items assigned to a class, and differences with items assigned to other classes, to develop general definitions for class membership</a:t>
            </a:r>
          </a:p>
          <a:p>
            <a:pPr lvl="1" eaLnBrk="1" hangingPunct="1">
              <a:lnSpc>
                <a:spcPct val="90000"/>
              </a:lnSpc>
            </a:pPr>
            <a:r>
              <a:rPr lang="en-US" i="1" dirty="0"/>
              <a:t>Semi-supervised learning</a:t>
            </a:r>
            <a:r>
              <a:rPr lang="en-US" dirty="0"/>
              <a:t> 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uses a small number of </a:t>
            </a:r>
            <a:r>
              <a:rPr lang="en-US" dirty="0" err="1"/>
              <a:t>classifed</a:t>
            </a:r>
            <a:r>
              <a:rPr lang="en-US" dirty="0"/>
              <a:t> examples with a larger number of unclassified ones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i="1" dirty="0"/>
              <a:t>Reinforcement learning</a:t>
            </a:r>
            <a:r>
              <a:rPr lang="en-US" dirty="0"/>
              <a:t> 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acquires general </a:t>
            </a:r>
            <a:r>
              <a:rPr lang="en-US" i="1" dirty="0"/>
              <a:t>policies</a:t>
            </a:r>
            <a:r>
              <a:rPr lang="en-US" dirty="0"/>
              <a:t> for controlling behavior from external reinforcement signals concerning the utility of states reached in environment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Approaches tend to be </a:t>
            </a:r>
            <a:r>
              <a:rPr lang="en-US" sz="2400" i="1" dirty="0"/>
              <a:t>knowledge lean</a:t>
            </a:r>
            <a:r>
              <a:rPr lang="en-US" sz="2400" dirty="0"/>
              <a:t> in general</a:t>
            </a:r>
          </a:p>
        </p:txBody>
      </p:sp>
      <p:sp>
        <p:nvSpPr>
          <p:cNvPr id="378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>
            <a:normAutofit fontScale="92500" lnSpcReduction="20000"/>
          </a:bodyPr>
          <a:lstStyle/>
          <a:p>
            <a:fld id="{898597AE-3F22-C046-9B97-53982B36E3FE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669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79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79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79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79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79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79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79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79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79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9363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>
          <a:xfrm>
            <a:off x="687388" y="-2025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/>
              <a:t>Inductive Learning</a:t>
            </a:r>
          </a:p>
        </p:txBody>
      </p:sp>
      <p:sp>
        <p:nvSpPr>
          <p:cNvPr id="1617923" name="Rectangle 3"/>
          <p:cNvSpPr>
            <a:spLocks noGrp="1" noChangeArrowheads="1"/>
          </p:cNvSpPr>
          <p:nvPr>
            <p:ph idx="1"/>
          </p:nvPr>
        </p:nvSpPr>
        <p:spPr>
          <a:xfrm>
            <a:off x="222478" y="1140975"/>
            <a:ext cx="4587875" cy="4017591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400" dirty="0"/>
              <a:t>Learn a </a:t>
            </a:r>
            <a:r>
              <a:rPr lang="en-US" sz="2400" i="1" dirty="0"/>
              <a:t>target function</a:t>
            </a:r>
            <a:r>
              <a:rPr lang="en-US" sz="2400" dirty="0"/>
              <a:t> </a:t>
            </a:r>
            <a:r>
              <a:rPr lang="en-US" sz="2400" i="1" dirty="0"/>
              <a:t>f</a:t>
            </a:r>
            <a:r>
              <a:rPr lang="en-US" sz="2400" dirty="0"/>
              <a:t> from classified </a:t>
            </a:r>
            <a:r>
              <a:rPr lang="en-US" sz="2400" i="1" dirty="0"/>
              <a:t>examples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Each example is a pair (</a:t>
            </a:r>
            <a:r>
              <a:rPr lang="en-US" sz="2000" i="1" dirty="0"/>
              <a:t>x, f</a:t>
            </a:r>
            <a:r>
              <a:rPr lang="en-US" sz="2000" dirty="0"/>
              <a:t>(</a:t>
            </a:r>
            <a:r>
              <a:rPr lang="en-US" sz="2000" i="1" dirty="0"/>
              <a:t>x</a:t>
            </a:r>
            <a:r>
              <a:rPr lang="en-US" sz="2000" dirty="0"/>
              <a:t>))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If both </a:t>
            </a:r>
            <a:r>
              <a:rPr lang="en-US" sz="2000" i="1" dirty="0"/>
              <a:t>x</a:t>
            </a:r>
            <a:r>
              <a:rPr lang="en-US" sz="2000" dirty="0"/>
              <a:t> and </a:t>
            </a:r>
            <a:r>
              <a:rPr lang="en-US" sz="2000" i="1" dirty="0"/>
              <a:t>f</a:t>
            </a:r>
            <a:r>
              <a:rPr lang="en-US" sz="2000" dirty="0"/>
              <a:t> are numeric, this is traditional function fitting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AI traditionally focused on cases where </a:t>
            </a:r>
            <a:r>
              <a:rPr lang="en-US" sz="2000" i="1" dirty="0"/>
              <a:t>x</a:t>
            </a:r>
            <a:r>
              <a:rPr lang="en-US" sz="2000" dirty="0"/>
              <a:t> is described discretely/symbolically and </a:t>
            </a:r>
            <a:r>
              <a:rPr lang="en-US" sz="2000" i="1" dirty="0"/>
              <a:t>f</a:t>
            </a:r>
            <a:r>
              <a:rPr lang="en-US" sz="2000" dirty="0"/>
              <a:t> is either Boolean or discrete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Modern methods may do both</a:t>
            </a:r>
            <a:endParaRPr lang="en-US" sz="2000" i="1" dirty="0"/>
          </a:p>
        </p:txBody>
      </p:sp>
      <p:sp>
        <p:nvSpPr>
          <p:cNvPr id="399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>
            <a:normAutofit fontScale="92500" lnSpcReduction="20000"/>
          </a:bodyPr>
          <a:lstStyle/>
          <a:p>
            <a:fld id="{F3B9ECF1-9CB4-2C43-B51F-B6BD5B99D854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1617925" name="Text Box 5"/>
          <p:cNvSpPr txBox="1">
            <a:spLocks noChangeArrowheads="1"/>
          </p:cNvSpPr>
          <p:nvPr/>
        </p:nvSpPr>
        <p:spPr bwMode="auto">
          <a:xfrm>
            <a:off x="4465638" y="3967941"/>
            <a:ext cx="4678362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f(Robin: </a:t>
            </a:r>
            <a:r>
              <a:rPr lang="en-US" sz="1800" dirty="0" err="1">
                <a:solidFill>
                  <a:schemeClr val="accent2"/>
                </a:solidFill>
              </a:rPr>
              <a:t>WarmB</a:t>
            </a:r>
            <a:r>
              <a:rPr lang="en-US" sz="1800" dirty="0">
                <a:solidFill>
                  <a:schemeClr val="accent2"/>
                </a:solidFill>
              </a:rPr>
              <a:t> &amp; </a:t>
            </a:r>
            <a:r>
              <a:rPr lang="en-US" sz="1800" dirty="0" err="1">
                <a:solidFill>
                  <a:schemeClr val="accent2"/>
                </a:solidFill>
              </a:rPr>
              <a:t>LayE</a:t>
            </a:r>
            <a:r>
              <a:rPr lang="en-US" sz="1800" dirty="0">
                <a:solidFill>
                  <a:schemeClr val="accent2"/>
                </a:solidFill>
              </a:rPr>
              <a:t> &amp; Fly)=Bird</a:t>
            </a:r>
          </a:p>
          <a:p>
            <a:r>
              <a:rPr lang="en-US" sz="1800" dirty="0">
                <a:solidFill>
                  <a:schemeClr val="accent2"/>
                </a:solidFill>
              </a:rPr>
              <a:t>f(Bat: </a:t>
            </a:r>
            <a:r>
              <a:rPr lang="en-US" sz="1800" dirty="0" err="1">
                <a:solidFill>
                  <a:schemeClr val="accent2"/>
                </a:solidFill>
              </a:rPr>
              <a:t>WarmB</a:t>
            </a:r>
            <a:r>
              <a:rPr lang="en-US" sz="1800" dirty="0">
                <a:solidFill>
                  <a:schemeClr val="accent2"/>
                </a:solidFill>
              </a:rPr>
              <a:t> &amp; </a:t>
            </a:r>
            <a:r>
              <a:rPr lang="en-US" sz="1800" dirty="0">
                <a:solidFill>
                  <a:schemeClr val="accent2"/>
                </a:solidFill>
                <a:sym typeface="Symbol" charset="2"/>
              </a:rPr>
              <a:t></a:t>
            </a:r>
            <a:r>
              <a:rPr lang="en-US" sz="1800" dirty="0" err="1">
                <a:solidFill>
                  <a:schemeClr val="accent2"/>
                </a:solidFill>
              </a:rPr>
              <a:t>LayE</a:t>
            </a:r>
            <a:r>
              <a:rPr lang="en-US" sz="1800" dirty="0">
                <a:solidFill>
                  <a:schemeClr val="accent2"/>
                </a:solidFill>
              </a:rPr>
              <a:t> &amp; Fly)=Mammal</a:t>
            </a:r>
          </a:p>
          <a:p>
            <a:r>
              <a:rPr lang="en-US" sz="1800" dirty="0">
                <a:solidFill>
                  <a:schemeClr val="accent2"/>
                </a:solidFill>
              </a:rPr>
              <a:t>f(</a:t>
            </a:r>
            <a:r>
              <a:rPr lang="en-US" sz="1800" dirty="0" err="1">
                <a:solidFill>
                  <a:schemeClr val="accent2"/>
                </a:solidFill>
              </a:rPr>
              <a:t>Pteranodon</a:t>
            </a:r>
            <a:r>
              <a:rPr lang="en-US" sz="1800" dirty="0">
                <a:solidFill>
                  <a:schemeClr val="accent2"/>
                </a:solidFill>
              </a:rPr>
              <a:t>: </a:t>
            </a:r>
            <a:r>
              <a:rPr lang="en-US" sz="1800" dirty="0" err="1">
                <a:solidFill>
                  <a:schemeClr val="accent2"/>
                </a:solidFill>
              </a:rPr>
              <a:t>ColdB</a:t>
            </a:r>
            <a:r>
              <a:rPr lang="en-US" sz="1800" dirty="0">
                <a:solidFill>
                  <a:schemeClr val="accent2"/>
                </a:solidFill>
              </a:rPr>
              <a:t> &amp; </a:t>
            </a:r>
            <a:r>
              <a:rPr lang="en-US" sz="1800" dirty="0" err="1">
                <a:solidFill>
                  <a:schemeClr val="accent2"/>
                </a:solidFill>
              </a:rPr>
              <a:t>LayE</a:t>
            </a:r>
            <a:r>
              <a:rPr lang="en-US" sz="1800" dirty="0">
                <a:solidFill>
                  <a:schemeClr val="accent2"/>
                </a:solidFill>
              </a:rPr>
              <a:t> &amp; Fly)=Reptile</a:t>
            </a:r>
          </a:p>
          <a:p>
            <a:r>
              <a:rPr lang="en-US" sz="1800" dirty="0">
                <a:solidFill>
                  <a:schemeClr val="accent2"/>
                </a:solidFill>
              </a:rPr>
              <a:t>f(Ostrich: </a:t>
            </a:r>
            <a:r>
              <a:rPr lang="en-US" sz="1800" dirty="0" err="1">
                <a:solidFill>
                  <a:schemeClr val="accent2"/>
                </a:solidFill>
              </a:rPr>
              <a:t>WarmB</a:t>
            </a:r>
            <a:r>
              <a:rPr lang="en-US" sz="1800" dirty="0">
                <a:solidFill>
                  <a:schemeClr val="accent2"/>
                </a:solidFill>
              </a:rPr>
              <a:t> &amp; </a:t>
            </a:r>
            <a:r>
              <a:rPr lang="en-US" sz="1800" dirty="0" err="1">
                <a:solidFill>
                  <a:schemeClr val="accent2"/>
                </a:solidFill>
              </a:rPr>
              <a:t>LayE</a:t>
            </a:r>
            <a:r>
              <a:rPr lang="en-US" sz="1800" dirty="0">
                <a:solidFill>
                  <a:schemeClr val="accent2"/>
                </a:solidFill>
              </a:rPr>
              <a:t> &amp; </a:t>
            </a:r>
            <a:r>
              <a:rPr lang="en-US" sz="1800" dirty="0">
                <a:solidFill>
                  <a:schemeClr val="accent2"/>
                </a:solidFill>
                <a:sym typeface="Symbol" charset="2"/>
              </a:rPr>
              <a:t>Fly)=Bird</a:t>
            </a:r>
          </a:p>
        </p:txBody>
      </p:sp>
      <p:pic>
        <p:nvPicPr>
          <p:cNvPr id="1617926" name="Picture 6" descr="curve-fitting1c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89550" y="1407540"/>
            <a:ext cx="2328863" cy="179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21512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7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7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7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7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7923" grpId="0" build="p" autoUpdateAnimBg="0"/>
      <p:bldP spid="161792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>
          <a:xfrm>
            <a:off x="687388" y="-2025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/>
              <a:t>Inductive Learning</a:t>
            </a:r>
          </a:p>
        </p:txBody>
      </p:sp>
      <p:sp>
        <p:nvSpPr>
          <p:cNvPr id="1617923" name="Rectangle 3"/>
          <p:cNvSpPr>
            <a:spLocks noGrp="1" noChangeArrowheads="1"/>
          </p:cNvSpPr>
          <p:nvPr>
            <p:ph idx="1"/>
          </p:nvPr>
        </p:nvSpPr>
        <p:spPr>
          <a:xfrm>
            <a:off x="222478" y="1051063"/>
            <a:ext cx="8921522" cy="5262563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400" dirty="0"/>
              <a:t>Problem: </a:t>
            </a:r>
          </a:p>
          <a:p>
            <a:pPr eaLnBrk="1" hangingPunct="1">
              <a:lnSpc>
                <a:spcPct val="90000"/>
              </a:lnSpc>
              <a:buFont typeface="Arial"/>
              <a:buChar char="•"/>
            </a:pPr>
            <a:r>
              <a:rPr lang="en-US" sz="2400" dirty="0"/>
              <a:t>Find a hypothesis </a:t>
            </a:r>
            <a:r>
              <a:rPr lang="en-US" sz="2400" i="1" dirty="0"/>
              <a:t>h </a:t>
            </a:r>
            <a:r>
              <a:rPr lang="en-US" sz="2400" dirty="0"/>
              <a:t>in</a:t>
            </a:r>
            <a:r>
              <a:rPr lang="en-US" sz="2400" i="1" dirty="0"/>
              <a:t> Hypothesis Space</a:t>
            </a:r>
            <a:r>
              <a:rPr lang="en-US" sz="2400" dirty="0"/>
              <a:t> (</a:t>
            </a:r>
            <a:r>
              <a:rPr lang="en-US" sz="2400" b="1" dirty="0"/>
              <a:t>H</a:t>
            </a:r>
            <a:r>
              <a:rPr lang="en-US" sz="2400" dirty="0"/>
              <a:t>), e.g.</a:t>
            </a:r>
          </a:p>
          <a:p>
            <a:pPr lvl="2">
              <a:lnSpc>
                <a:spcPct val="90000"/>
              </a:lnSpc>
              <a:buFont typeface="Arial"/>
              <a:buChar char="•"/>
            </a:pPr>
            <a:r>
              <a:rPr lang="en-US" sz="2400" dirty="0" err="1"/>
              <a:t>Univariate</a:t>
            </a:r>
            <a:r>
              <a:rPr lang="en-US" sz="2400" dirty="0"/>
              <a:t> polynomial functions </a:t>
            </a:r>
          </a:p>
          <a:p>
            <a:pPr lvl="2">
              <a:lnSpc>
                <a:spcPct val="90000"/>
              </a:lnSpc>
              <a:buFont typeface="Arial"/>
              <a:buChar char="•"/>
            </a:pPr>
            <a:r>
              <a:rPr lang="en-US" sz="2400" dirty="0"/>
              <a:t>Boolean feature vectors</a:t>
            </a:r>
          </a:p>
          <a:p>
            <a:pPr marL="342900" lvl="1" indent="-342900">
              <a:lnSpc>
                <a:spcPct val="90000"/>
              </a:lnSpc>
              <a:spcBef>
                <a:spcPts val="800"/>
              </a:spcBef>
              <a:buClrTx/>
              <a:buFont typeface="Arial"/>
              <a:buChar char="•"/>
            </a:pPr>
            <a:r>
              <a:rPr lang="en-US" sz="2000" dirty="0"/>
              <a:t>Such that </a:t>
            </a:r>
            <a:r>
              <a:rPr lang="en-US" sz="2000" i="1" dirty="0"/>
              <a:t>h </a:t>
            </a:r>
            <a:r>
              <a:rPr lang="en-US" sz="2000" i="1" dirty="0">
                <a:ea typeface="Arial" charset="0"/>
                <a:cs typeface="Arial" charset="0"/>
              </a:rPr>
              <a:t>≈ </a:t>
            </a:r>
            <a:r>
              <a:rPr lang="en-US" sz="2000" i="1" dirty="0"/>
              <a:t>f</a:t>
            </a:r>
          </a:p>
          <a:p>
            <a:pPr marL="342900" lvl="1" indent="-342900">
              <a:lnSpc>
                <a:spcPct val="90000"/>
              </a:lnSpc>
              <a:spcBef>
                <a:spcPts val="800"/>
              </a:spcBef>
              <a:buClrTx/>
              <a:buFont typeface="Arial"/>
              <a:buChar char="•"/>
            </a:pPr>
            <a:r>
              <a:rPr lang="en-US" sz="2000" dirty="0"/>
              <a:t>Given </a:t>
            </a:r>
            <a:r>
              <a:rPr lang="en-US" sz="2000" i="1" dirty="0"/>
              <a:t>training set</a:t>
            </a:r>
            <a:r>
              <a:rPr lang="en-US" sz="2000" dirty="0"/>
              <a:t> of examples</a:t>
            </a:r>
          </a:p>
          <a:p>
            <a:pPr marL="342900" lvl="1" indent="-342900">
              <a:lnSpc>
                <a:spcPct val="90000"/>
              </a:lnSpc>
              <a:spcBef>
                <a:spcPts val="800"/>
              </a:spcBef>
              <a:buClrTx/>
              <a:buFont typeface="Arial"/>
              <a:buChar char="•"/>
            </a:pPr>
            <a:endParaRPr lang="en-US" sz="2000" i="1" dirty="0"/>
          </a:p>
          <a:p>
            <a:pPr eaLnBrk="1" hangingPunct="1">
              <a:lnSpc>
                <a:spcPct val="90000"/>
              </a:lnSpc>
              <a:buFont typeface="Arial"/>
              <a:buChar char="•"/>
            </a:pPr>
            <a:endParaRPr lang="en-US" sz="2400" dirty="0"/>
          </a:p>
        </p:txBody>
      </p:sp>
      <p:sp>
        <p:nvSpPr>
          <p:cNvPr id="399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>
            <a:normAutofit fontScale="92500" lnSpcReduction="20000"/>
          </a:bodyPr>
          <a:lstStyle/>
          <a:p>
            <a:fld id="{F3B9ECF1-9CB4-2C43-B51F-B6BD5B99D854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1617924" name="Picture 4" descr="curve-fitting2c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56214" y="3824502"/>
            <a:ext cx="2125663" cy="163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17927" name="Text Box 7"/>
          <p:cNvSpPr txBox="1">
            <a:spLocks noChangeArrowheads="1"/>
          </p:cNvSpPr>
          <p:nvPr/>
        </p:nvSpPr>
        <p:spPr bwMode="auto">
          <a:xfrm>
            <a:off x="4216874" y="4073931"/>
            <a:ext cx="26320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b="1" dirty="0" err="1"/>
              <a:t>WarmB</a:t>
            </a:r>
            <a:r>
              <a:rPr lang="en-US" sz="1800" b="1" dirty="0"/>
              <a:t> &amp; </a:t>
            </a:r>
            <a:r>
              <a:rPr lang="en-US" sz="1800" b="1" dirty="0" err="1"/>
              <a:t>LayE</a:t>
            </a:r>
            <a:r>
              <a:rPr lang="en-US" sz="1800" b="1" dirty="0"/>
              <a:t> </a:t>
            </a:r>
            <a:r>
              <a:rPr lang="en-US" sz="1800" b="1" dirty="0">
                <a:sym typeface="Symbol" charset="2"/>
              </a:rPr>
              <a:t> </a:t>
            </a:r>
            <a:r>
              <a:rPr lang="en-US" sz="1800" b="1" dirty="0"/>
              <a:t>Bird</a:t>
            </a:r>
            <a:endParaRPr lang="en-US" sz="1800" b="1" dirty="0">
              <a:sym typeface="Symbol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258334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7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7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7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7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7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7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7923" grpId="0" build="p" autoUpdateAnimBg="0"/>
      <p:bldP spid="161792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>
          <a:xfrm>
            <a:off x="567287" y="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/>
              <a:t>Inductive Learning Method</a:t>
            </a:r>
          </a:p>
        </p:txBody>
      </p:sp>
      <p:sp>
        <p:nvSpPr>
          <p:cNvPr id="1618947" name="Rectangle 3"/>
          <p:cNvSpPr>
            <a:spLocks noGrp="1" noChangeArrowheads="1"/>
          </p:cNvSpPr>
          <p:nvPr>
            <p:ph idx="1"/>
          </p:nvPr>
        </p:nvSpPr>
        <p:spPr>
          <a:xfrm>
            <a:off x="509060" y="1024871"/>
            <a:ext cx="8355012" cy="3796399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400" dirty="0"/>
              <a:t>Construct or adjust </a:t>
            </a:r>
            <a:r>
              <a:rPr lang="en-US" sz="2400" i="1" dirty="0" err="1"/>
              <a:t>h</a:t>
            </a:r>
            <a:r>
              <a:rPr lang="en-US" sz="2400" i="1" dirty="0"/>
              <a:t> </a:t>
            </a:r>
            <a:r>
              <a:rPr lang="en-US" sz="2400" dirty="0"/>
              <a:t>to agree with </a:t>
            </a:r>
            <a:r>
              <a:rPr lang="en-US" sz="2400" i="1" dirty="0" err="1"/>
              <a:t>f</a:t>
            </a:r>
            <a:r>
              <a:rPr lang="en-US" sz="2400" dirty="0"/>
              <a:t> on training set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i="1" dirty="0" err="1"/>
              <a:t>h</a:t>
            </a:r>
            <a:r>
              <a:rPr lang="en-US" sz="2000" dirty="0"/>
              <a:t> is </a:t>
            </a:r>
            <a:r>
              <a:rPr lang="en-US" sz="2000" i="1" dirty="0"/>
              <a:t>consistent</a:t>
            </a:r>
            <a:r>
              <a:rPr lang="en-US" sz="2000" dirty="0">
                <a:solidFill>
                  <a:schemeClr val="accent2"/>
                </a:solidFill>
              </a:rPr>
              <a:t> </a:t>
            </a:r>
            <a:r>
              <a:rPr lang="en-US" sz="2000" dirty="0"/>
              <a:t>if it agrees with </a:t>
            </a:r>
            <a:r>
              <a:rPr lang="en-US" sz="2000" i="1" dirty="0" err="1"/>
              <a:t>f</a:t>
            </a:r>
            <a:r>
              <a:rPr lang="en-US" sz="2000" dirty="0"/>
              <a:t> on all examples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i="1" dirty="0"/>
              <a:t>f</a:t>
            </a:r>
            <a:r>
              <a:rPr lang="en-US" sz="2000" dirty="0"/>
              <a:t> is </a:t>
            </a:r>
            <a:r>
              <a:rPr lang="en-US" sz="2000" i="1" dirty="0"/>
              <a:t>realizable</a:t>
            </a:r>
            <a:r>
              <a:rPr lang="en-US" sz="2000" dirty="0"/>
              <a:t> in </a:t>
            </a:r>
            <a:r>
              <a:rPr lang="en-US" sz="2000" b="1" dirty="0"/>
              <a:t>H</a:t>
            </a:r>
            <a:r>
              <a:rPr lang="en-US" sz="2000" dirty="0"/>
              <a:t> if there is some </a:t>
            </a:r>
            <a:r>
              <a:rPr lang="en-US" sz="2000" i="1" dirty="0" err="1"/>
              <a:t>h</a:t>
            </a:r>
            <a:r>
              <a:rPr lang="en-US" sz="2000" dirty="0" err="1">
                <a:sym typeface="Symbol" charset="2"/>
              </a:rPr>
              <a:t></a:t>
            </a:r>
            <a:r>
              <a:rPr lang="en-US" sz="2000" b="1" dirty="0" err="1">
                <a:sym typeface="Symbol" charset="2"/>
              </a:rPr>
              <a:t>H</a:t>
            </a:r>
            <a:r>
              <a:rPr lang="en-US" sz="2000" dirty="0"/>
              <a:t> that exactly represents </a:t>
            </a:r>
            <a:r>
              <a:rPr lang="en-US" sz="2000" i="1" dirty="0"/>
              <a:t>f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Although, often must be satisfied with best approximation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Generally search through </a:t>
            </a:r>
            <a:r>
              <a:rPr lang="en-US" sz="2400" b="1" dirty="0"/>
              <a:t>H</a:t>
            </a:r>
            <a:r>
              <a:rPr lang="en-US" sz="2400" dirty="0"/>
              <a:t> until find a “good” </a:t>
            </a:r>
            <a:r>
              <a:rPr lang="en-US" sz="2400" i="1" dirty="0" err="1"/>
              <a:t>h</a:t>
            </a:r>
            <a:endParaRPr lang="en-US" sz="2400" i="1" dirty="0"/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If </a:t>
            </a:r>
            <a:r>
              <a:rPr lang="en-US" sz="2000" b="1" dirty="0"/>
              <a:t>H</a:t>
            </a:r>
            <a:r>
              <a:rPr lang="en-US" sz="2000" dirty="0"/>
              <a:t> is defined via a concept description language there is usually an implicit generalization hierarchy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dirty="0"/>
              <a:t>Can search this hierarchy from specific to general, or vice versa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Or there may be a measure of simplicity on </a:t>
            </a:r>
            <a:r>
              <a:rPr lang="en-US" sz="2000" b="1" dirty="0"/>
              <a:t>H</a:t>
            </a:r>
            <a:r>
              <a:rPr lang="en-US" sz="2000" dirty="0"/>
              <a:t> so that can search from simple to complex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dirty="0"/>
              <a:t>Using </a:t>
            </a:r>
            <a:r>
              <a:rPr lang="en-US" sz="1800" i="1" dirty="0"/>
              <a:t>Ockham’s razor</a:t>
            </a:r>
            <a:r>
              <a:rPr lang="en-US" sz="1800" dirty="0"/>
              <a:t> to choose simplest consistent, or good, </a:t>
            </a:r>
            <a:r>
              <a:rPr lang="en-US" sz="1800" i="1" dirty="0" err="1"/>
              <a:t>h</a:t>
            </a:r>
            <a:endParaRPr lang="en-US" sz="1800" dirty="0"/>
          </a:p>
        </p:txBody>
      </p:sp>
      <p:sp>
        <p:nvSpPr>
          <p:cNvPr id="419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>
            <a:normAutofit fontScale="92500" lnSpcReduction="20000"/>
          </a:bodyPr>
          <a:lstStyle/>
          <a:p>
            <a:fld id="{B00BD63C-5A3B-CD46-B504-E5B9EDA7F394}" type="slidenum">
              <a:rPr lang="en-US" smtClean="0"/>
              <a:pPr/>
              <a:t>9</a:t>
            </a:fld>
            <a:endParaRPr lang="en-US"/>
          </a:p>
        </p:txBody>
      </p:sp>
      <p:grpSp>
        <p:nvGrpSpPr>
          <p:cNvPr id="2" name="Group 23"/>
          <p:cNvGrpSpPr>
            <a:grpSpLocks/>
          </p:cNvGrpSpPr>
          <p:nvPr/>
        </p:nvGrpSpPr>
        <p:grpSpPr bwMode="auto">
          <a:xfrm>
            <a:off x="1430338" y="4669399"/>
            <a:ext cx="6105525" cy="1924050"/>
            <a:chOff x="551" y="2181"/>
            <a:chExt cx="4742" cy="1597"/>
          </a:xfrm>
        </p:grpSpPr>
        <p:sp>
          <p:nvSpPr>
            <p:cNvPr id="41990" name="AutoShape 24"/>
            <p:cNvSpPr>
              <a:spLocks noChangeArrowheads="1"/>
            </p:cNvSpPr>
            <p:nvPr/>
          </p:nvSpPr>
          <p:spPr bwMode="auto">
            <a:xfrm>
              <a:off x="2899" y="3425"/>
              <a:ext cx="1819" cy="231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600"/>
                <a:t>Fly &amp; WarmB &amp; LayE</a:t>
              </a:r>
            </a:p>
          </p:txBody>
        </p:sp>
        <p:sp>
          <p:nvSpPr>
            <p:cNvPr id="41991" name="AutoShape 25"/>
            <p:cNvSpPr>
              <a:spLocks noChangeArrowheads="1"/>
            </p:cNvSpPr>
            <p:nvPr/>
          </p:nvSpPr>
          <p:spPr bwMode="auto">
            <a:xfrm>
              <a:off x="3248" y="2181"/>
              <a:ext cx="856" cy="218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 sz="1600"/>
            </a:p>
          </p:txBody>
        </p:sp>
        <p:sp>
          <p:nvSpPr>
            <p:cNvPr id="41992" name="AutoShape 26"/>
            <p:cNvSpPr>
              <a:spLocks noChangeArrowheads="1"/>
            </p:cNvSpPr>
            <p:nvPr/>
          </p:nvSpPr>
          <p:spPr bwMode="auto">
            <a:xfrm>
              <a:off x="2373" y="2563"/>
              <a:ext cx="856" cy="218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600"/>
                <a:t>Fly</a:t>
              </a:r>
            </a:p>
          </p:txBody>
        </p:sp>
        <p:sp>
          <p:nvSpPr>
            <p:cNvPr id="41993" name="AutoShape 27"/>
            <p:cNvSpPr>
              <a:spLocks noChangeArrowheads="1"/>
            </p:cNvSpPr>
            <p:nvPr/>
          </p:nvSpPr>
          <p:spPr bwMode="auto">
            <a:xfrm>
              <a:off x="3865" y="2960"/>
              <a:ext cx="1248" cy="23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600"/>
                <a:t>WarmB &amp; LayE</a:t>
              </a:r>
            </a:p>
          </p:txBody>
        </p:sp>
        <p:sp>
          <p:nvSpPr>
            <p:cNvPr id="41994" name="AutoShape 28"/>
            <p:cNvSpPr>
              <a:spLocks noChangeArrowheads="1"/>
            </p:cNvSpPr>
            <p:nvPr/>
          </p:nvSpPr>
          <p:spPr bwMode="auto">
            <a:xfrm>
              <a:off x="2587" y="2972"/>
              <a:ext cx="1090" cy="218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600"/>
                <a:t>Fly &amp; WarmB</a:t>
              </a:r>
            </a:p>
          </p:txBody>
        </p:sp>
        <p:sp>
          <p:nvSpPr>
            <p:cNvPr id="41995" name="AutoShape 29"/>
            <p:cNvSpPr>
              <a:spLocks noChangeArrowheads="1"/>
            </p:cNvSpPr>
            <p:nvPr/>
          </p:nvSpPr>
          <p:spPr bwMode="auto">
            <a:xfrm>
              <a:off x="4437" y="2563"/>
              <a:ext cx="856" cy="218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600"/>
                <a:t>LayE</a:t>
              </a:r>
            </a:p>
          </p:txBody>
        </p:sp>
        <p:sp>
          <p:nvSpPr>
            <p:cNvPr id="41996" name="AutoShape 30"/>
            <p:cNvSpPr>
              <a:spLocks noChangeArrowheads="1"/>
            </p:cNvSpPr>
            <p:nvPr/>
          </p:nvSpPr>
          <p:spPr bwMode="auto">
            <a:xfrm>
              <a:off x="3465" y="2563"/>
              <a:ext cx="856" cy="218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600"/>
                <a:t>WarmB</a:t>
              </a:r>
            </a:p>
          </p:txBody>
        </p:sp>
        <p:cxnSp>
          <p:nvCxnSpPr>
            <p:cNvPr id="41997" name="AutoShape 31"/>
            <p:cNvCxnSpPr>
              <a:cxnSpLocks noChangeShapeType="1"/>
              <a:stCxn id="41991" idx="2"/>
              <a:endCxn id="41992" idx="0"/>
            </p:cNvCxnSpPr>
            <p:nvPr/>
          </p:nvCxnSpPr>
          <p:spPr bwMode="auto">
            <a:xfrm flipH="1">
              <a:off x="2801" y="2399"/>
              <a:ext cx="875" cy="16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41998" name="AutoShape 32"/>
            <p:cNvCxnSpPr>
              <a:cxnSpLocks noChangeShapeType="1"/>
              <a:stCxn id="41991" idx="2"/>
              <a:endCxn id="41996" idx="0"/>
            </p:cNvCxnSpPr>
            <p:nvPr/>
          </p:nvCxnSpPr>
          <p:spPr bwMode="auto">
            <a:xfrm>
              <a:off x="3676" y="2399"/>
              <a:ext cx="217" cy="16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41999" name="AutoShape 33"/>
            <p:cNvCxnSpPr>
              <a:cxnSpLocks noChangeShapeType="1"/>
              <a:stCxn id="41991" idx="2"/>
              <a:endCxn id="41995" idx="0"/>
            </p:cNvCxnSpPr>
            <p:nvPr/>
          </p:nvCxnSpPr>
          <p:spPr bwMode="auto">
            <a:xfrm>
              <a:off x="3676" y="2399"/>
              <a:ext cx="1189" cy="16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42000" name="AutoShape 34"/>
            <p:cNvCxnSpPr>
              <a:cxnSpLocks noChangeShapeType="1"/>
              <a:stCxn id="41992" idx="2"/>
              <a:endCxn id="41994" idx="0"/>
            </p:cNvCxnSpPr>
            <p:nvPr/>
          </p:nvCxnSpPr>
          <p:spPr bwMode="auto">
            <a:xfrm>
              <a:off x="2801" y="2781"/>
              <a:ext cx="331" cy="19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42001" name="AutoShape 35"/>
            <p:cNvCxnSpPr>
              <a:cxnSpLocks noChangeShapeType="1"/>
              <a:stCxn id="41996" idx="2"/>
              <a:endCxn id="41994" idx="0"/>
            </p:cNvCxnSpPr>
            <p:nvPr/>
          </p:nvCxnSpPr>
          <p:spPr bwMode="auto">
            <a:xfrm flipH="1">
              <a:off x="3132" y="2781"/>
              <a:ext cx="761" cy="19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42002" name="AutoShape 36"/>
            <p:cNvCxnSpPr>
              <a:cxnSpLocks noChangeShapeType="1"/>
              <a:stCxn id="41996" idx="2"/>
              <a:endCxn id="41993" idx="0"/>
            </p:cNvCxnSpPr>
            <p:nvPr/>
          </p:nvCxnSpPr>
          <p:spPr bwMode="auto">
            <a:xfrm>
              <a:off x="3893" y="2781"/>
              <a:ext cx="596" cy="17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42003" name="AutoShape 37"/>
            <p:cNvCxnSpPr>
              <a:cxnSpLocks noChangeShapeType="1"/>
              <a:stCxn id="41995" idx="2"/>
              <a:endCxn id="41993" idx="0"/>
            </p:cNvCxnSpPr>
            <p:nvPr/>
          </p:nvCxnSpPr>
          <p:spPr bwMode="auto">
            <a:xfrm flipH="1">
              <a:off x="4489" y="2781"/>
              <a:ext cx="376" cy="17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42004" name="AutoShape 38"/>
            <p:cNvCxnSpPr>
              <a:cxnSpLocks noChangeShapeType="1"/>
              <a:stCxn id="41994" idx="2"/>
              <a:endCxn id="41990" idx="0"/>
            </p:cNvCxnSpPr>
            <p:nvPr/>
          </p:nvCxnSpPr>
          <p:spPr bwMode="auto">
            <a:xfrm>
              <a:off x="3132" y="3190"/>
              <a:ext cx="677" cy="23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42005" name="AutoShape 39"/>
            <p:cNvCxnSpPr>
              <a:cxnSpLocks noChangeShapeType="1"/>
              <a:stCxn id="41993" idx="2"/>
              <a:endCxn id="41990" idx="0"/>
            </p:cNvCxnSpPr>
            <p:nvPr/>
          </p:nvCxnSpPr>
          <p:spPr bwMode="auto">
            <a:xfrm flipH="1">
              <a:off x="3809" y="3190"/>
              <a:ext cx="680" cy="23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42006" name="AutoShape 40"/>
            <p:cNvSpPr>
              <a:spLocks noChangeArrowheads="1"/>
            </p:cNvSpPr>
            <p:nvPr/>
          </p:nvSpPr>
          <p:spPr bwMode="auto">
            <a:xfrm>
              <a:off x="1431" y="2563"/>
              <a:ext cx="856" cy="218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600">
                  <a:sym typeface="Symbol" charset="2"/>
                </a:rPr>
                <a:t></a:t>
              </a:r>
              <a:r>
                <a:rPr lang="en-US" sz="1600"/>
                <a:t>Fly</a:t>
              </a:r>
            </a:p>
          </p:txBody>
        </p:sp>
        <p:sp>
          <p:nvSpPr>
            <p:cNvPr id="42007" name="Text Box 41"/>
            <p:cNvSpPr txBox="1">
              <a:spLocks noChangeArrowheads="1"/>
            </p:cNvSpPr>
            <p:nvPr/>
          </p:nvSpPr>
          <p:spPr bwMode="auto">
            <a:xfrm>
              <a:off x="1038" y="2524"/>
              <a:ext cx="380" cy="3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400"/>
                <a:t>…</a:t>
              </a:r>
            </a:p>
          </p:txBody>
        </p:sp>
        <p:sp>
          <p:nvSpPr>
            <p:cNvPr id="42008" name="AutoShape 42"/>
            <p:cNvSpPr>
              <a:spLocks noChangeArrowheads="1"/>
            </p:cNvSpPr>
            <p:nvPr/>
          </p:nvSpPr>
          <p:spPr bwMode="auto">
            <a:xfrm>
              <a:off x="1311" y="2972"/>
              <a:ext cx="1164" cy="218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600">
                  <a:sym typeface="Symbol" charset="2"/>
                </a:rPr>
                <a:t></a:t>
              </a:r>
              <a:r>
                <a:rPr lang="en-US" sz="1600"/>
                <a:t>Fly &amp; WarmB</a:t>
              </a:r>
            </a:p>
          </p:txBody>
        </p:sp>
        <p:cxnSp>
          <p:nvCxnSpPr>
            <p:cNvPr id="42009" name="AutoShape 43"/>
            <p:cNvCxnSpPr>
              <a:cxnSpLocks noChangeShapeType="1"/>
              <a:stCxn id="41996" idx="2"/>
              <a:endCxn id="42008" idx="0"/>
            </p:cNvCxnSpPr>
            <p:nvPr/>
          </p:nvCxnSpPr>
          <p:spPr bwMode="auto">
            <a:xfrm flipH="1">
              <a:off x="1893" y="2781"/>
              <a:ext cx="2000" cy="19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42010" name="AutoShape 44"/>
            <p:cNvCxnSpPr>
              <a:cxnSpLocks noChangeShapeType="1"/>
              <a:stCxn id="42006" idx="2"/>
              <a:endCxn id="42008" idx="0"/>
            </p:cNvCxnSpPr>
            <p:nvPr/>
          </p:nvCxnSpPr>
          <p:spPr bwMode="auto">
            <a:xfrm>
              <a:off x="1859" y="2781"/>
              <a:ext cx="34" cy="19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42011" name="AutoShape 45"/>
            <p:cNvCxnSpPr>
              <a:cxnSpLocks noChangeShapeType="1"/>
              <a:stCxn id="41991" idx="2"/>
              <a:endCxn id="42006" idx="0"/>
            </p:cNvCxnSpPr>
            <p:nvPr/>
          </p:nvCxnSpPr>
          <p:spPr bwMode="auto">
            <a:xfrm flipH="1">
              <a:off x="1859" y="2399"/>
              <a:ext cx="1817" cy="16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42012" name="AutoShape 46"/>
            <p:cNvSpPr>
              <a:spLocks noChangeArrowheads="1"/>
            </p:cNvSpPr>
            <p:nvPr/>
          </p:nvSpPr>
          <p:spPr bwMode="auto">
            <a:xfrm>
              <a:off x="960" y="3425"/>
              <a:ext cx="1819" cy="231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600">
                  <a:sym typeface="Symbol" charset="2"/>
                </a:rPr>
                <a:t></a:t>
              </a:r>
              <a:r>
                <a:rPr lang="en-US" sz="1600"/>
                <a:t>Fly &amp; WarmB &amp; LayE</a:t>
              </a:r>
            </a:p>
          </p:txBody>
        </p:sp>
        <p:cxnSp>
          <p:nvCxnSpPr>
            <p:cNvPr id="42013" name="AutoShape 47"/>
            <p:cNvCxnSpPr>
              <a:cxnSpLocks noChangeShapeType="1"/>
              <a:stCxn id="41993" idx="2"/>
              <a:endCxn id="42012" idx="0"/>
            </p:cNvCxnSpPr>
            <p:nvPr/>
          </p:nvCxnSpPr>
          <p:spPr bwMode="auto">
            <a:xfrm flipH="1">
              <a:off x="1870" y="3190"/>
              <a:ext cx="2619" cy="23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42014" name="AutoShape 48"/>
            <p:cNvCxnSpPr>
              <a:cxnSpLocks noChangeShapeType="1"/>
              <a:stCxn id="42008" idx="2"/>
              <a:endCxn id="42012" idx="0"/>
            </p:cNvCxnSpPr>
            <p:nvPr/>
          </p:nvCxnSpPr>
          <p:spPr bwMode="auto">
            <a:xfrm flipH="1">
              <a:off x="1870" y="3190"/>
              <a:ext cx="23" cy="23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42015" name="Text Box 49"/>
            <p:cNvSpPr txBox="1">
              <a:spLocks noChangeArrowheads="1"/>
            </p:cNvSpPr>
            <p:nvPr/>
          </p:nvSpPr>
          <p:spPr bwMode="auto">
            <a:xfrm>
              <a:off x="879" y="2929"/>
              <a:ext cx="380" cy="3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400"/>
                <a:t>…</a:t>
              </a:r>
            </a:p>
          </p:txBody>
        </p:sp>
        <p:sp>
          <p:nvSpPr>
            <p:cNvPr id="42016" name="Text Box 50"/>
            <p:cNvSpPr txBox="1">
              <a:spLocks noChangeArrowheads="1"/>
            </p:cNvSpPr>
            <p:nvPr/>
          </p:nvSpPr>
          <p:spPr bwMode="auto">
            <a:xfrm>
              <a:off x="551" y="3399"/>
              <a:ext cx="380" cy="3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400"/>
                <a:t>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14284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8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8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8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8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8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8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8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89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8947" grpId="0" build="p" autoUpdateAnimBg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s561">
  <a:themeElements>
    <a:clrScheme name="Custom 3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0023AB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0023AB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AI Spring 2015">
  <a:themeElements>
    <a:clrScheme name="Custom 3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0023AB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0023AB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14A10AA8828C24FA9878178CBCC03B5" ma:contentTypeVersion="2" ma:contentTypeDescription="Create a new document." ma:contentTypeScope="" ma:versionID="7631e1d29a60df82c7f1cc6801ced011">
  <xsd:schema xmlns:xsd="http://www.w3.org/2001/XMLSchema" xmlns:xs="http://www.w3.org/2001/XMLSchema" xmlns:p="http://schemas.microsoft.com/office/2006/metadata/properties" xmlns:ns3="c61f80f0-d072-4069-92ca-a028e99a673e" targetNamespace="http://schemas.microsoft.com/office/2006/metadata/properties" ma:root="true" ma:fieldsID="5aca8e9b09917d9b36b55fce769f2b75" ns3:_="">
    <xsd:import namespace="c61f80f0-d072-4069-92ca-a028e99a673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61f80f0-d072-4069-92ca-a028e99a673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ADC336C-CF2F-43CC-A9D3-EBCAF35ED5DC}"/>
</file>

<file path=customXml/itemProps2.xml><?xml version="1.0" encoding="utf-8"?>
<ds:datastoreItem xmlns:ds="http://schemas.openxmlformats.org/officeDocument/2006/customXml" ds:itemID="{BAB0AE9A-8DAF-4C4A-8326-F2AB7FE58DCB}"/>
</file>

<file path=customXml/itemProps3.xml><?xml version="1.0" encoding="utf-8"?>
<ds:datastoreItem xmlns:ds="http://schemas.openxmlformats.org/officeDocument/2006/customXml" ds:itemID="{B0DFD3A8-F92A-4204-AABC-B72A6C25B2BC}"/>
</file>

<file path=docProps/app.xml><?xml version="1.0" encoding="utf-8"?>
<Properties xmlns="http://schemas.openxmlformats.org/officeDocument/2006/extended-properties" xmlns:vt="http://schemas.openxmlformats.org/officeDocument/2006/docPropsVTypes">
  <Template>cs561.thmx</Template>
  <TotalTime>954</TotalTime>
  <Words>2108</Words>
  <Application>Microsoft Office PowerPoint</Application>
  <PresentationFormat>On-screen Show (4:3)</PresentationFormat>
  <Paragraphs>382</Paragraphs>
  <Slides>35</Slides>
  <Notes>28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35</vt:i4>
      </vt:variant>
    </vt:vector>
  </HeadingPairs>
  <TitlesOfParts>
    <vt:vector size="37" baseType="lpstr">
      <vt:lpstr>cs561</vt:lpstr>
      <vt:lpstr>1_AI Spring 2015</vt:lpstr>
      <vt:lpstr>CSCI561 Fall 2017 Week 11 Discussion</vt:lpstr>
      <vt:lpstr>What is Learning?</vt:lpstr>
      <vt:lpstr>Why Learning?</vt:lpstr>
      <vt:lpstr>Rote Learning (Memorization)</vt:lpstr>
      <vt:lpstr>Generalization</vt:lpstr>
      <vt:lpstr>Typical generalization/learning problems </vt:lpstr>
      <vt:lpstr>Inductive Learning</vt:lpstr>
      <vt:lpstr>Inductive Learning</vt:lpstr>
      <vt:lpstr>Inductive Learning Method</vt:lpstr>
      <vt:lpstr>Curve Fitting From Simple to Complex</vt:lpstr>
      <vt:lpstr>Curve Fitting From Simple to Complex</vt:lpstr>
      <vt:lpstr>Curve Fitting From Simple to Complex</vt:lpstr>
      <vt:lpstr>PowerPoint Presentation</vt:lpstr>
      <vt:lpstr>Curve Fitting From Simple to Complex</vt:lpstr>
      <vt:lpstr>What makes for a good ML problem?</vt:lpstr>
      <vt:lpstr>Example: predicting housing prices</vt:lpstr>
      <vt:lpstr>Example Induction Problem</vt:lpstr>
      <vt:lpstr>Attribute-Based Representations</vt:lpstr>
      <vt:lpstr>Decision Trees</vt:lpstr>
      <vt:lpstr>Hypothesis Spaces</vt:lpstr>
      <vt:lpstr>Sample Trace</vt:lpstr>
      <vt:lpstr>Choosing an Attribute</vt:lpstr>
      <vt:lpstr>Using Information Theory for Choose-Attribute</vt:lpstr>
      <vt:lpstr>Information in an Answer</vt:lpstr>
      <vt:lpstr>Information Gain</vt:lpstr>
      <vt:lpstr>Information Gain Example</vt:lpstr>
      <vt:lpstr>Example (Cont.)</vt:lpstr>
      <vt:lpstr>Decision Trees  </vt:lpstr>
      <vt:lpstr>Decision Trees  </vt:lpstr>
      <vt:lpstr>Neural Nets</vt:lpstr>
      <vt:lpstr>PowerPoint Presentation</vt:lpstr>
      <vt:lpstr>What you should know?</vt:lpstr>
      <vt:lpstr>Want more?</vt:lpstr>
      <vt:lpstr>Machine Learning Cheat Sheet</vt:lpstr>
      <vt:lpstr>Machine Learning Cheat Sheet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Bill Swartout</dc:creator>
  <cp:lastModifiedBy>Sheila Tejada</cp:lastModifiedBy>
  <cp:revision>15</cp:revision>
  <dcterms:created xsi:type="dcterms:W3CDTF">2014-11-07T17:09:13Z</dcterms:created>
  <dcterms:modified xsi:type="dcterms:W3CDTF">2017-11-01T01:00:52Z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MyDocuments">
    <vt:bool>true</vt:bool>
  </property>
  <property fmtid="{D5CDD505-2E9C-101B-9397-08002B2CF9AE}" pid="3" name="ContentTypeId">
    <vt:lpwstr>0x010100414A10AA8828C24FA9878178CBCC03B5</vt:lpwstr>
  </property>
</Properties>
</file>