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9" r:id="rId2"/>
  </p:sldMasterIdLst>
  <p:notesMasterIdLst>
    <p:notesMasterId r:id="rId37"/>
  </p:notesMasterIdLst>
  <p:sldIdLst>
    <p:sldId id="396" r:id="rId3"/>
    <p:sldId id="340" r:id="rId4"/>
    <p:sldId id="341" r:id="rId5"/>
    <p:sldId id="342" r:id="rId6"/>
    <p:sldId id="344" r:id="rId7"/>
    <p:sldId id="345" r:id="rId8"/>
    <p:sldId id="346" r:id="rId9"/>
    <p:sldId id="347" r:id="rId10"/>
    <p:sldId id="348" r:id="rId11"/>
    <p:sldId id="352" r:id="rId12"/>
    <p:sldId id="354" r:id="rId13"/>
    <p:sldId id="355" r:id="rId14"/>
    <p:sldId id="356" r:id="rId15"/>
    <p:sldId id="357" r:id="rId16"/>
    <p:sldId id="359" r:id="rId17"/>
    <p:sldId id="360" r:id="rId18"/>
    <p:sldId id="361" r:id="rId19"/>
    <p:sldId id="362" r:id="rId20"/>
    <p:sldId id="363" r:id="rId21"/>
    <p:sldId id="364" r:id="rId22"/>
    <p:sldId id="365" r:id="rId23"/>
    <p:sldId id="366" r:id="rId24"/>
    <p:sldId id="386" r:id="rId25"/>
    <p:sldId id="387" r:id="rId26"/>
    <p:sldId id="391" r:id="rId27"/>
    <p:sldId id="392" r:id="rId28"/>
    <p:sldId id="393" r:id="rId29"/>
    <p:sldId id="394" r:id="rId30"/>
    <p:sldId id="395" r:id="rId31"/>
    <p:sldId id="388" r:id="rId32"/>
    <p:sldId id="389" r:id="rId33"/>
    <p:sldId id="390" r:id="rId34"/>
    <p:sldId id="375" r:id="rId35"/>
    <p:sldId id="376" r:id="rId36"/>
  </p:sldIdLst>
  <p:sldSz cx="9144000" cy="6858000" type="screen4x3"/>
  <p:notesSz cx="6858000" cy="9144000"/>
  <p:defaultTextStyle>
    <a:defPPr>
      <a:defRPr lang="en-US">
        <a:uFillTx/>
      </a:defRPr>
    </a:defPPr>
    <a:lvl1pPr algn="l" rtl="0" fontAlgn="base">
      <a:spcBef>
        <a:spcPct val="0"/>
      </a:spcBef>
      <a:spcAft>
        <a:spcPct val="0"/>
      </a:spcAft>
      <a:defRPr kern="1200">
        <a:solidFill>
          <a:schemeClr val="tx1"/>
        </a:solidFill>
        <a:uFillTx/>
        <a:latin typeface="Arial" charset="0"/>
        <a:ea typeface="ＭＳ Ｐゴシック" charset="0"/>
        <a:cs typeface="+mn-cs"/>
      </a:defRPr>
    </a:lvl1pPr>
    <a:lvl2pPr marL="457200" algn="l" rtl="0" fontAlgn="base">
      <a:spcBef>
        <a:spcPct val="0"/>
      </a:spcBef>
      <a:spcAft>
        <a:spcPct val="0"/>
      </a:spcAft>
      <a:defRPr kern="1200">
        <a:solidFill>
          <a:schemeClr val="tx1"/>
        </a:solidFill>
        <a:uFillTx/>
        <a:latin typeface="Arial" charset="0"/>
        <a:ea typeface="ＭＳ Ｐゴシック" charset="0"/>
        <a:cs typeface="+mn-cs"/>
      </a:defRPr>
    </a:lvl2pPr>
    <a:lvl3pPr marL="914400" algn="l" rtl="0" fontAlgn="base">
      <a:spcBef>
        <a:spcPct val="0"/>
      </a:spcBef>
      <a:spcAft>
        <a:spcPct val="0"/>
      </a:spcAft>
      <a:defRPr kern="1200">
        <a:solidFill>
          <a:schemeClr val="tx1"/>
        </a:solidFill>
        <a:uFillTx/>
        <a:latin typeface="Arial" charset="0"/>
        <a:ea typeface="ＭＳ Ｐゴシック" charset="0"/>
        <a:cs typeface="+mn-cs"/>
      </a:defRPr>
    </a:lvl3pPr>
    <a:lvl4pPr marL="1371600" algn="l" rtl="0" fontAlgn="base">
      <a:spcBef>
        <a:spcPct val="0"/>
      </a:spcBef>
      <a:spcAft>
        <a:spcPct val="0"/>
      </a:spcAft>
      <a:defRPr kern="1200">
        <a:solidFill>
          <a:schemeClr val="tx1"/>
        </a:solidFill>
        <a:uFillTx/>
        <a:latin typeface="Arial" charset="0"/>
        <a:ea typeface="ＭＳ Ｐゴシック" charset="0"/>
        <a:cs typeface="+mn-cs"/>
      </a:defRPr>
    </a:lvl4pPr>
    <a:lvl5pPr marL="1828800" algn="l" rtl="0" fontAlgn="base">
      <a:spcBef>
        <a:spcPct val="0"/>
      </a:spcBef>
      <a:spcAft>
        <a:spcPct val="0"/>
      </a:spcAft>
      <a:defRPr kern="1200">
        <a:solidFill>
          <a:schemeClr val="tx1"/>
        </a:solidFill>
        <a:uFillTx/>
        <a:latin typeface="Arial" charset="0"/>
        <a:ea typeface="ＭＳ Ｐゴシック" charset="0"/>
        <a:cs typeface="+mn-cs"/>
      </a:defRPr>
    </a:lvl5pPr>
    <a:lvl6pPr marL="2286000" algn="l" defTabSz="457200" rtl="0" eaLnBrk="1" latinLnBrk="0" hangingPunct="1">
      <a:defRPr kern="1200">
        <a:solidFill>
          <a:schemeClr val="tx1"/>
        </a:solidFill>
        <a:uFillTx/>
        <a:latin typeface="Arial" charset="0"/>
        <a:ea typeface="ＭＳ Ｐゴシック" charset="0"/>
        <a:cs typeface="+mn-cs"/>
      </a:defRPr>
    </a:lvl6pPr>
    <a:lvl7pPr marL="2743200" algn="l" defTabSz="457200" rtl="0" eaLnBrk="1" latinLnBrk="0" hangingPunct="1">
      <a:defRPr kern="1200">
        <a:solidFill>
          <a:schemeClr val="tx1"/>
        </a:solidFill>
        <a:uFillTx/>
        <a:latin typeface="Arial" charset="0"/>
        <a:ea typeface="ＭＳ Ｐゴシック" charset="0"/>
        <a:cs typeface="+mn-cs"/>
      </a:defRPr>
    </a:lvl7pPr>
    <a:lvl8pPr marL="3200400" algn="l" defTabSz="457200" rtl="0" eaLnBrk="1" latinLnBrk="0" hangingPunct="1">
      <a:defRPr kern="1200">
        <a:solidFill>
          <a:schemeClr val="tx1"/>
        </a:solidFill>
        <a:uFillTx/>
        <a:latin typeface="Arial" charset="0"/>
        <a:ea typeface="ＭＳ Ｐゴシック" charset="0"/>
        <a:cs typeface="+mn-cs"/>
      </a:defRPr>
    </a:lvl8pPr>
    <a:lvl9pPr marL="3657600" algn="l" defTabSz="457200" rtl="0" eaLnBrk="1" latinLnBrk="0" hangingPunct="1">
      <a:defRPr kern="1200">
        <a:solidFill>
          <a:schemeClr val="tx1"/>
        </a:solidFill>
        <a:uFillTx/>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9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25" autoAdjust="0"/>
    <p:restoredTop sz="92857" autoAdjust="0"/>
  </p:normalViewPr>
  <p:slideViewPr>
    <p:cSldViewPr snapToGrid="0" snapToObjects="1">
      <p:cViewPr>
        <p:scale>
          <a:sx n="114" d="100"/>
          <a:sy n="114" d="100"/>
        </p:scale>
        <p:origin x="352" y="15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3" d="100"/>
          <a:sy n="113" d="100"/>
        </p:scale>
        <p:origin x="-210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uFillTx/>
              </a:defRPr>
            </a:lvl1pPr>
          </a:lstStyle>
          <a:p>
            <a:endParaRPr lang="en-US">
              <a:uFillTx/>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uFillTx/>
              </a:defRPr>
            </a:lvl1pPr>
          </a:lstStyle>
          <a:p>
            <a:fld id="{61684C41-F1E4-1746-B9EE-6EB23FB69C2C}" type="datetimeFigureOut">
              <a:rPr lang="en-US" smtClean="0">
                <a:uFillTx/>
              </a:rPr>
              <a:t>11/8/17</a:t>
            </a:fld>
            <a:endParaRPr lang="en-US">
              <a:uFillTx/>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srgbClr val="000000"/>
            </a:solidFill>
          </a:ln>
        </p:spPr>
        <p:txBody>
          <a:bodyPr vert="horz" lIns="91440" tIns="45720" rIns="91440" bIns="45720" rtlCol="0" anchor="ctr"/>
          <a:lstStyle/>
          <a:p>
            <a:endParaRPr lang="en-US">
              <a:uFillTx/>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uFillTx/>
              </a:defRPr>
            </a:lvl1pPr>
          </a:lstStyle>
          <a:p>
            <a:endParaRPr lang="en-US">
              <a:uFillTx/>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uFillTx/>
              </a:defRPr>
            </a:lvl1pPr>
          </a:lstStyle>
          <a:p>
            <a:fld id="{68B24AD3-3069-BE4F-BC9C-D220061702B3}" type="slidenum">
              <a:rPr lang="en-US" smtClean="0">
                <a:uFillTx/>
              </a:rPr>
              <a:t>‹#›</a:t>
            </a:fld>
            <a:endParaRPr lang="en-US">
              <a:uFillTx/>
            </a:endParaRPr>
          </a:p>
        </p:txBody>
      </p:sp>
    </p:spTree>
    <p:extLst>
      <p:ext uri="{BB962C8B-B14F-4D97-AF65-F5344CB8AC3E}">
        <p14:creationId xmlns:p14="http://schemas.microsoft.com/office/powerpoint/2010/main" val="13730137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uFillTx/>
        <a:latin typeface="+mn-lt"/>
        <a:ea typeface="+mn-ea"/>
        <a:cs typeface="+mn-cs"/>
      </a:defRPr>
    </a:lvl1pPr>
    <a:lvl2pPr marL="457200" algn="l" defTabSz="457200" rtl="0" eaLnBrk="1" latinLnBrk="0" hangingPunct="1">
      <a:defRPr sz="1200" kern="1200">
        <a:solidFill>
          <a:schemeClr val="tx1"/>
        </a:solidFill>
        <a:uFillTx/>
        <a:latin typeface="+mn-lt"/>
        <a:ea typeface="+mn-ea"/>
        <a:cs typeface="+mn-cs"/>
      </a:defRPr>
    </a:lvl2pPr>
    <a:lvl3pPr marL="914400" algn="l" defTabSz="457200" rtl="0" eaLnBrk="1" latinLnBrk="0" hangingPunct="1">
      <a:defRPr sz="1200" kern="1200">
        <a:solidFill>
          <a:schemeClr val="tx1"/>
        </a:solidFill>
        <a:uFillTx/>
        <a:latin typeface="+mn-lt"/>
        <a:ea typeface="+mn-ea"/>
        <a:cs typeface="+mn-cs"/>
      </a:defRPr>
    </a:lvl3pPr>
    <a:lvl4pPr marL="1371600" algn="l" defTabSz="457200" rtl="0" eaLnBrk="1" latinLnBrk="0" hangingPunct="1">
      <a:defRPr sz="1200" kern="1200">
        <a:solidFill>
          <a:schemeClr val="tx1"/>
        </a:solidFill>
        <a:uFillTx/>
        <a:latin typeface="+mn-lt"/>
        <a:ea typeface="+mn-ea"/>
        <a:cs typeface="+mn-cs"/>
      </a:defRPr>
    </a:lvl4pPr>
    <a:lvl5pPr marL="1828800" algn="l" defTabSz="457200" rtl="0" eaLnBrk="1" latinLnBrk="0" hangingPunct="1">
      <a:defRPr sz="1200" kern="1200">
        <a:solidFill>
          <a:schemeClr val="tx1"/>
        </a:solidFill>
        <a:uFillTx/>
        <a:latin typeface="+mn-lt"/>
        <a:ea typeface="+mn-ea"/>
        <a:cs typeface="+mn-cs"/>
      </a:defRPr>
    </a:lvl5pPr>
    <a:lvl6pPr marL="2286000" algn="l" defTabSz="457200" rtl="0" eaLnBrk="1" latinLnBrk="0" hangingPunct="1">
      <a:defRPr sz="1200" kern="1200">
        <a:solidFill>
          <a:schemeClr val="tx1"/>
        </a:solidFill>
        <a:uFillTx/>
        <a:latin typeface="+mn-lt"/>
        <a:ea typeface="+mn-ea"/>
        <a:cs typeface="+mn-cs"/>
      </a:defRPr>
    </a:lvl6pPr>
    <a:lvl7pPr marL="2743200" algn="l" defTabSz="457200" rtl="0" eaLnBrk="1" latinLnBrk="0" hangingPunct="1">
      <a:defRPr sz="1200" kern="1200">
        <a:solidFill>
          <a:schemeClr val="tx1"/>
        </a:solidFill>
        <a:uFillTx/>
        <a:latin typeface="+mn-lt"/>
        <a:ea typeface="+mn-ea"/>
        <a:cs typeface="+mn-cs"/>
      </a:defRPr>
    </a:lvl7pPr>
    <a:lvl8pPr marL="3200400" algn="l" defTabSz="457200" rtl="0" eaLnBrk="1" latinLnBrk="0" hangingPunct="1">
      <a:defRPr sz="1200" kern="1200">
        <a:solidFill>
          <a:schemeClr val="tx1"/>
        </a:solidFill>
        <a:uFillTx/>
        <a:latin typeface="+mn-lt"/>
        <a:ea typeface="+mn-ea"/>
        <a:cs typeface="+mn-cs"/>
      </a:defRPr>
    </a:lvl8pPr>
    <a:lvl9pPr marL="3657600" algn="l" defTabSz="4572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uFillTx/>
            </a:endParaRPr>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1</a:t>
            </a:fld>
            <a:endParaRPr lang="en-US">
              <a:uFillTx/>
            </a:endParaRPr>
          </a:p>
        </p:txBody>
      </p:sp>
    </p:spTree>
    <p:extLst>
      <p:ext uri="{BB962C8B-B14F-4D97-AF65-F5344CB8AC3E}">
        <p14:creationId xmlns:p14="http://schemas.microsoft.com/office/powerpoint/2010/main" val="107574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E67845-F49A-2C42-A37E-94DCBAD38478}" type="slidenum">
              <a:rPr lang="en-US"/>
              <a:pPr/>
              <a:t>10</a:t>
            </a:fld>
            <a:endParaRPr lang="en-US"/>
          </a:p>
        </p:txBody>
      </p:sp>
      <p:sp>
        <p:nvSpPr>
          <p:cNvPr id="1484802" name="Rectangle 2"/>
          <p:cNvSpPr>
            <a:spLocks noGrp="1" noRot="1" noChangeAspect="1" noChangeArrowheads="1" noTextEdit="1"/>
          </p:cNvSpPr>
          <p:nvPr>
            <p:ph type="sldImg"/>
          </p:nvPr>
        </p:nvSpPr>
        <p:spPr>
          <a:ln/>
        </p:spPr>
      </p:sp>
      <p:sp>
        <p:nvSpPr>
          <p:cNvPr id="1484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95254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D69650-7134-8C4D-A3FE-9F84769FEAC7}" type="slidenum">
              <a:rPr lang="en-US"/>
              <a:pPr/>
              <a:t>11</a:t>
            </a:fld>
            <a:endParaRPr lang="en-US"/>
          </a:p>
        </p:txBody>
      </p:sp>
      <p:sp>
        <p:nvSpPr>
          <p:cNvPr id="1512450" name="Rectangle 2"/>
          <p:cNvSpPr>
            <a:spLocks noGrp="1" noRot="1" noChangeAspect="1" noChangeArrowheads="1" noTextEdit="1"/>
          </p:cNvSpPr>
          <p:nvPr>
            <p:ph type="sldImg"/>
          </p:nvPr>
        </p:nvSpPr>
        <p:spPr>
          <a:ln/>
        </p:spPr>
      </p:sp>
      <p:sp>
        <p:nvSpPr>
          <p:cNvPr id="1512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58367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F80002-3060-BF47-88E6-A8A1055BCED3}" type="slidenum">
              <a:rPr lang="en-US"/>
              <a:pPr/>
              <a:t>12</a:t>
            </a:fld>
            <a:endParaRPr lang="en-US"/>
          </a:p>
        </p:txBody>
      </p:sp>
      <p:sp>
        <p:nvSpPr>
          <p:cNvPr id="1490946" name="Rectangle 2"/>
          <p:cNvSpPr>
            <a:spLocks noGrp="1" noRot="1" noChangeAspect="1" noChangeArrowheads="1" noTextEdit="1"/>
          </p:cNvSpPr>
          <p:nvPr>
            <p:ph type="sldImg"/>
          </p:nvPr>
        </p:nvSpPr>
        <p:spPr>
          <a:ln/>
        </p:spPr>
      </p:sp>
      <p:sp>
        <p:nvSpPr>
          <p:cNvPr id="1490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73930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7D767A-E795-2B45-A279-9AEBDA6F1EB5}" type="slidenum">
              <a:rPr lang="en-US"/>
              <a:pPr/>
              <a:t>13</a:t>
            </a:fld>
            <a:endParaRPr lang="en-US"/>
          </a:p>
        </p:txBody>
      </p:sp>
      <p:sp>
        <p:nvSpPr>
          <p:cNvPr id="1491970" name="Rectangle 2"/>
          <p:cNvSpPr>
            <a:spLocks noGrp="1" noRot="1" noChangeAspect="1" noChangeArrowheads="1" noTextEdit="1"/>
          </p:cNvSpPr>
          <p:nvPr>
            <p:ph type="sldImg"/>
          </p:nvPr>
        </p:nvSpPr>
        <p:spPr>
          <a:ln/>
        </p:spPr>
      </p:sp>
      <p:sp>
        <p:nvSpPr>
          <p:cNvPr id="1491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3015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D4CF67-7D03-084C-B57D-07928314C306}" type="slidenum">
              <a:rPr lang="en-US"/>
              <a:pPr/>
              <a:t>14</a:t>
            </a:fld>
            <a:endParaRPr lang="en-US"/>
          </a:p>
        </p:txBody>
      </p:sp>
      <p:sp>
        <p:nvSpPr>
          <p:cNvPr id="1513474" name="Rectangle 2"/>
          <p:cNvSpPr>
            <a:spLocks noGrp="1" noRot="1" noChangeAspect="1" noChangeArrowheads="1" noTextEdit="1"/>
          </p:cNvSpPr>
          <p:nvPr>
            <p:ph type="sldImg"/>
          </p:nvPr>
        </p:nvSpPr>
        <p:spPr>
          <a:ln/>
        </p:spPr>
      </p:sp>
      <p:sp>
        <p:nvSpPr>
          <p:cNvPr id="1513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25525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62453A-D5CA-EE4C-8EC7-6D085669A729}" type="slidenum">
              <a:rPr lang="en-US"/>
              <a:pPr/>
              <a:t>15</a:t>
            </a:fld>
            <a:endParaRPr lang="en-US"/>
          </a:p>
        </p:txBody>
      </p:sp>
      <p:sp>
        <p:nvSpPr>
          <p:cNvPr id="1517570" name="Rectangle 2"/>
          <p:cNvSpPr>
            <a:spLocks noGrp="1" noRot="1" noChangeAspect="1" noChangeArrowheads="1" noTextEdit="1"/>
          </p:cNvSpPr>
          <p:nvPr>
            <p:ph type="sldImg"/>
          </p:nvPr>
        </p:nvSpPr>
        <p:spPr>
          <a:ln/>
        </p:spPr>
      </p:sp>
      <p:sp>
        <p:nvSpPr>
          <p:cNvPr id="1517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43811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57D0F3-70A1-9D44-A3CF-6B3BCE7A9649}" type="slidenum">
              <a:rPr lang="en-US"/>
              <a:pPr/>
              <a:t>16</a:t>
            </a:fld>
            <a:endParaRPr lang="en-US"/>
          </a:p>
        </p:txBody>
      </p:sp>
      <p:sp>
        <p:nvSpPr>
          <p:cNvPr id="1519618" name="Rectangle 2"/>
          <p:cNvSpPr>
            <a:spLocks noGrp="1" noRot="1" noChangeAspect="1" noChangeArrowheads="1" noTextEdit="1"/>
          </p:cNvSpPr>
          <p:nvPr>
            <p:ph type="sldImg"/>
          </p:nvPr>
        </p:nvSpPr>
        <p:spPr>
          <a:ln/>
        </p:spPr>
      </p:sp>
      <p:sp>
        <p:nvSpPr>
          <p:cNvPr id="1519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32833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B8A9DB-DACB-5D4B-B992-89192AF7F58F}" type="slidenum">
              <a:rPr lang="en-US"/>
              <a:pPr/>
              <a:t>17</a:t>
            </a:fld>
            <a:endParaRPr lang="en-US"/>
          </a:p>
        </p:txBody>
      </p:sp>
      <p:sp>
        <p:nvSpPr>
          <p:cNvPr id="1487874" name="Rectangle 2"/>
          <p:cNvSpPr>
            <a:spLocks noGrp="1" noRot="1" noChangeAspect="1" noChangeArrowheads="1" noTextEdit="1"/>
          </p:cNvSpPr>
          <p:nvPr>
            <p:ph type="sldImg"/>
          </p:nvPr>
        </p:nvSpPr>
        <p:spPr>
          <a:ln/>
        </p:spPr>
      </p:sp>
      <p:sp>
        <p:nvSpPr>
          <p:cNvPr id="1487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70962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C5C3D7-2B2E-BD4B-9C82-6A9D6B27C168}" type="slidenum">
              <a:rPr lang="en-US"/>
              <a:pPr/>
              <a:t>18</a:t>
            </a:fld>
            <a:endParaRPr lang="en-US"/>
          </a:p>
        </p:txBody>
      </p:sp>
      <p:sp>
        <p:nvSpPr>
          <p:cNvPr id="1496066" name="Rectangle 2"/>
          <p:cNvSpPr>
            <a:spLocks noGrp="1" noRot="1" noChangeAspect="1" noChangeArrowheads="1" noTextEdit="1"/>
          </p:cNvSpPr>
          <p:nvPr>
            <p:ph type="sldImg"/>
          </p:nvPr>
        </p:nvSpPr>
        <p:spPr>
          <a:ln/>
        </p:spPr>
      </p:sp>
      <p:sp>
        <p:nvSpPr>
          <p:cNvPr id="1496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68137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059E2-7191-5842-B594-9E33BE3E5CB7}" type="slidenum">
              <a:rPr lang="en-US"/>
              <a:pPr/>
              <a:t>19</a:t>
            </a:fld>
            <a:endParaRPr lang="en-US"/>
          </a:p>
        </p:txBody>
      </p:sp>
      <p:sp>
        <p:nvSpPr>
          <p:cNvPr id="1497090" name="Rectangle 2"/>
          <p:cNvSpPr>
            <a:spLocks noGrp="1" noRot="1" noChangeAspect="1" noChangeArrowheads="1" noTextEdit="1"/>
          </p:cNvSpPr>
          <p:nvPr>
            <p:ph type="sldImg"/>
          </p:nvPr>
        </p:nvSpPr>
        <p:spPr>
          <a:ln/>
        </p:spPr>
      </p:sp>
      <p:sp>
        <p:nvSpPr>
          <p:cNvPr id="1497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8687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3CCD4A-CC96-E14E-8727-0115F87F67DD}" type="slidenum">
              <a:rPr lang="en-US"/>
              <a:pPr/>
              <a:t>2</a:t>
            </a:fld>
            <a:endParaRPr lang="en-US"/>
          </a:p>
        </p:txBody>
      </p:sp>
      <p:sp>
        <p:nvSpPr>
          <p:cNvPr id="1477634" name="Rectangle 2"/>
          <p:cNvSpPr>
            <a:spLocks noGrp="1" noRot="1" noChangeAspect="1" noChangeArrowheads="1" noTextEdit="1"/>
          </p:cNvSpPr>
          <p:nvPr>
            <p:ph type="sldImg"/>
          </p:nvPr>
        </p:nvSpPr>
        <p:spPr>
          <a:ln/>
        </p:spPr>
      </p:sp>
      <p:sp>
        <p:nvSpPr>
          <p:cNvPr id="1477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2224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E18093-9136-3043-909B-F56AA749C4EC}" type="slidenum">
              <a:rPr lang="en-US"/>
              <a:pPr/>
              <a:t>20</a:t>
            </a:fld>
            <a:endParaRPr lang="en-US"/>
          </a:p>
        </p:txBody>
      </p:sp>
      <p:sp>
        <p:nvSpPr>
          <p:cNvPr id="1498114" name="Rectangle 2"/>
          <p:cNvSpPr>
            <a:spLocks noGrp="1" noRot="1" noChangeAspect="1" noChangeArrowheads="1" noTextEdit="1"/>
          </p:cNvSpPr>
          <p:nvPr>
            <p:ph type="sldImg"/>
          </p:nvPr>
        </p:nvSpPr>
        <p:spPr>
          <a:ln/>
        </p:spPr>
      </p:sp>
      <p:sp>
        <p:nvSpPr>
          <p:cNvPr id="1498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67172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093CBE-BEA5-EF49-AF8D-D04F4D03FE95}" type="slidenum">
              <a:rPr lang="en-US"/>
              <a:pPr/>
              <a:t>21</a:t>
            </a:fld>
            <a:endParaRPr lang="en-US"/>
          </a:p>
        </p:txBody>
      </p:sp>
      <p:sp>
        <p:nvSpPr>
          <p:cNvPr id="1499138" name="Rectangle 2"/>
          <p:cNvSpPr>
            <a:spLocks noGrp="1" noRot="1" noChangeAspect="1" noChangeArrowheads="1" noTextEdit="1"/>
          </p:cNvSpPr>
          <p:nvPr>
            <p:ph type="sldImg"/>
          </p:nvPr>
        </p:nvSpPr>
        <p:spPr>
          <a:ln/>
        </p:spPr>
      </p:sp>
      <p:sp>
        <p:nvSpPr>
          <p:cNvPr id="1499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55943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9ABF00-12C6-BB4A-A34D-1003B30CDB46}" type="slidenum">
              <a:rPr lang="en-US"/>
              <a:pPr/>
              <a:t>22</a:t>
            </a:fld>
            <a:endParaRPr lang="en-US"/>
          </a:p>
        </p:txBody>
      </p:sp>
      <p:sp>
        <p:nvSpPr>
          <p:cNvPr id="1500162" name="Rectangle 2"/>
          <p:cNvSpPr>
            <a:spLocks noGrp="1" noRot="1" noChangeAspect="1" noChangeArrowheads="1" noTextEdit="1"/>
          </p:cNvSpPr>
          <p:nvPr>
            <p:ph type="sldImg"/>
          </p:nvPr>
        </p:nvSpPr>
        <p:spPr>
          <a:ln/>
        </p:spPr>
      </p:sp>
      <p:sp>
        <p:nvSpPr>
          <p:cNvPr id="1500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48880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7DE45F-BA72-B544-A9E8-3F6CC6B863B2}" type="slidenum">
              <a:rPr lang="en-US"/>
              <a:pPr/>
              <a:t>23</a:t>
            </a:fld>
            <a:endParaRPr lang="en-US"/>
          </a:p>
        </p:txBody>
      </p:sp>
      <p:sp>
        <p:nvSpPr>
          <p:cNvPr id="1552386" name="Rectangle 2"/>
          <p:cNvSpPr>
            <a:spLocks noGrp="1" noRot="1" noChangeAspect="1" noChangeArrowheads="1" noTextEdit="1"/>
          </p:cNvSpPr>
          <p:nvPr>
            <p:ph type="sldImg"/>
          </p:nvPr>
        </p:nvSpPr>
        <p:spPr>
          <a:ln/>
        </p:spPr>
      </p:sp>
      <p:sp>
        <p:nvSpPr>
          <p:cNvPr id="1552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15323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15013B-5619-684A-8AA3-DB244534ADA8}" type="slidenum">
              <a:rPr lang="en-US"/>
              <a:pPr/>
              <a:t>24</a:t>
            </a:fld>
            <a:endParaRPr lang="en-US"/>
          </a:p>
        </p:txBody>
      </p:sp>
      <p:sp>
        <p:nvSpPr>
          <p:cNvPr id="1554434" name="Rectangle 2"/>
          <p:cNvSpPr>
            <a:spLocks noGrp="1" noRot="1" noChangeAspect="1" noChangeArrowheads="1" noTextEdit="1"/>
          </p:cNvSpPr>
          <p:nvPr>
            <p:ph type="sldImg"/>
          </p:nvPr>
        </p:nvSpPr>
        <p:spPr>
          <a:ln/>
        </p:spPr>
      </p:sp>
      <p:sp>
        <p:nvSpPr>
          <p:cNvPr id="1554435" name="Rectangle 3"/>
          <p:cNvSpPr>
            <a:spLocks noGrp="1" noChangeArrowheads="1"/>
          </p:cNvSpPr>
          <p:nvPr>
            <p:ph type="body" idx="1"/>
          </p:nvPr>
        </p:nvSpPr>
        <p:spPr/>
        <p:txBody>
          <a:bodyPr/>
          <a:lstStyle/>
          <a:p>
            <a:r>
              <a:rPr lang="en-US" dirty="0"/>
              <a:t>Qualification problem</a:t>
            </a:r>
          </a:p>
        </p:txBody>
      </p:sp>
    </p:spTree>
    <p:extLst>
      <p:ext uri="{BB962C8B-B14F-4D97-AF65-F5344CB8AC3E}">
        <p14:creationId xmlns:p14="http://schemas.microsoft.com/office/powerpoint/2010/main" val="1462425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06F18E-CA83-9B42-8C02-CBC6CBC502EC}" type="slidenum">
              <a:rPr lang="en-US"/>
              <a:pPr/>
              <a:t>25</a:t>
            </a:fld>
            <a:endParaRPr lang="en-US"/>
          </a:p>
        </p:txBody>
      </p:sp>
      <p:sp>
        <p:nvSpPr>
          <p:cNvPr id="1556482" name="Rectangle 2"/>
          <p:cNvSpPr>
            <a:spLocks noGrp="1" noRot="1" noChangeAspect="1" noChangeArrowheads="1" noTextEdit="1"/>
          </p:cNvSpPr>
          <p:nvPr>
            <p:ph type="sldImg"/>
          </p:nvPr>
        </p:nvSpPr>
        <p:spPr>
          <a:ln/>
        </p:spPr>
      </p:sp>
      <p:sp>
        <p:nvSpPr>
          <p:cNvPr id="1556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480053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06F18E-CA83-9B42-8C02-CBC6CBC502EC}" type="slidenum">
              <a:rPr lang="en-US"/>
              <a:pPr/>
              <a:t>26</a:t>
            </a:fld>
            <a:endParaRPr lang="en-US"/>
          </a:p>
        </p:txBody>
      </p:sp>
      <p:sp>
        <p:nvSpPr>
          <p:cNvPr id="1556482" name="Rectangle 2"/>
          <p:cNvSpPr>
            <a:spLocks noGrp="1" noRot="1" noChangeAspect="1" noChangeArrowheads="1" noTextEdit="1"/>
          </p:cNvSpPr>
          <p:nvPr>
            <p:ph type="sldImg"/>
          </p:nvPr>
        </p:nvSpPr>
        <p:spPr>
          <a:ln/>
        </p:spPr>
      </p:sp>
      <p:sp>
        <p:nvSpPr>
          <p:cNvPr id="1556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60875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7A7B72-ED5A-E141-B4F1-6294A36152F1}" type="slidenum">
              <a:rPr lang="en-US"/>
              <a:pPr/>
              <a:t>27</a:t>
            </a:fld>
            <a:endParaRPr lang="en-US"/>
          </a:p>
        </p:txBody>
      </p:sp>
      <p:sp>
        <p:nvSpPr>
          <p:cNvPr id="1599490" name="Rectangle 2"/>
          <p:cNvSpPr>
            <a:spLocks noGrp="1" noRot="1" noChangeAspect="1" noChangeArrowheads="1" noTextEdit="1"/>
          </p:cNvSpPr>
          <p:nvPr>
            <p:ph type="sldImg"/>
          </p:nvPr>
        </p:nvSpPr>
        <p:spPr>
          <a:ln/>
        </p:spPr>
      </p:sp>
      <p:sp>
        <p:nvSpPr>
          <p:cNvPr id="1599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897759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E6BB6D-6ECD-1C4B-B6B0-8F7111B18C3D}" type="slidenum">
              <a:rPr lang="en-US"/>
              <a:pPr/>
              <a:t>28</a:t>
            </a:fld>
            <a:endParaRPr lang="en-US"/>
          </a:p>
        </p:txBody>
      </p:sp>
      <p:sp>
        <p:nvSpPr>
          <p:cNvPr id="1573890" name="Rectangle 2"/>
          <p:cNvSpPr>
            <a:spLocks noGrp="1" noRot="1" noChangeAspect="1" noChangeArrowheads="1" noTextEdit="1"/>
          </p:cNvSpPr>
          <p:nvPr>
            <p:ph type="sldImg"/>
          </p:nvPr>
        </p:nvSpPr>
        <p:spPr>
          <a:ln/>
        </p:spPr>
      </p:sp>
      <p:sp>
        <p:nvSpPr>
          <p:cNvPr id="1573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13828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8C74CA-1B17-374E-9BEB-7AEEBF331426}" type="slidenum">
              <a:rPr lang="en-US"/>
              <a:pPr/>
              <a:t>3</a:t>
            </a:fld>
            <a:endParaRPr lang="en-US"/>
          </a:p>
        </p:txBody>
      </p:sp>
      <p:sp>
        <p:nvSpPr>
          <p:cNvPr id="1478658" name="Rectangle 2"/>
          <p:cNvSpPr>
            <a:spLocks noGrp="1" noRot="1" noChangeAspect="1" noChangeArrowheads="1" noTextEdit="1"/>
          </p:cNvSpPr>
          <p:nvPr>
            <p:ph type="sldImg"/>
          </p:nvPr>
        </p:nvSpPr>
        <p:spPr>
          <a:ln/>
        </p:spPr>
      </p:sp>
      <p:sp>
        <p:nvSpPr>
          <p:cNvPr id="1478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96370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871FDB-E351-D743-B512-003A19B99C0A}" type="slidenum">
              <a:rPr lang="en-US"/>
              <a:pPr/>
              <a:t>4</a:t>
            </a:fld>
            <a:endParaRPr lang="en-US"/>
          </a:p>
        </p:txBody>
      </p:sp>
      <p:sp>
        <p:nvSpPr>
          <p:cNvPr id="1479682" name="Rectangle 2"/>
          <p:cNvSpPr>
            <a:spLocks noGrp="1" noRot="1" noChangeAspect="1" noChangeArrowheads="1" noTextEdit="1"/>
          </p:cNvSpPr>
          <p:nvPr>
            <p:ph type="sldImg"/>
          </p:nvPr>
        </p:nvSpPr>
        <p:spPr>
          <a:ln/>
        </p:spPr>
      </p:sp>
      <p:sp>
        <p:nvSpPr>
          <p:cNvPr id="1479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1153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5613FA-A565-914D-923A-96D7AA46441A}" type="slidenum">
              <a:rPr lang="en-US"/>
              <a:pPr/>
              <a:t>5</a:t>
            </a:fld>
            <a:endParaRPr lang="en-US"/>
          </a:p>
        </p:txBody>
      </p:sp>
      <p:sp>
        <p:nvSpPr>
          <p:cNvPr id="1481730" name="Rectangle 2"/>
          <p:cNvSpPr>
            <a:spLocks noGrp="1" noRot="1" noChangeAspect="1" noChangeArrowheads="1" noTextEdit="1"/>
          </p:cNvSpPr>
          <p:nvPr>
            <p:ph type="sldImg"/>
          </p:nvPr>
        </p:nvSpPr>
        <p:spPr>
          <a:ln/>
        </p:spPr>
      </p:sp>
      <p:sp>
        <p:nvSpPr>
          <p:cNvPr id="1481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0667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5613FA-A565-914D-923A-96D7AA46441A}" type="slidenum">
              <a:rPr lang="en-US"/>
              <a:pPr/>
              <a:t>6</a:t>
            </a:fld>
            <a:endParaRPr lang="en-US"/>
          </a:p>
        </p:txBody>
      </p:sp>
      <p:sp>
        <p:nvSpPr>
          <p:cNvPr id="1481730" name="Rectangle 2"/>
          <p:cNvSpPr>
            <a:spLocks noGrp="1" noRot="1" noChangeAspect="1" noChangeArrowheads="1" noTextEdit="1"/>
          </p:cNvSpPr>
          <p:nvPr>
            <p:ph type="sldImg"/>
          </p:nvPr>
        </p:nvSpPr>
        <p:spPr>
          <a:ln/>
        </p:spPr>
      </p:sp>
      <p:sp>
        <p:nvSpPr>
          <p:cNvPr id="1481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55344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D1CBD9-6162-5742-A5AF-B7E3DE906A00}" type="slidenum">
              <a:rPr lang="en-US"/>
              <a:pPr/>
              <a:t>7</a:t>
            </a:fld>
            <a:endParaRPr lang="en-US"/>
          </a:p>
        </p:txBody>
      </p:sp>
      <p:sp>
        <p:nvSpPr>
          <p:cNvPr id="1503234" name="Rectangle 2"/>
          <p:cNvSpPr>
            <a:spLocks noGrp="1" noRot="1" noChangeAspect="1" noChangeArrowheads="1" noTextEdit="1"/>
          </p:cNvSpPr>
          <p:nvPr>
            <p:ph type="sldImg"/>
          </p:nvPr>
        </p:nvSpPr>
        <p:spPr>
          <a:ln/>
        </p:spPr>
      </p:sp>
      <p:sp>
        <p:nvSpPr>
          <p:cNvPr id="1503235" name="Rectangle 3"/>
          <p:cNvSpPr>
            <a:spLocks noGrp="1" noChangeArrowheads="1"/>
          </p:cNvSpPr>
          <p:nvPr>
            <p:ph type="body" idx="1"/>
          </p:nvPr>
        </p:nvSpPr>
        <p:spPr/>
        <p:txBody>
          <a:bodyPr/>
          <a:lstStyle/>
          <a:p>
            <a:r>
              <a:rPr lang="en-US" dirty="0"/>
              <a:t>How many have had a previous introduction to probability?</a:t>
            </a:r>
          </a:p>
        </p:txBody>
      </p:sp>
    </p:spTree>
    <p:extLst>
      <p:ext uri="{BB962C8B-B14F-4D97-AF65-F5344CB8AC3E}">
        <p14:creationId xmlns:p14="http://schemas.microsoft.com/office/powerpoint/2010/main" val="748169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7656AE-A59D-7444-AFE5-87D97384A54C}" type="slidenum">
              <a:rPr lang="en-US"/>
              <a:pPr/>
              <a:t>8</a:t>
            </a:fld>
            <a:endParaRPr lang="en-US"/>
          </a:p>
        </p:txBody>
      </p:sp>
      <p:sp>
        <p:nvSpPr>
          <p:cNvPr id="1505282" name="Rectangle 2"/>
          <p:cNvSpPr>
            <a:spLocks noGrp="1" noRot="1" noChangeAspect="1" noChangeArrowheads="1" noTextEdit="1"/>
          </p:cNvSpPr>
          <p:nvPr>
            <p:ph type="sldImg"/>
          </p:nvPr>
        </p:nvSpPr>
        <p:spPr>
          <a:ln/>
        </p:spPr>
      </p:sp>
      <p:sp>
        <p:nvSpPr>
          <p:cNvPr id="1505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51738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7656AE-A59D-7444-AFE5-87D97384A54C}" type="slidenum">
              <a:rPr lang="en-US"/>
              <a:pPr/>
              <a:t>9</a:t>
            </a:fld>
            <a:endParaRPr lang="en-US"/>
          </a:p>
        </p:txBody>
      </p:sp>
      <p:sp>
        <p:nvSpPr>
          <p:cNvPr id="1505282" name="Rectangle 2"/>
          <p:cNvSpPr>
            <a:spLocks noGrp="1" noRot="1" noChangeAspect="1" noChangeArrowheads="1" noTextEdit="1"/>
          </p:cNvSpPr>
          <p:nvPr>
            <p:ph type="sldImg"/>
          </p:nvPr>
        </p:nvSpPr>
        <p:spPr>
          <a:ln/>
        </p:spPr>
      </p:sp>
      <p:sp>
        <p:nvSpPr>
          <p:cNvPr id="1505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89503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60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5ECD5-515E-4817-8A06-1D2ED2C83850}" type="datetime4">
              <a:rPr lang="en-US" smtClean="0"/>
              <a:pPr/>
              <a:t>November 8, 2017</a:t>
            </a:fld>
            <a:endParaRPr lang="en-US"/>
          </a:p>
        </p:txBody>
      </p:sp>
      <p:sp>
        <p:nvSpPr>
          <p:cNvPr id="5" name="Footer Placeholder 4"/>
          <p:cNvSpPr>
            <a:spLocks noGrp="1"/>
          </p:cNvSpPr>
          <p:nvPr>
            <p:ph type="ftr" sz="quarter" idx="11"/>
          </p:nvPr>
        </p:nvSpPr>
        <p:spPr/>
        <p:txBody>
          <a:bodyPr/>
          <a:lstStyle/>
          <a:p>
            <a:endParaRPr lang="en-US">
              <a:uFillTx/>
            </a:endParaRP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754ED01-E2A0-4C1E-8E21-014B99041579}" type="slidenum">
              <a:rPr lang="en-US" smtClean="0">
                <a:uFillTx/>
              </a:rPr>
              <a:pPr/>
              <a:t>‹#›</a:t>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CA070-D3B8-8C41-9F7B-846270079D77}" type="datetimeFigureOut">
              <a:rPr lang="en-US" smtClean="0">
                <a:uFillTx/>
              </a:rPr>
              <a:t>11/8/17</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264BC228-650C-5443-AF07-AD394F0FD572}" type="slidenum">
              <a:rPr lang="en-US" smtClean="0">
                <a:uFillTx/>
              </a:rPr>
              <a:pPr/>
              <a:t>‹#›</a:t>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CA070-D3B8-8C41-9F7B-846270079D77}" type="datetimeFigureOut">
              <a:rPr lang="en-US" smtClean="0">
                <a:uFillTx/>
              </a:rPr>
              <a:t>11/8/17</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DB36D8AD-7274-E34F-83E9-BD647F63C74B}" type="slidenum">
              <a:rPr lang="en-US" smtClean="0">
                <a:uFillTx/>
              </a:rPr>
              <a:pPr/>
              <a:t>‹#›</a:t>
            </a:fld>
            <a:endParaRPr lang="en-US">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val="60907757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a:t>Click to edit Master title style</a:t>
            </a:r>
          </a:p>
        </p:txBody>
      </p:sp>
      <p:sp>
        <p:nvSpPr>
          <p:cNvPr id="3" name="Table Placeholder 2"/>
          <p:cNvSpPr>
            <a:spLocks noGrp="1"/>
          </p:cNvSpPr>
          <p:nvPr>
            <p:ph type="tbl" idx="1"/>
          </p:nvPr>
        </p:nvSpPr>
        <p:spPr>
          <a:xfrm>
            <a:off x="457200" y="1295400"/>
            <a:ext cx="8178800" cy="47625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fld id="{942120D2-3948-4F8F-BE5D-E7E7D97880B2}" type="datetime4">
              <a:rPr lang="en-US" smtClean="0"/>
              <a:pPr/>
              <a:t>November 8, 2017</a:t>
            </a:fld>
            <a:endParaRPr lang="en-US" dirty="0" err="1"/>
          </a:p>
        </p:txBody>
      </p:sp>
      <p:sp>
        <p:nvSpPr>
          <p:cNvPr id="5" name="Rectangle 5"/>
          <p:cNvSpPr>
            <a:spLocks noGrp="1" noChangeArrowheads="1"/>
          </p:cNvSpPr>
          <p:nvPr>
            <p:ph type="ftr" sz="quarter" idx="11"/>
          </p:nvPr>
        </p:nvSpPr>
        <p:spPr>
          <a:ln/>
        </p:spPr>
        <p:txBody>
          <a:bodyPr/>
          <a:lstStyle>
            <a:lvl1pPr>
              <a:defRPr/>
            </a:lvl1pPr>
          </a:lstStyle>
          <a:p>
            <a:r>
              <a:rPr lang="en-US">
                <a:uFillTx/>
              </a:rPr>
              <a:t>CSCI561 FALL 2014 Discussion  </a:t>
            </a:r>
            <a:endParaRPr lang="en-US" dirty="0">
              <a:uFillTx/>
            </a:endParaRPr>
          </a:p>
        </p:txBody>
      </p:sp>
      <p:sp>
        <p:nvSpPr>
          <p:cNvPr id="6" name="Rectangle 6"/>
          <p:cNvSpPr>
            <a:spLocks noGrp="1" noChangeArrowheads="1"/>
          </p:cNvSpPr>
          <p:nvPr>
            <p:ph type="sldNum" sz="quarter" idx="12"/>
          </p:nvPr>
        </p:nvSpPr>
        <p:spPr>
          <a:ln/>
        </p:spPr>
        <p:txBody>
          <a:bodyPr/>
          <a:lstStyle>
            <a:lvl1pPr>
              <a:defRPr/>
            </a:lvl1pPr>
          </a:lstStyle>
          <a:p>
            <a:fld id="{560FE452-C703-584A-BEE3-46230073E6B1}" type="slidenum">
              <a:rPr lang="en-US" smtClean="0">
                <a:uFillTx/>
              </a:rPr>
              <a:pPr/>
              <a:t>‹#›</a:t>
            </a:fld>
            <a:endParaRPr lang="en-US">
              <a:uFillTx/>
            </a:endParaRPr>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val="60907757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60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25FC387-D6ED-8F40-826E-ED0E74977C77}"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33999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2D3A695E-CF49-844C-908C-762332DE5207}"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2545137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7200" b="0" cap="none"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Slide Number Placeholder 7"/>
          <p:cNvSpPr>
            <a:spLocks noGrp="1"/>
          </p:cNvSpPr>
          <p:nvPr>
            <p:ph type="sldNum" sz="quarter" idx="11"/>
          </p:nvPr>
        </p:nvSpPr>
        <p:spPr/>
        <p:txBody>
          <a:bodyPr/>
          <a:lstStyle/>
          <a:p>
            <a:fld id="{F2A70B9C-C57A-3D4C-A52F-B9A7773FFEFE}" type="slidenum">
              <a:rPr lang="en-US" smtClean="0">
                <a:solidFill>
                  <a:srgbClr val="D1282E"/>
                </a:solidFill>
              </a:rPr>
              <a:pPr/>
              <a:t>‹#›</a:t>
            </a:fld>
            <a:endParaRPr lang="en-US">
              <a:solidFill>
                <a:srgbClr val="D1282E"/>
              </a:solidFill>
            </a:endParaRPr>
          </a:p>
        </p:txBody>
      </p:sp>
      <p:sp>
        <p:nvSpPr>
          <p:cNvPr id="9" name="Footer Placeholder 8"/>
          <p:cNvSpPr>
            <a:spLocks noGrp="1"/>
          </p:cNvSpPr>
          <p:nvPr>
            <p:ph type="ftr" sz="quarter" idx="12"/>
          </p:nvPr>
        </p:nvSpPr>
        <p:spPr/>
        <p:txBody>
          <a:bodyPr/>
          <a:lstStyle/>
          <a:p>
            <a:endParaRPr lang="en-US">
              <a:solidFill>
                <a:srgbClr val="000000"/>
              </a:solidFill>
            </a:endParaRPr>
          </a:p>
        </p:txBody>
      </p:sp>
    </p:spTree>
    <p:extLst>
      <p:ext uri="{BB962C8B-B14F-4D97-AF65-F5344CB8AC3E}">
        <p14:creationId xmlns:p14="http://schemas.microsoft.com/office/powerpoint/2010/main" val="13960392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3C6A6ADA-231C-2F4E-9AF9-D7EAFFA7E302}"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5974893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Footer Placeholder 7"/>
          <p:cNvSpPr>
            <a:spLocks noGrp="1"/>
          </p:cNvSpPr>
          <p:nvPr>
            <p:ph type="ftr" sz="quarter" idx="11"/>
          </p:nvPr>
        </p:nvSpPr>
        <p:spPr/>
        <p:txBody>
          <a:bodyPr/>
          <a:lstStyle/>
          <a:p>
            <a:endParaRPr lang="en-US">
              <a:solidFill>
                <a:srgbClr val="000000"/>
              </a:solidFill>
            </a:endParaRPr>
          </a:p>
        </p:txBody>
      </p:sp>
      <p:sp>
        <p:nvSpPr>
          <p:cNvPr id="9" name="Slide Number Placeholder 8"/>
          <p:cNvSpPr>
            <a:spLocks noGrp="1"/>
          </p:cNvSpPr>
          <p:nvPr>
            <p:ph type="sldNum" sz="quarter" idx="12"/>
          </p:nvPr>
        </p:nvSpPr>
        <p:spPr/>
        <p:txBody>
          <a:bodyPr/>
          <a:lstStyle/>
          <a:p>
            <a:fld id="{4E0E8C61-63B8-9343-8A74-941ED303D62D}"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418668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CA070-D3B8-8C41-9F7B-846270079D77}" type="datetimeFigureOut">
              <a:rPr lang="en-US" smtClean="0">
                <a:uFillTx/>
              </a:rPr>
              <a:t>11/8/17</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68367B37-5408-8848-BA1A-2C039AA52483}" type="slidenum">
              <a:rPr lang="en-US" smtClean="0">
                <a:uFillTx/>
              </a:rPr>
              <a:pPr/>
              <a:t>‹#›</a:t>
            </a:fld>
            <a:endParaRPr lang="en-US">
              <a:uFillTx/>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srgbClr val="000000"/>
              </a:solidFill>
            </a:endParaRPr>
          </a:p>
        </p:txBody>
      </p:sp>
      <p:sp>
        <p:nvSpPr>
          <p:cNvPr id="4" name="Footer Placeholder 3"/>
          <p:cNvSpPr>
            <a:spLocks noGrp="1"/>
          </p:cNvSpPr>
          <p:nvPr>
            <p:ph type="ftr" sz="quarter" idx="11"/>
          </p:nvPr>
        </p:nvSpPr>
        <p:spPr/>
        <p:txBody>
          <a:bodyPr/>
          <a:lstStyle/>
          <a:p>
            <a:endParaRPr lang="en-US">
              <a:solidFill>
                <a:srgbClr val="000000"/>
              </a:solidFill>
            </a:endParaRPr>
          </a:p>
        </p:txBody>
      </p:sp>
      <p:sp>
        <p:nvSpPr>
          <p:cNvPr id="5" name="Slide Number Placeholder 4"/>
          <p:cNvSpPr>
            <a:spLocks noGrp="1"/>
          </p:cNvSpPr>
          <p:nvPr>
            <p:ph type="sldNum" sz="quarter" idx="12"/>
          </p:nvPr>
        </p:nvSpPr>
        <p:spPr/>
        <p:txBody>
          <a:bodyPr/>
          <a:lstStyle/>
          <a:p>
            <a:fld id="{EA868E83-1B78-5545-806D-587471DC150E}"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3239636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00000"/>
              </a:solidFill>
            </a:endParaRPr>
          </a:p>
        </p:txBody>
      </p:sp>
      <p:sp>
        <p:nvSpPr>
          <p:cNvPr id="3" name="Footer Placeholder 2"/>
          <p:cNvSpPr>
            <a:spLocks noGrp="1"/>
          </p:cNvSpPr>
          <p:nvPr>
            <p:ph type="ftr" sz="quarter" idx="11"/>
          </p:nvPr>
        </p:nvSpPr>
        <p:spPr/>
        <p:txBody>
          <a:bodyPr/>
          <a:lstStyle/>
          <a:p>
            <a:endParaRPr lang="en-US">
              <a:solidFill>
                <a:srgbClr val="000000"/>
              </a:solidFill>
            </a:endParaRPr>
          </a:p>
        </p:txBody>
      </p:sp>
      <p:sp>
        <p:nvSpPr>
          <p:cNvPr id="4" name="Slide Number Placeholder 3"/>
          <p:cNvSpPr>
            <a:spLocks noGrp="1"/>
          </p:cNvSpPr>
          <p:nvPr>
            <p:ph type="sldNum" sz="quarter" idx="12"/>
          </p:nvPr>
        </p:nvSpPr>
        <p:spPr/>
        <p:txBody>
          <a:bodyPr/>
          <a:lstStyle/>
          <a:p>
            <a:fld id="{8C2624EC-1F17-4A4F-B36C-388417E6C1F2}"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7419760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D421B90F-881D-8344-A850-3DEAE14EA74D}" type="slidenum">
              <a:rPr lang="en-US" smtClean="0">
                <a:solidFill>
                  <a:srgbClr val="D1282E"/>
                </a:solidFill>
              </a:rPr>
              <a:pPr/>
              <a:t>‹#›</a:t>
            </a:fld>
            <a:endParaRPr lang="en-US">
              <a:solidFill>
                <a:srgbClr val="D1282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79990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B3C1ECC-FBA0-9A4B-A4FA-F0062402B84B}" type="slidenum">
              <a:rPr lang="en-US" smtClean="0">
                <a:solidFill>
                  <a:srgbClr val="000000"/>
                </a:solidFill>
              </a:rPr>
              <a:pPr/>
              <a:t>‹#›</a:t>
            </a:fld>
            <a:endParaRPr lang="en-US">
              <a:solidFill>
                <a:srgbClr val="000000"/>
              </a:solidFill>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2311737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049C0F18-5A12-5C4B-BF6F-8FCDBAC16295}"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25681300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174F3DA3-7DD5-E94E-9F4F-2E9AF0C8182C}"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0594219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solidFill>
                <a:srgbClr val="000000"/>
              </a:solidFill>
            </a:endParaRPr>
          </a:p>
        </p:txBody>
      </p:sp>
    </p:spTree>
    <p:extLst>
      <p:ext uri="{BB962C8B-B14F-4D97-AF65-F5344CB8AC3E}">
        <p14:creationId xmlns:p14="http://schemas.microsoft.com/office/powerpoint/2010/main" val="997494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a:t>Click to edit Master title style</a:t>
            </a:r>
          </a:p>
        </p:txBody>
      </p:sp>
      <p:sp>
        <p:nvSpPr>
          <p:cNvPr id="3" name="Table Placeholder 2"/>
          <p:cNvSpPr>
            <a:spLocks noGrp="1"/>
          </p:cNvSpPr>
          <p:nvPr>
            <p:ph type="tbl" idx="1"/>
          </p:nvPr>
        </p:nvSpPr>
        <p:spPr>
          <a:xfrm>
            <a:off x="457200" y="1295400"/>
            <a:ext cx="8178800" cy="47625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450DF0C5-07C2-9C40-92E3-D1200EA5F8AC}"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53509664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userDrawn="1"/>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solidFill>
                <a:srgbClr val="000000"/>
              </a:solidFill>
            </a:endParaRPr>
          </a:p>
        </p:txBody>
      </p:sp>
    </p:spTree>
    <p:extLst>
      <p:ext uri="{BB962C8B-B14F-4D97-AF65-F5344CB8AC3E}">
        <p14:creationId xmlns:p14="http://schemas.microsoft.com/office/powerpoint/2010/main" val="1059406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7200" b="0" cap="none"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8E80666-FB37-4B36-9149-507F3B0178E3}" type="datetimeFigureOut">
              <a:rPr lang="en-US" smtClean="0">
                <a:uFillTx/>
              </a:rPr>
              <a:pPr/>
              <a:t>11/8/17</a:t>
            </a:fld>
            <a:endParaRPr lang="en-US">
              <a:uFillTx/>
            </a:endParaRPr>
          </a:p>
        </p:txBody>
      </p:sp>
      <p:sp>
        <p:nvSpPr>
          <p:cNvPr id="8" name="Slide Number Placeholder 7"/>
          <p:cNvSpPr>
            <a:spLocks noGrp="1"/>
          </p:cNvSpPr>
          <p:nvPr>
            <p:ph type="sldNum" sz="quarter" idx="11"/>
          </p:nvPr>
        </p:nvSpPr>
        <p:spPr/>
        <p:txBody>
          <a:bodyPr/>
          <a:lstStyle/>
          <a:p>
            <a:fld id="{D7E63A33-8271-4DD0-9C48-789913D7C115}" type="slidenum">
              <a:rPr lang="en-US" smtClean="0">
                <a:uFillTx/>
              </a:rPr>
              <a:pPr/>
              <a:t>‹#›</a:t>
            </a:fld>
            <a:endParaRPr lang="en-US">
              <a:uFillTx/>
            </a:endParaRPr>
          </a:p>
        </p:txBody>
      </p:sp>
      <p:sp>
        <p:nvSpPr>
          <p:cNvPr id="9" name="Footer Placeholder 8"/>
          <p:cNvSpPr>
            <a:spLocks noGrp="1"/>
          </p:cNvSpPr>
          <p:nvPr>
            <p:ph type="ftr" sz="quarter" idx="12"/>
          </p:nvPr>
        </p:nvSpPr>
        <p:spPr/>
        <p:txBody>
          <a:bodyPr/>
          <a:lstStyle/>
          <a:p>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2CA070-D3B8-8C41-9F7B-846270079D77}" type="datetimeFigureOut">
              <a:rPr lang="en-US" smtClean="0">
                <a:uFillTx/>
              </a:rPr>
              <a:t>11/8/17</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601BB6B3-B3F2-794E-9B60-14E896EAF3B8}" type="slidenum">
              <a:rPr lang="en-US" smtClean="0">
                <a:uFillTx/>
              </a:rPr>
              <a:pPr/>
              <a:t>‹#›</a:t>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CA070-D3B8-8C41-9F7B-846270079D77}" type="datetimeFigureOut">
              <a:rPr lang="en-US" smtClean="0">
                <a:uFillTx/>
              </a:rPr>
              <a:t>11/8/17</a:t>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7338F6DD-179E-DC4B-8B1C-27FA5FCA25A1}" type="slidenum">
              <a:rPr lang="en-US" smtClean="0">
                <a:uFillTx/>
              </a:rPr>
              <a:pPr/>
              <a:t>‹#›</a:t>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2CA070-D3B8-8C41-9F7B-846270079D77}" type="datetimeFigureOut">
              <a:rPr lang="en-US" smtClean="0">
                <a:uFillTx/>
              </a:rPr>
              <a:t>11/8/17</a:t>
            </a:fld>
            <a:endParaRPr lang="en-US">
              <a:uFillTx/>
            </a:endParaRPr>
          </a:p>
        </p:txBody>
      </p:sp>
      <p:sp>
        <p:nvSpPr>
          <p:cNvPr id="4" name="Footer Placeholder 3"/>
          <p:cNvSpPr>
            <a:spLocks noGrp="1"/>
          </p:cNvSpPr>
          <p:nvPr>
            <p:ph type="ftr" sz="quarter" idx="11"/>
          </p:nvPr>
        </p:nvSpPr>
        <p:spPr/>
        <p:txBody>
          <a:bodyPr/>
          <a:lstStyle/>
          <a:p>
            <a:endParaRPr lang="en-US" dirty="0">
              <a:uFillTx/>
            </a:endParaRPr>
          </a:p>
        </p:txBody>
      </p:sp>
      <p:sp>
        <p:nvSpPr>
          <p:cNvPr id="5" name="Slide Number Placeholder 4"/>
          <p:cNvSpPr>
            <a:spLocks noGrp="1"/>
          </p:cNvSpPr>
          <p:nvPr>
            <p:ph type="sldNum" sz="quarter" idx="12"/>
          </p:nvPr>
        </p:nvSpPr>
        <p:spPr/>
        <p:txBody>
          <a:bodyPr/>
          <a:lstStyle/>
          <a:p>
            <a:fld id="{2CDE31AB-598E-8442-AB54-6D4D86C0F604}" type="slidenum">
              <a:rPr lang="en-US" smtClean="0">
                <a:uFillTx/>
              </a:rPr>
              <a:pPr/>
              <a:t>‹#›</a:t>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CA070-D3B8-8C41-9F7B-846270079D77}" type="datetimeFigureOut">
              <a:rPr lang="en-US" smtClean="0">
                <a:uFillTx/>
              </a:rPr>
              <a:t>11/8/17</a:t>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5BC86CDD-3BFB-4F4C-AD12-21A48E6304AF}" type="slidenum">
              <a:rPr lang="en-US" smtClean="0">
                <a:uFillTx/>
              </a:rPr>
              <a:pPr/>
              <a:t>‹#›</a:t>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2CA070-D3B8-8C41-9F7B-846270079D77}" type="datetimeFigureOut">
              <a:rPr lang="en-US" smtClean="0">
                <a:uFillTx/>
              </a:rPr>
              <a:t>11/8/17</a:t>
            </a:fld>
            <a:endParaRPr lang="en-US">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uFillTx/>
              </a:rPr>
              <a:pPr/>
              <a:t>‹#›</a:t>
            </a:fld>
            <a:endParaRPr lang="en-US" dirty="0">
              <a:uFillTx/>
            </a:endParaRPr>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2CA070-D3B8-8C41-9F7B-846270079D77}" type="datetimeFigureOut">
              <a:rPr lang="en-US" smtClean="0">
                <a:uFillTx/>
              </a:rPr>
              <a:t>11/8/17</a:t>
            </a:fld>
            <a:endParaRPr lang="en-US">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9E5E15B-D66F-FA45-881E-55A052CF3A21}" type="slidenum">
              <a:rPr lang="en-US" smtClean="0">
                <a:uFillTx/>
              </a:rPr>
              <a:pPr/>
              <a:t>‹#›</a:t>
            </a:fld>
            <a:endParaRPr lang="en-US">
              <a:uFillTx/>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65047"/>
            <a:ext cx="7754368" cy="7226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942120D2-3948-4F8F-BE5D-E7E7D97880B2}" type="datetime4">
              <a:rPr lang="en-US" smtClean="0"/>
              <a:pPr/>
              <a:t>November 8, 2017</a:t>
            </a:fld>
            <a:endParaRPr lang="en-US" dirty="0" err="1"/>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uFillTx/>
              </a:rPr>
              <a:t>CSCI561 FALL 2014 Discussion  </a:t>
            </a:r>
            <a:endParaRPr lang="en-US" dirty="0">
              <a:uFillTx/>
            </a:endParaRP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560FE452-C703-584A-BEE3-46230073E6B1}" type="slidenum">
              <a:rPr lang="en-US" smtClean="0">
                <a:uFillTx/>
              </a:rPr>
              <a:pPr/>
              <a:t>‹#›</a:t>
            </a:fld>
            <a:endParaRPr lang="en-US">
              <a:uFillTx/>
            </a:endParaRP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hf hdr="0" dt="0"/>
  <p:txStyles>
    <p:titleStyle>
      <a:lvl1pPr algn="l" defTabSz="914400" rtl="0" eaLnBrk="1" latinLnBrk="0" hangingPunct="1">
        <a:spcBef>
          <a:spcPct val="0"/>
        </a:spcBef>
        <a:buNone/>
        <a:defRPr sz="3600" b="0" i="0" kern="1200" cap="none" spc="-60" baseline="0">
          <a:solidFill>
            <a:schemeClr val="tx2"/>
          </a:solidFill>
          <a:effectLst/>
          <a:latin typeface="Arial Black"/>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4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endParaRPr lang="en-US">
              <a:solidFill>
                <a:srgbClr val="000000"/>
              </a:solidFill>
            </a:endParaRP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solidFill>
                <a:srgbClr val="000000"/>
              </a:solidFill>
            </a:endParaRP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450DF0C5-07C2-9C40-92E3-D1200EA5F8AC}" type="slidenum">
              <a:rPr lang="en-US" smtClean="0">
                <a:solidFill>
                  <a:srgbClr val="D1282E"/>
                </a:solidFill>
              </a:rPr>
              <a:pPr/>
              <a:t>‹#›</a:t>
            </a:fld>
            <a:endParaRPr lang="en-US">
              <a:solidFill>
                <a:srgbClr val="D1282E"/>
              </a:solidFill>
            </a:endParaRP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33492176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Lst>
  <p:hf hdr="0" ftr="0" dt="0"/>
  <p:txStyles>
    <p:titleStyle>
      <a:lvl1pPr algn="l" defTabSz="914400" rtl="0" eaLnBrk="1" latinLnBrk="0" hangingPunct="1">
        <a:spcBef>
          <a:spcPct val="0"/>
        </a:spcBef>
        <a:buNone/>
        <a:defRPr sz="3600" b="0" i="0" kern="1200" cap="none" spc="-60" baseline="0">
          <a:solidFill>
            <a:schemeClr val="tx2"/>
          </a:solidFill>
          <a:effectLst/>
          <a:latin typeface="Arial Black"/>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4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tejada@us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nwang@ict.usc.edu" TargetMode="External"/><Relationship Id="rId4" Type="http://schemas.openxmlformats.org/officeDocument/2006/relationships/hyperlink" Target="mailto:shen@isi.edu"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1400" y="1281877"/>
            <a:ext cx="8137313" cy="1204306"/>
          </a:xfrm>
        </p:spPr>
        <p:txBody>
          <a:bodyPr/>
          <a:lstStyle/>
          <a:p>
            <a:r>
              <a:rPr lang="en-US" sz="4800" dirty="0">
                <a:uFillTx/>
              </a:rPr>
              <a:t>CSCI561 Fall 2017</a:t>
            </a:r>
            <a:br>
              <a:rPr lang="en-US" sz="4800" dirty="0">
                <a:uFillTx/>
              </a:rPr>
            </a:br>
            <a:r>
              <a:rPr lang="en-US" sz="4800" dirty="0">
                <a:uFillTx/>
              </a:rPr>
              <a:t>Week 12 Discussion</a:t>
            </a:r>
          </a:p>
        </p:txBody>
      </p:sp>
      <p:sp>
        <p:nvSpPr>
          <p:cNvPr id="5" name="Subtitle 2"/>
          <p:cNvSpPr txBox="1">
            <a:spLocks/>
          </p:cNvSpPr>
          <p:nvPr/>
        </p:nvSpPr>
        <p:spPr>
          <a:xfrm>
            <a:off x="1041400" y="4189271"/>
            <a:ext cx="7300075" cy="1933417"/>
          </a:xfrm>
          <a:prstGeom prst="rect">
            <a:avLst/>
          </a:prstGeom>
        </p:spPr>
        <p:txBody>
          <a:bodyPr vert="horz" lIns="91440" tIns="45720" rIns="91440" bIns="45720" rtlCol="0">
            <a:normAutofit fontScale="92500"/>
          </a:bodyPr>
          <a:lstStyle>
            <a:lvl1pPr marL="0" indent="0" algn="l" defTabSz="914400" rtl="0" eaLnBrk="1" latinLnBrk="0" hangingPunct="1">
              <a:spcBef>
                <a:spcPct val="20000"/>
              </a:spcBef>
              <a:spcAft>
                <a:spcPts val="600"/>
              </a:spcAft>
              <a:buFont typeface="Arial" pitchFamily="34" charset="0"/>
              <a:buNone/>
              <a:defRPr sz="2400" b="0" kern="1200" cap="all" spc="120" baseline="0">
                <a:solidFill>
                  <a:schemeClr val="tx2"/>
                </a:solidFill>
                <a:latin typeface="+mj-lt"/>
                <a:ea typeface="+mn-ea"/>
                <a:cs typeface="+mn-cs"/>
              </a:defRPr>
            </a:lvl1pPr>
            <a:lvl2pPr marL="457200" indent="0" algn="ctr" defTabSz="914400" rtl="0" eaLnBrk="1" latinLnBrk="0" hangingPunct="1">
              <a:spcBef>
                <a:spcPct val="20000"/>
              </a:spcBef>
              <a:buClr>
                <a:schemeClr val="tx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9pPr>
          </a:lstStyle>
          <a:p>
            <a:r>
              <a:rPr lang="en-US" dirty="0"/>
              <a:t>Prof Sheila Tejada </a:t>
            </a:r>
            <a:r>
              <a:rPr lang="en-US" dirty="0">
                <a:hlinkClick r:id="rId3"/>
              </a:rPr>
              <a:t>stejada@usc.edu</a:t>
            </a:r>
            <a:endParaRPr lang="en-US" dirty="0">
              <a:ln>
                <a:solidFill>
                  <a:srgbClr val="FFFFFF"/>
                </a:solidFill>
              </a:ln>
              <a:solidFill>
                <a:srgbClr val="FFFFFF"/>
              </a:solidFill>
            </a:endParaRPr>
          </a:p>
          <a:p>
            <a:r>
              <a:rPr lang="en-US" dirty="0"/>
              <a:t>Prof Wei-min </a:t>
            </a:r>
            <a:r>
              <a:rPr lang="en-US" dirty="0" err="1"/>
              <a:t>Shen</a:t>
            </a:r>
            <a:r>
              <a:rPr lang="en-US" dirty="0"/>
              <a:t> </a:t>
            </a:r>
            <a:r>
              <a:rPr lang="en-US" dirty="0">
                <a:hlinkClick r:id="rId4"/>
              </a:rPr>
              <a:t>shen@isi.edu</a:t>
            </a:r>
            <a:endParaRPr lang="en-US" dirty="0"/>
          </a:p>
          <a:p>
            <a:r>
              <a:rPr lang="en-US" dirty="0"/>
              <a:t>Prof </a:t>
            </a:r>
            <a:r>
              <a:rPr lang="en-US" dirty="0" err="1"/>
              <a:t>Ning</a:t>
            </a:r>
            <a:r>
              <a:rPr lang="en-US" dirty="0"/>
              <a:t> Wang </a:t>
            </a:r>
            <a:r>
              <a:rPr lang="en-US" dirty="0">
                <a:hlinkClick r:id="rId5"/>
              </a:rPr>
              <a:t>nwang@ict.usc.edu</a:t>
            </a:r>
            <a:endParaRPr lang="en-US" dirty="0"/>
          </a:p>
          <a:p>
            <a:endParaRPr lang="en-US" dirty="0">
              <a:ln>
                <a:solidFill>
                  <a:srgbClr val="FFFFFF"/>
                </a:solidFill>
              </a:ln>
              <a:solidFill>
                <a:srgbClr val="FFFFFF"/>
              </a:solidFill>
            </a:endParaRPr>
          </a:p>
          <a:p>
            <a:endParaRPr lang="en-US" dirty="0"/>
          </a:p>
        </p:txBody>
      </p:sp>
    </p:spTree>
    <p:extLst>
      <p:ext uri="{BB962C8B-B14F-4D97-AF65-F5344CB8AC3E}">
        <p14:creationId xmlns:p14="http://schemas.microsoft.com/office/powerpoint/2010/main" val="3289458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082" name="Rectangle 2"/>
          <p:cNvSpPr>
            <a:spLocks noGrp="1" noChangeArrowheads="1"/>
          </p:cNvSpPr>
          <p:nvPr>
            <p:ph type="title"/>
          </p:nvPr>
        </p:nvSpPr>
        <p:spPr>
          <a:xfrm>
            <a:off x="576006" y="-148033"/>
            <a:ext cx="7772400" cy="1143000"/>
          </a:xfrm>
        </p:spPr>
        <p:txBody>
          <a:bodyPr/>
          <a:lstStyle/>
          <a:p>
            <a:r>
              <a:rPr lang="en-US" dirty="0"/>
              <a:t>Atomic Events</a:t>
            </a:r>
          </a:p>
        </p:txBody>
      </p:sp>
      <p:sp>
        <p:nvSpPr>
          <p:cNvPr id="1454083" name="Rectangle 3"/>
          <p:cNvSpPr>
            <a:spLocks noGrp="1" noChangeArrowheads="1"/>
          </p:cNvSpPr>
          <p:nvPr>
            <p:ph idx="1"/>
          </p:nvPr>
        </p:nvSpPr>
        <p:spPr>
          <a:xfrm>
            <a:off x="425137" y="994967"/>
            <a:ext cx="8388350" cy="4851400"/>
          </a:xfrm>
        </p:spPr>
        <p:txBody>
          <a:bodyPr>
            <a:normAutofit lnSpcReduction="10000"/>
          </a:bodyPr>
          <a:lstStyle/>
          <a:p>
            <a:pPr marL="398463" indent="-398463">
              <a:lnSpc>
                <a:spcPct val="80000"/>
              </a:lnSpc>
            </a:pPr>
            <a:r>
              <a:rPr lang="en-US" sz="2800" dirty="0"/>
              <a:t>An</a:t>
            </a:r>
            <a:r>
              <a:rPr lang="en-US" sz="2800" i="1" dirty="0"/>
              <a:t> atomic event</a:t>
            </a:r>
            <a:r>
              <a:rPr lang="en-US" sz="2800" dirty="0"/>
              <a:t> is a </a:t>
            </a:r>
            <a:r>
              <a:rPr lang="en-US" sz="2800" i="1" dirty="0"/>
              <a:t>complete</a:t>
            </a:r>
            <a:r>
              <a:rPr lang="en-US" sz="2800" dirty="0"/>
              <a:t> specification of state of the world about which agent is uncertain</a:t>
            </a:r>
          </a:p>
          <a:p>
            <a:pPr marL="1025525" lvl="1" indent="-398463">
              <a:lnSpc>
                <a:spcPct val="80000"/>
              </a:lnSpc>
            </a:pPr>
            <a:r>
              <a:rPr lang="en-US" sz="2400" dirty="0"/>
              <a:t>E.g., if the world consists of only two Boolean random variables, </a:t>
            </a:r>
            <a:r>
              <a:rPr lang="en-US" sz="2400" i="1" dirty="0"/>
              <a:t>Cavity</a:t>
            </a:r>
            <a:r>
              <a:rPr lang="en-US" sz="2400" dirty="0"/>
              <a:t> and </a:t>
            </a:r>
            <a:r>
              <a:rPr lang="en-US" sz="2400" i="1" dirty="0"/>
              <a:t>Toothache</a:t>
            </a:r>
            <a:r>
              <a:rPr lang="en-US" sz="2400" dirty="0"/>
              <a:t>, then there are 4 distinct atomic events:</a:t>
            </a:r>
          </a:p>
          <a:p>
            <a:pPr marL="1489075" lvl="2" indent="-290513">
              <a:lnSpc>
                <a:spcPct val="80000"/>
              </a:lnSpc>
              <a:buFont typeface="Arial" charset="0"/>
              <a:buAutoNum type="arabicPeriod"/>
            </a:pPr>
            <a:r>
              <a:rPr lang="en-US" sz="2000" i="1" dirty="0"/>
              <a:t>Cavity=false </a:t>
            </a:r>
            <a:r>
              <a:rPr lang="en-US" sz="2000" dirty="0">
                <a:sym typeface="Symbol" charset="2"/>
              </a:rPr>
              <a:t> </a:t>
            </a:r>
            <a:r>
              <a:rPr lang="en-US" sz="2000" i="1" dirty="0"/>
              <a:t>Toothache=false</a:t>
            </a:r>
          </a:p>
          <a:p>
            <a:pPr marL="1489075" lvl="2" indent="-290513">
              <a:lnSpc>
                <a:spcPct val="80000"/>
              </a:lnSpc>
              <a:buFont typeface="Arial" charset="0"/>
              <a:buAutoNum type="arabicPeriod"/>
            </a:pPr>
            <a:r>
              <a:rPr lang="en-US" sz="2000" i="1" dirty="0"/>
              <a:t>Cavity=false </a:t>
            </a:r>
            <a:r>
              <a:rPr lang="en-US" sz="2000" dirty="0" err="1">
                <a:sym typeface="Symbol" charset="2"/>
              </a:rPr>
              <a:t></a:t>
            </a:r>
            <a:r>
              <a:rPr lang="en-US" sz="2000" i="1" dirty="0"/>
              <a:t> Toothache=true</a:t>
            </a:r>
          </a:p>
          <a:p>
            <a:pPr marL="1489075" lvl="2" indent="-290513">
              <a:lnSpc>
                <a:spcPct val="80000"/>
              </a:lnSpc>
              <a:buFont typeface="Arial" charset="0"/>
              <a:buAutoNum type="arabicPeriod"/>
            </a:pPr>
            <a:r>
              <a:rPr lang="en-US" sz="2000" i="1" dirty="0"/>
              <a:t>Cavity=true </a:t>
            </a:r>
            <a:r>
              <a:rPr lang="en-US" sz="2000" dirty="0" err="1">
                <a:sym typeface="Symbol" charset="2"/>
              </a:rPr>
              <a:t></a:t>
            </a:r>
            <a:r>
              <a:rPr lang="en-US" sz="2000" i="1" dirty="0"/>
              <a:t> Toothache=false</a:t>
            </a:r>
          </a:p>
          <a:p>
            <a:pPr marL="1489075" lvl="2" indent="-290513">
              <a:lnSpc>
                <a:spcPct val="80000"/>
              </a:lnSpc>
              <a:buFont typeface="Arial" charset="0"/>
              <a:buAutoNum type="arabicPeriod"/>
            </a:pPr>
            <a:r>
              <a:rPr lang="en-US" sz="2000" i="1" dirty="0"/>
              <a:t>Cavity=true </a:t>
            </a:r>
            <a:r>
              <a:rPr lang="en-US" sz="2000" dirty="0" err="1">
                <a:sym typeface="Symbol" charset="2"/>
              </a:rPr>
              <a:t></a:t>
            </a:r>
            <a:r>
              <a:rPr lang="en-US" sz="2000" i="1" dirty="0"/>
              <a:t> Toothache=true</a:t>
            </a:r>
          </a:p>
          <a:p>
            <a:pPr marL="1025525" lvl="1" indent="-398463">
              <a:lnSpc>
                <a:spcPct val="80000"/>
              </a:lnSpc>
            </a:pPr>
            <a:r>
              <a:rPr lang="en-US" sz="2400" i="1" dirty="0"/>
              <a:t>Atomic events are analogous to models in logic</a:t>
            </a:r>
          </a:p>
          <a:p>
            <a:pPr marL="398463" indent="-398463">
              <a:lnSpc>
                <a:spcPct val="80000"/>
              </a:lnSpc>
            </a:pPr>
            <a:r>
              <a:rPr lang="en-US" sz="2800" dirty="0"/>
              <a:t>Each atomic event entails the truth of every proposition with respect to that world</a:t>
            </a:r>
          </a:p>
          <a:p>
            <a:pPr marL="1025525" lvl="1" indent="-398463">
              <a:lnSpc>
                <a:spcPct val="80000"/>
              </a:lnSpc>
            </a:pPr>
            <a:r>
              <a:rPr lang="en-US" sz="2400" dirty="0"/>
              <a:t>E.g., in AE4, </a:t>
            </a:r>
            <a:r>
              <a:rPr lang="en-US" sz="2400" i="1" dirty="0" err="1"/>
              <a:t>cavity</a:t>
            </a:r>
            <a:r>
              <a:rPr lang="en-US" sz="2400" i="1" dirty="0" err="1">
                <a:sym typeface="Symbol" charset="2"/>
              </a:rPr>
              <a:t>toothache</a:t>
            </a:r>
            <a:r>
              <a:rPr lang="en-US" sz="2400" dirty="0">
                <a:sym typeface="Symbol" charset="2"/>
              </a:rPr>
              <a:t> is </a:t>
            </a:r>
            <a:r>
              <a:rPr lang="en-US" sz="2400" i="1" dirty="0">
                <a:sym typeface="Symbol" charset="2"/>
              </a:rPr>
              <a:t>true</a:t>
            </a:r>
            <a:endParaRPr lang="en-US" sz="2400" dirty="0"/>
          </a:p>
          <a:p>
            <a:pPr marL="398463" indent="-398463">
              <a:lnSpc>
                <a:spcPct val="80000"/>
              </a:lnSpc>
            </a:pPr>
            <a:r>
              <a:rPr lang="en-US" sz="2800" dirty="0"/>
              <a:t>The set of possible atomic events is a </a:t>
            </a:r>
            <a:r>
              <a:rPr lang="en-US" sz="2800" i="1" dirty="0"/>
              <a:t>partition</a:t>
            </a:r>
            <a:endParaRPr lang="en-US" sz="2800" dirty="0"/>
          </a:p>
        </p:txBody>
      </p:sp>
    </p:spTree>
    <p:extLst>
      <p:ext uri="{BB962C8B-B14F-4D97-AF65-F5344CB8AC3E}">
        <p14:creationId xmlns:p14="http://schemas.microsoft.com/office/powerpoint/2010/main" val="146190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4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540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540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540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540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5408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5408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5408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45408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4540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08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a:xfrm>
            <a:off x="729382" y="264193"/>
            <a:ext cx="7772400" cy="1143000"/>
          </a:xfrm>
        </p:spPr>
        <p:txBody>
          <a:bodyPr/>
          <a:lstStyle/>
          <a:p>
            <a:r>
              <a:rPr lang="en-US" dirty="0"/>
              <a:t>Joint Probability Distribution</a:t>
            </a:r>
          </a:p>
        </p:txBody>
      </p:sp>
      <p:sp>
        <p:nvSpPr>
          <p:cNvPr id="1511427" name="Rectangle 3"/>
          <p:cNvSpPr>
            <a:spLocks noGrp="1" noChangeArrowheads="1"/>
          </p:cNvSpPr>
          <p:nvPr>
            <p:ph idx="1"/>
          </p:nvPr>
        </p:nvSpPr>
        <p:spPr>
          <a:xfrm>
            <a:off x="436305" y="1296552"/>
            <a:ext cx="8439150" cy="4729163"/>
          </a:xfrm>
        </p:spPr>
        <p:txBody>
          <a:bodyPr>
            <a:normAutofit fontScale="92500" lnSpcReduction="10000"/>
          </a:bodyPr>
          <a:lstStyle/>
          <a:p>
            <a:pPr>
              <a:lnSpc>
                <a:spcPct val="80000"/>
              </a:lnSpc>
            </a:pPr>
            <a:r>
              <a:rPr lang="en-US" sz="2400" dirty="0"/>
              <a:t>A</a:t>
            </a:r>
            <a:r>
              <a:rPr lang="en-US" sz="2400" i="1" dirty="0"/>
              <a:t> joint probability distribution</a:t>
            </a:r>
            <a:r>
              <a:rPr lang="en-US" sz="2400" dirty="0"/>
              <a:t> for a set of random variables gives the probability of every atomic event on those random variables</a:t>
            </a:r>
          </a:p>
          <a:p>
            <a:pPr>
              <a:lnSpc>
                <a:spcPct val="80000"/>
              </a:lnSpc>
            </a:pPr>
            <a:endParaRPr lang="en-US" sz="2400" dirty="0"/>
          </a:p>
          <a:p>
            <a:pPr lvl="1">
              <a:lnSpc>
                <a:spcPct val="80000"/>
              </a:lnSpc>
              <a:buFont typeface="Wingdings" charset="2"/>
              <a:buNone/>
            </a:pPr>
            <a:r>
              <a:rPr lang="en-US" sz="2400" b="1" dirty="0" err="1"/>
              <a:t>P</a:t>
            </a:r>
            <a:r>
              <a:rPr lang="en-US" sz="2400" dirty="0" err="1"/>
              <a:t>(</a:t>
            </a:r>
            <a:r>
              <a:rPr lang="en-US" sz="2400" i="1" dirty="0" err="1"/>
              <a:t>Weather,AinClass</a:t>
            </a:r>
            <a:r>
              <a:rPr lang="en-US" sz="2400" dirty="0"/>
              <a:t>) = a 4 </a:t>
            </a:r>
            <a:r>
              <a:rPr lang="en-US" sz="2400" dirty="0">
                <a:ea typeface="Arial" charset="0"/>
                <a:cs typeface="Arial" charset="0"/>
              </a:rPr>
              <a:t>× </a:t>
            </a:r>
            <a:r>
              <a:rPr lang="en-US" sz="2400" dirty="0"/>
              <a:t>2 matrix of values:</a:t>
            </a:r>
          </a:p>
          <a:p>
            <a:pPr lvl="4">
              <a:lnSpc>
                <a:spcPct val="30000"/>
              </a:lnSpc>
              <a:buFont typeface="Wingdings" charset="2"/>
              <a:buNone/>
            </a:pPr>
            <a:endParaRPr lang="en-US" sz="1800" dirty="0"/>
          </a:p>
          <a:p>
            <a:pPr>
              <a:lnSpc>
                <a:spcPct val="80000"/>
              </a:lnSpc>
              <a:buFont typeface="Wingdings" charset="2"/>
              <a:buNone/>
            </a:pPr>
            <a:r>
              <a:rPr lang="en-US" dirty="0"/>
              <a:t>	</a:t>
            </a:r>
            <a:r>
              <a:rPr lang="en-US" sz="2400" dirty="0"/>
              <a:t> </a:t>
            </a:r>
            <a:r>
              <a:rPr lang="en-US" sz="2400" i="1" dirty="0"/>
              <a:t>Weather</a:t>
            </a:r>
            <a:r>
              <a:rPr lang="en-US" sz="2400" dirty="0"/>
              <a:t> =		</a:t>
            </a:r>
            <a:r>
              <a:rPr lang="en-US" sz="2400" i="1" dirty="0"/>
              <a:t>sunny	rainy  cloudy	snow</a:t>
            </a:r>
            <a:r>
              <a:rPr lang="en-US" sz="2400" dirty="0"/>
              <a:t> </a:t>
            </a:r>
          </a:p>
          <a:p>
            <a:pPr>
              <a:lnSpc>
                <a:spcPct val="80000"/>
              </a:lnSpc>
              <a:buFont typeface="Wingdings" charset="2"/>
              <a:buNone/>
            </a:pPr>
            <a:r>
              <a:rPr lang="en-US" sz="2400" dirty="0"/>
              <a:t>	</a:t>
            </a:r>
            <a:r>
              <a:rPr lang="en-US" sz="2400" i="1" dirty="0" err="1"/>
              <a:t>AinClass</a:t>
            </a:r>
            <a:r>
              <a:rPr lang="en-US" sz="2400" dirty="0"/>
              <a:t> = </a:t>
            </a:r>
            <a:r>
              <a:rPr lang="en-US" sz="2400" i="1" dirty="0"/>
              <a:t>true</a:t>
            </a:r>
            <a:r>
              <a:rPr lang="en-US" sz="2400" dirty="0"/>
              <a:t> 	0.144	0.02 	0.016 	0.02</a:t>
            </a:r>
          </a:p>
          <a:p>
            <a:pPr>
              <a:lnSpc>
                <a:spcPct val="80000"/>
              </a:lnSpc>
              <a:buFont typeface="Wingdings" charset="2"/>
              <a:buNone/>
            </a:pPr>
            <a:r>
              <a:rPr lang="en-US" sz="2400" dirty="0"/>
              <a:t>	</a:t>
            </a:r>
            <a:r>
              <a:rPr lang="en-US" sz="2400" i="1" dirty="0" err="1"/>
              <a:t>AinClass</a:t>
            </a:r>
            <a:r>
              <a:rPr lang="en-US" sz="2400" dirty="0"/>
              <a:t> = </a:t>
            </a:r>
            <a:r>
              <a:rPr lang="en-US" sz="2400" i="1" dirty="0"/>
              <a:t>false</a:t>
            </a:r>
            <a:r>
              <a:rPr lang="en-US" sz="2400" dirty="0"/>
              <a:t>	0.576	0.08 	0.064 	0.08
</a:t>
            </a:r>
            <a:endParaRPr lang="en-US" sz="1600" dirty="0"/>
          </a:p>
          <a:p>
            <a:pPr>
              <a:lnSpc>
                <a:spcPct val="80000"/>
              </a:lnSpc>
            </a:pPr>
            <a:r>
              <a:rPr lang="en-US" sz="2400" dirty="0"/>
              <a:t>A </a:t>
            </a:r>
            <a:r>
              <a:rPr lang="en-US" sz="2400" i="1" dirty="0"/>
              <a:t>full joint probability distribution</a:t>
            </a:r>
            <a:r>
              <a:rPr lang="en-US" sz="2400" dirty="0"/>
              <a:t> covers all of the random variables used to describe the world</a:t>
            </a:r>
          </a:p>
          <a:p>
            <a:pPr lvl="1">
              <a:lnSpc>
                <a:spcPct val="80000"/>
              </a:lnSpc>
            </a:pPr>
            <a:r>
              <a:rPr lang="en-US" sz="2000" i="1" dirty="0"/>
              <a:t>Weather</a:t>
            </a:r>
            <a:r>
              <a:rPr lang="en-US" sz="2000" dirty="0"/>
              <a:t>, </a:t>
            </a:r>
            <a:r>
              <a:rPr lang="en-US" sz="2000" i="1" dirty="0"/>
              <a:t>Temperature</a:t>
            </a:r>
            <a:r>
              <a:rPr lang="en-US" sz="2000" dirty="0"/>
              <a:t>, </a:t>
            </a:r>
            <a:r>
              <a:rPr lang="en-US" sz="2000" i="1" dirty="0"/>
              <a:t>Cavity</a:t>
            </a:r>
            <a:r>
              <a:rPr lang="en-US" sz="2000" dirty="0"/>
              <a:t>, </a:t>
            </a:r>
            <a:r>
              <a:rPr lang="en-US" sz="2000" i="1" dirty="0"/>
              <a:t>Toothache</a:t>
            </a:r>
            <a:r>
              <a:rPr lang="en-US" sz="2000" dirty="0"/>
              <a:t>, </a:t>
            </a:r>
            <a:r>
              <a:rPr lang="en-US" sz="2000" i="1" dirty="0" err="1"/>
              <a:t>AinClass</a:t>
            </a:r>
            <a:r>
              <a:rPr lang="en-US" sz="2000" dirty="0"/>
              <a:t>, etc.</a:t>
            </a:r>
          </a:p>
          <a:p>
            <a:pPr lvl="1">
              <a:lnSpc>
                <a:spcPct val="80000"/>
              </a:lnSpc>
            </a:pPr>
            <a:r>
              <a:rPr lang="en-US" sz="2000" dirty="0"/>
              <a:t>Every question about world is answerable by full joint distribution
</a:t>
            </a:r>
            <a:endParaRPr lang="en-US" sz="2400" dirty="0"/>
          </a:p>
        </p:txBody>
      </p:sp>
      <p:grpSp>
        <p:nvGrpSpPr>
          <p:cNvPr id="1511431" name="Group 7"/>
          <p:cNvGrpSpPr>
            <a:grpSpLocks/>
          </p:cNvGrpSpPr>
          <p:nvPr/>
        </p:nvGrpSpPr>
        <p:grpSpPr bwMode="auto">
          <a:xfrm>
            <a:off x="987425" y="2981601"/>
            <a:ext cx="6794500" cy="912813"/>
            <a:chOff x="622" y="2383"/>
            <a:chExt cx="4280" cy="575"/>
          </a:xfrm>
        </p:grpSpPr>
        <p:sp>
          <p:nvSpPr>
            <p:cNvPr id="1511429" name="Line 5"/>
            <p:cNvSpPr>
              <a:spLocks noChangeShapeType="1"/>
            </p:cNvSpPr>
            <p:nvPr/>
          </p:nvSpPr>
          <p:spPr bwMode="auto">
            <a:xfrm>
              <a:off x="622" y="2554"/>
              <a:ext cx="4280" cy="0"/>
            </a:xfrm>
            <a:prstGeom prst="line">
              <a:avLst/>
            </a:prstGeom>
            <a:noFill/>
            <a:ln w="19050">
              <a:solidFill>
                <a:schemeClr val="tx1"/>
              </a:solidFill>
              <a:round/>
              <a:headEnd/>
              <a:tailEnd/>
            </a:ln>
            <a:effectLst/>
          </p:spPr>
          <p:txBody>
            <a:bodyPr>
              <a:prstTxWarp prst="textNoShape">
                <a:avLst/>
              </a:prstTxWarp>
            </a:bodyPr>
            <a:lstStyle/>
            <a:p>
              <a:endParaRPr lang="en-US"/>
            </a:p>
          </p:txBody>
        </p:sp>
        <p:sp>
          <p:nvSpPr>
            <p:cNvPr id="1511430" name="Line 6"/>
            <p:cNvSpPr>
              <a:spLocks noChangeShapeType="1"/>
            </p:cNvSpPr>
            <p:nvPr/>
          </p:nvSpPr>
          <p:spPr bwMode="auto">
            <a:xfrm>
              <a:off x="2318" y="2383"/>
              <a:ext cx="6" cy="575"/>
            </a:xfrm>
            <a:prstGeom prst="line">
              <a:avLst/>
            </a:prstGeom>
            <a:noFill/>
            <a:ln w="19050">
              <a:solidFill>
                <a:schemeClr val="tx1"/>
              </a:solidFill>
              <a:round/>
              <a:headEnd/>
              <a:tailEnd/>
            </a:ln>
            <a:effectLst/>
          </p:spPr>
          <p:txBody>
            <a:bodyPr>
              <a:prstTxWarp prst="textNoShape">
                <a:avLst/>
              </a:prstTxWarp>
            </a:bodyPr>
            <a:lstStyle/>
            <a:p>
              <a:endParaRPr lang="en-US"/>
            </a:p>
          </p:txBody>
        </p:sp>
      </p:grpSp>
    </p:spTree>
    <p:extLst>
      <p:ext uri="{BB962C8B-B14F-4D97-AF65-F5344CB8AC3E}">
        <p14:creationId xmlns:p14="http://schemas.microsoft.com/office/powerpoint/2010/main" val="410551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142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1142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1142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11427">
                                            <p:txEl>
                                              <p:pRg st="6" end="6"/>
                                            </p:txEl>
                                          </p:spTgt>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151143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511427">
                                            <p:txEl>
                                              <p:pRg st="7" end="7"/>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499"/>
                                          </p:stCondLst>
                                        </p:cTn>
                                        <p:tgtEl>
                                          <p:spTgt spid="1511427">
                                            <p:txEl>
                                              <p:pRg st="8" end="8"/>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15114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0226" name="Rectangle 2"/>
          <p:cNvSpPr>
            <a:spLocks noGrp="1" noChangeArrowheads="1"/>
          </p:cNvSpPr>
          <p:nvPr>
            <p:ph type="title"/>
          </p:nvPr>
        </p:nvSpPr>
        <p:spPr>
          <a:xfrm>
            <a:off x="233363" y="-311670"/>
            <a:ext cx="8602662" cy="1143000"/>
          </a:xfrm>
        </p:spPr>
        <p:txBody>
          <a:bodyPr>
            <a:normAutofit fontScale="90000"/>
          </a:bodyPr>
          <a:lstStyle/>
          <a:p>
            <a:r>
              <a:rPr lang="en-US" sz="3600" dirty="0"/>
              <a:t>Probabilistic Inference by Enumeration</a:t>
            </a:r>
          </a:p>
        </p:txBody>
      </p:sp>
      <p:sp>
        <p:nvSpPr>
          <p:cNvPr id="1460227" name="Rectangle 3"/>
          <p:cNvSpPr>
            <a:spLocks noGrp="1" noChangeArrowheads="1"/>
          </p:cNvSpPr>
          <p:nvPr>
            <p:ph idx="1"/>
          </p:nvPr>
        </p:nvSpPr>
        <p:spPr>
          <a:xfrm>
            <a:off x="266476" y="831330"/>
            <a:ext cx="8713193" cy="5637316"/>
          </a:xfrm>
        </p:spPr>
        <p:txBody>
          <a:bodyPr>
            <a:normAutofit/>
          </a:bodyPr>
          <a:lstStyle/>
          <a:p>
            <a:pPr marL="0" indent="0">
              <a:lnSpc>
                <a:spcPct val="90000"/>
              </a:lnSpc>
            </a:pPr>
            <a:r>
              <a:rPr lang="en-US" sz="2400" dirty="0"/>
              <a:t>Can perform probabilistic inference by enumerating over (full) joint probability distribution</a:t>
            </a:r>
          </a:p>
          <a:p>
            <a:pPr>
              <a:lnSpc>
                <a:spcPct val="90000"/>
              </a:lnSpc>
            </a:pPr>
            <a:r>
              <a:rPr lang="en-US" sz="2400" dirty="0"/>
              <a:t>Start with the joint probability distribution </a:t>
            </a:r>
            <a:r>
              <a:rPr lang="en-US" sz="2400" b="1" dirty="0"/>
              <a:t>P</a:t>
            </a:r>
            <a:r>
              <a:rPr lang="en-US" sz="2400" dirty="0"/>
              <a:t>(</a:t>
            </a:r>
            <a:r>
              <a:rPr lang="en-US" sz="2400" i="1" dirty="0" err="1"/>
              <a:t>Cavity</a:t>
            </a:r>
            <a:r>
              <a:rPr lang="en-US" sz="2400" dirty="0" err="1"/>
              <a:t>,</a:t>
            </a:r>
            <a:r>
              <a:rPr lang="en-US" sz="2400" i="1" dirty="0" err="1"/>
              <a:t>Toothache,Catch</a:t>
            </a:r>
            <a:r>
              <a:rPr lang="en-US" sz="2400" dirty="0"/>
              <a:t>)</a:t>
            </a:r>
          </a:p>
          <a:p>
            <a:pPr>
              <a:lnSpc>
                <a:spcPct val="90000"/>
              </a:lnSpc>
            </a:pPr>
            <a:endParaRPr lang="en-US" sz="2400" dirty="0"/>
          </a:p>
          <a:p>
            <a:pPr>
              <a:lnSpc>
                <a:spcPct val="90000"/>
              </a:lnSpc>
            </a:pPr>
            <a:endParaRPr lang="en-US" sz="2400" dirty="0"/>
          </a:p>
          <a:p>
            <a:pPr>
              <a:lnSpc>
                <a:spcPct val="90000"/>
              </a:lnSpc>
            </a:pPr>
            <a:endParaRPr lang="en-US" sz="1400" dirty="0"/>
          </a:p>
          <a:p>
            <a:pPr>
              <a:lnSpc>
                <a:spcPct val="90000"/>
              </a:lnSpc>
            </a:pPr>
            <a:r>
              <a:rPr lang="en-US" sz="2400" dirty="0"/>
              <a:t>For any proposition </a:t>
            </a:r>
            <a:r>
              <a:rPr lang="el-GR" sz="2400" dirty="0">
                <a:ea typeface="Arial" charset="0"/>
                <a:cs typeface="Arial" charset="0"/>
              </a:rPr>
              <a:t>φ</a:t>
            </a:r>
            <a:r>
              <a:rPr lang="en-US" sz="2400" dirty="0"/>
              <a:t>, sum </a:t>
            </a:r>
            <a:r>
              <a:rPr lang="en-US" sz="2400" i="1" dirty="0" err="1"/>
              <a:t>p</a:t>
            </a:r>
            <a:r>
              <a:rPr lang="en-US" sz="2400" dirty="0"/>
              <a:t> for atomic events where true</a:t>
            </a:r>
          </a:p>
          <a:p>
            <a:pPr lvl="1">
              <a:lnSpc>
                <a:spcPct val="90000"/>
              </a:lnSpc>
            </a:pPr>
            <a:r>
              <a:rPr lang="en-US" sz="2000" dirty="0"/>
              <a:t>P(</a:t>
            </a:r>
            <a:r>
              <a:rPr lang="el-GR" sz="2000" dirty="0">
                <a:ea typeface="Arial" charset="0"/>
                <a:cs typeface="Arial" charset="0"/>
              </a:rPr>
              <a:t>φ</a:t>
            </a:r>
            <a:r>
              <a:rPr lang="en-US" sz="2000" dirty="0"/>
              <a:t>) = </a:t>
            </a:r>
            <a:r>
              <a:rPr lang="el-GR" sz="2000" dirty="0">
                <a:ea typeface="Arial" charset="0"/>
                <a:cs typeface="Arial" charset="0"/>
              </a:rPr>
              <a:t>Σ</a:t>
            </a:r>
            <a:r>
              <a:rPr lang="el-GR" sz="2000" baseline="-25000" dirty="0">
                <a:ea typeface="Arial" charset="0"/>
                <a:cs typeface="Arial" charset="0"/>
              </a:rPr>
              <a:t>ω</a:t>
            </a:r>
            <a:r>
              <a:rPr lang="en-US" sz="2000" baseline="-25000" dirty="0"/>
              <a:t>:</a:t>
            </a:r>
            <a:r>
              <a:rPr lang="el-GR" sz="2000" baseline="-25000" dirty="0">
                <a:ea typeface="Arial" charset="0"/>
                <a:cs typeface="Arial" charset="0"/>
              </a:rPr>
              <a:t>ω╞φ</a:t>
            </a:r>
            <a:r>
              <a:rPr lang="en-US" sz="2000" dirty="0"/>
              <a:t> P(</a:t>
            </a:r>
            <a:r>
              <a:rPr lang="el-GR" sz="2000" dirty="0">
                <a:ea typeface="Arial" charset="0"/>
                <a:cs typeface="Arial" charset="0"/>
              </a:rPr>
              <a:t>ω</a:t>
            </a:r>
            <a:r>
              <a:rPr lang="en-US" sz="2000" dirty="0"/>
              <a:t>)</a:t>
            </a:r>
          </a:p>
          <a:p>
            <a:pPr lvl="1">
              <a:lnSpc>
                <a:spcPct val="90000"/>
              </a:lnSpc>
            </a:pPr>
            <a:r>
              <a:rPr lang="en-US" sz="2000" dirty="0" err="1">
                <a:solidFill>
                  <a:schemeClr val="hlink"/>
                </a:solidFill>
              </a:rPr>
              <a:t>P(</a:t>
            </a:r>
            <a:r>
              <a:rPr lang="en-US" sz="2000" i="1" dirty="0" err="1">
                <a:solidFill>
                  <a:schemeClr val="hlink"/>
                </a:solidFill>
              </a:rPr>
              <a:t>toothache</a:t>
            </a:r>
            <a:r>
              <a:rPr lang="en-US" sz="2000" dirty="0">
                <a:solidFill>
                  <a:schemeClr val="hlink"/>
                </a:solidFill>
              </a:rPr>
              <a:t>)</a:t>
            </a:r>
          </a:p>
          <a:p>
            <a:pPr lvl="2">
              <a:lnSpc>
                <a:spcPct val="90000"/>
              </a:lnSpc>
              <a:buFont typeface="Wingdings" charset="2"/>
              <a:buNone/>
            </a:pPr>
            <a:r>
              <a:rPr lang="en-US" sz="1800" dirty="0">
                <a:solidFill>
                  <a:schemeClr val="hlink"/>
                </a:solidFill>
              </a:rPr>
              <a:t>= .108 + .012 + .016 + .064 = .2</a:t>
            </a:r>
          </a:p>
          <a:p>
            <a:pPr lvl="1">
              <a:lnSpc>
                <a:spcPct val="90000"/>
              </a:lnSpc>
            </a:pPr>
            <a:r>
              <a:rPr lang="en-US" sz="2000" dirty="0" err="1">
                <a:solidFill>
                  <a:srgbClr val="008000"/>
                </a:solidFill>
              </a:rPr>
              <a:t>P(cavity</a:t>
            </a:r>
            <a:r>
              <a:rPr lang="en-US" sz="2000" dirty="0">
                <a:solidFill>
                  <a:srgbClr val="008000"/>
                </a:solidFill>
              </a:rPr>
              <a:t>)</a:t>
            </a:r>
          </a:p>
          <a:p>
            <a:pPr lvl="2">
              <a:lnSpc>
                <a:spcPct val="90000"/>
              </a:lnSpc>
              <a:buFont typeface="Wingdings" charset="2"/>
              <a:buNone/>
            </a:pPr>
            <a:r>
              <a:rPr lang="en-US" sz="1800" dirty="0">
                <a:solidFill>
                  <a:srgbClr val="008000"/>
                </a:solidFill>
              </a:rPr>
              <a:t>= .108 + .012 + .72 +.08 = .2</a:t>
            </a:r>
            <a:endParaRPr lang="en-US" sz="1400" dirty="0">
              <a:solidFill>
                <a:srgbClr val="008000"/>
              </a:solidFill>
            </a:endParaRPr>
          </a:p>
        </p:txBody>
      </p:sp>
      <p:pic>
        <p:nvPicPr>
          <p:cNvPr id="1460229" name="Picture 5" descr="dentist-joint"/>
          <p:cNvPicPr>
            <a:picLocks noChangeAspect="1" noChangeArrowheads="1"/>
          </p:cNvPicPr>
          <p:nvPr/>
        </p:nvPicPr>
        <p:blipFill>
          <a:blip r:embed="rId3"/>
          <a:srcRect/>
          <a:stretch>
            <a:fillRect/>
          </a:stretch>
        </p:blipFill>
        <p:spPr bwMode="auto">
          <a:xfrm>
            <a:off x="4855664" y="2075247"/>
            <a:ext cx="3694112" cy="1487488"/>
          </a:xfrm>
          <a:prstGeom prst="rect">
            <a:avLst/>
          </a:prstGeom>
          <a:noFill/>
        </p:spPr>
      </p:pic>
      <p:sp>
        <p:nvSpPr>
          <p:cNvPr id="1460230" name="Rectangle 6"/>
          <p:cNvSpPr>
            <a:spLocks noChangeArrowheads="1"/>
          </p:cNvSpPr>
          <p:nvPr/>
        </p:nvSpPr>
        <p:spPr bwMode="auto">
          <a:xfrm>
            <a:off x="5719264" y="2805497"/>
            <a:ext cx="1395412" cy="703263"/>
          </a:xfrm>
          <a:prstGeom prst="rect">
            <a:avLst/>
          </a:prstGeom>
          <a:noFill/>
          <a:ln w="38100">
            <a:solidFill>
              <a:schemeClr val="hlink"/>
            </a:solidFill>
            <a:miter lim="800000"/>
            <a:headEnd/>
            <a:tailEnd/>
          </a:ln>
        </p:spPr>
        <p:txBody>
          <a:bodyPr wrap="none" anchor="ctr">
            <a:prstTxWarp prst="textNoShape">
              <a:avLst/>
            </a:prstTxWarp>
          </a:bodyPr>
          <a:lstStyle/>
          <a:p>
            <a:endParaRPr lang="en-US"/>
          </a:p>
        </p:txBody>
      </p:sp>
      <p:sp>
        <p:nvSpPr>
          <p:cNvPr id="1460231" name="Rectangle 7"/>
          <p:cNvSpPr>
            <a:spLocks noChangeArrowheads="1"/>
          </p:cNvSpPr>
          <p:nvPr/>
        </p:nvSpPr>
        <p:spPr bwMode="auto">
          <a:xfrm>
            <a:off x="5724026" y="2810260"/>
            <a:ext cx="2790825" cy="354012"/>
          </a:xfrm>
          <a:prstGeom prst="rect">
            <a:avLst/>
          </a:prstGeom>
          <a:noFill/>
          <a:ln w="38100">
            <a:solidFill>
              <a:srgbClr val="008000"/>
            </a:solidFill>
            <a:miter lim="800000"/>
            <a:headEnd/>
            <a:tailEnd/>
          </a:ln>
        </p:spPr>
        <p:txBody>
          <a:bodyPr wrap="none" anchor="ctr">
            <a:prstTxWarp prst="textNoShape">
              <a:avLst/>
            </a:prstTxWarp>
          </a:bodyPr>
          <a:lstStyle/>
          <a:p>
            <a:endParaRPr lang="en-US"/>
          </a:p>
        </p:txBody>
      </p:sp>
      <p:sp>
        <p:nvSpPr>
          <p:cNvPr id="1460233" name="Text Box 9"/>
          <p:cNvSpPr txBox="1">
            <a:spLocks noChangeArrowheads="1"/>
          </p:cNvSpPr>
          <p:nvPr/>
        </p:nvSpPr>
        <p:spPr bwMode="auto">
          <a:xfrm>
            <a:off x="4485776" y="4520962"/>
            <a:ext cx="4064000" cy="1152110"/>
          </a:xfrm>
          <a:prstGeom prst="rect">
            <a:avLst/>
          </a:prstGeom>
          <a:noFill/>
          <a:ln w="9525">
            <a:noFill/>
            <a:miter lim="800000"/>
            <a:headEnd/>
            <a:tailEnd/>
          </a:ln>
        </p:spPr>
        <p:txBody>
          <a:bodyPr>
            <a:prstTxWarp prst="textNoShape">
              <a:avLst/>
            </a:prstTxWarp>
            <a:spAutoFit/>
          </a:bodyPr>
          <a:lstStyle/>
          <a:p>
            <a:pPr>
              <a:lnSpc>
                <a:spcPct val="90000"/>
              </a:lnSpc>
            </a:pPr>
            <a:r>
              <a:rPr lang="en-US" sz="2400" dirty="0">
                <a:solidFill>
                  <a:srgbClr val="660066"/>
                </a:solidFill>
                <a:effectLst>
                  <a:outerShdw blurRad="38100" dist="38100" dir="2700000" algn="tl">
                    <a:srgbClr val="000000"/>
                  </a:outerShdw>
                </a:effectLst>
              </a:rPr>
              <a:t>The overall process is called </a:t>
            </a:r>
            <a:r>
              <a:rPr lang="en-US" sz="2400" i="1" dirty="0">
                <a:solidFill>
                  <a:srgbClr val="660066"/>
                </a:solidFill>
                <a:effectLst>
                  <a:outerShdw blurRad="38100" dist="38100" dir="2700000" algn="tl">
                    <a:srgbClr val="000000"/>
                  </a:outerShdw>
                </a:effectLst>
              </a:rPr>
              <a:t>marginalization</a:t>
            </a:r>
            <a:r>
              <a:rPr lang="en-US" sz="2400" dirty="0">
                <a:solidFill>
                  <a:srgbClr val="660066"/>
                </a:solidFill>
                <a:effectLst>
                  <a:outerShdw blurRad="38100" dist="38100" dir="2700000" algn="tl">
                    <a:srgbClr val="000000"/>
                  </a:outerShdw>
                </a:effectLst>
              </a:rPr>
              <a:t> or </a:t>
            </a:r>
            <a:r>
              <a:rPr lang="en-US" sz="2400" i="1" dirty="0">
                <a:solidFill>
                  <a:srgbClr val="660066"/>
                </a:solidFill>
                <a:effectLst>
                  <a:outerShdw blurRad="38100" dist="38100" dir="2700000" algn="tl">
                    <a:srgbClr val="000000"/>
                  </a:outerShdw>
                </a:effectLst>
              </a:rPr>
              <a:t>summing out: </a:t>
            </a:r>
            <a:r>
              <a:rPr kumimoji="1" lang="en-US" sz="2400" dirty="0">
                <a:solidFill>
                  <a:srgbClr val="660066"/>
                </a:solidFill>
                <a:effectLst>
                  <a:outerShdw blurRad="38100" dist="38100" dir="2700000" algn="tl">
                    <a:srgbClr val="000000"/>
                  </a:outerShdw>
                </a:effectLst>
              </a:rPr>
              <a:t>[</a:t>
            </a:r>
            <a:r>
              <a:rPr kumimoji="1" lang="en-US" sz="2400" b="1" dirty="0">
                <a:solidFill>
                  <a:srgbClr val="660066"/>
                </a:solidFill>
                <a:effectLst>
                  <a:outerShdw blurRad="38100" dist="38100" dir="2700000" algn="tl">
                    <a:srgbClr val="000000"/>
                  </a:outerShdw>
                </a:effectLst>
              </a:rPr>
              <a:t>P</a:t>
            </a:r>
            <a:r>
              <a:rPr kumimoji="1" lang="en-US" sz="2400" dirty="0">
                <a:solidFill>
                  <a:srgbClr val="660066"/>
                </a:solidFill>
                <a:effectLst>
                  <a:outerShdw blurRad="38100" dist="38100" dir="2700000" algn="tl">
                    <a:srgbClr val="000000"/>
                  </a:outerShdw>
                </a:effectLst>
              </a:rPr>
              <a:t>(</a:t>
            </a:r>
            <a:r>
              <a:rPr kumimoji="1" lang="en-US" sz="2400" b="1" dirty="0">
                <a:solidFill>
                  <a:srgbClr val="660066"/>
                </a:solidFill>
                <a:effectLst>
                  <a:outerShdw blurRad="38100" dist="38100" dir="2700000" algn="tl">
                    <a:srgbClr val="000000"/>
                  </a:outerShdw>
                </a:effectLst>
              </a:rPr>
              <a:t>Y</a:t>
            </a:r>
            <a:r>
              <a:rPr kumimoji="1" lang="en-US" sz="2400" dirty="0">
                <a:solidFill>
                  <a:srgbClr val="660066"/>
                </a:solidFill>
                <a:effectLst>
                  <a:outerShdw blurRad="38100" dist="38100" dir="2700000" algn="tl">
                    <a:srgbClr val="000000"/>
                  </a:outerShdw>
                </a:effectLst>
              </a:rPr>
              <a:t>) = </a:t>
            </a:r>
            <a:r>
              <a:rPr kumimoji="1" lang="el-GR" sz="2800" dirty="0">
                <a:solidFill>
                  <a:srgbClr val="660066"/>
                </a:solidFill>
                <a:effectLst>
                  <a:outerShdw blurRad="38100" dist="38100" dir="2700000" algn="tl">
                    <a:srgbClr val="000000"/>
                  </a:outerShdw>
                </a:effectLst>
                <a:ea typeface="Arial" charset="0"/>
                <a:cs typeface="Arial" charset="0"/>
              </a:rPr>
              <a:t>Σ</a:t>
            </a:r>
            <a:r>
              <a:rPr kumimoji="1" lang="el-GR" sz="2800" baseline="-25000" dirty="0">
                <a:solidFill>
                  <a:srgbClr val="660066"/>
                </a:solidFill>
                <a:effectLst>
                  <a:outerShdw blurRad="38100" dist="38100" dir="2700000" algn="tl">
                    <a:srgbClr val="000000"/>
                  </a:outerShdw>
                </a:effectLst>
                <a:ea typeface="Arial" charset="0"/>
                <a:cs typeface="Arial" charset="0"/>
              </a:rPr>
              <a:t>z</a:t>
            </a:r>
            <a:r>
              <a:rPr kumimoji="1" lang="en-US" sz="2400" b="1" dirty="0">
                <a:solidFill>
                  <a:srgbClr val="660066"/>
                </a:solidFill>
                <a:effectLst>
                  <a:outerShdw blurRad="38100" dist="38100" dir="2700000" algn="tl">
                    <a:srgbClr val="000000"/>
                  </a:outerShdw>
                </a:effectLst>
              </a:rPr>
              <a:t>P</a:t>
            </a:r>
            <a:r>
              <a:rPr kumimoji="1" lang="en-US" sz="2400" dirty="0">
                <a:solidFill>
                  <a:srgbClr val="660066"/>
                </a:solidFill>
                <a:effectLst>
                  <a:outerShdw blurRad="38100" dist="38100" dir="2700000" algn="tl">
                    <a:srgbClr val="000000"/>
                  </a:outerShdw>
                </a:effectLst>
              </a:rPr>
              <a:t>(</a:t>
            </a:r>
            <a:r>
              <a:rPr kumimoji="1" lang="en-US" sz="2400" b="1" dirty="0" err="1">
                <a:solidFill>
                  <a:srgbClr val="660066"/>
                </a:solidFill>
                <a:effectLst>
                  <a:outerShdw blurRad="38100" dist="38100" dir="2700000" algn="tl">
                    <a:srgbClr val="000000"/>
                  </a:outerShdw>
                </a:effectLst>
              </a:rPr>
              <a:t>Y</a:t>
            </a:r>
            <a:r>
              <a:rPr kumimoji="1" lang="en-US" sz="2400" dirty="0" err="1">
                <a:solidFill>
                  <a:srgbClr val="660066"/>
                </a:solidFill>
                <a:effectLst>
                  <a:outerShdw blurRad="38100" dist="38100" dir="2700000" algn="tl">
                    <a:srgbClr val="000000"/>
                  </a:outerShdw>
                </a:effectLst>
              </a:rPr>
              <a:t>,</a:t>
            </a:r>
            <a:r>
              <a:rPr kumimoji="1" lang="en-US" sz="2400" b="1" dirty="0" err="1">
                <a:solidFill>
                  <a:srgbClr val="660066"/>
                </a:solidFill>
                <a:effectLst>
                  <a:outerShdw blurRad="38100" dist="38100" dir="2700000" algn="tl">
                    <a:srgbClr val="000000"/>
                  </a:outerShdw>
                </a:effectLst>
              </a:rPr>
              <a:t>z</a:t>
            </a:r>
            <a:r>
              <a:rPr kumimoji="1" lang="en-US" sz="2400" dirty="0">
                <a:solidFill>
                  <a:srgbClr val="660066"/>
                </a:solidFill>
                <a:effectLst>
                  <a:outerShdw blurRad="38100" dist="38100" dir="2700000" algn="tl">
                    <a:srgbClr val="000000"/>
                  </a:outerShdw>
                </a:effectLst>
              </a:rPr>
              <a:t>)]</a:t>
            </a:r>
          </a:p>
        </p:txBody>
      </p:sp>
      <p:sp>
        <p:nvSpPr>
          <p:cNvPr id="1460236" name="Text Box 12"/>
          <p:cNvSpPr txBox="1">
            <a:spLocks noChangeArrowheads="1"/>
          </p:cNvSpPr>
          <p:nvPr/>
        </p:nvSpPr>
        <p:spPr bwMode="auto">
          <a:xfrm>
            <a:off x="3297237" y="4175161"/>
            <a:ext cx="5538788" cy="457200"/>
          </a:xfrm>
          <a:prstGeom prst="rect">
            <a:avLst/>
          </a:prstGeom>
          <a:noFill/>
          <a:ln w="9525">
            <a:noFill/>
            <a:miter lim="800000"/>
            <a:headEnd/>
            <a:tailEnd/>
          </a:ln>
        </p:spPr>
        <p:txBody>
          <a:bodyPr wrap="none">
            <a:prstTxWarp prst="textNoShape">
              <a:avLst/>
            </a:prstTxWarp>
            <a:spAutoFit/>
          </a:bodyPr>
          <a:lstStyle/>
          <a:p>
            <a:r>
              <a:rPr lang="en-US" sz="2400" dirty="0">
                <a:solidFill>
                  <a:schemeClr val="accent1"/>
                </a:solidFill>
                <a:effectLst>
                  <a:outerShdw blurRad="38100" dist="38100" dir="2700000" algn="tl">
                    <a:srgbClr val="000000"/>
                  </a:outerShdw>
                </a:effectLst>
              </a:rPr>
              <a:t>Called </a:t>
            </a:r>
            <a:r>
              <a:rPr lang="en-US" sz="2400" i="1" dirty="0">
                <a:solidFill>
                  <a:schemeClr val="accent1"/>
                </a:solidFill>
                <a:effectLst>
                  <a:outerShdw blurRad="38100" dist="38100" dir="2700000" algn="tl">
                    <a:srgbClr val="000000"/>
                  </a:outerShdw>
                </a:effectLst>
              </a:rPr>
              <a:t>marginal probability</a:t>
            </a:r>
            <a:r>
              <a:rPr lang="en-US" sz="2400" dirty="0">
                <a:solidFill>
                  <a:schemeClr val="accent1"/>
                </a:solidFill>
                <a:effectLst>
                  <a:outerShdw blurRad="38100" dist="38100" dir="2700000" algn="tl">
                    <a:srgbClr val="000000"/>
                  </a:outerShdw>
                </a:effectLst>
              </a:rPr>
              <a:t> of toothache</a:t>
            </a:r>
            <a:endParaRPr lang="en-US" dirty="0"/>
          </a:p>
        </p:txBody>
      </p:sp>
      <p:sp>
        <p:nvSpPr>
          <p:cNvPr id="1460239" name="Text Box 15"/>
          <p:cNvSpPr txBox="1">
            <a:spLocks noChangeArrowheads="1"/>
          </p:cNvSpPr>
          <p:nvPr/>
        </p:nvSpPr>
        <p:spPr bwMode="auto">
          <a:xfrm>
            <a:off x="721814" y="2818991"/>
            <a:ext cx="4070350" cy="830997"/>
          </a:xfrm>
          <a:prstGeom prst="rect">
            <a:avLst/>
          </a:prstGeom>
          <a:noFill/>
          <a:ln w="9525">
            <a:noFill/>
            <a:miter lim="800000"/>
            <a:headEnd/>
            <a:tailEnd/>
          </a:ln>
        </p:spPr>
        <p:txBody>
          <a:bodyPr>
            <a:prstTxWarp prst="textNoShape">
              <a:avLst/>
            </a:prstTxWarp>
            <a:spAutoFit/>
          </a:bodyPr>
          <a:lstStyle/>
          <a:p>
            <a:r>
              <a:rPr lang="en-US" sz="2400" i="1" dirty="0">
                <a:solidFill>
                  <a:srgbClr val="660066"/>
                </a:solidFill>
              </a:rPr>
              <a:t>Catch refers to Dentist’s</a:t>
            </a:r>
          </a:p>
          <a:p>
            <a:r>
              <a:rPr lang="en-US" sz="2400" i="1" dirty="0">
                <a:solidFill>
                  <a:srgbClr val="660066"/>
                </a:solidFill>
              </a:rPr>
              <a:t>instrument catching on tooth</a:t>
            </a:r>
          </a:p>
        </p:txBody>
      </p:sp>
    </p:spTree>
    <p:extLst>
      <p:ext uri="{BB962C8B-B14F-4D97-AF65-F5344CB8AC3E}">
        <p14:creationId xmlns:p14="http://schemas.microsoft.com/office/powerpoint/2010/main" val="274912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0227">
                                            <p:txEl>
                                              <p:pRg st="1" end="1"/>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460229"/>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499"/>
                                          </p:stCondLst>
                                        </p:cTn>
                                        <p:tgtEl>
                                          <p:spTgt spid="1460239">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60239">
                                            <p:txEl>
                                              <p:pRg st="1" end="1"/>
                                            </p:txEl>
                                          </p:spTgt>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146022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602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6022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60227">
                                            <p:txEl>
                                              <p:pRg st="8" end="8"/>
                                            </p:txEl>
                                          </p:spTgt>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146023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460236">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460227">
                                            <p:txEl>
                                              <p:pRg st="9" end="9"/>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460227">
                                            <p:txEl>
                                              <p:pRg st="10" end="10"/>
                                            </p:txEl>
                                          </p:spTgt>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499"/>
                                          </p:stCondLst>
                                        </p:cTn>
                                        <p:tgtEl>
                                          <p:spTgt spid="14602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46023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0227" grpId="0" build="p" autoUpdateAnimBg="0"/>
      <p:bldP spid="1460230" grpId="0" animBg="1"/>
      <p:bldP spid="1460231" grpId="0" animBg="1"/>
      <p:bldP spid="1460233" grpId="0" build="p" autoUpdateAnimBg="0"/>
      <p:bldP spid="1460236" grpId="0" build="p" autoUpdateAnimBg="0"/>
      <p:bldP spid="146023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250" name="Rectangle 2"/>
          <p:cNvSpPr>
            <a:spLocks noGrp="1" noChangeArrowheads="1"/>
          </p:cNvSpPr>
          <p:nvPr>
            <p:ph type="title"/>
          </p:nvPr>
        </p:nvSpPr>
        <p:spPr>
          <a:xfrm>
            <a:off x="278526" y="-335893"/>
            <a:ext cx="8954602" cy="1012825"/>
          </a:xfrm>
        </p:spPr>
        <p:txBody>
          <a:bodyPr/>
          <a:lstStyle/>
          <a:p>
            <a:r>
              <a:rPr lang="en-US" sz="3200" dirty="0"/>
              <a:t>Inference of Complex Propositions</a:t>
            </a:r>
          </a:p>
        </p:txBody>
      </p:sp>
      <p:sp>
        <p:nvSpPr>
          <p:cNvPr id="1461251" name="Rectangle 3"/>
          <p:cNvSpPr>
            <a:spLocks noGrp="1" noChangeArrowheads="1"/>
          </p:cNvSpPr>
          <p:nvPr>
            <p:ph idx="1"/>
          </p:nvPr>
        </p:nvSpPr>
        <p:spPr>
          <a:xfrm>
            <a:off x="189398" y="556994"/>
            <a:ext cx="8411478" cy="5599005"/>
          </a:xfrm>
        </p:spPr>
        <p:txBody>
          <a:bodyPr>
            <a:normAutofit/>
          </a:bodyPr>
          <a:lstStyle/>
          <a:p>
            <a:pPr marL="868680" lvl="2" indent="0">
              <a:lnSpc>
                <a:spcPct val="90000"/>
              </a:lnSpc>
              <a:buNone/>
            </a:pPr>
            <a:r>
              <a:rPr lang="en-US" sz="2000" dirty="0"/>
              <a:t>Sum over all action events in which proposition is true</a:t>
            </a:r>
          </a:p>
          <a:p>
            <a:pPr>
              <a:lnSpc>
                <a:spcPct val="90000"/>
              </a:lnSpc>
              <a:buFont typeface="Wingdings" charset="2"/>
              <a:buNone/>
            </a:pPr>
            <a:endParaRPr lang="en-US" sz="2800" dirty="0"/>
          </a:p>
          <a:p>
            <a:pPr>
              <a:lnSpc>
                <a:spcPct val="90000"/>
              </a:lnSpc>
              <a:buFont typeface="Wingdings" charset="2"/>
              <a:buNone/>
            </a:pPr>
            <a:endParaRPr lang="en-US" sz="3200" dirty="0"/>
          </a:p>
          <a:p>
            <a:pPr>
              <a:lnSpc>
                <a:spcPct val="90000"/>
              </a:lnSpc>
              <a:buFont typeface="Wingdings" charset="2"/>
              <a:buNone/>
            </a:pPr>
            <a:endParaRPr lang="en-US" sz="3200" dirty="0"/>
          </a:p>
          <a:p>
            <a:pPr marL="868680" lvl="2" indent="0">
              <a:lnSpc>
                <a:spcPct val="90000"/>
              </a:lnSpc>
              <a:buNone/>
            </a:pPr>
            <a:endParaRPr lang="en-US" sz="2400" dirty="0">
              <a:solidFill>
                <a:srgbClr val="008000"/>
              </a:solidFill>
            </a:endParaRPr>
          </a:p>
          <a:p>
            <a:pPr lvl="2">
              <a:lnSpc>
                <a:spcPct val="90000"/>
              </a:lnSpc>
            </a:pPr>
            <a:r>
              <a:rPr lang="en-US" sz="2000" dirty="0">
                <a:solidFill>
                  <a:srgbClr val="008000"/>
                </a:solidFill>
              </a:rPr>
              <a:t>P(</a:t>
            </a:r>
            <a:r>
              <a:rPr lang="en-US" sz="2000" i="1" dirty="0">
                <a:solidFill>
                  <a:srgbClr val="008000"/>
                </a:solidFill>
              </a:rPr>
              <a:t>toothache </a:t>
            </a:r>
            <a:r>
              <a:rPr lang="en-US" sz="2000" dirty="0">
                <a:solidFill>
                  <a:srgbClr val="008000"/>
                </a:solidFill>
                <a:sym typeface="Symbol" charset="2"/>
              </a:rPr>
              <a:t></a:t>
            </a:r>
            <a:r>
              <a:rPr lang="en-US" sz="2000" i="1" dirty="0">
                <a:solidFill>
                  <a:srgbClr val="008000"/>
                </a:solidFill>
                <a:sym typeface="Symbol" charset="2"/>
              </a:rPr>
              <a:t> cavity</a:t>
            </a:r>
            <a:r>
              <a:rPr lang="en-US" sz="2000" dirty="0">
                <a:solidFill>
                  <a:srgbClr val="008000"/>
                </a:solidFill>
              </a:rPr>
              <a:t>)</a:t>
            </a:r>
          </a:p>
          <a:p>
            <a:pPr lvl="3">
              <a:lnSpc>
                <a:spcPct val="90000"/>
              </a:lnSpc>
              <a:buFont typeface="Wingdings" charset="2"/>
              <a:buNone/>
            </a:pPr>
            <a:r>
              <a:rPr lang="en-US" sz="1800" dirty="0">
                <a:solidFill>
                  <a:srgbClr val="008000"/>
                </a:solidFill>
              </a:rPr>
              <a:t>= .108 + .012 + .016 + .064 + .072 + .008 = .28</a:t>
            </a:r>
          </a:p>
          <a:p>
            <a:pPr lvl="2">
              <a:lnSpc>
                <a:spcPct val="90000"/>
              </a:lnSpc>
            </a:pPr>
            <a:r>
              <a:rPr lang="en-US" sz="2000" dirty="0" err="1">
                <a:solidFill>
                  <a:srgbClr val="660066"/>
                </a:solidFill>
              </a:rPr>
              <a:t>P(</a:t>
            </a:r>
            <a:r>
              <a:rPr lang="en-US" sz="2000" i="1" dirty="0" err="1">
                <a:solidFill>
                  <a:srgbClr val="660066"/>
                </a:solidFill>
              </a:rPr>
              <a:t>toothache</a:t>
            </a:r>
            <a:r>
              <a:rPr lang="en-US" sz="2000" i="1" dirty="0">
                <a:solidFill>
                  <a:srgbClr val="660066"/>
                </a:solidFill>
              </a:rPr>
              <a:t> </a:t>
            </a:r>
            <a:r>
              <a:rPr lang="en-US" sz="2000" dirty="0" err="1">
                <a:solidFill>
                  <a:srgbClr val="660066"/>
                </a:solidFill>
                <a:sym typeface="Symbol" charset="2"/>
              </a:rPr>
              <a:t></a:t>
            </a:r>
            <a:r>
              <a:rPr lang="en-US" sz="2000" i="1" dirty="0">
                <a:solidFill>
                  <a:srgbClr val="660066"/>
                </a:solidFill>
                <a:sym typeface="Symbol" charset="2"/>
              </a:rPr>
              <a:t> cavity</a:t>
            </a:r>
            <a:r>
              <a:rPr lang="en-US" sz="2000" dirty="0">
                <a:solidFill>
                  <a:srgbClr val="660066"/>
                </a:solidFill>
              </a:rPr>
              <a:t>)</a:t>
            </a:r>
          </a:p>
          <a:p>
            <a:pPr lvl="3">
              <a:lnSpc>
                <a:spcPct val="90000"/>
              </a:lnSpc>
              <a:buFont typeface="Wingdings" charset="2"/>
              <a:buNone/>
            </a:pPr>
            <a:r>
              <a:rPr lang="en-US" sz="1800" dirty="0">
                <a:solidFill>
                  <a:srgbClr val="660066"/>
                </a:solidFill>
              </a:rPr>
              <a:t>= .108 + .012 = .12</a:t>
            </a:r>
          </a:p>
          <a:p>
            <a:pPr lvl="2">
              <a:lnSpc>
                <a:spcPct val="90000"/>
              </a:lnSpc>
            </a:pPr>
            <a:r>
              <a:rPr lang="en-US" sz="2000" dirty="0">
                <a:solidFill>
                  <a:srgbClr val="FF0000"/>
                </a:solidFill>
              </a:rPr>
              <a:t>P(</a:t>
            </a:r>
            <a:r>
              <a:rPr lang="en-US" sz="2000" i="1" dirty="0">
                <a:solidFill>
                  <a:srgbClr val="FF0000"/>
                </a:solidFill>
              </a:rPr>
              <a:t>toothache </a:t>
            </a:r>
            <a:r>
              <a:rPr lang="en-US" sz="2000" dirty="0">
                <a:solidFill>
                  <a:srgbClr val="FF0000"/>
                </a:solidFill>
                <a:sym typeface="Symbol" charset="2"/>
              </a:rPr>
              <a:t></a:t>
            </a:r>
            <a:r>
              <a:rPr lang="en-US" sz="2000" i="1" dirty="0">
                <a:solidFill>
                  <a:srgbClr val="FF0000"/>
                </a:solidFill>
                <a:sym typeface="Symbol" charset="2"/>
              </a:rPr>
              <a:t> cavity</a:t>
            </a:r>
            <a:r>
              <a:rPr lang="en-US" sz="2000" dirty="0">
                <a:solidFill>
                  <a:srgbClr val="FF0000"/>
                </a:solidFill>
              </a:rPr>
              <a:t>) = P(</a:t>
            </a:r>
            <a:r>
              <a:rPr lang="en-US" sz="2000" i="1" dirty="0">
                <a:solidFill>
                  <a:srgbClr val="FF0000"/>
                </a:solidFill>
              </a:rPr>
              <a:t>¬toothache </a:t>
            </a:r>
            <a:r>
              <a:rPr lang="en-US" sz="2000" dirty="0">
                <a:solidFill>
                  <a:srgbClr val="FF0000"/>
                </a:solidFill>
                <a:sym typeface="Symbol" charset="2"/>
              </a:rPr>
              <a:t></a:t>
            </a:r>
            <a:r>
              <a:rPr lang="en-US" sz="2000" i="1" dirty="0">
                <a:solidFill>
                  <a:srgbClr val="FF0000"/>
                </a:solidFill>
              </a:rPr>
              <a:t> cavity)</a:t>
            </a:r>
            <a:endParaRPr lang="en-US" sz="2000" dirty="0">
              <a:solidFill>
                <a:srgbClr val="FF0000"/>
              </a:solidFill>
            </a:endParaRPr>
          </a:p>
          <a:p>
            <a:pPr lvl="3">
              <a:lnSpc>
                <a:spcPct val="90000"/>
              </a:lnSpc>
              <a:buFont typeface="Wingdings" charset="2"/>
              <a:buNone/>
            </a:pPr>
            <a:r>
              <a:rPr lang="en-US" sz="1800" dirty="0">
                <a:solidFill>
                  <a:srgbClr val="FF0000"/>
                </a:solidFill>
              </a:rPr>
              <a:t>= .108 +.012 +.072 + .008 + .144 + .576 = .92</a:t>
            </a:r>
          </a:p>
          <a:p>
            <a:pPr lvl="2">
              <a:lnSpc>
                <a:spcPct val="90000"/>
              </a:lnSpc>
            </a:pPr>
            <a:r>
              <a:rPr lang="en-US" sz="2000" dirty="0">
                <a:solidFill>
                  <a:srgbClr val="000090"/>
                </a:solidFill>
              </a:rPr>
              <a:t>P(</a:t>
            </a:r>
            <a:r>
              <a:rPr lang="en-US" sz="2000" i="1" dirty="0">
                <a:solidFill>
                  <a:srgbClr val="000090"/>
                </a:solidFill>
              </a:rPr>
              <a:t>cavity </a:t>
            </a:r>
            <a:r>
              <a:rPr lang="en-US" sz="2000" dirty="0">
                <a:solidFill>
                  <a:srgbClr val="000090"/>
                </a:solidFill>
                <a:sym typeface="Symbol" charset="2"/>
              </a:rPr>
              <a:t></a:t>
            </a:r>
            <a:r>
              <a:rPr lang="en-US" sz="2000" i="1" dirty="0">
                <a:solidFill>
                  <a:srgbClr val="000090"/>
                </a:solidFill>
                <a:sym typeface="Symbol" charset="2"/>
              </a:rPr>
              <a:t> toothache</a:t>
            </a:r>
            <a:r>
              <a:rPr lang="en-US" sz="2000" dirty="0">
                <a:solidFill>
                  <a:srgbClr val="000090"/>
                </a:solidFill>
              </a:rPr>
              <a:t>) = P(</a:t>
            </a:r>
            <a:r>
              <a:rPr lang="en-US" sz="2000" i="1" dirty="0">
                <a:solidFill>
                  <a:srgbClr val="000090"/>
                </a:solidFill>
              </a:rPr>
              <a:t>¬cavity </a:t>
            </a:r>
            <a:r>
              <a:rPr lang="en-US" sz="2000" dirty="0">
                <a:solidFill>
                  <a:srgbClr val="000090"/>
                </a:solidFill>
                <a:sym typeface="Symbol" charset="2"/>
              </a:rPr>
              <a:t></a:t>
            </a:r>
            <a:r>
              <a:rPr lang="en-US" sz="2000" i="1" dirty="0">
                <a:solidFill>
                  <a:srgbClr val="000090"/>
                </a:solidFill>
              </a:rPr>
              <a:t> toothache)</a:t>
            </a:r>
            <a:endParaRPr lang="en-US" sz="2000" dirty="0">
              <a:solidFill>
                <a:srgbClr val="000090"/>
              </a:solidFill>
            </a:endParaRPr>
          </a:p>
          <a:p>
            <a:pPr lvl="3">
              <a:lnSpc>
                <a:spcPct val="90000"/>
              </a:lnSpc>
              <a:buFont typeface="Wingdings" charset="2"/>
              <a:buNone/>
            </a:pPr>
            <a:r>
              <a:rPr lang="en-US" sz="1800" dirty="0">
                <a:solidFill>
                  <a:srgbClr val="000090"/>
                </a:solidFill>
              </a:rPr>
              <a:t>= .108 +.012 +.016 + .064 + .144 + .576 = .92</a:t>
            </a:r>
          </a:p>
        </p:txBody>
      </p:sp>
      <p:pic>
        <p:nvPicPr>
          <p:cNvPr id="1461258" name="Picture 10" descr="dentist-joint"/>
          <p:cNvPicPr>
            <a:picLocks noChangeAspect="1" noChangeArrowheads="1"/>
          </p:cNvPicPr>
          <p:nvPr/>
        </p:nvPicPr>
        <p:blipFill>
          <a:blip r:embed="rId3"/>
          <a:srcRect/>
          <a:stretch>
            <a:fillRect/>
          </a:stretch>
        </p:blipFill>
        <p:spPr bwMode="auto">
          <a:xfrm>
            <a:off x="1825879" y="1245733"/>
            <a:ext cx="4286574" cy="1608137"/>
          </a:xfrm>
          <a:prstGeom prst="rect">
            <a:avLst/>
          </a:prstGeom>
          <a:noFill/>
        </p:spPr>
      </p:pic>
      <p:sp>
        <p:nvSpPr>
          <p:cNvPr id="1461259" name="Freeform 11"/>
          <p:cNvSpPr>
            <a:spLocks/>
          </p:cNvSpPr>
          <p:nvPr/>
        </p:nvSpPr>
        <p:spPr bwMode="auto">
          <a:xfrm flipV="1">
            <a:off x="2776122" y="2023608"/>
            <a:ext cx="3263931" cy="760412"/>
          </a:xfrm>
          <a:custGeom>
            <a:avLst/>
            <a:gdLst/>
            <a:ahLst/>
            <a:cxnLst>
              <a:cxn ang="0">
                <a:pos x="6" y="0"/>
              </a:cxn>
              <a:cxn ang="0">
                <a:pos x="963" y="0"/>
              </a:cxn>
              <a:cxn ang="0">
                <a:pos x="963" y="240"/>
              </a:cxn>
              <a:cxn ang="0">
                <a:pos x="1915" y="240"/>
              </a:cxn>
              <a:cxn ang="0">
                <a:pos x="1915" y="479"/>
              </a:cxn>
              <a:cxn ang="0">
                <a:pos x="0" y="473"/>
              </a:cxn>
              <a:cxn ang="0">
                <a:pos x="6" y="0"/>
              </a:cxn>
            </a:cxnLst>
            <a:rect l="0" t="0" r="r" b="b"/>
            <a:pathLst>
              <a:path w="1915" h="479">
                <a:moveTo>
                  <a:pt x="6" y="0"/>
                </a:moveTo>
                <a:lnTo>
                  <a:pt x="963" y="0"/>
                </a:lnTo>
                <a:lnTo>
                  <a:pt x="963" y="240"/>
                </a:lnTo>
                <a:lnTo>
                  <a:pt x="1915" y="240"/>
                </a:lnTo>
                <a:lnTo>
                  <a:pt x="1915" y="479"/>
                </a:lnTo>
                <a:lnTo>
                  <a:pt x="0" y="473"/>
                </a:lnTo>
                <a:lnTo>
                  <a:pt x="6" y="0"/>
                </a:lnTo>
                <a:close/>
              </a:path>
            </a:pathLst>
          </a:custGeom>
          <a:noFill/>
          <a:ln w="38100" cmpd="sng">
            <a:solidFill>
              <a:srgbClr val="008000"/>
            </a:solidFill>
            <a:round/>
            <a:headEnd/>
            <a:tailEnd/>
          </a:ln>
        </p:spPr>
        <p:txBody>
          <a:bodyPr wrap="none" anchor="ctr">
            <a:prstTxWarp prst="textNoShape">
              <a:avLst/>
            </a:prstTxWarp>
          </a:bodyPr>
          <a:lstStyle/>
          <a:p>
            <a:endParaRPr lang="en-US"/>
          </a:p>
        </p:txBody>
      </p:sp>
      <p:sp>
        <p:nvSpPr>
          <p:cNvPr id="1461261" name="Rectangle 13"/>
          <p:cNvSpPr>
            <a:spLocks noChangeArrowheads="1"/>
          </p:cNvSpPr>
          <p:nvPr/>
        </p:nvSpPr>
        <p:spPr bwMode="auto">
          <a:xfrm>
            <a:off x="2843656" y="2037895"/>
            <a:ext cx="1643044" cy="379413"/>
          </a:xfrm>
          <a:prstGeom prst="rect">
            <a:avLst/>
          </a:prstGeom>
          <a:noFill/>
          <a:ln w="38100">
            <a:solidFill>
              <a:srgbClr val="660066"/>
            </a:solidFill>
            <a:miter lim="800000"/>
            <a:headEnd/>
            <a:tailEnd/>
          </a:ln>
        </p:spPr>
        <p:txBody>
          <a:bodyPr wrap="none" anchor="ctr">
            <a:prstTxWarp prst="textNoShape">
              <a:avLst/>
            </a:prstTxWarp>
          </a:bodyPr>
          <a:lstStyle/>
          <a:p>
            <a:endParaRPr lang="en-US"/>
          </a:p>
        </p:txBody>
      </p:sp>
      <p:sp>
        <p:nvSpPr>
          <p:cNvPr id="1461257" name="Freeform 9"/>
          <p:cNvSpPr>
            <a:spLocks/>
          </p:cNvSpPr>
          <p:nvPr/>
        </p:nvSpPr>
        <p:spPr bwMode="auto">
          <a:xfrm flipH="1" flipV="1">
            <a:off x="2780884" y="2037893"/>
            <a:ext cx="3263932" cy="760413"/>
          </a:xfrm>
          <a:custGeom>
            <a:avLst/>
            <a:gdLst/>
            <a:ahLst/>
            <a:cxnLst>
              <a:cxn ang="0">
                <a:pos x="6" y="0"/>
              </a:cxn>
              <a:cxn ang="0">
                <a:pos x="963" y="0"/>
              </a:cxn>
              <a:cxn ang="0">
                <a:pos x="963" y="240"/>
              </a:cxn>
              <a:cxn ang="0">
                <a:pos x="1915" y="240"/>
              </a:cxn>
              <a:cxn ang="0">
                <a:pos x="1915" y="479"/>
              </a:cxn>
              <a:cxn ang="0">
                <a:pos x="0" y="473"/>
              </a:cxn>
              <a:cxn ang="0">
                <a:pos x="6" y="0"/>
              </a:cxn>
            </a:cxnLst>
            <a:rect l="0" t="0" r="r" b="b"/>
            <a:pathLst>
              <a:path w="1915" h="479">
                <a:moveTo>
                  <a:pt x="6" y="0"/>
                </a:moveTo>
                <a:lnTo>
                  <a:pt x="963" y="0"/>
                </a:lnTo>
                <a:lnTo>
                  <a:pt x="963" y="240"/>
                </a:lnTo>
                <a:lnTo>
                  <a:pt x="1915" y="240"/>
                </a:lnTo>
                <a:lnTo>
                  <a:pt x="1915" y="479"/>
                </a:lnTo>
                <a:lnTo>
                  <a:pt x="0" y="473"/>
                </a:lnTo>
                <a:lnTo>
                  <a:pt x="6" y="0"/>
                </a:lnTo>
                <a:close/>
              </a:path>
            </a:pathLst>
          </a:custGeom>
          <a:noFill/>
          <a:ln w="38100" cmpd="sng">
            <a:solidFill>
              <a:srgbClr val="FF0000"/>
            </a:solidFill>
            <a:round/>
            <a:headEnd/>
            <a:tailEnd/>
          </a:ln>
        </p:spPr>
        <p:txBody>
          <a:bodyPr wrap="none" anchor="ctr">
            <a:prstTxWarp prst="textNoShape">
              <a:avLst/>
            </a:prstTxWarp>
          </a:bodyPr>
          <a:lstStyle/>
          <a:p>
            <a:endParaRPr lang="en-US"/>
          </a:p>
        </p:txBody>
      </p:sp>
      <p:sp>
        <p:nvSpPr>
          <p:cNvPr id="1461260" name="Freeform 12"/>
          <p:cNvSpPr>
            <a:spLocks/>
          </p:cNvSpPr>
          <p:nvPr/>
        </p:nvSpPr>
        <p:spPr bwMode="auto">
          <a:xfrm>
            <a:off x="2784060" y="2041070"/>
            <a:ext cx="3263932" cy="760413"/>
          </a:xfrm>
          <a:custGeom>
            <a:avLst/>
            <a:gdLst/>
            <a:ahLst/>
            <a:cxnLst>
              <a:cxn ang="0">
                <a:pos x="6" y="0"/>
              </a:cxn>
              <a:cxn ang="0">
                <a:pos x="963" y="0"/>
              </a:cxn>
              <a:cxn ang="0">
                <a:pos x="963" y="240"/>
              </a:cxn>
              <a:cxn ang="0">
                <a:pos x="1915" y="240"/>
              </a:cxn>
              <a:cxn ang="0">
                <a:pos x="1915" y="479"/>
              </a:cxn>
              <a:cxn ang="0">
                <a:pos x="0" y="473"/>
              </a:cxn>
              <a:cxn ang="0">
                <a:pos x="6" y="0"/>
              </a:cxn>
            </a:cxnLst>
            <a:rect l="0" t="0" r="r" b="b"/>
            <a:pathLst>
              <a:path w="1915" h="479">
                <a:moveTo>
                  <a:pt x="6" y="0"/>
                </a:moveTo>
                <a:lnTo>
                  <a:pt x="963" y="0"/>
                </a:lnTo>
                <a:lnTo>
                  <a:pt x="963" y="240"/>
                </a:lnTo>
                <a:lnTo>
                  <a:pt x="1915" y="240"/>
                </a:lnTo>
                <a:lnTo>
                  <a:pt x="1915" y="479"/>
                </a:lnTo>
                <a:lnTo>
                  <a:pt x="0" y="473"/>
                </a:lnTo>
                <a:lnTo>
                  <a:pt x="6" y="0"/>
                </a:lnTo>
                <a:close/>
              </a:path>
            </a:pathLst>
          </a:custGeom>
          <a:noFill/>
          <a:ln w="38100" cmpd="sng">
            <a:solidFill>
              <a:schemeClr val="accent2"/>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86831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125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1251">
                                            <p:txEl>
                                              <p:pRg st="6" end="6"/>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46125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461259"/>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499"/>
                                          </p:stCondLst>
                                        </p:cTn>
                                        <p:tgtEl>
                                          <p:spTgt spid="1461251">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461251">
                                            <p:txEl>
                                              <p:pRg st="8" end="8"/>
                                            </p:txEl>
                                          </p:spTgt>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146126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1461261"/>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499"/>
                                          </p:stCondLst>
                                        </p:cTn>
                                        <p:tgtEl>
                                          <p:spTgt spid="1461251">
                                            <p:txEl>
                                              <p:pRg st="9" end="9"/>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461251">
                                            <p:txEl>
                                              <p:pRg st="10" end="10"/>
                                            </p:txEl>
                                          </p:spTgt>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499"/>
                                          </p:stCondLst>
                                        </p:cTn>
                                        <p:tgtEl>
                                          <p:spTgt spid="146125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461257"/>
                                        </p:tgtEl>
                                        <p:attrNameLst>
                                          <p:attrName>style.visibility</p:attrName>
                                        </p:attrNameLst>
                                      </p:cBhvr>
                                      <p:to>
                                        <p:strVal val="hidden"/>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499"/>
                                          </p:stCondLst>
                                        </p:cTn>
                                        <p:tgtEl>
                                          <p:spTgt spid="1461251">
                                            <p:txEl>
                                              <p:pRg st="11" end="11"/>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461251">
                                            <p:txEl>
                                              <p:pRg st="12" end="12"/>
                                            </p:txEl>
                                          </p:spTgt>
                                        </p:tgtEl>
                                        <p:attrNameLst>
                                          <p:attrName>style.visibility</p:attrName>
                                        </p:attrNameLst>
                                      </p:cBhvr>
                                      <p:to>
                                        <p:strVal val="visible"/>
                                      </p:to>
                                    </p:se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499"/>
                                          </p:stCondLst>
                                        </p:cTn>
                                        <p:tgtEl>
                                          <p:spTgt spid="1461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1251" grpId="0" build="p" autoUpdateAnimBg="0"/>
      <p:bldP spid="1461259" grpId="0" animBg="1"/>
      <p:bldP spid="1461259" grpId="1" animBg="1"/>
      <p:bldP spid="1461261" grpId="0" animBg="1"/>
      <p:bldP spid="1461261" grpId="1" animBg="1"/>
      <p:bldP spid="1461257" grpId="0" animBg="1"/>
      <p:bldP spid="1461257" grpId="1" animBg="1"/>
      <p:bldP spid="1461260"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0402" name="Rectangle 2"/>
          <p:cNvSpPr>
            <a:spLocks noGrp="1" noChangeArrowheads="1"/>
          </p:cNvSpPr>
          <p:nvPr>
            <p:ph type="title"/>
          </p:nvPr>
        </p:nvSpPr>
        <p:spPr/>
        <p:txBody>
          <a:bodyPr/>
          <a:lstStyle/>
          <a:p>
            <a:r>
              <a:rPr lang="en-US"/>
              <a:t>Probabilities and Evidence</a:t>
            </a:r>
          </a:p>
        </p:txBody>
      </p:sp>
      <p:sp>
        <p:nvSpPr>
          <p:cNvPr id="1510403" name="Rectangle 3"/>
          <p:cNvSpPr>
            <a:spLocks noGrp="1" noChangeArrowheads="1"/>
          </p:cNvSpPr>
          <p:nvPr>
            <p:ph idx="1"/>
          </p:nvPr>
        </p:nvSpPr>
        <p:spPr>
          <a:xfrm>
            <a:off x="529825" y="1177814"/>
            <a:ext cx="7939088" cy="4227512"/>
          </a:xfrm>
        </p:spPr>
        <p:txBody>
          <a:bodyPr/>
          <a:lstStyle/>
          <a:p>
            <a:pPr>
              <a:lnSpc>
                <a:spcPct val="90000"/>
              </a:lnSpc>
            </a:pPr>
            <a:r>
              <a:rPr lang="en-US" sz="2800" dirty="0"/>
              <a:t>Degrees of belief (subjective probabilities) are centrally affected by </a:t>
            </a:r>
            <a:r>
              <a:rPr lang="en-US" sz="2800" i="1" dirty="0"/>
              <a:t>evidence</a:t>
            </a:r>
          </a:p>
          <a:p>
            <a:pPr lvl="1">
              <a:lnSpc>
                <a:spcPct val="90000"/>
              </a:lnSpc>
            </a:pPr>
            <a:r>
              <a:rPr lang="en-US" sz="2400" i="1" dirty="0"/>
              <a:t>Prior</a:t>
            </a:r>
            <a:r>
              <a:rPr lang="en-US" sz="2400" dirty="0"/>
              <a:t> </a:t>
            </a:r>
            <a:r>
              <a:rPr lang="en-US" sz="2400" i="1" dirty="0"/>
              <a:t>probability</a:t>
            </a:r>
            <a:r>
              <a:rPr lang="en-US" sz="2400" dirty="0"/>
              <a:t> refers to degree of belief before see any evidence</a:t>
            </a:r>
          </a:p>
          <a:p>
            <a:pPr lvl="2">
              <a:lnSpc>
                <a:spcPct val="90000"/>
              </a:lnSpc>
            </a:pPr>
            <a:r>
              <a:rPr lang="en-US" sz="2000" dirty="0"/>
              <a:t>P(</a:t>
            </a:r>
            <a:r>
              <a:rPr lang="en-US" sz="2000" i="1" dirty="0"/>
              <a:t>sunny</a:t>
            </a:r>
            <a:r>
              <a:rPr lang="en-US" sz="2000" dirty="0"/>
              <a:t>)=.5</a:t>
            </a:r>
          </a:p>
          <a:p>
            <a:pPr lvl="2">
              <a:lnSpc>
                <a:spcPct val="90000"/>
              </a:lnSpc>
            </a:pPr>
            <a:r>
              <a:rPr lang="en-US" sz="2000" dirty="0"/>
              <a:t>P(</a:t>
            </a:r>
            <a:r>
              <a:rPr lang="en-US" sz="2000" i="1" dirty="0" err="1"/>
              <a:t>aincourse</a:t>
            </a:r>
            <a:r>
              <a:rPr lang="en-US" sz="2000" dirty="0"/>
              <a:t>)=.45</a:t>
            </a:r>
          </a:p>
          <a:p>
            <a:pPr lvl="1">
              <a:lnSpc>
                <a:spcPct val="90000"/>
              </a:lnSpc>
            </a:pPr>
            <a:r>
              <a:rPr lang="en-US" sz="2400" i="1" dirty="0"/>
              <a:t>Conditional</a:t>
            </a:r>
            <a:r>
              <a:rPr lang="en-US" sz="2400" dirty="0"/>
              <a:t> </a:t>
            </a:r>
            <a:r>
              <a:rPr lang="en-US" sz="2400" i="1" dirty="0"/>
              <a:t>probability</a:t>
            </a:r>
            <a:r>
              <a:rPr lang="en-US" sz="2400" dirty="0"/>
              <a:t> refers to degree of belief conditioned on seeing (only) particular evidence</a:t>
            </a:r>
          </a:p>
          <a:p>
            <a:pPr lvl="2">
              <a:lnSpc>
                <a:spcPct val="90000"/>
              </a:lnSpc>
            </a:pPr>
            <a:r>
              <a:rPr lang="en-US" sz="2000" dirty="0"/>
              <a:t>P(</a:t>
            </a:r>
            <a:r>
              <a:rPr lang="en-US" sz="2000" i="1" dirty="0"/>
              <a:t>sunny </a:t>
            </a:r>
            <a:r>
              <a:rPr lang="en-US" sz="2000" dirty="0"/>
              <a:t>| </a:t>
            </a:r>
            <a:r>
              <a:rPr lang="en-US" sz="2000" i="1" dirty="0" err="1"/>
              <a:t>losangeles</a:t>
            </a:r>
            <a:r>
              <a:rPr lang="en-US" sz="2000" dirty="0"/>
              <a:t>, </a:t>
            </a:r>
            <a:r>
              <a:rPr lang="en-US" sz="2000" i="1" dirty="0" err="1"/>
              <a:t>july</a:t>
            </a:r>
            <a:r>
              <a:rPr lang="en-US" sz="2000" dirty="0"/>
              <a:t>)=.9</a:t>
            </a:r>
          </a:p>
          <a:p>
            <a:pPr lvl="2">
              <a:lnSpc>
                <a:spcPct val="90000"/>
              </a:lnSpc>
            </a:pPr>
            <a:r>
              <a:rPr lang="en-US" sz="2000" dirty="0"/>
              <a:t>P(</a:t>
            </a:r>
            <a:r>
              <a:rPr lang="en-US" sz="2000" i="1" dirty="0"/>
              <a:t>sunny </a:t>
            </a:r>
            <a:r>
              <a:rPr lang="en-US" sz="2000" dirty="0"/>
              <a:t>| </a:t>
            </a:r>
            <a:r>
              <a:rPr lang="en-US" sz="2000" i="1" dirty="0" err="1"/>
              <a:t>pittsburgh</a:t>
            </a:r>
            <a:r>
              <a:rPr lang="en-US" sz="2000" dirty="0"/>
              <a:t>)=.1</a:t>
            </a:r>
          </a:p>
          <a:p>
            <a:pPr lvl="2">
              <a:lnSpc>
                <a:spcPct val="90000"/>
              </a:lnSpc>
            </a:pPr>
            <a:r>
              <a:rPr lang="en-US" sz="2000" dirty="0"/>
              <a:t>P(</a:t>
            </a:r>
            <a:r>
              <a:rPr lang="en-US" sz="2000" i="1" dirty="0" err="1"/>
              <a:t>aincourse</a:t>
            </a:r>
            <a:r>
              <a:rPr lang="en-US" sz="2000" i="1" dirty="0"/>
              <a:t> </a:t>
            </a:r>
            <a:r>
              <a:rPr lang="en-US" sz="2000" dirty="0"/>
              <a:t>| </a:t>
            </a:r>
            <a:r>
              <a:rPr lang="en-US" sz="2000" i="1" dirty="0" err="1"/>
              <a:t>aonmidterm</a:t>
            </a:r>
            <a:r>
              <a:rPr lang="en-US" sz="2000" dirty="0"/>
              <a:t>)=.6</a:t>
            </a:r>
          </a:p>
        </p:txBody>
      </p:sp>
    </p:spTree>
    <p:extLst>
      <p:ext uri="{BB962C8B-B14F-4D97-AF65-F5344CB8AC3E}">
        <p14:creationId xmlns:p14="http://schemas.microsoft.com/office/powerpoint/2010/main" val="341654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040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1040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1040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104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1040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1040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5104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040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6546" name="Rectangle 2"/>
          <p:cNvSpPr>
            <a:spLocks noGrp="1" noChangeArrowheads="1"/>
          </p:cNvSpPr>
          <p:nvPr>
            <p:ph type="title"/>
          </p:nvPr>
        </p:nvSpPr>
        <p:spPr>
          <a:xfrm>
            <a:off x="-66846" y="-136761"/>
            <a:ext cx="10806799" cy="1143000"/>
          </a:xfrm>
        </p:spPr>
        <p:txBody>
          <a:bodyPr/>
          <a:lstStyle/>
          <a:p>
            <a:pPr>
              <a:lnSpc>
                <a:spcPct val="90000"/>
              </a:lnSpc>
            </a:pPr>
            <a:r>
              <a:rPr lang="en-US" dirty="0"/>
              <a:t>Inference w/Conditional Probabilities</a:t>
            </a:r>
          </a:p>
        </p:txBody>
      </p:sp>
      <p:sp>
        <p:nvSpPr>
          <p:cNvPr id="1516547" name="Rectangle 3"/>
          <p:cNvSpPr>
            <a:spLocks noGrp="1" noChangeArrowheads="1"/>
          </p:cNvSpPr>
          <p:nvPr>
            <p:ph idx="1"/>
          </p:nvPr>
        </p:nvSpPr>
        <p:spPr>
          <a:xfrm>
            <a:off x="184151" y="993570"/>
            <a:ext cx="8805862" cy="3835400"/>
          </a:xfrm>
        </p:spPr>
        <p:txBody>
          <a:bodyPr/>
          <a:lstStyle/>
          <a:p>
            <a:pPr marL="0" indent="0"/>
            <a:r>
              <a:rPr lang="en-US" dirty="0"/>
              <a:t>Can compute conditional probabilities by enumerating over joint distribution via: P(</a:t>
            </a:r>
            <a:r>
              <a:rPr lang="en-US" i="1" dirty="0"/>
              <a:t>a</a:t>
            </a:r>
            <a:r>
              <a:rPr lang="en-US" dirty="0"/>
              <a:t> | </a:t>
            </a:r>
            <a:r>
              <a:rPr lang="en-US" i="1" dirty="0"/>
              <a:t>b</a:t>
            </a:r>
            <a:r>
              <a:rPr lang="en-US" dirty="0"/>
              <a:t>) = P(</a:t>
            </a:r>
            <a:r>
              <a:rPr lang="en-US" i="1" dirty="0"/>
              <a:t>a</a:t>
            </a:r>
            <a:r>
              <a:rPr lang="en-US" dirty="0"/>
              <a:t> </a:t>
            </a:r>
            <a:r>
              <a:rPr lang="en-US" dirty="0">
                <a:sym typeface="Symbol" charset="2"/>
              </a:rPr>
              <a:t></a:t>
            </a:r>
            <a:r>
              <a:rPr lang="en-US" dirty="0"/>
              <a:t> </a:t>
            </a:r>
            <a:r>
              <a:rPr lang="en-US" i="1" dirty="0"/>
              <a:t>b</a:t>
            </a:r>
            <a:r>
              <a:rPr lang="en-US" dirty="0"/>
              <a:t>) / P(</a:t>
            </a:r>
            <a:r>
              <a:rPr lang="en-US" i="1" dirty="0"/>
              <a:t>b</a:t>
            </a:r>
            <a:r>
              <a:rPr lang="en-US" dirty="0"/>
              <a:t>)</a:t>
            </a:r>
          </a:p>
          <a:p>
            <a:pPr lvl="1"/>
            <a:r>
              <a:rPr lang="en-US" sz="2400" dirty="0" err="1"/>
              <a:t>P(cavity</a:t>
            </a:r>
            <a:r>
              <a:rPr lang="en-US" sz="2400" dirty="0"/>
              <a:t> | toothache)</a:t>
            </a:r>
          </a:p>
          <a:p>
            <a:pPr lvl="2">
              <a:buFont typeface="Wingdings" charset="2"/>
              <a:buNone/>
            </a:pPr>
            <a:r>
              <a:rPr lang="en-US" sz="2000" dirty="0"/>
              <a:t>= </a:t>
            </a:r>
            <a:r>
              <a:rPr lang="en-US" sz="2000" dirty="0" err="1">
                <a:solidFill>
                  <a:srgbClr val="008000"/>
                </a:solidFill>
              </a:rPr>
              <a:t>P(cavity</a:t>
            </a:r>
            <a:r>
              <a:rPr lang="en-US" sz="2000" dirty="0">
                <a:solidFill>
                  <a:srgbClr val="008000"/>
                </a:solidFill>
              </a:rPr>
              <a:t> </a:t>
            </a:r>
            <a:r>
              <a:rPr lang="en-US" sz="2000" dirty="0" err="1">
                <a:solidFill>
                  <a:srgbClr val="008000"/>
                </a:solidFill>
                <a:sym typeface="Symbol" charset="2"/>
              </a:rPr>
              <a:t></a:t>
            </a:r>
            <a:r>
              <a:rPr lang="en-US" sz="2000" dirty="0">
                <a:solidFill>
                  <a:srgbClr val="008000"/>
                </a:solidFill>
                <a:sym typeface="Symbol" charset="2"/>
              </a:rPr>
              <a:t> toothache)</a:t>
            </a:r>
            <a:r>
              <a:rPr lang="en-US" sz="2000" dirty="0">
                <a:sym typeface="Symbol" charset="2"/>
              </a:rPr>
              <a:t>/</a:t>
            </a:r>
            <a:r>
              <a:rPr lang="en-US" sz="2000" dirty="0" err="1">
                <a:solidFill>
                  <a:srgbClr val="000090"/>
                </a:solidFill>
                <a:sym typeface="Symbol" charset="2"/>
              </a:rPr>
              <a:t>P(toothache</a:t>
            </a:r>
            <a:r>
              <a:rPr lang="en-US" sz="2000" dirty="0">
                <a:solidFill>
                  <a:srgbClr val="000090"/>
                </a:solidFill>
                <a:sym typeface="Symbol" charset="2"/>
              </a:rPr>
              <a:t>)</a:t>
            </a:r>
          </a:p>
          <a:p>
            <a:pPr lvl="2">
              <a:buFont typeface="Wingdings" charset="2"/>
              <a:buNone/>
            </a:pPr>
            <a:r>
              <a:rPr lang="en-US" sz="2000" dirty="0">
                <a:sym typeface="Symbol" charset="2"/>
              </a:rPr>
              <a:t>= </a:t>
            </a:r>
            <a:r>
              <a:rPr lang="en-US" sz="2000" dirty="0">
                <a:solidFill>
                  <a:srgbClr val="008000"/>
                </a:solidFill>
                <a:sym typeface="Symbol" charset="2"/>
              </a:rPr>
              <a:t>(.108 + .012)</a:t>
            </a:r>
            <a:r>
              <a:rPr lang="en-US" sz="2000" dirty="0">
                <a:sym typeface="Symbol" charset="2"/>
              </a:rPr>
              <a:t>/</a:t>
            </a:r>
            <a:r>
              <a:rPr lang="en-US" sz="2000" dirty="0">
                <a:solidFill>
                  <a:schemeClr val="accent3"/>
                </a:solidFill>
                <a:sym typeface="Symbol" charset="2"/>
              </a:rPr>
              <a:t>(.108 + .012 + .016 + .064) </a:t>
            </a:r>
            <a:r>
              <a:rPr lang="en-US" sz="2000" dirty="0">
                <a:sym typeface="Symbol" charset="2"/>
              </a:rPr>
              <a:t>= </a:t>
            </a:r>
            <a:r>
              <a:rPr lang="en-US" sz="2000" dirty="0">
                <a:solidFill>
                  <a:srgbClr val="CFEFA4"/>
                </a:solidFill>
                <a:sym typeface="Symbol" charset="2"/>
              </a:rPr>
              <a:t>.</a:t>
            </a:r>
            <a:r>
              <a:rPr lang="en-US" sz="2000" dirty="0">
                <a:solidFill>
                  <a:srgbClr val="008000"/>
                </a:solidFill>
                <a:sym typeface="Symbol" charset="2"/>
              </a:rPr>
              <a:t>12</a:t>
            </a:r>
            <a:r>
              <a:rPr lang="en-US" sz="2000" dirty="0">
                <a:sym typeface="Symbol" charset="2"/>
              </a:rPr>
              <a:t>/</a:t>
            </a:r>
            <a:r>
              <a:rPr lang="en-US" sz="2000" dirty="0">
                <a:solidFill>
                  <a:schemeClr val="hlink"/>
                </a:solidFill>
                <a:sym typeface="Symbol" charset="2"/>
              </a:rPr>
              <a:t>.2</a:t>
            </a:r>
            <a:r>
              <a:rPr lang="en-US" sz="2000" dirty="0">
                <a:sym typeface="Symbol" charset="2"/>
              </a:rPr>
              <a:t> = .6</a:t>
            </a:r>
          </a:p>
          <a:p>
            <a:pPr lvl="1"/>
            <a:r>
              <a:rPr lang="en-US" sz="2400" dirty="0" err="1">
                <a:sym typeface="Symbol" charset="2"/>
              </a:rPr>
              <a:t>P(cavity</a:t>
            </a:r>
            <a:r>
              <a:rPr lang="en-US" sz="2400" dirty="0">
                <a:sym typeface="Symbol" charset="2"/>
              </a:rPr>
              <a:t> </a:t>
            </a:r>
            <a:r>
              <a:rPr lang="en-US" sz="2400" dirty="0"/>
              <a:t>| toothache)</a:t>
            </a:r>
          </a:p>
          <a:p>
            <a:pPr lvl="2">
              <a:buFont typeface="Wingdings" charset="2"/>
              <a:buNone/>
            </a:pPr>
            <a:r>
              <a:rPr lang="en-US" sz="2000" dirty="0"/>
              <a:t>= </a:t>
            </a:r>
            <a:r>
              <a:rPr lang="en-US" sz="2000" dirty="0" err="1">
                <a:solidFill>
                  <a:srgbClr val="FF0000"/>
                </a:solidFill>
              </a:rPr>
              <a:t>P(</a:t>
            </a:r>
            <a:r>
              <a:rPr lang="en-US" sz="2000" dirty="0" err="1">
                <a:solidFill>
                  <a:srgbClr val="FF0000"/>
                </a:solidFill>
                <a:sym typeface="Symbol" charset="2"/>
              </a:rPr>
              <a:t></a:t>
            </a:r>
            <a:r>
              <a:rPr lang="en-US" sz="2000" dirty="0" err="1">
                <a:solidFill>
                  <a:srgbClr val="FF0000"/>
                </a:solidFill>
              </a:rPr>
              <a:t>cavity</a:t>
            </a:r>
            <a:r>
              <a:rPr lang="en-US" sz="2000" dirty="0">
                <a:solidFill>
                  <a:srgbClr val="FF0000"/>
                </a:solidFill>
              </a:rPr>
              <a:t> </a:t>
            </a:r>
            <a:r>
              <a:rPr lang="en-US" sz="2000" dirty="0" err="1">
                <a:solidFill>
                  <a:srgbClr val="FF0000"/>
                </a:solidFill>
                <a:sym typeface="Symbol" charset="2"/>
              </a:rPr>
              <a:t></a:t>
            </a:r>
            <a:r>
              <a:rPr lang="en-US" sz="2000" dirty="0">
                <a:solidFill>
                  <a:srgbClr val="FF0000"/>
                </a:solidFill>
                <a:sym typeface="Symbol" charset="2"/>
              </a:rPr>
              <a:t> toothache)</a:t>
            </a:r>
            <a:r>
              <a:rPr lang="en-US" sz="2000" dirty="0">
                <a:sym typeface="Symbol" charset="2"/>
              </a:rPr>
              <a:t>/</a:t>
            </a:r>
            <a:r>
              <a:rPr lang="en-US" sz="2000" dirty="0" err="1">
                <a:solidFill>
                  <a:srgbClr val="000090"/>
                </a:solidFill>
                <a:sym typeface="Symbol" charset="2"/>
              </a:rPr>
              <a:t>P(toothache</a:t>
            </a:r>
            <a:r>
              <a:rPr lang="en-US" sz="2000" dirty="0">
                <a:solidFill>
                  <a:srgbClr val="000090"/>
                </a:solidFill>
                <a:sym typeface="Symbol" charset="2"/>
              </a:rPr>
              <a:t>)</a:t>
            </a:r>
          </a:p>
          <a:p>
            <a:pPr lvl="2">
              <a:buFont typeface="Wingdings" charset="2"/>
              <a:buNone/>
            </a:pPr>
            <a:r>
              <a:rPr lang="en-US" sz="2000" dirty="0">
                <a:sym typeface="Symbol" charset="2"/>
              </a:rPr>
              <a:t>= </a:t>
            </a:r>
            <a:r>
              <a:rPr lang="en-US" sz="2000" dirty="0">
                <a:solidFill>
                  <a:srgbClr val="FF0000"/>
                </a:solidFill>
                <a:sym typeface="Symbol" charset="2"/>
              </a:rPr>
              <a:t>(.016 + .064)</a:t>
            </a:r>
            <a:r>
              <a:rPr lang="en-US" sz="2000" dirty="0">
                <a:sym typeface="Symbol" charset="2"/>
              </a:rPr>
              <a:t>/</a:t>
            </a:r>
            <a:r>
              <a:rPr lang="en-US" sz="2000" dirty="0">
                <a:solidFill>
                  <a:srgbClr val="000090"/>
                </a:solidFill>
                <a:sym typeface="Symbol" charset="2"/>
              </a:rPr>
              <a:t>(.108 + .012 + .016 + .064)</a:t>
            </a:r>
            <a:r>
              <a:rPr lang="en-US" sz="2000" dirty="0">
                <a:solidFill>
                  <a:srgbClr val="FAC810"/>
                </a:solidFill>
                <a:sym typeface="Symbol" charset="2"/>
              </a:rPr>
              <a:t> </a:t>
            </a:r>
            <a:r>
              <a:rPr lang="en-US" sz="2000" dirty="0">
                <a:sym typeface="Symbol" charset="2"/>
              </a:rPr>
              <a:t>= </a:t>
            </a:r>
            <a:r>
              <a:rPr lang="en-US" sz="2000" dirty="0">
                <a:solidFill>
                  <a:srgbClr val="FF0000"/>
                </a:solidFill>
                <a:sym typeface="Symbol" charset="2"/>
              </a:rPr>
              <a:t>.08</a:t>
            </a:r>
            <a:r>
              <a:rPr lang="en-US" sz="2000" dirty="0">
                <a:sym typeface="Symbol" charset="2"/>
              </a:rPr>
              <a:t>/</a:t>
            </a:r>
            <a:r>
              <a:rPr lang="en-US" sz="2000" dirty="0">
                <a:solidFill>
                  <a:schemeClr val="hlink"/>
                </a:solidFill>
                <a:sym typeface="Symbol" charset="2"/>
              </a:rPr>
              <a:t>.2</a:t>
            </a:r>
            <a:r>
              <a:rPr lang="en-US" sz="2000" dirty="0">
                <a:sym typeface="Symbol" charset="2"/>
              </a:rPr>
              <a:t> = .4</a:t>
            </a:r>
          </a:p>
        </p:txBody>
      </p:sp>
      <p:pic>
        <p:nvPicPr>
          <p:cNvPr id="1516548" name="Picture 4" descr="dentist-joint"/>
          <p:cNvPicPr>
            <a:picLocks noChangeAspect="1" noChangeArrowheads="1"/>
          </p:cNvPicPr>
          <p:nvPr/>
        </p:nvPicPr>
        <p:blipFill>
          <a:blip r:embed="rId3"/>
          <a:srcRect/>
          <a:stretch>
            <a:fillRect/>
          </a:stretch>
        </p:blipFill>
        <p:spPr bwMode="auto">
          <a:xfrm>
            <a:off x="184150" y="4624419"/>
            <a:ext cx="3694113" cy="1487488"/>
          </a:xfrm>
          <a:prstGeom prst="rect">
            <a:avLst/>
          </a:prstGeom>
          <a:noFill/>
        </p:spPr>
      </p:pic>
      <p:sp>
        <p:nvSpPr>
          <p:cNvPr id="1516550" name="Rectangle 6"/>
          <p:cNvSpPr>
            <a:spLocks noChangeArrowheads="1"/>
          </p:cNvSpPr>
          <p:nvPr/>
        </p:nvSpPr>
        <p:spPr bwMode="auto">
          <a:xfrm>
            <a:off x="1081409" y="5399060"/>
            <a:ext cx="1325356" cy="315940"/>
          </a:xfrm>
          <a:prstGeom prst="rect">
            <a:avLst/>
          </a:prstGeom>
          <a:noFill/>
          <a:ln w="38100">
            <a:solidFill>
              <a:srgbClr val="008000"/>
            </a:solidFill>
            <a:miter lim="800000"/>
            <a:headEnd/>
            <a:tailEnd/>
          </a:ln>
        </p:spPr>
        <p:txBody>
          <a:bodyPr wrap="none" anchor="ctr">
            <a:prstTxWarp prst="textNoShape">
              <a:avLst/>
            </a:prstTxWarp>
          </a:bodyPr>
          <a:lstStyle/>
          <a:p>
            <a:endParaRPr lang="en-US"/>
          </a:p>
        </p:txBody>
      </p:sp>
      <p:sp>
        <p:nvSpPr>
          <p:cNvPr id="1516552" name="Rectangle 8"/>
          <p:cNvSpPr>
            <a:spLocks noChangeArrowheads="1"/>
          </p:cNvSpPr>
          <p:nvPr/>
        </p:nvSpPr>
        <p:spPr bwMode="auto">
          <a:xfrm>
            <a:off x="1077941" y="5736508"/>
            <a:ext cx="1339965" cy="305572"/>
          </a:xfrm>
          <a:prstGeom prst="rect">
            <a:avLst/>
          </a:prstGeom>
          <a:noFill/>
          <a:ln w="38100">
            <a:solidFill>
              <a:srgbClr val="FF0000"/>
            </a:solidFill>
            <a:miter lim="800000"/>
            <a:headEnd/>
            <a:tailEnd/>
          </a:ln>
        </p:spPr>
        <p:txBody>
          <a:bodyPr wrap="none" anchor="ctr">
            <a:prstTxWarp prst="textNoShape">
              <a:avLst/>
            </a:prstTxWarp>
          </a:bodyPr>
          <a:lstStyle/>
          <a:p>
            <a:endParaRPr lang="en-US"/>
          </a:p>
        </p:txBody>
      </p:sp>
      <p:sp>
        <p:nvSpPr>
          <p:cNvPr id="1516551" name="Rectangle 7"/>
          <p:cNvSpPr>
            <a:spLocks noChangeArrowheads="1"/>
          </p:cNvSpPr>
          <p:nvPr/>
        </p:nvSpPr>
        <p:spPr bwMode="auto">
          <a:xfrm>
            <a:off x="1047985" y="5371327"/>
            <a:ext cx="1395413" cy="703263"/>
          </a:xfrm>
          <a:prstGeom prst="rect">
            <a:avLst/>
          </a:prstGeom>
          <a:noFill/>
          <a:ln w="19050">
            <a:solidFill>
              <a:schemeClr val="hlink"/>
            </a:solidFill>
            <a:miter lim="800000"/>
            <a:headEnd/>
            <a:tailEnd/>
          </a:ln>
        </p:spPr>
        <p:txBody>
          <a:bodyPr wrap="none" anchor="ctr">
            <a:prstTxWarp prst="textNoShape">
              <a:avLst/>
            </a:prstTxWarp>
          </a:bodyPr>
          <a:lstStyle/>
          <a:p>
            <a:endParaRPr lang="en-US"/>
          </a:p>
        </p:txBody>
      </p:sp>
      <p:sp>
        <p:nvSpPr>
          <p:cNvPr id="1516553" name="Text Box 9"/>
          <p:cNvSpPr txBox="1">
            <a:spLocks noChangeArrowheads="1"/>
          </p:cNvSpPr>
          <p:nvPr/>
        </p:nvSpPr>
        <p:spPr bwMode="auto">
          <a:xfrm>
            <a:off x="4056063" y="4424172"/>
            <a:ext cx="4933950" cy="1569660"/>
          </a:xfrm>
          <a:prstGeom prst="rect">
            <a:avLst/>
          </a:prstGeom>
          <a:noFill/>
          <a:ln w="9525">
            <a:noFill/>
            <a:miter lim="800000"/>
            <a:headEnd/>
            <a:tailEnd/>
          </a:ln>
        </p:spPr>
        <p:txBody>
          <a:bodyPr>
            <a:prstTxWarp prst="textNoShape">
              <a:avLst/>
            </a:prstTxWarp>
            <a:spAutoFit/>
          </a:bodyPr>
          <a:lstStyle/>
          <a:p>
            <a:r>
              <a:rPr lang="en-US" sz="2400" dirty="0">
                <a:solidFill>
                  <a:schemeClr val="hlink"/>
                </a:solidFill>
              </a:rPr>
              <a:t>1/P(</a:t>
            </a:r>
            <a:r>
              <a:rPr lang="en-US" sz="2400" i="1" dirty="0">
                <a:solidFill>
                  <a:schemeClr val="hlink"/>
                </a:solidFill>
              </a:rPr>
              <a:t>toothache</a:t>
            </a:r>
            <a:r>
              <a:rPr lang="en-US" sz="2400" dirty="0">
                <a:solidFill>
                  <a:schemeClr val="hlink"/>
                </a:solidFill>
              </a:rPr>
              <a:t>) is the </a:t>
            </a:r>
            <a:r>
              <a:rPr lang="en-US" sz="2400" i="1" dirty="0">
                <a:solidFill>
                  <a:schemeClr val="hlink"/>
                </a:solidFill>
              </a:rPr>
              <a:t>normalization constant</a:t>
            </a:r>
            <a:r>
              <a:rPr lang="en-US" sz="2400" dirty="0">
                <a:solidFill>
                  <a:schemeClr val="hlink"/>
                </a:solidFill>
              </a:rPr>
              <a:t> (</a:t>
            </a:r>
            <a:r>
              <a:rPr lang="en-US" sz="2400" i="1" dirty="0" err="1">
                <a:solidFill>
                  <a:schemeClr val="hlink"/>
                </a:solidFill>
                <a:sym typeface="Symbol" charset="2"/>
              </a:rPr>
              <a:t></a:t>
            </a:r>
            <a:r>
              <a:rPr lang="en-US" sz="2400" dirty="0">
                <a:solidFill>
                  <a:schemeClr val="hlink"/>
                </a:solidFill>
              </a:rPr>
              <a:t>) for the distribution</a:t>
            </a:r>
          </a:p>
          <a:p>
            <a:r>
              <a:rPr lang="en-US" sz="2400" b="1" dirty="0" err="1">
                <a:solidFill>
                  <a:schemeClr val="hlink"/>
                </a:solidFill>
              </a:rPr>
              <a:t>P</a:t>
            </a:r>
            <a:r>
              <a:rPr lang="en-US" sz="2400" dirty="0" err="1">
                <a:solidFill>
                  <a:schemeClr val="hlink"/>
                </a:solidFill>
              </a:rPr>
              <a:t>(</a:t>
            </a:r>
            <a:r>
              <a:rPr lang="en-US" sz="2400" i="1" dirty="0" err="1">
                <a:solidFill>
                  <a:schemeClr val="hlink"/>
                </a:solidFill>
              </a:rPr>
              <a:t>Cavity</a:t>
            </a:r>
            <a:r>
              <a:rPr lang="en-US" sz="2400" dirty="0">
                <a:solidFill>
                  <a:schemeClr val="hlink"/>
                </a:solidFill>
              </a:rPr>
              <a:t> | </a:t>
            </a:r>
            <a:r>
              <a:rPr lang="en-US" sz="2400" i="1" dirty="0">
                <a:solidFill>
                  <a:schemeClr val="hlink"/>
                </a:solidFill>
              </a:rPr>
              <a:t>toothache</a:t>
            </a:r>
            <a:r>
              <a:rPr lang="en-US" sz="2400" dirty="0">
                <a:solidFill>
                  <a:schemeClr val="hlink"/>
                </a:solidFill>
              </a:rPr>
              <a:t>)</a:t>
            </a:r>
          </a:p>
          <a:p>
            <a:pPr lvl="1">
              <a:buFontTx/>
              <a:buChar char="•"/>
            </a:pPr>
            <a:r>
              <a:rPr lang="en-US" sz="2400" dirty="0">
                <a:solidFill>
                  <a:schemeClr val="hlink"/>
                </a:solidFill>
              </a:rPr>
              <a:t> Ensures it sums to 1</a:t>
            </a:r>
          </a:p>
        </p:txBody>
      </p:sp>
    </p:spTree>
    <p:extLst>
      <p:ext uri="{BB962C8B-B14F-4D97-AF65-F5344CB8AC3E}">
        <p14:creationId xmlns:p14="http://schemas.microsoft.com/office/powerpoint/2010/main" val="273243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65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5165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1654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1654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16547">
                                            <p:txEl>
                                              <p:pRg st="3" end="3"/>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1516551"/>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499"/>
                                          </p:stCondLst>
                                        </p:cTn>
                                        <p:tgtEl>
                                          <p:spTgt spid="15165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516551"/>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516550"/>
                                        </p:tgtEl>
                                        <p:attrNameLst>
                                          <p:attrName>style.visibility</p:attrName>
                                        </p:attrNameLst>
                                      </p:cBhvr>
                                      <p:to>
                                        <p:strVal val="hidden"/>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499"/>
                                          </p:stCondLst>
                                        </p:cTn>
                                        <p:tgtEl>
                                          <p:spTgt spid="1516547">
                                            <p:txEl>
                                              <p:pRg st="4" end="4"/>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516547">
                                            <p:txEl>
                                              <p:pRg st="5" end="5"/>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516547">
                                            <p:txEl>
                                              <p:pRg st="6" end="6"/>
                                            </p:txEl>
                                          </p:spTgt>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grpId="2" nodeType="afterEffect">
                                  <p:stCondLst>
                                    <p:cond delay="0"/>
                                  </p:stCondLst>
                                  <p:childTnLst>
                                    <p:set>
                                      <p:cBhvr>
                                        <p:cTn id="48" dur="1" fill="hold">
                                          <p:stCondLst>
                                            <p:cond delay="0"/>
                                          </p:stCondLst>
                                        </p:cTn>
                                        <p:tgtEl>
                                          <p:spTgt spid="1516551"/>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499"/>
                                          </p:stCondLst>
                                        </p:cTn>
                                        <p:tgtEl>
                                          <p:spTgt spid="151655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516553">
                                            <p:txEl>
                                              <p:pRg st="0" end="0"/>
                                            </p:txEl>
                                          </p:spTgt>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499"/>
                                          </p:stCondLst>
                                        </p:cTn>
                                        <p:tgtEl>
                                          <p:spTgt spid="1516553">
                                            <p:txEl>
                                              <p:pRg st="1" end="1"/>
                                            </p:txEl>
                                          </p:spTgt>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499"/>
                                          </p:stCondLst>
                                        </p:cTn>
                                        <p:tgtEl>
                                          <p:spTgt spid="15165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6547" grpId="0" uiExpand="1" build="p" autoUpdateAnimBg="0"/>
      <p:bldP spid="1516550" grpId="0" uiExpand="1" animBg="1"/>
      <p:bldP spid="1516550" grpId="1" uiExpand="1" animBg="1"/>
      <p:bldP spid="1516552" grpId="0" animBg="1"/>
      <p:bldP spid="1516551" grpId="0" uiExpand="1" animBg="1"/>
      <p:bldP spid="1516551" grpId="1" uiExpand="1" animBg="1"/>
      <p:bldP spid="1516551" grpId="2" animBg="1"/>
      <p:bldP spid="151655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8594" name="Rectangle 2"/>
          <p:cNvSpPr>
            <a:spLocks noGrp="1" noChangeArrowheads="1"/>
          </p:cNvSpPr>
          <p:nvPr>
            <p:ph type="title"/>
          </p:nvPr>
        </p:nvSpPr>
        <p:spPr>
          <a:xfrm>
            <a:off x="222821" y="-442745"/>
            <a:ext cx="9144000" cy="1143000"/>
          </a:xfrm>
        </p:spPr>
        <p:txBody>
          <a:bodyPr/>
          <a:lstStyle/>
          <a:p>
            <a:r>
              <a:rPr lang="en-US" sz="3600" dirty="0"/>
              <a:t>Normalized Inference Procedure</a:t>
            </a:r>
          </a:p>
        </p:txBody>
      </p:sp>
      <p:sp>
        <p:nvSpPr>
          <p:cNvPr id="1518595" name="Rectangle 3"/>
          <p:cNvSpPr>
            <a:spLocks noGrp="1" noChangeArrowheads="1"/>
          </p:cNvSpPr>
          <p:nvPr>
            <p:ph idx="1"/>
          </p:nvPr>
        </p:nvSpPr>
        <p:spPr>
          <a:xfrm>
            <a:off x="115451" y="700255"/>
            <a:ext cx="8797373" cy="5348710"/>
          </a:xfrm>
        </p:spPr>
        <p:txBody>
          <a:bodyPr>
            <a:normAutofit fontScale="92500"/>
          </a:bodyPr>
          <a:lstStyle/>
          <a:p>
            <a:pPr>
              <a:lnSpc>
                <a:spcPct val="90000"/>
              </a:lnSpc>
            </a:pPr>
            <a:r>
              <a:rPr lang="en-US" sz="2400" dirty="0">
                <a:sym typeface="Symbol" charset="2"/>
              </a:rPr>
              <a:t>General inference procedure for cond. distributions:</a:t>
            </a:r>
          </a:p>
          <a:p>
            <a:pPr lvl="1">
              <a:lnSpc>
                <a:spcPct val="90000"/>
              </a:lnSpc>
            </a:pPr>
            <a:r>
              <a:rPr lang="en-US" sz="2400" b="1" dirty="0">
                <a:sym typeface="Symbol" charset="2"/>
              </a:rPr>
              <a:t>P</a:t>
            </a:r>
            <a:r>
              <a:rPr lang="en-US" sz="2400" dirty="0">
                <a:sym typeface="Symbol" charset="2"/>
              </a:rPr>
              <a:t>(</a:t>
            </a:r>
            <a:r>
              <a:rPr lang="en-US" sz="2400" i="1" dirty="0">
                <a:sym typeface="Symbol" charset="2"/>
              </a:rPr>
              <a:t>X</a:t>
            </a:r>
            <a:r>
              <a:rPr lang="en-US" sz="2400" dirty="0">
                <a:sym typeface="Symbol" charset="2"/>
              </a:rPr>
              <a:t> | </a:t>
            </a:r>
            <a:r>
              <a:rPr lang="en-US" sz="2400" b="1" dirty="0" err="1">
                <a:sym typeface="Symbol" charset="2"/>
              </a:rPr>
              <a:t>e</a:t>
            </a:r>
            <a:r>
              <a:rPr lang="en-US" sz="2400" dirty="0">
                <a:sym typeface="Symbol" charset="2"/>
              </a:rPr>
              <a:t>) = </a:t>
            </a:r>
            <a:r>
              <a:rPr lang="en-US" sz="2400" b="1" dirty="0" err="1">
                <a:sym typeface="Symbol" charset="2"/>
              </a:rPr>
              <a:t>P</a:t>
            </a:r>
            <a:r>
              <a:rPr lang="en-US" sz="2400" dirty="0" err="1">
                <a:sym typeface="Symbol" charset="2"/>
              </a:rPr>
              <a:t>(</a:t>
            </a:r>
            <a:r>
              <a:rPr lang="en-US" sz="2400" i="1" dirty="0" err="1">
                <a:sym typeface="Symbol" charset="2"/>
              </a:rPr>
              <a:t>X</a:t>
            </a:r>
            <a:r>
              <a:rPr lang="en-US" sz="2400" dirty="0" err="1">
                <a:sym typeface="Symbol" charset="2"/>
              </a:rPr>
              <a:t>,</a:t>
            </a:r>
            <a:r>
              <a:rPr lang="en-US" sz="2400" b="1" dirty="0" err="1">
                <a:sym typeface="Symbol" charset="2"/>
              </a:rPr>
              <a:t>e</a:t>
            </a:r>
            <a:r>
              <a:rPr lang="en-US" sz="2400" dirty="0" err="1">
                <a:sym typeface="Symbol" charset="2"/>
              </a:rPr>
              <a:t>)/P(</a:t>
            </a:r>
            <a:r>
              <a:rPr lang="en-US" sz="2400" b="1" dirty="0" err="1">
                <a:sym typeface="Symbol" charset="2"/>
              </a:rPr>
              <a:t>e</a:t>
            </a:r>
            <a:r>
              <a:rPr lang="en-US" sz="2400" dirty="0">
                <a:sym typeface="Symbol" charset="2"/>
              </a:rPr>
              <a:t>) = </a:t>
            </a:r>
            <a:r>
              <a:rPr lang="en-US" sz="2400" i="1" dirty="0" err="1">
                <a:sym typeface="Symbol" charset="2"/>
              </a:rPr>
              <a:t></a:t>
            </a:r>
            <a:r>
              <a:rPr lang="en-US" sz="2400" b="1" dirty="0" err="1">
                <a:sym typeface="Symbol" charset="2"/>
              </a:rPr>
              <a:t>P</a:t>
            </a:r>
            <a:r>
              <a:rPr lang="en-US" sz="2400" dirty="0" err="1">
                <a:sym typeface="Symbol" charset="2"/>
              </a:rPr>
              <a:t>(</a:t>
            </a:r>
            <a:r>
              <a:rPr lang="en-US" sz="2400" i="1" dirty="0" err="1">
                <a:sym typeface="Symbol" charset="2"/>
              </a:rPr>
              <a:t>X</a:t>
            </a:r>
            <a:r>
              <a:rPr lang="en-US" sz="2400" dirty="0" err="1">
                <a:sym typeface="Symbol" charset="2"/>
              </a:rPr>
              <a:t>,</a:t>
            </a:r>
            <a:r>
              <a:rPr lang="en-US" sz="2400" b="1" dirty="0" err="1">
                <a:sym typeface="Symbol" charset="2"/>
              </a:rPr>
              <a:t>e</a:t>
            </a:r>
            <a:r>
              <a:rPr lang="en-US" sz="2400" dirty="0">
                <a:sym typeface="Symbol" charset="2"/>
              </a:rPr>
              <a:t>) = </a:t>
            </a:r>
            <a:r>
              <a:rPr lang="en-US" sz="2400" i="1" dirty="0" err="1">
                <a:sym typeface="Symbol" charset="2"/>
              </a:rPr>
              <a:t></a:t>
            </a:r>
            <a:r>
              <a:rPr lang="el-GR" sz="2400" dirty="0">
                <a:ea typeface="Arial" charset="0"/>
                <a:cs typeface="Arial" charset="0"/>
              </a:rPr>
              <a:t>Σ</a:t>
            </a:r>
            <a:r>
              <a:rPr lang="el-GR" sz="2400" baseline="-25000" dirty="0">
                <a:ea typeface="Arial" charset="0"/>
                <a:cs typeface="Arial" charset="0"/>
              </a:rPr>
              <a:t>y</a:t>
            </a:r>
            <a:r>
              <a:rPr lang="el-GR" sz="2400" b="1" dirty="0">
                <a:ea typeface="Arial" charset="0"/>
                <a:cs typeface="Arial" charset="0"/>
              </a:rPr>
              <a:t>P</a:t>
            </a:r>
            <a:r>
              <a:rPr lang="el-GR" sz="2400" dirty="0">
                <a:ea typeface="Arial" charset="0"/>
                <a:cs typeface="Arial" charset="0"/>
              </a:rPr>
              <a:t>(</a:t>
            </a:r>
            <a:r>
              <a:rPr lang="el-GR" sz="2400" i="1" dirty="0">
                <a:ea typeface="Arial" charset="0"/>
                <a:cs typeface="Arial" charset="0"/>
              </a:rPr>
              <a:t>X</a:t>
            </a:r>
            <a:r>
              <a:rPr lang="el-GR" sz="2400" dirty="0">
                <a:ea typeface="Arial" charset="0"/>
                <a:cs typeface="Arial" charset="0"/>
              </a:rPr>
              <a:t>,</a:t>
            </a:r>
            <a:r>
              <a:rPr lang="el-GR" sz="2400" b="1" dirty="0">
                <a:ea typeface="Arial" charset="0"/>
                <a:cs typeface="Arial" charset="0"/>
              </a:rPr>
              <a:t>e</a:t>
            </a:r>
            <a:r>
              <a:rPr lang="el-GR" sz="2400" dirty="0">
                <a:ea typeface="Arial" charset="0"/>
                <a:cs typeface="Arial" charset="0"/>
              </a:rPr>
              <a:t>,</a:t>
            </a:r>
            <a:r>
              <a:rPr lang="el-GR" sz="2400" b="1" dirty="0">
                <a:ea typeface="Arial" charset="0"/>
                <a:cs typeface="Arial" charset="0"/>
              </a:rPr>
              <a:t>y</a:t>
            </a:r>
            <a:r>
              <a:rPr lang="el-GR" sz="2400" dirty="0">
                <a:ea typeface="Arial" charset="0"/>
                <a:cs typeface="Arial" charset="0"/>
              </a:rPr>
              <a:t>)</a:t>
            </a:r>
          </a:p>
          <a:p>
            <a:pPr lvl="2">
              <a:lnSpc>
                <a:spcPct val="90000"/>
              </a:lnSpc>
            </a:pPr>
            <a:r>
              <a:rPr lang="el-GR" dirty="0">
                <a:ea typeface="Arial" charset="0"/>
                <a:cs typeface="Arial" charset="0"/>
              </a:rPr>
              <a:t>X is a single query variable</a:t>
            </a:r>
          </a:p>
          <a:p>
            <a:pPr lvl="2">
              <a:lnSpc>
                <a:spcPct val="90000"/>
              </a:lnSpc>
            </a:pPr>
            <a:r>
              <a:rPr lang="el-GR" b="1" dirty="0">
                <a:ea typeface="Arial" charset="0"/>
                <a:cs typeface="Arial" charset="0"/>
              </a:rPr>
              <a:t>e</a:t>
            </a:r>
            <a:r>
              <a:rPr lang="el-GR" dirty="0">
                <a:ea typeface="Arial" charset="0"/>
                <a:cs typeface="Arial" charset="0"/>
              </a:rPr>
              <a:t> is a vector of values of the evidence variables </a:t>
            </a:r>
            <a:r>
              <a:rPr lang="el-GR" b="1" dirty="0">
                <a:ea typeface="Arial" charset="0"/>
                <a:cs typeface="Arial" charset="0"/>
              </a:rPr>
              <a:t>E</a:t>
            </a:r>
            <a:endParaRPr lang="el-GR" dirty="0">
              <a:ea typeface="Arial" charset="0"/>
              <a:cs typeface="Arial" charset="0"/>
            </a:endParaRPr>
          </a:p>
          <a:p>
            <a:pPr lvl="2">
              <a:lnSpc>
                <a:spcPct val="90000"/>
              </a:lnSpc>
            </a:pPr>
            <a:r>
              <a:rPr lang="el-GR" b="1" dirty="0">
                <a:ea typeface="Arial" charset="0"/>
                <a:cs typeface="Arial" charset="0"/>
              </a:rPr>
              <a:t>y</a:t>
            </a:r>
            <a:r>
              <a:rPr lang="el-GR" dirty="0">
                <a:ea typeface="Arial" charset="0"/>
                <a:cs typeface="Arial" charset="0"/>
              </a:rPr>
              <a:t> is a vector of values for the remaining unobserved variables </a:t>
            </a:r>
            <a:r>
              <a:rPr lang="el-GR" b="1" dirty="0">
                <a:ea typeface="Arial" charset="0"/>
                <a:cs typeface="Arial" charset="0"/>
              </a:rPr>
              <a:t>Y</a:t>
            </a:r>
          </a:p>
          <a:p>
            <a:pPr lvl="2">
              <a:lnSpc>
                <a:spcPct val="90000"/>
              </a:lnSpc>
            </a:pPr>
            <a:r>
              <a:rPr lang="en-US" b="1" dirty="0" err="1">
                <a:ea typeface="Arial" charset="0"/>
                <a:cs typeface="Arial" charset="0"/>
              </a:rPr>
              <a:t>P</a:t>
            </a:r>
            <a:r>
              <a:rPr lang="en-US" dirty="0" err="1">
                <a:ea typeface="Arial" charset="0"/>
                <a:cs typeface="Arial" charset="0"/>
              </a:rPr>
              <a:t>(</a:t>
            </a:r>
            <a:r>
              <a:rPr lang="en-US" i="1" dirty="0" err="1">
                <a:ea typeface="Arial" charset="0"/>
                <a:cs typeface="Arial" charset="0"/>
              </a:rPr>
              <a:t>X</a:t>
            </a:r>
            <a:r>
              <a:rPr lang="en-US" dirty="0" err="1">
                <a:ea typeface="Arial" charset="0"/>
                <a:cs typeface="Arial" charset="0"/>
              </a:rPr>
              <a:t>,</a:t>
            </a:r>
            <a:r>
              <a:rPr lang="en-US" b="1" dirty="0" err="1">
                <a:ea typeface="Arial" charset="0"/>
                <a:cs typeface="Arial" charset="0"/>
              </a:rPr>
              <a:t>e</a:t>
            </a:r>
            <a:r>
              <a:rPr lang="en-US" dirty="0" err="1">
                <a:ea typeface="Arial" charset="0"/>
                <a:cs typeface="Arial" charset="0"/>
              </a:rPr>
              <a:t>,</a:t>
            </a:r>
            <a:r>
              <a:rPr lang="en-US" b="1" dirty="0" err="1">
                <a:ea typeface="Arial" charset="0"/>
                <a:cs typeface="Arial" charset="0"/>
              </a:rPr>
              <a:t>y</a:t>
            </a:r>
            <a:r>
              <a:rPr lang="en-US" dirty="0">
                <a:ea typeface="Arial" charset="0"/>
                <a:cs typeface="Arial" charset="0"/>
              </a:rPr>
              <a:t>) is a subset of values from the joint probability distribution</a:t>
            </a:r>
          </a:p>
          <a:p>
            <a:pPr>
              <a:lnSpc>
                <a:spcPct val="90000"/>
              </a:lnSpc>
            </a:pPr>
            <a:r>
              <a:rPr lang="en-US" sz="2400" b="1" dirty="0">
                <a:sym typeface="Symbol" charset="2"/>
              </a:rPr>
              <a:t>P</a:t>
            </a:r>
            <a:r>
              <a:rPr lang="en-US" sz="2400" dirty="0">
                <a:sym typeface="Symbol" charset="2"/>
              </a:rPr>
              <a:t>(</a:t>
            </a:r>
            <a:r>
              <a:rPr lang="en-US" sz="2400" i="1" dirty="0">
                <a:sym typeface="Symbol" charset="2"/>
              </a:rPr>
              <a:t>Cavity | </a:t>
            </a:r>
            <a:r>
              <a:rPr lang="en-US" sz="2400" b="1" dirty="0">
                <a:sym typeface="Symbol" charset="2"/>
              </a:rPr>
              <a:t>toothache</a:t>
            </a:r>
            <a:r>
              <a:rPr lang="en-US" sz="2400" dirty="0">
                <a:sym typeface="Symbol" charset="2"/>
              </a:rPr>
              <a:t>)</a:t>
            </a:r>
          </a:p>
          <a:p>
            <a:pPr marL="457200" indent="-457200">
              <a:lnSpc>
                <a:spcPct val="90000"/>
              </a:lnSpc>
              <a:buNone/>
            </a:pPr>
            <a:r>
              <a:rPr lang="en-US" sz="2400" i="1" dirty="0">
                <a:sym typeface="Symbol" charset="2"/>
              </a:rPr>
              <a:t>	</a:t>
            </a:r>
            <a:r>
              <a:rPr lang="en-US" sz="2400" dirty="0">
                <a:sym typeface="Symbol" charset="2"/>
              </a:rPr>
              <a:t>= </a:t>
            </a:r>
            <a:r>
              <a:rPr lang="en-US" sz="2400" b="1" dirty="0" err="1">
                <a:sym typeface="Symbol" charset="2"/>
              </a:rPr>
              <a:t>P</a:t>
            </a:r>
            <a:r>
              <a:rPr lang="en-US" sz="2400" dirty="0" err="1">
                <a:sym typeface="Symbol" charset="2"/>
              </a:rPr>
              <a:t>(</a:t>
            </a:r>
            <a:r>
              <a:rPr lang="en-US" sz="2400" i="1" dirty="0" err="1">
                <a:sym typeface="Symbol" charset="2"/>
              </a:rPr>
              <a:t>Cavity</a:t>
            </a:r>
            <a:r>
              <a:rPr lang="en-US" sz="2400" dirty="0" err="1">
                <a:sym typeface="Symbol" charset="2"/>
              </a:rPr>
              <a:t>,</a:t>
            </a:r>
            <a:r>
              <a:rPr lang="en-US" sz="2400" b="1" dirty="0" err="1">
                <a:sym typeface="Symbol" charset="2"/>
              </a:rPr>
              <a:t>toothache</a:t>
            </a:r>
            <a:r>
              <a:rPr lang="en-US" sz="2400" dirty="0" err="1">
                <a:sym typeface="Symbol" charset="2"/>
              </a:rPr>
              <a:t>)/P(</a:t>
            </a:r>
            <a:r>
              <a:rPr lang="en-US" sz="2400" b="1" dirty="0" err="1">
                <a:sym typeface="Symbol" charset="2"/>
              </a:rPr>
              <a:t>toothache</a:t>
            </a:r>
            <a:r>
              <a:rPr lang="en-US" sz="2400" dirty="0">
                <a:sym typeface="Symbol" charset="2"/>
              </a:rPr>
              <a:t>)</a:t>
            </a:r>
          </a:p>
          <a:p>
            <a:pPr marL="457200" indent="-457200">
              <a:lnSpc>
                <a:spcPct val="90000"/>
              </a:lnSpc>
              <a:buNone/>
            </a:pPr>
            <a:r>
              <a:rPr lang="en-US" sz="2400" dirty="0">
                <a:sym typeface="Symbol" charset="2"/>
              </a:rPr>
              <a:t>	= </a:t>
            </a:r>
            <a:r>
              <a:rPr lang="en-US" sz="2400" i="1" dirty="0" err="1">
                <a:sym typeface="Symbol" charset="2"/>
              </a:rPr>
              <a:t></a:t>
            </a:r>
            <a:r>
              <a:rPr lang="en-US" sz="2400" b="1" dirty="0" err="1">
                <a:sym typeface="Symbol" charset="2"/>
              </a:rPr>
              <a:t>P</a:t>
            </a:r>
            <a:r>
              <a:rPr lang="en-US" sz="2400" dirty="0" err="1">
                <a:sym typeface="Symbol" charset="2"/>
              </a:rPr>
              <a:t>(</a:t>
            </a:r>
            <a:r>
              <a:rPr lang="en-US" sz="2400" i="1" dirty="0" err="1">
                <a:sym typeface="Symbol" charset="2"/>
              </a:rPr>
              <a:t>Cavity</a:t>
            </a:r>
            <a:r>
              <a:rPr lang="en-US" sz="2400" dirty="0" err="1">
                <a:sym typeface="Symbol" charset="2"/>
              </a:rPr>
              <a:t>,</a:t>
            </a:r>
            <a:r>
              <a:rPr lang="en-US" sz="2400" b="1" dirty="0" err="1">
                <a:sym typeface="Symbol" charset="2"/>
              </a:rPr>
              <a:t>toothache</a:t>
            </a:r>
            <a:r>
              <a:rPr lang="en-US" sz="2400" dirty="0">
                <a:sym typeface="Symbol" charset="2"/>
              </a:rPr>
              <a:t>)</a:t>
            </a:r>
          </a:p>
          <a:p>
            <a:pPr marL="457200" indent="-457200">
              <a:lnSpc>
                <a:spcPct val="90000"/>
              </a:lnSpc>
              <a:buNone/>
            </a:pPr>
            <a:r>
              <a:rPr lang="en-US" sz="2400" dirty="0">
                <a:sym typeface="Symbol" charset="2"/>
              </a:rPr>
              <a:t>	= </a:t>
            </a:r>
            <a:r>
              <a:rPr lang="en-US" sz="2400" i="1" dirty="0" err="1">
                <a:sym typeface="Symbol" charset="2"/>
              </a:rPr>
              <a:t></a:t>
            </a:r>
            <a:r>
              <a:rPr lang="en-US" sz="2400" dirty="0" err="1">
                <a:sym typeface="Symbol" charset="2"/>
              </a:rPr>
              <a:t>[</a:t>
            </a:r>
            <a:r>
              <a:rPr lang="en-US" sz="2400" b="1" dirty="0" err="1">
                <a:sym typeface="Symbol" charset="2"/>
              </a:rPr>
              <a:t>P</a:t>
            </a:r>
            <a:r>
              <a:rPr lang="en-US" sz="2400" dirty="0" err="1">
                <a:sym typeface="Symbol" charset="2"/>
              </a:rPr>
              <a:t>(</a:t>
            </a:r>
            <a:r>
              <a:rPr lang="en-US" sz="2400" i="1" dirty="0" err="1">
                <a:sym typeface="Symbol" charset="2"/>
              </a:rPr>
              <a:t>Cavity</a:t>
            </a:r>
            <a:r>
              <a:rPr lang="en-US" sz="2400" dirty="0" err="1">
                <a:sym typeface="Symbol" charset="2"/>
              </a:rPr>
              <a:t>,</a:t>
            </a:r>
            <a:r>
              <a:rPr lang="en-US" sz="2400" b="1" dirty="0" err="1">
                <a:sym typeface="Symbol" charset="2"/>
              </a:rPr>
              <a:t>toothache</a:t>
            </a:r>
            <a:r>
              <a:rPr lang="en-US" sz="2400" i="1" dirty="0" err="1">
                <a:sym typeface="Symbol" charset="2"/>
              </a:rPr>
              <a:t>,</a:t>
            </a:r>
            <a:r>
              <a:rPr lang="en-US" sz="2400" b="1" dirty="0" err="1">
                <a:sym typeface="Symbol" charset="2"/>
              </a:rPr>
              <a:t>catch</a:t>
            </a:r>
            <a:r>
              <a:rPr lang="en-US" sz="2400" dirty="0" err="1">
                <a:sym typeface="Symbol" charset="2"/>
              </a:rPr>
              <a:t>)</a:t>
            </a:r>
            <a:r>
              <a:rPr lang="en-US" sz="2400" dirty="0" err="1">
                <a:solidFill>
                  <a:srgbClr val="FF0000"/>
                </a:solidFill>
                <a:sym typeface="Symbol" charset="2"/>
              </a:rPr>
              <a:t>+</a:t>
            </a:r>
            <a:r>
              <a:rPr lang="en-US" sz="2400" b="1" dirty="0" err="1">
                <a:sym typeface="Symbol" charset="2"/>
              </a:rPr>
              <a:t>P</a:t>
            </a:r>
            <a:r>
              <a:rPr lang="en-US" sz="2400" dirty="0" err="1">
                <a:sym typeface="Symbol" charset="2"/>
              </a:rPr>
              <a:t>(</a:t>
            </a:r>
            <a:r>
              <a:rPr lang="en-US" sz="2400" i="1" dirty="0" err="1">
                <a:sym typeface="Symbol" charset="2"/>
              </a:rPr>
              <a:t>Cavity</a:t>
            </a:r>
            <a:r>
              <a:rPr lang="en-US" sz="2400" dirty="0" err="1">
                <a:sym typeface="Symbol" charset="2"/>
              </a:rPr>
              <a:t>,</a:t>
            </a:r>
            <a:r>
              <a:rPr lang="en-US" sz="2400" b="1" dirty="0" err="1">
                <a:sym typeface="Symbol" charset="2"/>
              </a:rPr>
              <a:t>toothache</a:t>
            </a:r>
            <a:r>
              <a:rPr lang="en-US" sz="2400" i="1" dirty="0" err="1">
                <a:sym typeface="Symbol" charset="2"/>
              </a:rPr>
              <a:t>,</a:t>
            </a:r>
            <a:r>
              <a:rPr lang="en-US" sz="2400" b="1" dirty="0" err="1">
                <a:sym typeface="Symbol" charset="2"/>
              </a:rPr>
              <a:t>catch</a:t>
            </a:r>
            <a:r>
              <a:rPr lang="en-US" sz="2400" dirty="0">
                <a:sym typeface="Symbol" charset="2"/>
              </a:rPr>
              <a:t>)]</a:t>
            </a:r>
          </a:p>
          <a:p>
            <a:pPr marL="457200" indent="-457200">
              <a:lnSpc>
                <a:spcPct val="90000"/>
              </a:lnSpc>
              <a:buNone/>
            </a:pPr>
            <a:r>
              <a:rPr lang="en-US" sz="2400" dirty="0">
                <a:sym typeface="Symbol" charset="2"/>
              </a:rPr>
              <a:t>	= (1/</a:t>
            </a:r>
            <a:r>
              <a:rPr lang="en-US" sz="2400" dirty="0">
                <a:solidFill>
                  <a:srgbClr val="FF0000"/>
                </a:solidFill>
                <a:sym typeface="Symbol" charset="2"/>
              </a:rPr>
              <a:t>.2</a:t>
            </a:r>
            <a:r>
              <a:rPr lang="en-US" sz="2400" dirty="0">
                <a:sym typeface="Symbol" charset="2"/>
              </a:rPr>
              <a:t>)[</a:t>
            </a:r>
            <a:r>
              <a:rPr lang="en-US" sz="2400" dirty="0">
                <a:solidFill>
                  <a:srgbClr val="008000"/>
                </a:solidFill>
                <a:sym typeface="Symbol" charset="2"/>
              </a:rPr>
              <a:t>.108</a:t>
            </a:r>
            <a:r>
              <a:rPr lang="en-US" sz="2400" dirty="0">
                <a:sym typeface="Symbol" charset="2"/>
              </a:rPr>
              <a:t>,</a:t>
            </a:r>
            <a:r>
              <a:rPr lang="en-US" sz="2400" dirty="0">
                <a:solidFill>
                  <a:srgbClr val="0000FF"/>
                </a:solidFill>
                <a:sym typeface="Symbol" charset="2"/>
              </a:rPr>
              <a:t>0.016</a:t>
            </a:r>
            <a:r>
              <a:rPr lang="en-US" sz="2400" dirty="0">
                <a:sym typeface="Symbol" charset="2"/>
              </a:rPr>
              <a:t> </a:t>
            </a:r>
            <a:r>
              <a:rPr lang="en-US" sz="2400" dirty="0">
                <a:solidFill>
                  <a:srgbClr val="FF0000"/>
                </a:solidFill>
                <a:sym typeface="Symbol" charset="2"/>
              </a:rPr>
              <a:t>+</a:t>
            </a:r>
            <a:r>
              <a:rPr lang="en-US" sz="2400" dirty="0">
                <a:sym typeface="Symbol" charset="2"/>
              </a:rPr>
              <a:t> </a:t>
            </a:r>
            <a:r>
              <a:rPr lang="en-US" sz="2400" dirty="0">
                <a:solidFill>
                  <a:srgbClr val="008000"/>
                </a:solidFill>
                <a:sym typeface="Symbol" charset="2"/>
              </a:rPr>
              <a:t>.012</a:t>
            </a:r>
            <a:r>
              <a:rPr lang="en-US" sz="2400" dirty="0">
                <a:sym typeface="Symbol" charset="2"/>
              </a:rPr>
              <a:t>,</a:t>
            </a:r>
            <a:r>
              <a:rPr lang="en-US" sz="2400" dirty="0">
                <a:solidFill>
                  <a:srgbClr val="0000FF"/>
                </a:solidFill>
                <a:sym typeface="Symbol" charset="2"/>
              </a:rPr>
              <a:t>.064</a:t>
            </a:r>
            <a:r>
              <a:rPr lang="en-US" sz="2400" dirty="0">
                <a:sym typeface="Symbol" charset="2"/>
              </a:rPr>
              <a:t>]	= </a:t>
            </a:r>
            <a:r>
              <a:rPr lang="en-US" sz="2400" dirty="0">
                <a:solidFill>
                  <a:srgbClr val="FF0000"/>
                </a:solidFill>
                <a:sym typeface="Symbol" charset="2"/>
              </a:rPr>
              <a:t>5</a:t>
            </a:r>
            <a:r>
              <a:rPr lang="en-US" sz="2400" dirty="0">
                <a:sym typeface="Symbol" charset="2"/>
              </a:rPr>
              <a:t></a:t>
            </a:r>
            <a:r>
              <a:rPr lang="en-US" sz="2400" dirty="0">
                <a:solidFill>
                  <a:srgbClr val="008000"/>
                </a:solidFill>
                <a:sym typeface="Symbol" charset="2"/>
              </a:rPr>
              <a:t>.12</a:t>
            </a:r>
            <a:r>
              <a:rPr lang="en-US" sz="2400" dirty="0">
                <a:sym typeface="Symbol" charset="2"/>
              </a:rPr>
              <a:t>,</a:t>
            </a:r>
            <a:r>
              <a:rPr lang="en-US" sz="2400" dirty="0">
                <a:solidFill>
                  <a:srgbClr val="0000FF"/>
                </a:solidFill>
                <a:sym typeface="Symbol" charset="2"/>
              </a:rPr>
              <a:t>.08</a:t>
            </a:r>
            <a:r>
              <a:rPr lang="en-US" sz="2400" dirty="0">
                <a:sym typeface="Symbol" charset="2"/>
              </a:rPr>
              <a:t> = </a:t>
            </a:r>
            <a:r>
              <a:rPr lang="en-US" sz="2400" dirty="0">
                <a:solidFill>
                  <a:srgbClr val="008000"/>
                </a:solidFill>
                <a:sym typeface="Symbol" charset="2"/>
              </a:rPr>
              <a:t>.6</a:t>
            </a:r>
            <a:r>
              <a:rPr lang="en-US" sz="2400" dirty="0">
                <a:sym typeface="Symbol" charset="2"/>
              </a:rPr>
              <a:t>,</a:t>
            </a:r>
            <a:r>
              <a:rPr lang="en-US" sz="2400" dirty="0">
                <a:solidFill>
                  <a:srgbClr val="57CDFF"/>
                </a:solidFill>
                <a:sym typeface="Symbol" charset="2"/>
              </a:rPr>
              <a:t>.</a:t>
            </a:r>
            <a:r>
              <a:rPr lang="en-US" sz="2400" dirty="0">
                <a:solidFill>
                  <a:srgbClr val="0000FF"/>
                </a:solidFill>
                <a:sym typeface="Symbol" charset="2"/>
              </a:rPr>
              <a:t>4</a:t>
            </a:r>
            <a:r>
              <a:rPr lang="en-US" sz="2400" dirty="0">
                <a:sym typeface="Symbol" charset="2"/>
              </a:rPr>
              <a:t></a:t>
            </a:r>
          </a:p>
          <a:p>
            <a:pPr>
              <a:lnSpc>
                <a:spcPct val="90000"/>
              </a:lnSpc>
            </a:pPr>
            <a:r>
              <a:rPr lang="en-US" sz="2400" dirty="0">
                <a:ea typeface="Arial" charset="0"/>
                <a:cs typeface="Arial" charset="0"/>
              </a:rPr>
              <a:t>Only problem, but a big one, is that this does not scale well</a:t>
            </a:r>
          </a:p>
          <a:p>
            <a:pPr lvl="1">
              <a:lnSpc>
                <a:spcPct val="90000"/>
              </a:lnSpc>
            </a:pPr>
            <a:r>
              <a:rPr lang="en-US" sz="2000" dirty="0">
                <a:ea typeface="Arial" charset="0"/>
                <a:cs typeface="Arial" charset="0"/>
              </a:rPr>
              <a:t>If there are </a:t>
            </a:r>
            <a:r>
              <a:rPr lang="en-US" sz="2000" i="1" dirty="0">
                <a:ea typeface="Arial" charset="0"/>
                <a:cs typeface="Arial" charset="0"/>
              </a:rPr>
              <a:t>n</a:t>
            </a:r>
            <a:r>
              <a:rPr lang="en-US" sz="2000" dirty="0">
                <a:ea typeface="Arial" charset="0"/>
                <a:cs typeface="Arial" charset="0"/>
              </a:rPr>
              <a:t> Boolean variables, space and time are O(</a:t>
            </a:r>
            <a:r>
              <a:rPr lang="en-US" sz="2000" i="1" dirty="0">
                <a:ea typeface="Arial" charset="0"/>
                <a:cs typeface="Arial" charset="0"/>
              </a:rPr>
              <a:t>2</a:t>
            </a:r>
            <a:r>
              <a:rPr lang="en-US" sz="2000" i="1" baseline="30000" dirty="0">
                <a:ea typeface="Arial" charset="0"/>
                <a:cs typeface="Arial" charset="0"/>
              </a:rPr>
              <a:t>n</a:t>
            </a:r>
            <a:r>
              <a:rPr lang="en-US" sz="2000" dirty="0">
                <a:ea typeface="Arial" charset="0"/>
                <a:cs typeface="Arial" charset="0"/>
              </a:rPr>
              <a:t>)</a:t>
            </a:r>
          </a:p>
        </p:txBody>
      </p:sp>
      <p:pic>
        <p:nvPicPr>
          <p:cNvPr id="5" name="Picture 4" descr="dentist-joint"/>
          <p:cNvPicPr>
            <a:picLocks noChangeAspect="1" noChangeArrowheads="1"/>
          </p:cNvPicPr>
          <p:nvPr/>
        </p:nvPicPr>
        <p:blipFill>
          <a:blip r:embed="rId3"/>
          <a:srcRect/>
          <a:stretch>
            <a:fillRect/>
          </a:stretch>
        </p:blipFill>
        <p:spPr bwMode="auto">
          <a:xfrm>
            <a:off x="5770533" y="3050500"/>
            <a:ext cx="3264842" cy="1314636"/>
          </a:xfrm>
          <a:prstGeom prst="rect">
            <a:avLst/>
          </a:prstGeom>
          <a:noFill/>
        </p:spPr>
      </p:pic>
      <p:sp>
        <p:nvSpPr>
          <p:cNvPr id="6" name="Rectangle 5"/>
          <p:cNvSpPr/>
          <p:nvPr/>
        </p:nvSpPr>
        <p:spPr bwMode="auto">
          <a:xfrm>
            <a:off x="6481005" y="3653008"/>
            <a:ext cx="1323255" cy="728205"/>
          </a:xfrm>
          <a:prstGeom prst="rect">
            <a:avLst/>
          </a:prstGeom>
          <a:noFill/>
          <a:ln w="3810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7" name="Rectangle 6"/>
          <p:cNvSpPr/>
          <p:nvPr/>
        </p:nvSpPr>
        <p:spPr bwMode="auto">
          <a:xfrm>
            <a:off x="6517953" y="3688530"/>
            <a:ext cx="1243326" cy="338892"/>
          </a:xfrm>
          <a:prstGeom prst="rect">
            <a:avLst/>
          </a:prstGeom>
          <a:noFill/>
          <a:ln w="38100"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8" name="Rectangle 7"/>
          <p:cNvSpPr/>
          <p:nvPr/>
        </p:nvSpPr>
        <p:spPr bwMode="auto">
          <a:xfrm>
            <a:off x="6519378" y="4009660"/>
            <a:ext cx="1243326" cy="338892"/>
          </a:xfrm>
          <a:prstGeom prst="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charset="-128"/>
              <a:cs typeface="ＭＳ Ｐゴシック" charset="-128"/>
            </a:endParaRPr>
          </a:p>
        </p:txBody>
      </p:sp>
      <p:cxnSp>
        <p:nvCxnSpPr>
          <p:cNvPr id="10" name="Straight Connector 9"/>
          <p:cNvCxnSpPr/>
          <p:nvPr/>
        </p:nvCxnSpPr>
        <p:spPr bwMode="auto">
          <a:xfrm rot="16200000" flipH="1">
            <a:off x="6730388" y="4017829"/>
            <a:ext cx="660022" cy="1425"/>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414969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859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1859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1859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18595">
                                            <p:txEl>
                                              <p:pRg st="9" end="9"/>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518595">
                                            <p:txEl>
                                              <p:pRg st="10" end="10"/>
                                            </p:txEl>
                                          </p:spTgt>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518595">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151859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8595" grpId="0" build="p" autoUpdateAnimBg="0"/>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7154" name="Rectangle 2"/>
          <p:cNvSpPr>
            <a:spLocks noGrp="1" noChangeArrowheads="1"/>
          </p:cNvSpPr>
          <p:nvPr>
            <p:ph type="title"/>
          </p:nvPr>
        </p:nvSpPr>
        <p:spPr>
          <a:xfrm>
            <a:off x="612757" y="91606"/>
            <a:ext cx="9144000" cy="1143000"/>
          </a:xfrm>
        </p:spPr>
        <p:txBody>
          <a:bodyPr/>
          <a:lstStyle/>
          <a:p>
            <a:r>
              <a:rPr lang="en-US" sz="4000" dirty="0"/>
              <a:t>Multiple Sources of Evidence</a:t>
            </a:r>
          </a:p>
        </p:txBody>
      </p:sp>
      <p:sp>
        <p:nvSpPr>
          <p:cNvPr id="1457155" name="Rectangle 3"/>
          <p:cNvSpPr>
            <a:spLocks noGrp="1" noChangeArrowheads="1"/>
          </p:cNvSpPr>
          <p:nvPr>
            <p:ph idx="1"/>
          </p:nvPr>
        </p:nvSpPr>
        <p:spPr>
          <a:xfrm>
            <a:off x="372835" y="1190840"/>
            <a:ext cx="8682037" cy="4793076"/>
          </a:xfrm>
        </p:spPr>
        <p:txBody>
          <a:bodyPr/>
          <a:lstStyle/>
          <a:p>
            <a:pPr>
              <a:lnSpc>
                <a:spcPct val="80000"/>
              </a:lnSpc>
            </a:pPr>
            <a:r>
              <a:rPr lang="en-US" sz="2400" dirty="0"/>
              <a:t>As more sources of evidence accumulate, the conditional probability of </a:t>
            </a:r>
            <a:r>
              <a:rPr lang="en-US" sz="2400" i="1" dirty="0"/>
              <a:t>cavity </a:t>
            </a:r>
            <a:r>
              <a:rPr lang="en-US" sz="2400" dirty="0"/>
              <a:t>will adjust</a:t>
            </a:r>
          </a:p>
          <a:p>
            <a:pPr lvl="1">
              <a:lnSpc>
                <a:spcPct val="80000"/>
              </a:lnSpc>
            </a:pPr>
            <a:r>
              <a:rPr lang="en-US" sz="2000" dirty="0"/>
              <a:t>E.g., if </a:t>
            </a:r>
            <a:r>
              <a:rPr lang="en-US" sz="2000" i="1" dirty="0"/>
              <a:t>catch</a:t>
            </a:r>
            <a:r>
              <a:rPr lang="en-US" sz="2000" dirty="0"/>
              <a:t> is also given, then have:</a:t>
            </a:r>
          </a:p>
          <a:p>
            <a:pPr lvl="1">
              <a:lnSpc>
                <a:spcPct val="80000"/>
              </a:lnSpc>
              <a:buFont typeface="Wingdings" charset="2"/>
              <a:buNone/>
            </a:pPr>
            <a:r>
              <a:rPr lang="en-US" sz="2000" dirty="0"/>
              <a:t>	</a:t>
            </a:r>
            <a:r>
              <a:rPr lang="en-US" sz="2000" dirty="0" err="1"/>
              <a:t>P(</a:t>
            </a:r>
            <a:r>
              <a:rPr lang="en-US" sz="2000" i="1" dirty="0" err="1"/>
              <a:t>cavity</a:t>
            </a:r>
            <a:r>
              <a:rPr lang="en-US" sz="2000" i="1" dirty="0"/>
              <a:t> | </a:t>
            </a:r>
            <a:r>
              <a:rPr lang="en-US" sz="2000" i="1" dirty="0" err="1"/>
              <a:t>toothache,catch</a:t>
            </a:r>
            <a:r>
              <a:rPr lang="en-US" sz="2000" dirty="0"/>
              <a:t>)</a:t>
            </a:r>
          </a:p>
          <a:p>
            <a:pPr lvl="2">
              <a:lnSpc>
                <a:spcPct val="80000"/>
              </a:lnSpc>
              <a:buFont typeface="Wingdings" charset="2"/>
              <a:buNone/>
            </a:pPr>
            <a:r>
              <a:rPr lang="en-US" sz="1800" dirty="0"/>
              <a:t>= </a:t>
            </a:r>
            <a:r>
              <a:rPr lang="en-US" sz="1800" dirty="0" err="1"/>
              <a:t>P(</a:t>
            </a:r>
            <a:r>
              <a:rPr lang="en-US" sz="1800" i="1" dirty="0" err="1"/>
              <a:t>cavity</a:t>
            </a:r>
            <a:r>
              <a:rPr lang="en-US" sz="1800" dirty="0"/>
              <a:t> </a:t>
            </a:r>
            <a:r>
              <a:rPr lang="en-US" sz="1800" dirty="0" err="1">
                <a:sym typeface="Symbol" charset="2"/>
              </a:rPr>
              <a:t></a:t>
            </a:r>
            <a:r>
              <a:rPr lang="en-US" sz="1800" dirty="0">
                <a:sym typeface="Symbol" charset="2"/>
              </a:rPr>
              <a:t> </a:t>
            </a:r>
            <a:r>
              <a:rPr lang="en-US" sz="1800" i="1" dirty="0">
                <a:sym typeface="Symbol" charset="2"/>
              </a:rPr>
              <a:t>toothache</a:t>
            </a:r>
            <a:r>
              <a:rPr lang="en-US" sz="1800" dirty="0">
                <a:sym typeface="Symbol" charset="2"/>
              </a:rPr>
              <a:t> </a:t>
            </a:r>
            <a:r>
              <a:rPr lang="en-US" sz="1800" dirty="0" err="1">
                <a:sym typeface="Symbol" charset="2"/>
              </a:rPr>
              <a:t></a:t>
            </a:r>
            <a:r>
              <a:rPr lang="en-US" sz="1800" dirty="0">
                <a:sym typeface="Symbol" charset="2"/>
              </a:rPr>
              <a:t> </a:t>
            </a:r>
            <a:r>
              <a:rPr lang="en-US" sz="1800" i="1" dirty="0">
                <a:sym typeface="Symbol" charset="2"/>
              </a:rPr>
              <a:t>catch</a:t>
            </a:r>
            <a:r>
              <a:rPr lang="en-US" sz="1800" dirty="0">
                <a:sym typeface="Symbol" charset="2"/>
              </a:rPr>
              <a:t>)/</a:t>
            </a:r>
            <a:r>
              <a:rPr lang="en-US" sz="1800" dirty="0" err="1">
                <a:sym typeface="Symbol" charset="2"/>
              </a:rPr>
              <a:t>P(</a:t>
            </a:r>
            <a:r>
              <a:rPr lang="en-US" sz="1800" i="1" dirty="0" err="1">
                <a:sym typeface="Symbol" charset="2"/>
              </a:rPr>
              <a:t>toothache</a:t>
            </a:r>
            <a:r>
              <a:rPr lang="en-US" sz="1800" dirty="0">
                <a:sym typeface="Symbol" charset="2"/>
              </a:rPr>
              <a:t> </a:t>
            </a:r>
            <a:r>
              <a:rPr lang="en-US" sz="1800" dirty="0" err="1">
                <a:sym typeface="Symbol" charset="2"/>
              </a:rPr>
              <a:t></a:t>
            </a:r>
            <a:r>
              <a:rPr lang="en-US" sz="1800" dirty="0">
                <a:sym typeface="Symbol" charset="2"/>
              </a:rPr>
              <a:t> </a:t>
            </a:r>
            <a:r>
              <a:rPr lang="en-US" sz="1800" i="1" dirty="0">
                <a:sym typeface="Symbol" charset="2"/>
              </a:rPr>
              <a:t>catch</a:t>
            </a:r>
            <a:r>
              <a:rPr lang="en-US" sz="1800" dirty="0">
                <a:sym typeface="Symbol" charset="2"/>
              </a:rPr>
              <a:t>) </a:t>
            </a:r>
            <a:r>
              <a:rPr lang="en-US" sz="1800" dirty="0"/>
              <a:t>= .87 (up from .6)</a:t>
            </a:r>
          </a:p>
          <a:p>
            <a:pPr>
              <a:lnSpc>
                <a:spcPct val="80000"/>
              </a:lnSpc>
              <a:spcBef>
                <a:spcPts val="1200"/>
              </a:spcBef>
            </a:pPr>
            <a:r>
              <a:rPr lang="en-US" sz="2400" dirty="0"/>
              <a:t>In general, as evidence accumulates over time, such as data from an x-ray, the conditional probability of </a:t>
            </a:r>
            <a:r>
              <a:rPr lang="en-US" sz="2400" i="1" dirty="0"/>
              <a:t>cavity</a:t>
            </a:r>
            <a:r>
              <a:rPr lang="en-US" sz="2400" dirty="0"/>
              <a:t> would continue to evolve</a:t>
            </a:r>
          </a:p>
          <a:p>
            <a:pPr lvl="1">
              <a:lnSpc>
                <a:spcPct val="80000"/>
              </a:lnSpc>
            </a:pPr>
            <a:r>
              <a:rPr lang="en-US" sz="2000" i="1" dirty="0"/>
              <a:t>Probabilistic reasoning is inherently non-monotonic</a:t>
            </a:r>
          </a:p>
          <a:p>
            <a:pPr>
              <a:lnSpc>
                <a:spcPct val="80000"/>
              </a:lnSpc>
              <a:spcBef>
                <a:spcPts val="1200"/>
              </a:spcBef>
            </a:pPr>
            <a:r>
              <a:rPr lang="en-US" sz="2400" dirty="0"/>
              <a:t>However, if evidence is irrelevant, may simply ignore</a:t>
            </a:r>
          </a:p>
          <a:p>
            <a:pPr lvl="1">
              <a:lnSpc>
                <a:spcPct val="80000"/>
              </a:lnSpc>
            </a:pPr>
            <a:r>
              <a:rPr lang="en-US" sz="2000" dirty="0" err="1"/>
              <a:t>P(</a:t>
            </a:r>
            <a:r>
              <a:rPr lang="en-US" sz="2000" i="1" dirty="0" err="1"/>
              <a:t>cavity</a:t>
            </a:r>
            <a:r>
              <a:rPr lang="en-US" sz="2000" i="1" dirty="0"/>
              <a:t> | </a:t>
            </a:r>
            <a:r>
              <a:rPr lang="en-US" sz="2000" i="1" dirty="0" err="1"/>
              <a:t>toothache,sunny</a:t>
            </a:r>
            <a:r>
              <a:rPr lang="en-US" sz="2000" dirty="0"/>
              <a:t>)</a:t>
            </a:r>
          </a:p>
          <a:p>
            <a:pPr lvl="1">
              <a:lnSpc>
                <a:spcPct val="80000"/>
              </a:lnSpc>
              <a:buFont typeface="Wingdings" charset="2"/>
              <a:buNone/>
            </a:pPr>
            <a:r>
              <a:rPr lang="en-US" sz="2000" dirty="0"/>
              <a:t>	= </a:t>
            </a:r>
            <a:r>
              <a:rPr lang="en-US" sz="2000" dirty="0" err="1"/>
              <a:t>P(</a:t>
            </a:r>
            <a:r>
              <a:rPr lang="en-US" sz="2000" i="1" dirty="0" err="1"/>
              <a:t>cavity</a:t>
            </a:r>
            <a:r>
              <a:rPr lang="en-US" sz="2000" i="1" dirty="0"/>
              <a:t> </a:t>
            </a:r>
            <a:r>
              <a:rPr lang="en-US" sz="2000" dirty="0"/>
              <a:t>| </a:t>
            </a:r>
            <a:r>
              <a:rPr lang="en-US" sz="2000" i="1" dirty="0"/>
              <a:t>toothache</a:t>
            </a:r>
            <a:r>
              <a:rPr lang="en-US" sz="2000" dirty="0"/>
              <a:t>) = 0.6</a:t>
            </a:r>
          </a:p>
          <a:p>
            <a:pPr lvl="1">
              <a:lnSpc>
                <a:spcPct val="80000"/>
              </a:lnSpc>
            </a:pPr>
            <a:r>
              <a:rPr lang="en-US" sz="2000" dirty="0"/>
              <a:t>Such reasoning about </a:t>
            </a:r>
            <a:r>
              <a:rPr lang="en-US" sz="2000" i="1" dirty="0"/>
              <a:t>independence</a:t>
            </a:r>
            <a:r>
              <a:rPr lang="en-US" sz="2000" dirty="0"/>
              <a:t> can be essential in making probabilistic reasoning tractable</a:t>
            </a:r>
          </a:p>
        </p:txBody>
      </p:sp>
    </p:spTree>
    <p:extLst>
      <p:ext uri="{BB962C8B-B14F-4D97-AF65-F5344CB8AC3E}">
        <p14:creationId xmlns:p14="http://schemas.microsoft.com/office/powerpoint/2010/main" val="70113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715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57155">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45715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57155">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57155">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4571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7155"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346" name="Rectangle 2"/>
          <p:cNvSpPr>
            <a:spLocks noGrp="1" noChangeArrowheads="1"/>
          </p:cNvSpPr>
          <p:nvPr>
            <p:ph type="title"/>
          </p:nvPr>
        </p:nvSpPr>
        <p:spPr>
          <a:xfrm>
            <a:off x="528638" y="-117486"/>
            <a:ext cx="7772400" cy="1143000"/>
          </a:xfrm>
        </p:spPr>
        <p:txBody>
          <a:bodyPr/>
          <a:lstStyle/>
          <a:p>
            <a:r>
              <a:rPr lang="en-US" dirty="0"/>
              <a:t>Independence</a:t>
            </a:r>
          </a:p>
        </p:txBody>
      </p:sp>
      <p:sp>
        <p:nvSpPr>
          <p:cNvPr id="1465347" name="Rectangle 3"/>
          <p:cNvSpPr>
            <a:spLocks noGrp="1" noChangeArrowheads="1"/>
          </p:cNvSpPr>
          <p:nvPr>
            <p:ph idx="1"/>
          </p:nvPr>
        </p:nvSpPr>
        <p:spPr>
          <a:xfrm>
            <a:off x="528638" y="998937"/>
            <a:ext cx="8440737" cy="5140130"/>
          </a:xfrm>
        </p:spPr>
        <p:txBody>
          <a:bodyPr>
            <a:normAutofit fontScale="92500" lnSpcReduction="10000"/>
          </a:bodyPr>
          <a:lstStyle/>
          <a:p>
            <a:pPr>
              <a:lnSpc>
                <a:spcPct val="80000"/>
              </a:lnSpc>
            </a:pPr>
            <a:r>
              <a:rPr lang="en-US" sz="2400" i="1" dirty="0"/>
              <a:t>A</a:t>
            </a:r>
            <a:r>
              <a:rPr lang="en-US" sz="2400" dirty="0"/>
              <a:t> and </a:t>
            </a:r>
            <a:r>
              <a:rPr lang="en-US" sz="2400" i="1" dirty="0"/>
              <a:t>B</a:t>
            </a:r>
            <a:r>
              <a:rPr lang="en-US" sz="2400" dirty="0"/>
              <a:t> are independent </a:t>
            </a:r>
            <a:r>
              <a:rPr lang="en-US" sz="2400" dirty="0" err="1"/>
              <a:t>iff</a:t>
            </a:r>
            <a:endParaRPr lang="en-US" sz="2400" dirty="0"/>
          </a:p>
          <a:p>
            <a:pPr>
              <a:buFont typeface="Wingdings" charset="2"/>
              <a:buNone/>
            </a:pPr>
            <a:r>
              <a:rPr lang="en-US" sz="2400" b="1" dirty="0"/>
              <a:t>	P</a:t>
            </a:r>
            <a:r>
              <a:rPr lang="en-US" sz="2400" dirty="0"/>
              <a:t>(</a:t>
            </a:r>
            <a:r>
              <a:rPr lang="en-US" sz="2400" i="1" dirty="0"/>
              <a:t>A|B</a:t>
            </a:r>
            <a:r>
              <a:rPr lang="en-US" sz="2400" dirty="0"/>
              <a:t>) = </a:t>
            </a:r>
            <a:r>
              <a:rPr lang="en-US" sz="2400" b="1" dirty="0"/>
              <a:t>P</a:t>
            </a:r>
            <a:r>
              <a:rPr lang="en-US" sz="2400" dirty="0"/>
              <a:t>(</a:t>
            </a:r>
            <a:r>
              <a:rPr lang="en-US" sz="2400" i="1" dirty="0"/>
              <a:t>A</a:t>
            </a:r>
            <a:r>
              <a:rPr lang="en-US" sz="2400" dirty="0"/>
              <a:t>) </a:t>
            </a:r>
            <a:r>
              <a:rPr lang="en-US" sz="2400" u="sng" dirty="0"/>
              <a:t>or</a:t>
            </a:r>
            <a:r>
              <a:rPr lang="en-US" sz="2400" dirty="0"/>
              <a:t> </a:t>
            </a:r>
            <a:r>
              <a:rPr lang="en-US" sz="2400" b="1" dirty="0"/>
              <a:t>P</a:t>
            </a:r>
            <a:r>
              <a:rPr lang="en-US" sz="2400" dirty="0"/>
              <a:t>(</a:t>
            </a:r>
            <a:r>
              <a:rPr lang="en-US" sz="2400" i="1" dirty="0"/>
              <a:t>B|A</a:t>
            </a:r>
            <a:r>
              <a:rPr lang="en-US" sz="2400" dirty="0"/>
              <a:t>) = </a:t>
            </a:r>
            <a:r>
              <a:rPr lang="en-US" sz="2400" b="1" dirty="0"/>
              <a:t>P</a:t>
            </a:r>
            <a:r>
              <a:rPr lang="en-US" sz="2400" dirty="0"/>
              <a:t>(</a:t>
            </a:r>
            <a:r>
              <a:rPr lang="en-US" sz="2400" i="1" dirty="0"/>
              <a:t>B</a:t>
            </a:r>
            <a:r>
              <a:rPr lang="en-US" sz="2400" dirty="0"/>
              <a:t>) </a:t>
            </a:r>
            <a:r>
              <a:rPr lang="en-US" sz="2400" u="sng" dirty="0"/>
              <a:t>or</a:t>
            </a:r>
            <a:r>
              <a:rPr lang="en-US" sz="2400" dirty="0"/>
              <a:t> </a:t>
            </a:r>
            <a:r>
              <a:rPr lang="en-US" sz="2400" b="1" dirty="0"/>
              <a:t>P</a:t>
            </a:r>
            <a:r>
              <a:rPr lang="en-US" sz="2400" dirty="0"/>
              <a:t>(A, B) = </a:t>
            </a:r>
            <a:r>
              <a:rPr lang="en-US" sz="2400" b="1" dirty="0"/>
              <a:t>P</a:t>
            </a:r>
            <a:r>
              <a:rPr lang="en-US" sz="2400" dirty="0"/>
              <a:t>(</a:t>
            </a:r>
            <a:r>
              <a:rPr lang="en-US" sz="2400" i="1" dirty="0"/>
              <a:t>A</a:t>
            </a:r>
            <a:r>
              <a:rPr lang="en-US" sz="2400" dirty="0"/>
              <a:t>) </a:t>
            </a:r>
            <a:r>
              <a:rPr lang="en-US" sz="2400" b="1" dirty="0"/>
              <a:t>P</a:t>
            </a:r>
            <a:r>
              <a:rPr lang="en-US" sz="2400" dirty="0"/>
              <a:t>(</a:t>
            </a:r>
            <a:r>
              <a:rPr lang="en-US" sz="2400" i="1" dirty="0"/>
              <a:t>B</a:t>
            </a:r>
            <a:r>
              <a:rPr lang="en-US" sz="2400" dirty="0"/>
              <a:t>)</a:t>
            </a:r>
          </a:p>
          <a:p>
            <a:pPr lvl="1">
              <a:buFont typeface="Wingdings" charset="2"/>
              <a:buNone/>
            </a:pPr>
            <a:r>
              <a:rPr lang="en-US" sz="2000" dirty="0"/>
              <a:t>	E.g., </a:t>
            </a:r>
            <a:r>
              <a:rPr lang="en-US" sz="2000" b="1" dirty="0" err="1"/>
              <a:t>P</a:t>
            </a:r>
            <a:r>
              <a:rPr lang="en-US" sz="2000" dirty="0" err="1"/>
              <a:t>(</a:t>
            </a:r>
            <a:r>
              <a:rPr lang="en-US" sz="2000" i="1" dirty="0" err="1"/>
              <a:t>Toothache</a:t>
            </a:r>
            <a:r>
              <a:rPr lang="en-US" sz="2000" i="1" dirty="0"/>
              <a:t>, Catch, Cavity, Weather</a:t>
            </a:r>
            <a:r>
              <a:rPr lang="en-US" sz="2000" dirty="0"/>
              <a:t>)</a:t>
            </a:r>
          </a:p>
          <a:p>
            <a:pPr lvl="2">
              <a:lnSpc>
                <a:spcPct val="80000"/>
              </a:lnSpc>
              <a:buFont typeface="Wingdings" charset="2"/>
              <a:buNone/>
            </a:pPr>
            <a:r>
              <a:rPr lang="en-US" sz="2000" dirty="0"/>
              <a:t>	= </a:t>
            </a:r>
            <a:r>
              <a:rPr lang="en-US" sz="2000" b="1" dirty="0" err="1"/>
              <a:t>P</a:t>
            </a:r>
            <a:r>
              <a:rPr lang="en-US" sz="2000" dirty="0" err="1"/>
              <a:t>(</a:t>
            </a:r>
            <a:r>
              <a:rPr lang="en-US" sz="2000" i="1" dirty="0" err="1"/>
              <a:t>Toothache</a:t>
            </a:r>
            <a:r>
              <a:rPr lang="en-US" sz="2000" i="1" dirty="0"/>
              <a:t>, Catch, Cavity</a:t>
            </a:r>
            <a:r>
              <a:rPr lang="en-US" sz="2000" dirty="0"/>
              <a:t>) </a:t>
            </a:r>
            <a:r>
              <a:rPr lang="en-US" sz="2000" b="1" dirty="0" err="1"/>
              <a:t>P</a:t>
            </a:r>
            <a:r>
              <a:rPr lang="en-US" sz="2000" dirty="0" err="1"/>
              <a:t>(</a:t>
            </a:r>
            <a:r>
              <a:rPr lang="en-US" sz="2000" i="1" dirty="0" err="1"/>
              <a:t>Weather</a:t>
            </a:r>
            <a:r>
              <a:rPr lang="en-US" sz="2000" dirty="0"/>
              <a:t>)</a:t>
            </a:r>
          </a:p>
          <a:p>
            <a:pPr lvl="4">
              <a:lnSpc>
                <a:spcPct val="80000"/>
              </a:lnSpc>
              <a:buFont typeface="Wingdings" charset="2"/>
              <a:buNone/>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r>
              <a:rPr lang="en-US" sz="2400" dirty="0"/>
              <a:t>Reduces 2x2x2x4=32 entries to 2x2x2+4=12</a:t>
            </a:r>
          </a:p>
          <a:p>
            <a:pPr lvl="1">
              <a:lnSpc>
                <a:spcPct val="80000"/>
              </a:lnSpc>
            </a:pPr>
            <a:r>
              <a:rPr lang="en-US" sz="2000" dirty="0"/>
              <a:t>For </a:t>
            </a:r>
            <a:r>
              <a:rPr lang="en-US" sz="2000" i="1" dirty="0" err="1"/>
              <a:t>n</a:t>
            </a:r>
            <a:r>
              <a:rPr lang="en-US" sz="2000" dirty="0"/>
              <a:t> independent coin tosses, </a:t>
            </a:r>
            <a:r>
              <a:rPr lang="en-US" sz="2000" i="1" dirty="0"/>
              <a:t>O(2</a:t>
            </a:r>
            <a:r>
              <a:rPr lang="en-US" sz="2000" i="1" baseline="30000" dirty="0"/>
              <a:t>n</a:t>
            </a:r>
            <a:r>
              <a:rPr lang="en-US" sz="2000" i="1" dirty="0"/>
              <a:t>)</a:t>
            </a:r>
            <a:r>
              <a:rPr lang="en-US" sz="2000" dirty="0">
                <a:ea typeface="Arial" charset="0"/>
                <a:cs typeface="Arial" charset="0"/>
              </a:rPr>
              <a:t>→</a:t>
            </a:r>
            <a:r>
              <a:rPr lang="en-US" sz="2000" i="1" dirty="0"/>
              <a:t>O(n)</a:t>
            </a:r>
            <a:endParaRPr lang="en-US" sz="2000" dirty="0"/>
          </a:p>
          <a:p>
            <a:pPr>
              <a:lnSpc>
                <a:spcPct val="80000"/>
              </a:lnSpc>
            </a:pPr>
            <a:r>
              <a:rPr lang="en-US" sz="2400" i="1" dirty="0"/>
              <a:t>Absolute</a:t>
            </a:r>
            <a:r>
              <a:rPr lang="en-US" sz="2400" dirty="0"/>
              <a:t> (or </a:t>
            </a:r>
            <a:r>
              <a:rPr lang="en-US" sz="2400" i="1" dirty="0"/>
              <a:t>marginal</a:t>
            </a:r>
            <a:r>
              <a:rPr lang="en-US" sz="2400" dirty="0"/>
              <a:t>) independence is powerful but rare</a:t>
            </a:r>
          </a:p>
          <a:p>
            <a:pPr lvl="1">
              <a:lnSpc>
                <a:spcPct val="80000"/>
              </a:lnSpc>
            </a:pPr>
            <a:r>
              <a:rPr lang="en-US" sz="2000" dirty="0"/>
              <a:t>E.g., dentistry is a large field with hundreds of variables, none of which are absolutely independent from the others</a:t>
            </a:r>
          </a:p>
          <a:p>
            <a:pPr marL="468630" lvl="1" indent="0">
              <a:lnSpc>
                <a:spcPct val="80000"/>
              </a:lnSpc>
              <a:buNone/>
            </a:pPr>
            <a:r>
              <a:rPr lang="en-US" sz="2000" dirty="0"/>
              <a:t>
</a:t>
            </a:r>
          </a:p>
        </p:txBody>
      </p:sp>
      <p:pic>
        <p:nvPicPr>
          <p:cNvPr id="1465348" name="Picture 4" descr="weather-independence"/>
          <p:cNvPicPr>
            <a:picLocks noChangeAspect="1" noChangeArrowheads="1"/>
          </p:cNvPicPr>
          <p:nvPr/>
        </p:nvPicPr>
        <p:blipFill>
          <a:blip r:embed="rId3"/>
          <a:srcRect/>
          <a:stretch>
            <a:fillRect/>
          </a:stretch>
        </p:blipFill>
        <p:spPr bwMode="auto">
          <a:xfrm>
            <a:off x="1514475" y="2512246"/>
            <a:ext cx="4787900" cy="1198562"/>
          </a:xfrm>
          <a:prstGeom prst="rect">
            <a:avLst/>
          </a:prstGeom>
          <a:noFill/>
        </p:spPr>
      </p:pic>
    </p:spTree>
    <p:extLst>
      <p:ext uri="{BB962C8B-B14F-4D97-AF65-F5344CB8AC3E}">
        <p14:creationId xmlns:p14="http://schemas.microsoft.com/office/powerpoint/2010/main" val="14214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53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653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4653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65347">
                                            <p:txEl>
                                              <p:pRg st="3" end="3"/>
                                            </p:txEl>
                                          </p:spTgt>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146534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465347">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465347">
                                            <p:txEl>
                                              <p:pRg st="9" end="9"/>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465347">
                                            <p:txEl>
                                              <p:pRg st="10" end="10"/>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499"/>
                                          </p:stCondLst>
                                        </p:cTn>
                                        <p:tgtEl>
                                          <p:spTgt spid="1465347">
                                            <p:txEl>
                                              <p:pRg st="11" end="1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499"/>
                                          </p:stCondLst>
                                        </p:cTn>
                                        <p:tgtEl>
                                          <p:spTgt spid="14653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534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6370" name="Rectangle 2"/>
          <p:cNvSpPr>
            <a:spLocks noGrp="1" noChangeArrowheads="1"/>
          </p:cNvSpPr>
          <p:nvPr>
            <p:ph type="title"/>
          </p:nvPr>
        </p:nvSpPr>
        <p:spPr>
          <a:xfrm>
            <a:off x="469130" y="-365973"/>
            <a:ext cx="7772400" cy="1143000"/>
          </a:xfrm>
        </p:spPr>
        <p:txBody>
          <a:bodyPr/>
          <a:lstStyle/>
          <a:p>
            <a:r>
              <a:rPr lang="en-US" dirty="0"/>
              <a:t>Conditional Independence</a:t>
            </a:r>
          </a:p>
        </p:txBody>
      </p:sp>
      <p:sp>
        <p:nvSpPr>
          <p:cNvPr id="1466371" name="Rectangle 3"/>
          <p:cNvSpPr>
            <a:spLocks noGrp="1" noChangeArrowheads="1"/>
          </p:cNvSpPr>
          <p:nvPr>
            <p:ph idx="1"/>
          </p:nvPr>
        </p:nvSpPr>
        <p:spPr>
          <a:xfrm>
            <a:off x="215359" y="814856"/>
            <a:ext cx="8516032" cy="4327525"/>
          </a:xfrm>
        </p:spPr>
        <p:txBody>
          <a:bodyPr>
            <a:normAutofit lnSpcReduction="10000"/>
          </a:bodyPr>
          <a:lstStyle/>
          <a:p>
            <a:pPr>
              <a:lnSpc>
                <a:spcPct val="80000"/>
              </a:lnSpc>
            </a:pPr>
            <a:r>
              <a:rPr lang="en-US" sz="2400" dirty="0"/>
              <a:t>Two </a:t>
            </a:r>
            <a:r>
              <a:rPr lang="en-US" sz="2400" i="1" dirty="0"/>
              <a:t>dependent</a:t>
            </a:r>
            <a:r>
              <a:rPr lang="en-US" sz="2400" dirty="0"/>
              <a:t> variables may become </a:t>
            </a:r>
            <a:r>
              <a:rPr lang="en-US" sz="2400" i="1" dirty="0"/>
              <a:t>conditionally independent</a:t>
            </a:r>
            <a:r>
              <a:rPr lang="en-US" sz="2400" dirty="0"/>
              <a:t> when </a:t>
            </a:r>
            <a:r>
              <a:rPr lang="en-US" sz="2400" i="1" dirty="0"/>
              <a:t>conditioned</a:t>
            </a:r>
            <a:r>
              <a:rPr lang="en-US" sz="2400" dirty="0"/>
              <a:t> on a third variable</a:t>
            </a:r>
          </a:p>
          <a:p>
            <a:pPr>
              <a:lnSpc>
                <a:spcPct val="80000"/>
              </a:lnSpc>
            </a:pPr>
            <a:r>
              <a:rPr lang="en-US" sz="2400" dirty="0"/>
              <a:t>Consider </a:t>
            </a:r>
            <a:r>
              <a:rPr lang="en-US" sz="2400" i="1" dirty="0"/>
              <a:t>Catch</a:t>
            </a:r>
            <a:r>
              <a:rPr lang="en-US" sz="2400" dirty="0"/>
              <a:t> and </a:t>
            </a:r>
            <a:r>
              <a:rPr lang="en-US" sz="2400" i="1" dirty="0"/>
              <a:t>Toothache</a:t>
            </a:r>
            <a:endParaRPr lang="en-US" sz="2400" dirty="0"/>
          </a:p>
          <a:p>
            <a:pPr lvl="1">
              <a:lnSpc>
                <a:spcPct val="80000"/>
              </a:lnSpc>
            </a:pPr>
            <a:r>
              <a:rPr lang="en-US" sz="2000" dirty="0" err="1"/>
              <a:t>P(</a:t>
            </a:r>
            <a:r>
              <a:rPr lang="en-US" sz="2000" i="1" dirty="0" err="1"/>
              <a:t>catch</a:t>
            </a:r>
            <a:r>
              <a:rPr lang="en-US" sz="2000" dirty="0"/>
              <a:t>)=.34 while </a:t>
            </a:r>
            <a:r>
              <a:rPr lang="en-US" sz="2000" dirty="0" err="1"/>
              <a:t>P(</a:t>
            </a:r>
            <a:r>
              <a:rPr lang="en-US" sz="2000" i="1" dirty="0" err="1"/>
              <a:t>catch</a:t>
            </a:r>
            <a:r>
              <a:rPr lang="en-US" sz="2000" dirty="0"/>
              <a:t> | </a:t>
            </a:r>
            <a:r>
              <a:rPr lang="en-US" sz="2000" i="1" dirty="0"/>
              <a:t>toothache</a:t>
            </a:r>
            <a:r>
              <a:rPr lang="en-US" sz="2000" dirty="0"/>
              <a:t>)=.62, so </a:t>
            </a:r>
            <a:r>
              <a:rPr lang="en-US" sz="2000" i="1" dirty="0"/>
              <a:t>dependent</a:t>
            </a:r>
            <a:endParaRPr lang="en-US" sz="2000" dirty="0"/>
          </a:p>
          <a:p>
            <a:pPr lvl="1">
              <a:lnSpc>
                <a:spcPct val="80000"/>
              </a:lnSpc>
            </a:pPr>
            <a:r>
              <a:rPr lang="en-US" sz="2000" dirty="0"/>
              <a:t>The problem is that while neither causes the other, they </a:t>
            </a:r>
            <a:r>
              <a:rPr lang="en-US" sz="2000" i="1" dirty="0"/>
              <a:t>correlate</a:t>
            </a:r>
            <a:r>
              <a:rPr lang="en-US" sz="2000" dirty="0"/>
              <a:t> because both caused by single underlying hidden variable (</a:t>
            </a:r>
            <a:r>
              <a:rPr lang="en-US" sz="2000" i="1" dirty="0"/>
              <a:t>cavity</a:t>
            </a:r>
            <a:r>
              <a:rPr lang="en-US" sz="2000" dirty="0"/>
              <a:t>)</a:t>
            </a:r>
          </a:p>
          <a:p>
            <a:pPr lvl="1">
              <a:lnSpc>
                <a:spcPct val="80000"/>
              </a:lnSpc>
            </a:pPr>
            <a:r>
              <a:rPr lang="en-US" sz="2000" dirty="0"/>
              <a:t>If </a:t>
            </a:r>
            <a:r>
              <a:rPr lang="en-US" sz="2000" i="1" dirty="0"/>
              <a:t>condition</a:t>
            </a:r>
            <a:r>
              <a:rPr lang="en-US" sz="2000" dirty="0"/>
              <a:t> both </a:t>
            </a:r>
            <a:r>
              <a:rPr lang="en-US" sz="2000" i="1" dirty="0"/>
              <a:t>Catch</a:t>
            </a:r>
            <a:r>
              <a:rPr lang="en-US" sz="2000" dirty="0"/>
              <a:t> and </a:t>
            </a:r>
            <a:r>
              <a:rPr lang="en-US" sz="2000" i="1" dirty="0"/>
              <a:t>Toothache</a:t>
            </a:r>
            <a:r>
              <a:rPr lang="en-US" sz="2000" dirty="0"/>
              <a:t> on </a:t>
            </a:r>
            <a:r>
              <a:rPr lang="en-US" sz="2000" i="1" dirty="0"/>
              <a:t>Cavity</a:t>
            </a:r>
            <a:r>
              <a:rPr lang="en-US" sz="2000" dirty="0"/>
              <a:t>, conditional probabilities become independent</a:t>
            </a:r>
          </a:p>
          <a:p>
            <a:pPr lvl="1">
              <a:lnSpc>
                <a:spcPct val="80000"/>
              </a:lnSpc>
              <a:buNone/>
            </a:pPr>
            <a:r>
              <a:rPr lang="en-US" sz="1800" dirty="0" err="1"/>
              <a:t>P(</a:t>
            </a:r>
            <a:r>
              <a:rPr lang="en-US" sz="1800" i="1" dirty="0" err="1"/>
              <a:t>toothache</a:t>
            </a:r>
            <a:r>
              <a:rPr lang="en-US" sz="1800" i="1" dirty="0"/>
              <a:t>, catch | cavity</a:t>
            </a:r>
            <a:r>
              <a:rPr lang="en-US" sz="1800" dirty="0"/>
              <a:t>) = </a:t>
            </a:r>
            <a:r>
              <a:rPr lang="en-US" sz="1800" dirty="0" err="1"/>
              <a:t>P(</a:t>
            </a:r>
            <a:r>
              <a:rPr lang="en-US" sz="1800" i="1" dirty="0" err="1"/>
              <a:t>toothache</a:t>
            </a:r>
            <a:r>
              <a:rPr lang="en-US" sz="1800" i="1" dirty="0"/>
              <a:t> | cavity</a:t>
            </a:r>
            <a:r>
              <a:rPr lang="en-US" sz="1800" dirty="0"/>
              <a:t>) </a:t>
            </a:r>
            <a:r>
              <a:rPr lang="en-US" sz="1800" dirty="0" err="1"/>
              <a:t>P(</a:t>
            </a:r>
            <a:r>
              <a:rPr lang="en-US" sz="1800" i="1" dirty="0" err="1"/>
              <a:t>catch</a:t>
            </a:r>
            <a:r>
              <a:rPr lang="en-US" sz="1800" i="1" dirty="0"/>
              <a:t> | cavity</a:t>
            </a:r>
            <a:r>
              <a:rPr lang="en-US" sz="1800" dirty="0"/>
              <a:t>) = .54</a:t>
            </a:r>
            <a:endParaRPr lang="en-US" sz="2000" dirty="0"/>
          </a:p>
          <a:p>
            <a:pPr lvl="1">
              <a:lnSpc>
                <a:spcPct val="80000"/>
              </a:lnSpc>
              <a:buNone/>
            </a:pPr>
            <a:r>
              <a:rPr lang="en-US" sz="1800" dirty="0" err="1"/>
              <a:t>P(</a:t>
            </a:r>
            <a:r>
              <a:rPr lang="en-US" sz="1800" i="1" dirty="0" err="1"/>
              <a:t>toothache</a:t>
            </a:r>
            <a:r>
              <a:rPr lang="en-US" sz="1800" i="1" dirty="0"/>
              <a:t>, catch | </a:t>
            </a:r>
            <a:r>
              <a:rPr lang="en-US" sz="1800" dirty="0" err="1">
                <a:sym typeface="Symbol" charset="2"/>
              </a:rPr>
              <a:t></a:t>
            </a:r>
            <a:r>
              <a:rPr lang="en-US" sz="1800" i="1" dirty="0" err="1"/>
              <a:t>cavity</a:t>
            </a:r>
            <a:r>
              <a:rPr lang="en-US" sz="1800" dirty="0"/>
              <a:t>) = </a:t>
            </a:r>
            <a:r>
              <a:rPr lang="en-US" sz="1800" dirty="0" err="1"/>
              <a:t>P(</a:t>
            </a:r>
            <a:r>
              <a:rPr lang="en-US" sz="1800" i="1" dirty="0" err="1"/>
              <a:t>toothache</a:t>
            </a:r>
            <a:r>
              <a:rPr lang="en-US" sz="1800" i="1" dirty="0"/>
              <a:t> | </a:t>
            </a:r>
            <a:r>
              <a:rPr lang="en-US" sz="1800" dirty="0" err="1">
                <a:sym typeface="Symbol" charset="2"/>
              </a:rPr>
              <a:t></a:t>
            </a:r>
            <a:r>
              <a:rPr lang="en-US" sz="1800" i="1" dirty="0" err="1"/>
              <a:t>cavity</a:t>
            </a:r>
            <a:r>
              <a:rPr lang="en-US" sz="1800" dirty="0"/>
              <a:t>) </a:t>
            </a:r>
            <a:r>
              <a:rPr lang="en-US" sz="1800" dirty="0" err="1"/>
              <a:t>P(</a:t>
            </a:r>
            <a:r>
              <a:rPr lang="en-US" sz="1800" i="1" dirty="0" err="1"/>
              <a:t>catch</a:t>
            </a:r>
            <a:r>
              <a:rPr lang="en-US" sz="1800" i="1" dirty="0"/>
              <a:t> | </a:t>
            </a:r>
            <a:r>
              <a:rPr lang="en-US" sz="1800" dirty="0" err="1">
                <a:sym typeface="Symbol" charset="2"/>
              </a:rPr>
              <a:t></a:t>
            </a:r>
            <a:r>
              <a:rPr lang="en-US" sz="1800" i="1" dirty="0" err="1"/>
              <a:t>cavity</a:t>
            </a:r>
            <a:r>
              <a:rPr lang="en-US" sz="1800" dirty="0"/>
              <a:t>) = .02</a:t>
            </a:r>
            <a:endParaRPr lang="en-US" sz="2000" dirty="0"/>
          </a:p>
          <a:p>
            <a:pPr lvl="1">
              <a:lnSpc>
                <a:spcPct val="80000"/>
              </a:lnSpc>
            </a:pPr>
            <a:r>
              <a:rPr lang="en-US" sz="2000" i="1" dirty="0"/>
              <a:t>Catch </a:t>
            </a:r>
            <a:r>
              <a:rPr lang="en-US" sz="2000" dirty="0"/>
              <a:t>is </a:t>
            </a:r>
            <a:r>
              <a:rPr lang="en-US" sz="2000" i="1" dirty="0"/>
              <a:t>conditionally independent</a:t>
            </a:r>
            <a:r>
              <a:rPr lang="en-US" sz="2000" dirty="0"/>
              <a:t> of </a:t>
            </a:r>
            <a:r>
              <a:rPr lang="en-US" sz="2000" i="1" dirty="0"/>
              <a:t>Toothache </a:t>
            </a:r>
            <a:r>
              <a:rPr lang="en-US" sz="2000" dirty="0"/>
              <a:t>given </a:t>
            </a:r>
            <a:r>
              <a:rPr lang="en-US" sz="2000" i="1" dirty="0"/>
              <a:t>Cavity</a:t>
            </a:r>
            <a:r>
              <a:rPr lang="en-US" sz="2000" dirty="0"/>
              <a:t>:</a:t>
            </a:r>
          </a:p>
          <a:p>
            <a:pPr lvl="2">
              <a:lnSpc>
                <a:spcPct val="80000"/>
              </a:lnSpc>
              <a:buNone/>
            </a:pPr>
            <a:r>
              <a:rPr lang="en-US" sz="1800" b="1" dirty="0" err="1"/>
              <a:t>P</a:t>
            </a:r>
            <a:r>
              <a:rPr lang="en-US" sz="1800" dirty="0" err="1"/>
              <a:t>(</a:t>
            </a:r>
            <a:r>
              <a:rPr lang="en-US" sz="1800" i="1" dirty="0" err="1"/>
              <a:t>Toothache</a:t>
            </a:r>
            <a:r>
              <a:rPr lang="en-US" sz="1800" i="1" dirty="0"/>
              <a:t>, Catch | Cavity</a:t>
            </a:r>
            <a:r>
              <a:rPr lang="en-US" sz="1800" dirty="0"/>
              <a:t>) = </a:t>
            </a:r>
            <a:r>
              <a:rPr lang="en-US" sz="1800" b="1" dirty="0" err="1"/>
              <a:t>P</a:t>
            </a:r>
            <a:r>
              <a:rPr lang="en-US" sz="1800" dirty="0" err="1"/>
              <a:t>(</a:t>
            </a:r>
            <a:r>
              <a:rPr lang="en-US" sz="1800" i="1" dirty="0" err="1"/>
              <a:t>Toothache</a:t>
            </a:r>
            <a:r>
              <a:rPr lang="en-US" sz="1800" i="1" dirty="0"/>
              <a:t> | Cavity</a:t>
            </a:r>
            <a:r>
              <a:rPr lang="en-US" sz="1800" dirty="0"/>
              <a:t>) </a:t>
            </a:r>
            <a:r>
              <a:rPr lang="en-US" sz="1800" b="1" dirty="0" err="1"/>
              <a:t>P</a:t>
            </a:r>
            <a:r>
              <a:rPr lang="en-US" sz="1800" dirty="0" err="1"/>
              <a:t>(</a:t>
            </a:r>
            <a:r>
              <a:rPr lang="en-US" sz="1800" i="1" dirty="0" err="1"/>
              <a:t>Catch</a:t>
            </a:r>
            <a:r>
              <a:rPr lang="en-US" sz="1800" i="1" dirty="0"/>
              <a:t> | Cavity</a:t>
            </a:r>
            <a:r>
              <a:rPr lang="en-US" sz="1800" dirty="0"/>
              <a:t>)</a:t>
            </a:r>
            <a:endParaRPr lang="en-US" sz="2000" dirty="0"/>
          </a:p>
          <a:p>
            <a:pPr lvl="1">
              <a:lnSpc>
                <a:spcPct val="80000"/>
              </a:lnSpc>
            </a:pPr>
            <a:r>
              <a:rPr lang="en-US" sz="2000" dirty="0"/>
              <a:t>Additional equivalent statements:</a:t>
            </a:r>
          </a:p>
          <a:p>
            <a:pPr lvl="2">
              <a:lnSpc>
                <a:spcPct val="80000"/>
              </a:lnSpc>
              <a:buNone/>
            </a:pPr>
            <a:r>
              <a:rPr lang="en-US" sz="1800" b="1" dirty="0" err="1"/>
              <a:t>P</a:t>
            </a:r>
            <a:r>
              <a:rPr lang="en-US" sz="1800" dirty="0" err="1"/>
              <a:t>(</a:t>
            </a:r>
            <a:r>
              <a:rPr lang="en-US" sz="1800" i="1" dirty="0" err="1"/>
              <a:t>Catch</a:t>
            </a:r>
            <a:r>
              <a:rPr lang="en-US" sz="1800" i="1" dirty="0"/>
              <a:t> | </a:t>
            </a:r>
            <a:r>
              <a:rPr lang="en-US" sz="1800" i="1" dirty="0" err="1"/>
              <a:t>Toothache,Cavity</a:t>
            </a:r>
            <a:r>
              <a:rPr lang="en-US" sz="1800" dirty="0"/>
              <a:t>) = </a:t>
            </a:r>
            <a:r>
              <a:rPr lang="en-US" sz="1800" b="1" dirty="0" err="1"/>
              <a:t>P</a:t>
            </a:r>
            <a:r>
              <a:rPr lang="en-US" sz="1800" dirty="0" err="1"/>
              <a:t>(</a:t>
            </a:r>
            <a:r>
              <a:rPr lang="en-US" sz="1800" i="1" dirty="0" err="1"/>
              <a:t>Catch</a:t>
            </a:r>
            <a:r>
              <a:rPr lang="en-US" sz="1800" i="1" dirty="0"/>
              <a:t> | Cavity</a:t>
            </a:r>
            <a:r>
              <a:rPr lang="en-US" sz="1800" dirty="0"/>
              <a:t>)</a:t>
            </a:r>
          </a:p>
          <a:p>
            <a:pPr lvl="2">
              <a:lnSpc>
                <a:spcPct val="80000"/>
              </a:lnSpc>
              <a:buFont typeface="Wingdings" charset="2"/>
              <a:buNone/>
            </a:pPr>
            <a:r>
              <a:rPr lang="en-US" sz="1800" b="1" dirty="0" err="1"/>
              <a:t>P</a:t>
            </a:r>
            <a:r>
              <a:rPr lang="en-US" sz="1800" dirty="0" err="1"/>
              <a:t>(</a:t>
            </a:r>
            <a:r>
              <a:rPr lang="en-US" sz="1800" i="1" dirty="0" err="1"/>
              <a:t>Toothache</a:t>
            </a:r>
            <a:r>
              <a:rPr lang="en-US" sz="1800" i="1" dirty="0"/>
              <a:t> | Catch, Cavity</a:t>
            </a:r>
            <a:r>
              <a:rPr lang="en-US" sz="1800" dirty="0"/>
              <a:t>) = </a:t>
            </a:r>
            <a:r>
              <a:rPr lang="en-US" sz="1800" b="1" dirty="0" err="1"/>
              <a:t>P</a:t>
            </a:r>
            <a:r>
              <a:rPr lang="en-US" sz="1800" dirty="0" err="1"/>
              <a:t>(</a:t>
            </a:r>
            <a:r>
              <a:rPr lang="en-US" sz="1800" i="1" dirty="0" err="1"/>
              <a:t>Toothache</a:t>
            </a:r>
            <a:r>
              <a:rPr lang="en-US" sz="1800" i="1" dirty="0"/>
              <a:t> | Cavity</a:t>
            </a:r>
            <a:r>
              <a:rPr lang="en-US" sz="1800" dirty="0"/>
              <a:t>)</a:t>
            </a:r>
          </a:p>
        </p:txBody>
      </p:sp>
      <p:pic>
        <p:nvPicPr>
          <p:cNvPr id="1466372" name="Picture 4" descr="dentist-joint"/>
          <p:cNvPicPr>
            <a:picLocks noChangeAspect="1" noChangeArrowheads="1"/>
          </p:cNvPicPr>
          <p:nvPr/>
        </p:nvPicPr>
        <p:blipFill>
          <a:blip r:embed="rId3"/>
          <a:srcRect/>
          <a:stretch>
            <a:fillRect/>
          </a:stretch>
        </p:blipFill>
        <p:spPr bwMode="auto">
          <a:xfrm>
            <a:off x="4926306" y="5427090"/>
            <a:ext cx="3092450" cy="1244600"/>
          </a:xfrm>
          <a:prstGeom prst="rect">
            <a:avLst/>
          </a:prstGeom>
          <a:noFill/>
        </p:spPr>
      </p:pic>
    </p:spTree>
    <p:extLst>
      <p:ext uri="{BB962C8B-B14F-4D97-AF65-F5344CB8AC3E}">
        <p14:creationId xmlns:p14="http://schemas.microsoft.com/office/powerpoint/2010/main" val="182986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6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6371">
                                            <p:txEl>
                                              <p:pRg st="1" end="1"/>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499"/>
                                          </p:stCondLst>
                                        </p:cTn>
                                        <p:tgtEl>
                                          <p:spTgt spid="146637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466371">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466371">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466371">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466371">
                                            <p:txEl>
                                              <p:pRg st="5" end="5"/>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499"/>
                                          </p:stCondLst>
                                        </p:cTn>
                                        <p:tgtEl>
                                          <p:spTgt spid="1466371">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466371">
                                            <p:txEl>
                                              <p:pRg st="7" end="7"/>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499"/>
                                          </p:stCondLst>
                                        </p:cTn>
                                        <p:tgtEl>
                                          <p:spTgt spid="1466371">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466371">
                                            <p:txEl>
                                              <p:pRg st="9" end="9"/>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499"/>
                                          </p:stCondLst>
                                        </p:cTn>
                                        <p:tgtEl>
                                          <p:spTgt spid="1466371">
                                            <p:txEl>
                                              <p:pRg st="10" end="10"/>
                                            </p:txEl>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499"/>
                                          </p:stCondLst>
                                        </p:cTn>
                                        <p:tgtEl>
                                          <p:spTgt spid="14663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637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1490" name="Rectangle 2"/>
          <p:cNvSpPr>
            <a:spLocks noGrp="1" noChangeArrowheads="1"/>
          </p:cNvSpPr>
          <p:nvPr>
            <p:ph type="title"/>
          </p:nvPr>
        </p:nvSpPr>
        <p:spPr>
          <a:xfrm>
            <a:off x="191361" y="79812"/>
            <a:ext cx="8952639" cy="1143000"/>
          </a:xfrm>
        </p:spPr>
        <p:txBody>
          <a:bodyPr>
            <a:normAutofit fontScale="90000"/>
          </a:bodyPr>
          <a:lstStyle/>
          <a:p>
            <a:r>
              <a:rPr lang="en-US" dirty="0"/>
              <a:t>Uncertainty: </a:t>
            </a:r>
            <a:br>
              <a:rPr lang="en-US" dirty="0"/>
            </a:br>
            <a:r>
              <a:rPr lang="en-US" sz="3600" dirty="0">
                <a:solidFill>
                  <a:schemeClr val="accent3"/>
                </a:solidFill>
              </a:rPr>
              <a:t>Coping with What You Don’t Grasp</a:t>
            </a:r>
            <a:endParaRPr lang="en-US" dirty="0">
              <a:solidFill>
                <a:schemeClr val="accent3"/>
              </a:solidFill>
            </a:endParaRPr>
          </a:p>
        </p:txBody>
      </p:sp>
      <p:sp>
        <p:nvSpPr>
          <p:cNvPr id="1471491" name="Rectangle 3"/>
          <p:cNvSpPr>
            <a:spLocks noGrp="1" noChangeArrowheads="1"/>
          </p:cNvSpPr>
          <p:nvPr>
            <p:ph idx="1"/>
          </p:nvPr>
        </p:nvSpPr>
        <p:spPr>
          <a:xfrm>
            <a:off x="441325" y="1378771"/>
            <a:ext cx="8702675" cy="4594225"/>
          </a:xfrm>
        </p:spPr>
        <p:txBody>
          <a:bodyPr>
            <a:normAutofit/>
          </a:bodyPr>
          <a:lstStyle/>
          <a:p>
            <a:pPr>
              <a:lnSpc>
                <a:spcPct val="90000"/>
              </a:lnSpc>
            </a:pPr>
            <a:r>
              <a:rPr lang="en-US" sz="2800" dirty="0"/>
              <a:t>Outside scope of awareness</a:t>
            </a:r>
          </a:p>
          <a:p>
            <a:pPr>
              <a:lnSpc>
                <a:spcPct val="90000"/>
              </a:lnSpc>
            </a:pPr>
            <a:r>
              <a:rPr lang="en-US" sz="2800" dirty="0"/>
              <a:t>Too complex to reason about in complete detail</a:t>
            </a:r>
          </a:p>
          <a:p>
            <a:pPr>
              <a:lnSpc>
                <a:spcPct val="90000"/>
              </a:lnSpc>
            </a:pPr>
            <a:r>
              <a:rPr lang="en-US" sz="2800" dirty="0"/>
              <a:t>Too expensive or risky to ensure certainty</a:t>
            </a:r>
          </a:p>
          <a:p>
            <a:pPr>
              <a:lnSpc>
                <a:spcPct val="90000"/>
              </a:lnSpc>
            </a:pPr>
            <a:r>
              <a:rPr lang="en-US" sz="2800" dirty="0"/>
              <a:t>Problem/information has inherent randomness</a:t>
            </a:r>
          </a:p>
        </p:txBody>
      </p:sp>
    </p:spTree>
    <p:extLst>
      <p:ext uri="{BB962C8B-B14F-4D97-AF65-F5344CB8AC3E}">
        <p14:creationId xmlns:p14="http://schemas.microsoft.com/office/powerpoint/2010/main" val="171169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1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71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71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714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1491"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7394" name="Rectangle 2"/>
          <p:cNvSpPr>
            <a:spLocks noGrp="1" noChangeArrowheads="1"/>
          </p:cNvSpPr>
          <p:nvPr>
            <p:ph type="title"/>
          </p:nvPr>
        </p:nvSpPr>
        <p:spPr>
          <a:xfrm>
            <a:off x="584200" y="-145505"/>
            <a:ext cx="7994650" cy="1143000"/>
          </a:xfrm>
        </p:spPr>
        <p:txBody>
          <a:bodyPr/>
          <a:lstStyle/>
          <a:p>
            <a:r>
              <a:rPr lang="en-US" sz="4000" dirty="0"/>
              <a:t>Conditional Independence</a:t>
            </a:r>
          </a:p>
        </p:txBody>
      </p:sp>
      <p:sp>
        <p:nvSpPr>
          <p:cNvPr id="1467395" name="Rectangle 3"/>
          <p:cNvSpPr>
            <a:spLocks noGrp="1" noChangeArrowheads="1"/>
          </p:cNvSpPr>
          <p:nvPr>
            <p:ph idx="1"/>
          </p:nvPr>
        </p:nvSpPr>
        <p:spPr>
          <a:xfrm>
            <a:off x="228323" y="908021"/>
            <a:ext cx="8815408" cy="4902200"/>
          </a:xfrm>
        </p:spPr>
        <p:txBody>
          <a:bodyPr>
            <a:normAutofit lnSpcReduction="10000"/>
          </a:bodyPr>
          <a:lstStyle/>
          <a:p>
            <a:pPr>
              <a:lnSpc>
                <a:spcPct val="80000"/>
              </a:lnSpc>
            </a:pPr>
            <a:r>
              <a:rPr lang="en-US" sz="2000" dirty="0"/>
              <a:t>General rule is </a:t>
            </a:r>
            <a:r>
              <a:rPr lang="en-US" sz="2000" b="1" dirty="0"/>
              <a:t>P</a:t>
            </a:r>
            <a:r>
              <a:rPr lang="en-US" sz="2000" dirty="0"/>
              <a:t>(</a:t>
            </a:r>
            <a:r>
              <a:rPr lang="en-US" sz="2000" i="1" dirty="0"/>
              <a:t>X</a:t>
            </a:r>
            <a:r>
              <a:rPr lang="en-US" sz="2000" dirty="0"/>
              <a:t>,</a:t>
            </a:r>
            <a:r>
              <a:rPr lang="en-US" sz="2000" i="1" dirty="0"/>
              <a:t>Y</a:t>
            </a:r>
            <a:r>
              <a:rPr lang="en-US" sz="2000" dirty="0"/>
              <a:t> | </a:t>
            </a:r>
            <a:r>
              <a:rPr lang="en-US" sz="2000" i="1" dirty="0"/>
              <a:t>Z</a:t>
            </a:r>
            <a:r>
              <a:rPr lang="en-US" sz="2000" dirty="0"/>
              <a:t>) = </a:t>
            </a:r>
            <a:r>
              <a:rPr lang="en-US" sz="2000" b="1" dirty="0"/>
              <a:t>P</a:t>
            </a:r>
            <a:r>
              <a:rPr lang="en-US" sz="2000" dirty="0"/>
              <a:t>(</a:t>
            </a:r>
            <a:r>
              <a:rPr lang="en-US" sz="2000" i="1" dirty="0"/>
              <a:t>X</a:t>
            </a:r>
            <a:r>
              <a:rPr lang="en-US" sz="2000" dirty="0"/>
              <a:t> | </a:t>
            </a:r>
            <a:r>
              <a:rPr lang="en-US" sz="2000" i="1" dirty="0"/>
              <a:t>Z</a:t>
            </a:r>
            <a:r>
              <a:rPr lang="en-US" sz="2000" dirty="0"/>
              <a:t>) </a:t>
            </a:r>
            <a:r>
              <a:rPr lang="en-US" sz="2000" b="1" dirty="0"/>
              <a:t>P</a:t>
            </a:r>
            <a:r>
              <a:rPr lang="en-US" sz="2000" dirty="0"/>
              <a:t>(</a:t>
            </a:r>
            <a:r>
              <a:rPr lang="en-US" sz="2000" i="1" dirty="0"/>
              <a:t>Y</a:t>
            </a:r>
            <a:r>
              <a:rPr lang="en-US" sz="2000" dirty="0"/>
              <a:t> | </a:t>
            </a:r>
            <a:r>
              <a:rPr lang="en-US" sz="2000" i="1" dirty="0"/>
              <a:t>Z</a:t>
            </a:r>
            <a:r>
              <a:rPr lang="en-US" sz="2000" dirty="0"/>
              <a:t>)</a:t>
            </a:r>
          </a:p>
          <a:p>
            <a:pPr lvl="1">
              <a:lnSpc>
                <a:spcPct val="80000"/>
              </a:lnSpc>
              <a:buFont typeface="Wingdings" charset="2"/>
              <a:buNone/>
            </a:pPr>
            <a:r>
              <a:rPr lang="en-US" sz="1800" u="sng" dirty="0"/>
              <a:t>Or</a:t>
            </a:r>
            <a:r>
              <a:rPr lang="en-US" sz="1800" dirty="0"/>
              <a:t> </a:t>
            </a:r>
            <a:r>
              <a:rPr lang="en-US" sz="1800" b="1" dirty="0"/>
              <a:t>P</a:t>
            </a:r>
            <a:r>
              <a:rPr lang="en-US" sz="1800" dirty="0"/>
              <a:t>(</a:t>
            </a:r>
            <a:r>
              <a:rPr lang="en-US" sz="1800" i="1" dirty="0"/>
              <a:t>X</a:t>
            </a:r>
            <a:r>
              <a:rPr lang="en-US" sz="1800" dirty="0"/>
              <a:t> | </a:t>
            </a:r>
            <a:r>
              <a:rPr lang="en-US" sz="1800" i="1" dirty="0"/>
              <a:t>Y</a:t>
            </a:r>
            <a:r>
              <a:rPr lang="en-US" sz="1800" dirty="0"/>
              <a:t>,</a:t>
            </a:r>
            <a:r>
              <a:rPr lang="en-US" sz="1800" i="1" dirty="0"/>
              <a:t>Z</a:t>
            </a:r>
            <a:r>
              <a:rPr lang="en-US" sz="1800" dirty="0"/>
              <a:t>) = </a:t>
            </a:r>
            <a:r>
              <a:rPr lang="en-US" sz="1800" b="1" dirty="0"/>
              <a:t>P</a:t>
            </a:r>
            <a:r>
              <a:rPr lang="en-US" sz="1800" dirty="0"/>
              <a:t>(</a:t>
            </a:r>
            <a:r>
              <a:rPr lang="en-US" sz="1800" i="1" dirty="0"/>
              <a:t>X</a:t>
            </a:r>
            <a:r>
              <a:rPr lang="en-US" sz="1800" dirty="0"/>
              <a:t> | </a:t>
            </a:r>
            <a:r>
              <a:rPr lang="en-US" sz="1800" i="1" dirty="0"/>
              <a:t>Z</a:t>
            </a:r>
            <a:r>
              <a:rPr lang="en-US" sz="1800" dirty="0"/>
              <a:t>) </a:t>
            </a:r>
            <a:r>
              <a:rPr lang="en-US" sz="1800" u="sng" dirty="0"/>
              <a:t>or</a:t>
            </a:r>
            <a:r>
              <a:rPr lang="en-US" sz="1800" dirty="0"/>
              <a:t> </a:t>
            </a:r>
            <a:r>
              <a:rPr lang="en-US" sz="1800" b="1" dirty="0"/>
              <a:t>P</a:t>
            </a:r>
            <a:r>
              <a:rPr lang="en-US" sz="1800" dirty="0"/>
              <a:t>(</a:t>
            </a:r>
            <a:r>
              <a:rPr lang="en-US" sz="1800" i="1" dirty="0"/>
              <a:t>Y</a:t>
            </a:r>
            <a:r>
              <a:rPr lang="en-US" sz="1800" dirty="0"/>
              <a:t> | </a:t>
            </a:r>
            <a:r>
              <a:rPr lang="en-US" sz="1800" i="1" dirty="0"/>
              <a:t>X</a:t>
            </a:r>
            <a:r>
              <a:rPr lang="en-US" sz="1800" dirty="0"/>
              <a:t>,</a:t>
            </a:r>
            <a:r>
              <a:rPr lang="en-US" sz="1800" i="1" dirty="0"/>
              <a:t>Z</a:t>
            </a:r>
            <a:r>
              <a:rPr lang="en-US" sz="1800" dirty="0"/>
              <a:t>) = </a:t>
            </a:r>
            <a:r>
              <a:rPr lang="en-US" sz="1800" b="1" dirty="0"/>
              <a:t>P</a:t>
            </a:r>
            <a:r>
              <a:rPr lang="en-US" sz="1800" dirty="0"/>
              <a:t>(</a:t>
            </a:r>
            <a:r>
              <a:rPr lang="en-US" sz="1800" i="1" dirty="0"/>
              <a:t>Y</a:t>
            </a:r>
            <a:r>
              <a:rPr lang="en-US" sz="1800" dirty="0"/>
              <a:t> | </a:t>
            </a:r>
            <a:r>
              <a:rPr lang="en-US" sz="1800" i="1" dirty="0"/>
              <a:t>Z</a:t>
            </a:r>
            <a:r>
              <a:rPr lang="en-US" sz="1800" dirty="0"/>
              <a:t>)</a:t>
            </a:r>
          </a:p>
          <a:p>
            <a:pPr>
              <a:lnSpc>
                <a:spcPct val="80000"/>
              </a:lnSpc>
            </a:pPr>
            <a:endParaRPr lang="en-US" sz="2000" dirty="0"/>
          </a:p>
          <a:p>
            <a:pPr>
              <a:lnSpc>
                <a:spcPct val="80000"/>
              </a:lnSpc>
            </a:pPr>
            <a:r>
              <a:rPr lang="en-US" sz="2000" dirty="0"/>
              <a:t>With conditional independence can decompose individual large tables into sets of smaller ones, e.g.:
</a:t>
            </a:r>
          </a:p>
          <a:p>
            <a:pPr>
              <a:lnSpc>
                <a:spcPct val="80000"/>
              </a:lnSpc>
              <a:buFont typeface="Wingdings" charset="2"/>
              <a:buNone/>
            </a:pPr>
            <a:r>
              <a:rPr lang="en-US" sz="2000" b="1" dirty="0"/>
              <a:t>	</a:t>
            </a:r>
            <a:r>
              <a:rPr lang="en-US" sz="2000" b="1" dirty="0" err="1"/>
              <a:t>P</a:t>
            </a:r>
            <a:r>
              <a:rPr lang="en-US" sz="2000" dirty="0" err="1"/>
              <a:t>(</a:t>
            </a:r>
            <a:r>
              <a:rPr lang="en-US" sz="2000" i="1" dirty="0" err="1"/>
              <a:t>Toothache</a:t>
            </a:r>
            <a:r>
              <a:rPr lang="en-US" sz="2000" i="1" dirty="0"/>
              <a:t>, Catch, Cavity</a:t>
            </a:r>
            <a:r>
              <a:rPr lang="en-US" sz="2000" dirty="0"/>
              <a:t>)</a:t>
            </a:r>
          </a:p>
          <a:p>
            <a:pPr lvl="1">
              <a:lnSpc>
                <a:spcPct val="80000"/>
              </a:lnSpc>
              <a:buFont typeface="Wingdings" charset="2"/>
              <a:buNone/>
            </a:pPr>
            <a:r>
              <a:rPr lang="en-US" sz="1800" dirty="0"/>
              <a:t>	= </a:t>
            </a:r>
            <a:r>
              <a:rPr lang="en-US" sz="1800" b="1" dirty="0" err="1"/>
              <a:t>P</a:t>
            </a:r>
            <a:r>
              <a:rPr lang="en-US" sz="1800" dirty="0" err="1"/>
              <a:t>(</a:t>
            </a:r>
            <a:r>
              <a:rPr lang="en-US" sz="1800" i="1" dirty="0" err="1"/>
              <a:t>Toothache</a:t>
            </a:r>
            <a:r>
              <a:rPr lang="en-US" sz="1800" i="1" dirty="0"/>
              <a:t>, Catch | Cavity</a:t>
            </a:r>
            <a:r>
              <a:rPr lang="en-US" sz="1800" dirty="0"/>
              <a:t>) </a:t>
            </a:r>
            <a:r>
              <a:rPr lang="en-US" sz="1800" b="1" dirty="0" err="1"/>
              <a:t>P</a:t>
            </a:r>
            <a:r>
              <a:rPr lang="en-US" sz="1800" dirty="0" err="1"/>
              <a:t>(C</a:t>
            </a:r>
            <a:r>
              <a:rPr lang="en-US" sz="1800" i="1" dirty="0" err="1"/>
              <a:t>avity</a:t>
            </a:r>
            <a:r>
              <a:rPr lang="en-US" sz="1800" dirty="0"/>
              <a:t>)	</a:t>
            </a:r>
            <a:r>
              <a:rPr lang="en-US" sz="1800" dirty="0">
                <a:solidFill>
                  <a:schemeClr val="accent2"/>
                </a:solidFill>
              </a:rPr>
              <a:t>[</a:t>
            </a:r>
            <a:r>
              <a:rPr lang="en-US" sz="1800" i="1" dirty="0">
                <a:solidFill>
                  <a:schemeClr val="accent2"/>
                </a:solidFill>
              </a:rPr>
              <a:t>product</a:t>
            </a:r>
            <a:r>
              <a:rPr lang="en-US" sz="1800" dirty="0">
                <a:solidFill>
                  <a:schemeClr val="accent2"/>
                </a:solidFill>
              </a:rPr>
              <a:t> </a:t>
            </a:r>
            <a:r>
              <a:rPr lang="en-US" sz="1800" i="1" dirty="0">
                <a:solidFill>
                  <a:schemeClr val="accent2"/>
                </a:solidFill>
              </a:rPr>
              <a:t>rule</a:t>
            </a:r>
            <a:r>
              <a:rPr lang="en-US" sz="1800" dirty="0">
                <a:solidFill>
                  <a:schemeClr val="accent2"/>
                </a:solidFill>
              </a:rPr>
              <a:t>]</a:t>
            </a:r>
            <a:endParaRPr lang="en-US" sz="1800" dirty="0"/>
          </a:p>
          <a:p>
            <a:pPr lvl="1">
              <a:lnSpc>
                <a:spcPct val="80000"/>
              </a:lnSpc>
              <a:buFont typeface="Wingdings" charset="2"/>
              <a:buNone/>
            </a:pPr>
            <a:r>
              <a:rPr lang="en-US" sz="1800" dirty="0"/>
              <a:t>	= </a:t>
            </a:r>
            <a:r>
              <a:rPr lang="en-US" sz="1800" b="1" dirty="0" err="1"/>
              <a:t>P</a:t>
            </a:r>
            <a:r>
              <a:rPr lang="en-US" sz="1800" dirty="0" err="1"/>
              <a:t>(</a:t>
            </a:r>
            <a:r>
              <a:rPr lang="en-US" sz="1800" i="1" dirty="0" err="1"/>
              <a:t>Toothache</a:t>
            </a:r>
            <a:r>
              <a:rPr lang="en-US" sz="1800" i="1" dirty="0"/>
              <a:t> | Cavity</a:t>
            </a:r>
            <a:r>
              <a:rPr lang="en-US" sz="1800" dirty="0"/>
              <a:t>) </a:t>
            </a:r>
            <a:r>
              <a:rPr lang="en-US" sz="1800" b="1" dirty="0" err="1"/>
              <a:t>P</a:t>
            </a:r>
            <a:r>
              <a:rPr lang="en-US" sz="1800" dirty="0" err="1"/>
              <a:t>(</a:t>
            </a:r>
            <a:r>
              <a:rPr lang="en-US" sz="1800" i="1" dirty="0" err="1"/>
              <a:t>Catch</a:t>
            </a:r>
            <a:r>
              <a:rPr lang="en-US" sz="1800" i="1" dirty="0"/>
              <a:t> | Cavity</a:t>
            </a:r>
            <a:r>
              <a:rPr lang="en-US" sz="1800" dirty="0"/>
              <a:t>) </a:t>
            </a:r>
            <a:r>
              <a:rPr lang="en-US" sz="1800" b="1" dirty="0" err="1"/>
              <a:t>P</a:t>
            </a:r>
            <a:r>
              <a:rPr lang="en-US" sz="1800" dirty="0" err="1"/>
              <a:t>(</a:t>
            </a:r>
            <a:r>
              <a:rPr lang="en-US" sz="1800" i="1" dirty="0" err="1"/>
              <a:t>Cavity</a:t>
            </a:r>
            <a:r>
              <a:rPr lang="en-US" sz="1800" dirty="0"/>
              <a:t>)      </a:t>
            </a:r>
            <a:r>
              <a:rPr lang="en-US" sz="1800" dirty="0">
                <a:solidFill>
                  <a:schemeClr val="accent2"/>
                </a:solidFill>
              </a:rPr>
              <a:t>[</a:t>
            </a:r>
            <a:r>
              <a:rPr lang="en-US" sz="1800" i="1" dirty="0">
                <a:solidFill>
                  <a:schemeClr val="accent2"/>
                </a:solidFill>
              </a:rPr>
              <a:t>cond. independence</a:t>
            </a:r>
            <a:r>
              <a:rPr lang="en-US" sz="1800" dirty="0">
                <a:solidFill>
                  <a:schemeClr val="accent2"/>
                </a:solidFill>
              </a:rPr>
              <a:t>]</a:t>
            </a:r>
            <a:endParaRPr lang="en-US" sz="1800" dirty="0"/>
          </a:p>
          <a:p>
            <a:pPr>
              <a:lnSpc>
                <a:spcPct val="80000"/>
              </a:lnSpc>
            </a:pPr>
            <a:endParaRPr lang="en-US" sz="1200" dirty="0"/>
          </a:p>
          <a:p>
            <a:pPr>
              <a:lnSpc>
                <a:spcPct val="80000"/>
              </a:lnSpc>
            </a:pPr>
            <a:r>
              <a:rPr lang="en-US" sz="2000" dirty="0"/>
              <a:t>The use of conditional independence can reduce the size of the representation of the joint distribution from </a:t>
            </a:r>
            <a:r>
              <a:rPr lang="en-US" sz="2000" i="1" dirty="0"/>
              <a:t>exponential</a:t>
            </a:r>
            <a:r>
              <a:rPr lang="en-US" sz="2000" dirty="0"/>
              <a:t> in </a:t>
            </a:r>
            <a:r>
              <a:rPr lang="en-US" sz="2000" i="1" dirty="0" err="1"/>
              <a:t>n</a:t>
            </a:r>
            <a:r>
              <a:rPr lang="en-US" sz="2000" i="1" dirty="0"/>
              <a:t> </a:t>
            </a:r>
            <a:r>
              <a:rPr lang="en-US" sz="2000" dirty="0"/>
              <a:t>to </a:t>
            </a:r>
            <a:r>
              <a:rPr lang="en-US" sz="2000" i="1" dirty="0"/>
              <a:t>linear</a:t>
            </a:r>
            <a:r>
              <a:rPr lang="en-US" sz="2000" dirty="0"/>
              <a:t> in </a:t>
            </a:r>
            <a:r>
              <a:rPr lang="en-US" sz="2000" i="1" dirty="0" err="1"/>
              <a:t>n</a:t>
            </a:r>
            <a:endParaRPr lang="en-US" sz="2000" i="1" dirty="0"/>
          </a:p>
          <a:p>
            <a:pPr lvl="1">
              <a:lnSpc>
                <a:spcPct val="80000"/>
              </a:lnSpc>
            </a:pPr>
            <a:r>
              <a:rPr lang="en-US" sz="1800" dirty="0"/>
              <a:t>For example, if there are many symptoms all caused by cavities</a:t>
            </a:r>
          </a:p>
          <a:p>
            <a:pPr lvl="1">
              <a:lnSpc>
                <a:spcPct val="80000"/>
              </a:lnSpc>
            </a:pPr>
            <a:r>
              <a:rPr lang="en-US" sz="1800" i="1" dirty="0"/>
              <a:t>One of the most significant recent advances in AI, as has made probabilistic reasoning tractable where previously understood not to be so</a:t>
            </a:r>
          </a:p>
          <a:p>
            <a:pPr lvl="1">
              <a:lnSpc>
                <a:spcPct val="80000"/>
              </a:lnSpc>
            </a:pPr>
            <a:r>
              <a:rPr lang="en-US" sz="1800" dirty="0"/>
              <a:t>Conditional independence is our most basic and robust form of knowledge about uncertain environments</a:t>
            </a:r>
          </a:p>
        </p:txBody>
      </p:sp>
    </p:spTree>
    <p:extLst>
      <p:ext uri="{BB962C8B-B14F-4D97-AF65-F5344CB8AC3E}">
        <p14:creationId xmlns:p14="http://schemas.microsoft.com/office/powerpoint/2010/main" val="230175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7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7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673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673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6739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6739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6739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46739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467395">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4673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739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8418" name="Rectangle 2"/>
          <p:cNvSpPr>
            <a:spLocks noGrp="1" noChangeArrowheads="1"/>
          </p:cNvSpPr>
          <p:nvPr>
            <p:ph type="title"/>
          </p:nvPr>
        </p:nvSpPr>
        <p:spPr>
          <a:xfrm>
            <a:off x="658813" y="-142108"/>
            <a:ext cx="7772400" cy="1143000"/>
          </a:xfrm>
        </p:spPr>
        <p:txBody>
          <a:bodyPr/>
          <a:lstStyle/>
          <a:p>
            <a:r>
              <a:rPr lang="en-US" dirty="0"/>
              <a:t>Bayes' Rule</a:t>
            </a:r>
          </a:p>
        </p:txBody>
      </p:sp>
      <p:sp>
        <p:nvSpPr>
          <p:cNvPr id="1468419" name="Rectangle 3"/>
          <p:cNvSpPr>
            <a:spLocks noGrp="1" noChangeArrowheads="1"/>
          </p:cNvSpPr>
          <p:nvPr>
            <p:ph idx="1"/>
          </p:nvPr>
        </p:nvSpPr>
        <p:spPr>
          <a:xfrm>
            <a:off x="222821" y="1215122"/>
            <a:ext cx="8834836" cy="5275262"/>
          </a:xfrm>
        </p:spPr>
        <p:txBody>
          <a:bodyPr>
            <a:normAutofit/>
          </a:bodyPr>
          <a:lstStyle/>
          <a:p>
            <a:pPr>
              <a:lnSpc>
                <a:spcPct val="80000"/>
              </a:lnSpc>
            </a:pPr>
            <a:r>
              <a:rPr lang="en-US" sz="2400" dirty="0"/>
              <a:t>Product rule: </a:t>
            </a:r>
            <a:r>
              <a:rPr lang="en-US" sz="2400" dirty="0" err="1"/>
              <a:t>P(</a:t>
            </a:r>
            <a:r>
              <a:rPr lang="en-US" sz="2400" i="1" dirty="0" err="1"/>
              <a:t>a</a:t>
            </a:r>
            <a:r>
              <a:rPr lang="en-US" sz="2400" i="1" dirty="0"/>
              <a:t> </a:t>
            </a:r>
            <a:r>
              <a:rPr lang="en-US" sz="2400" dirty="0" err="1">
                <a:sym typeface="Symbol" charset="2"/>
              </a:rPr>
              <a:t></a:t>
            </a:r>
            <a:r>
              <a:rPr lang="en-US" sz="2400" dirty="0">
                <a:sym typeface="Symbol" charset="2"/>
              </a:rPr>
              <a:t> </a:t>
            </a:r>
            <a:r>
              <a:rPr lang="en-US" sz="2400" i="1" dirty="0" err="1"/>
              <a:t>b</a:t>
            </a:r>
            <a:r>
              <a:rPr lang="en-US" sz="2400" dirty="0"/>
              <a:t>) = </a:t>
            </a:r>
            <a:r>
              <a:rPr lang="en-US" sz="2400" dirty="0" err="1"/>
              <a:t>P(</a:t>
            </a:r>
            <a:r>
              <a:rPr lang="en-US" sz="2400" i="1" dirty="0" err="1"/>
              <a:t>a</a:t>
            </a:r>
            <a:r>
              <a:rPr lang="en-US" sz="2400" dirty="0"/>
              <a:t> | </a:t>
            </a:r>
            <a:r>
              <a:rPr lang="en-US" sz="2400" i="1" dirty="0" err="1"/>
              <a:t>b</a:t>
            </a:r>
            <a:r>
              <a:rPr lang="en-US" sz="2400" dirty="0"/>
              <a:t>) </a:t>
            </a:r>
            <a:r>
              <a:rPr lang="en-US" sz="2400" dirty="0" err="1"/>
              <a:t>P(</a:t>
            </a:r>
            <a:r>
              <a:rPr lang="en-US" sz="2400" i="1" dirty="0" err="1"/>
              <a:t>b</a:t>
            </a:r>
            <a:r>
              <a:rPr lang="en-US" sz="2400" dirty="0"/>
              <a:t>) = </a:t>
            </a:r>
            <a:r>
              <a:rPr lang="en-US" sz="2400" dirty="0" err="1"/>
              <a:t>P(</a:t>
            </a:r>
            <a:r>
              <a:rPr lang="en-US" sz="2400" i="1" dirty="0" err="1"/>
              <a:t>b</a:t>
            </a:r>
            <a:r>
              <a:rPr lang="en-US" sz="2400" dirty="0"/>
              <a:t> | </a:t>
            </a:r>
            <a:r>
              <a:rPr lang="en-US" sz="2400" i="1" dirty="0"/>
              <a:t>a</a:t>
            </a:r>
            <a:r>
              <a:rPr lang="en-US" sz="2400" dirty="0"/>
              <a:t>) </a:t>
            </a:r>
            <a:r>
              <a:rPr lang="en-US" sz="2400" dirty="0" err="1"/>
              <a:t>P(</a:t>
            </a:r>
            <a:r>
              <a:rPr lang="en-US" sz="2400" i="1" dirty="0" err="1"/>
              <a:t>a</a:t>
            </a:r>
            <a:r>
              <a:rPr lang="en-US" sz="2400" dirty="0"/>
              <a:t>)</a:t>
            </a:r>
          </a:p>
          <a:p>
            <a:pPr>
              <a:lnSpc>
                <a:spcPct val="80000"/>
              </a:lnSpc>
              <a:buFont typeface="Wingdings" charset="2"/>
              <a:buNone/>
            </a:pPr>
            <a:r>
              <a:rPr lang="en-US" sz="2400" dirty="0">
                <a:sym typeface="Symbol" charset="2"/>
              </a:rPr>
              <a:t>	 </a:t>
            </a:r>
            <a:r>
              <a:rPr lang="en-US" sz="2400" dirty="0"/>
              <a:t>Bayes' rule: P(</a:t>
            </a:r>
            <a:r>
              <a:rPr lang="en-US" sz="2400" i="1" dirty="0"/>
              <a:t>a</a:t>
            </a:r>
            <a:r>
              <a:rPr lang="en-US" sz="2400" dirty="0"/>
              <a:t> | </a:t>
            </a:r>
            <a:r>
              <a:rPr lang="en-US" sz="2400" i="1" dirty="0"/>
              <a:t>b</a:t>
            </a:r>
            <a:r>
              <a:rPr lang="en-US" sz="2400" dirty="0"/>
              <a:t>) = P(</a:t>
            </a:r>
            <a:r>
              <a:rPr lang="en-US" sz="2400" i="1" dirty="0"/>
              <a:t>b</a:t>
            </a:r>
            <a:r>
              <a:rPr lang="en-US" sz="2400" dirty="0"/>
              <a:t> | </a:t>
            </a:r>
            <a:r>
              <a:rPr lang="en-US" sz="2400" i="1" dirty="0"/>
              <a:t>a</a:t>
            </a:r>
            <a:r>
              <a:rPr lang="en-US" sz="2400" dirty="0"/>
              <a:t>) P(</a:t>
            </a:r>
            <a:r>
              <a:rPr lang="en-US" sz="2400" i="1" dirty="0"/>
              <a:t>a</a:t>
            </a:r>
            <a:r>
              <a:rPr lang="en-US" sz="2400" dirty="0"/>
              <a:t>) / P(</a:t>
            </a:r>
            <a:r>
              <a:rPr lang="en-US" sz="2400" i="1" dirty="0"/>
              <a:t>b</a:t>
            </a:r>
            <a:r>
              <a:rPr lang="en-US" sz="2400" dirty="0"/>
              <a:t>)</a:t>
            </a:r>
          </a:p>
          <a:p>
            <a:pPr>
              <a:lnSpc>
                <a:spcPct val="80000"/>
              </a:lnSpc>
              <a:buFont typeface="Wingdings" charset="2"/>
              <a:buNone/>
            </a:pPr>
            <a:endParaRPr lang="en-US" sz="2400" dirty="0"/>
          </a:p>
          <a:p>
            <a:pPr>
              <a:lnSpc>
                <a:spcPct val="80000"/>
              </a:lnSpc>
              <a:buFont typeface="Wingdings" charset="2"/>
              <a:buNone/>
            </a:pPr>
            <a:r>
              <a:rPr lang="en-US" sz="2400" dirty="0"/>
              <a:t>	Or in distribution form (and with normalization factor)</a:t>
            </a:r>
          </a:p>
          <a:p>
            <a:pPr>
              <a:lnSpc>
                <a:spcPct val="80000"/>
              </a:lnSpc>
              <a:buFont typeface="Wingdings" charset="2"/>
              <a:buNone/>
            </a:pPr>
            <a:r>
              <a:rPr lang="en-US" sz="2400" b="1" dirty="0"/>
              <a:t>		P</a:t>
            </a:r>
            <a:r>
              <a:rPr lang="en-US" sz="2400" dirty="0"/>
              <a:t>(</a:t>
            </a:r>
            <a:r>
              <a:rPr lang="en-US" sz="2400" i="1" dirty="0"/>
              <a:t>Y</a:t>
            </a:r>
            <a:r>
              <a:rPr lang="en-US" sz="2400" dirty="0"/>
              <a:t> | </a:t>
            </a:r>
            <a:r>
              <a:rPr lang="en-US" sz="2400" i="1" dirty="0"/>
              <a:t>X</a:t>
            </a:r>
            <a:r>
              <a:rPr lang="en-US" sz="2400" dirty="0"/>
              <a:t>) = </a:t>
            </a:r>
            <a:r>
              <a:rPr lang="en-US" sz="2400" b="1" dirty="0"/>
              <a:t>P</a:t>
            </a:r>
            <a:r>
              <a:rPr lang="en-US" sz="2400" dirty="0"/>
              <a:t>(</a:t>
            </a:r>
            <a:r>
              <a:rPr lang="en-US" sz="2400" i="1" dirty="0"/>
              <a:t>X</a:t>
            </a:r>
            <a:r>
              <a:rPr lang="en-US" sz="2400" dirty="0"/>
              <a:t> | </a:t>
            </a:r>
            <a:r>
              <a:rPr lang="en-US" sz="2400" i="1" dirty="0"/>
              <a:t>Y</a:t>
            </a:r>
            <a:r>
              <a:rPr lang="en-US" sz="2400" dirty="0"/>
              <a:t>) </a:t>
            </a:r>
            <a:r>
              <a:rPr lang="en-US" sz="2400" b="1" dirty="0"/>
              <a:t>P</a:t>
            </a:r>
            <a:r>
              <a:rPr lang="en-US" sz="2400" dirty="0"/>
              <a:t>(</a:t>
            </a:r>
            <a:r>
              <a:rPr lang="en-US" sz="2400" i="1" dirty="0"/>
              <a:t>Y</a:t>
            </a:r>
            <a:r>
              <a:rPr lang="en-US" sz="2400" dirty="0"/>
              <a:t>) / </a:t>
            </a:r>
            <a:r>
              <a:rPr lang="en-US" sz="2400" b="1" dirty="0"/>
              <a:t>P</a:t>
            </a:r>
            <a:r>
              <a:rPr lang="en-US" sz="2400" dirty="0"/>
              <a:t>(</a:t>
            </a:r>
            <a:r>
              <a:rPr lang="en-US" sz="2400" i="1" dirty="0"/>
              <a:t>X</a:t>
            </a:r>
            <a:r>
              <a:rPr lang="en-US" sz="2400" dirty="0"/>
              <a:t>) = </a:t>
            </a:r>
            <a:r>
              <a:rPr lang="en-US" sz="2400" i="1" dirty="0"/>
              <a:t>α</a:t>
            </a:r>
            <a:r>
              <a:rPr lang="en-US" sz="2400" b="1" dirty="0"/>
              <a:t>P</a:t>
            </a:r>
            <a:r>
              <a:rPr lang="en-US" sz="2400" dirty="0"/>
              <a:t>(</a:t>
            </a:r>
            <a:r>
              <a:rPr lang="en-US" sz="2400" i="1" dirty="0"/>
              <a:t>X</a:t>
            </a:r>
            <a:r>
              <a:rPr lang="en-US" sz="2400" dirty="0"/>
              <a:t> | </a:t>
            </a:r>
            <a:r>
              <a:rPr lang="en-US" sz="2400" i="1" dirty="0"/>
              <a:t>Y</a:t>
            </a:r>
            <a:r>
              <a:rPr lang="en-US" sz="2400" dirty="0"/>
              <a:t>) </a:t>
            </a:r>
            <a:r>
              <a:rPr lang="en-US" sz="2400" b="1" dirty="0"/>
              <a:t>P</a:t>
            </a:r>
            <a:r>
              <a:rPr lang="en-US" sz="2400" dirty="0"/>
              <a:t>(</a:t>
            </a:r>
            <a:r>
              <a:rPr lang="en-US" sz="2400" i="1" dirty="0"/>
              <a:t>Y</a:t>
            </a:r>
            <a:r>
              <a:rPr lang="en-US" sz="2400" dirty="0"/>
              <a:t>)</a:t>
            </a:r>
          </a:p>
          <a:p>
            <a:pPr lvl="4">
              <a:lnSpc>
                <a:spcPct val="80000"/>
              </a:lnSpc>
              <a:buFont typeface="Wingdings" charset="2"/>
              <a:buNone/>
            </a:pPr>
            <a:endParaRPr lang="en-US" sz="1100" dirty="0"/>
          </a:p>
          <a:p>
            <a:pPr>
              <a:lnSpc>
                <a:spcPct val="80000"/>
              </a:lnSpc>
            </a:pPr>
            <a:r>
              <a:rPr lang="en-US" sz="2400" dirty="0"/>
              <a:t>Useful for deriving </a:t>
            </a:r>
            <a:r>
              <a:rPr lang="en-US" sz="2400" i="1" dirty="0"/>
              <a:t>diagnostic</a:t>
            </a:r>
            <a:r>
              <a:rPr lang="en-US" sz="2400" dirty="0"/>
              <a:t> probabilities from </a:t>
            </a:r>
            <a:r>
              <a:rPr lang="en-US" sz="2400" i="1" dirty="0"/>
              <a:t>causal</a:t>
            </a:r>
            <a:r>
              <a:rPr lang="en-US" sz="2400" dirty="0"/>
              <a:t> probabilities:</a:t>
            </a:r>
          </a:p>
          <a:p>
            <a:pPr lvl="1">
              <a:lnSpc>
                <a:spcPct val="80000"/>
              </a:lnSpc>
            </a:pPr>
            <a:r>
              <a:rPr lang="en-US" sz="2000" dirty="0"/>
              <a:t>P(Cause | Effect) = P(Effect | Cause) P(Cause) / P(Effect)</a:t>
            </a:r>
          </a:p>
        </p:txBody>
      </p:sp>
    </p:spTree>
    <p:extLst>
      <p:ext uri="{BB962C8B-B14F-4D97-AF65-F5344CB8AC3E}">
        <p14:creationId xmlns:p14="http://schemas.microsoft.com/office/powerpoint/2010/main" val="261819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8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8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684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684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46841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468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841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9442" name="Rectangle 2"/>
          <p:cNvSpPr>
            <a:spLocks noGrp="1" noChangeArrowheads="1"/>
          </p:cNvSpPr>
          <p:nvPr>
            <p:ph type="title"/>
          </p:nvPr>
        </p:nvSpPr>
        <p:spPr>
          <a:xfrm>
            <a:off x="144833" y="41195"/>
            <a:ext cx="9144000" cy="1143000"/>
          </a:xfrm>
        </p:spPr>
        <p:txBody>
          <a:bodyPr/>
          <a:lstStyle/>
          <a:p>
            <a:pPr>
              <a:lnSpc>
                <a:spcPct val="90000"/>
              </a:lnSpc>
            </a:pPr>
            <a:r>
              <a:rPr lang="en-US" sz="3200" dirty="0"/>
              <a:t>Combining Evidence (for Diagnosis) </a:t>
            </a:r>
            <a:br>
              <a:rPr lang="en-US" sz="3600" dirty="0"/>
            </a:br>
            <a:endParaRPr lang="en-US" sz="3600" dirty="0"/>
          </a:p>
        </p:txBody>
      </p:sp>
      <p:sp>
        <p:nvSpPr>
          <p:cNvPr id="1469443" name="Rectangle 3"/>
          <p:cNvSpPr>
            <a:spLocks noGrp="1" noChangeArrowheads="1"/>
          </p:cNvSpPr>
          <p:nvPr>
            <p:ph idx="1"/>
          </p:nvPr>
        </p:nvSpPr>
        <p:spPr>
          <a:xfrm>
            <a:off x="399949" y="612695"/>
            <a:ext cx="8278813" cy="5541222"/>
          </a:xfrm>
        </p:spPr>
        <p:txBody>
          <a:bodyPr>
            <a:normAutofit/>
          </a:bodyPr>
          <a:lstStyle/>
          <a:p>
            <a:pPr>
              <a:lnSpc>
                <a:spcPct val="90000"/>
              </a:lnSpc>
              <a:buFont typeface="Wingdings" charset="2"/>
              <a:buNone/>
            </a:pPr>
            <a:r>
              <a:rPr lang="en-US" sz="2400" b="1" dirty="0" err="1"/>
              <a:t>P</a:t>
            </a:r>
            <a:r>
              <a:rPr lang="en-US" sz="2400" dirty="0" err="1"/>
              <a:t>(</a:t>
            </a:r>
            <a:r>
              <a:rPr lang="en-US" sz="2400" i="1" dirty="0" err="1"/>
              <a:t>Cavity</a:t>
            </a:r>
            <a:r>
              <a:rPr lang="en-US" sz="2400" i="1" dirty="0"/>
              <a:t> | </a:t>
            </a:r>
            <a:r>
              <a:rPr lang="en-US" sz="2400" i="1" dirty="0" err="1"/>
              <a:t>toothache,catch</a:t>
            </a:r>
            <a:r>
              <a:rPr lang="en-US" sz="2400" dirty="0"/>
              <a:t>) </a:t>
            </a:r>
          </a:p>
          <a:p>
            <a:pPr lvl="1">
              <a:lnSpc>
                <a:spcPct val="90000"/>
              </a:lnSpc>
              <a:buFont typeface="Wingdings" charset="2"/>
              <a:buNone/>
            </a:pPr>
            <a:r>
              <a:rPr lang="en-US" sz="2000" dirty="0"/>
              <a:t>= </a:t>
            </a:r>
            <a:r>
              <a:rPr lang="en-US" sz="2000" i="1" dirty="0" err="1"/>
              <a:t>α</a:t>
            </a:r>
            <a:r>
              <a:rPr lang="en-US" sz="2000" b="1" dirty="0" err="1"/>
              <a:t>P</a:t>
            </a:r>
            <a:r>
              <a:rPr lang="en-US" sz="2000" dirty="0" err="1"/>
              <a:t>(</a:t>
            </a:r>
            <a:r>
              <a:rPr lang="en-US" sz="2000" i="1" dirty="0" err="1"/>
              <a:t>toothache</a:t>
            </a:r>
            <a:r>
              <a:rPr lang="en-US" sz="2000" i="1" dirty="0"/>
              <a:t> </a:t>
            </a:r>
            <a:r>
              <a:rPr lang="en-US" sz="2000" dirty="0" err="1">
                <a:sym typeface="Symbol" charset="2"/>
              </a:rPr>
              <a:t></a:t>
            </a:r>
            <a:r>
              <a:rPr lang="en-US" sz="2000" i="1" dirty="0"/>
              <a:t> catch | Cavity</a:t>
            </a:r>
            <a:r>
              <a:rPr lang="en-US" sz="2000" dirty="0"/>
              <a:t>) </a:t>
            </a:r>
            <a:r>
              <a:rPr lang="en-US" sz="2000" b="1" dirty="0" err="1"/>
              <a:t>P</a:t>
            </a:r>
            <a:r>
              <a:rPr lang="en-US" sz="2000" dirty="0" err="1"/>
              <a:t>(</a:t>
            </a:r>
            <a:r>
              <a:rPr lang="en-US" sz="2000" i="1" dirty="0" err="1"/>
              <a:t>Cavity</a:t>
            </a:r>
            <a:r>
              <a:rPr lang="en-US" sz="2000" dirty="0"/>
              <a:t>)  </a:t>
            </a:r>
            <a:r>
              <a:rPr lang="en-US" sz="2000" dirty="0">
                <a:solidFill>
                  <a:srgbClr val="C7EEFF"/>
                </a:solidFill>
              </a:rPr>
              <a:t>[</a:t>
            </a:r>
            <a:r>
              <a:rPr lang="en-US" sz="2000" dirty="0" err="1">
                <a:solidFill>
                  <a:srgbClr val="C7EEFF"/>
                </a:solidFill>
              </a:rPr>
              <a:t>Bayes</a:t>
            </a:r>
            <a:r>
              <a:rPr lang="en-US" sz="2000" dirty="0">
                <a:solidFill>
                  <a:srgbClr val="C7EEFF"/>
                </a:solidFill>
              </a:rPr>
              <a:t>’ Rule]</a:t>
            </a:r>
          </a:p>
          <a:p>
            <a:pPr lvl="1">
              <a:lnSpc>
                <a:spcPct val="90000"/>
              </a:lnSpc>
              <a:buFont typeface="Wingdings" charset="2"/>
              <a:buNone/>
            </a:pPr>
            <a:r>
              <a:rPr lang="en-US" sz="2000" dirty="0"/>
              <a:t>= </a:t>
            </a:r>
            <a:r>
              <a:rPr lang="en-US" sz="2000" i="1" dirty="0" err="1"/>
              <a:t>α</a:t>
            </a:r>
            <a:r>
              <a:rPr lang="en-US" sz="2000" b="1" dirty="0" err="1"/>
              <a:t>P</a:t>
            </a:r>
            <a:r>
              <a:rPr lang="en-US" sz="2000" dirty="0" err="1"/>
              <a:t>(</a:t>
            </a:r>
            <a:r>
              <a:rPr lang="en-US" sz="2000" i="1" dirty="0" err="1"/>
              <a:t>toothache</a:t>
            </a:r>
            <a:r>
              <a:rPr lang="en-US" sz="2000" i="1" dirty="0"/>
              <a:t> | Cavity</a:t>
            </a:r>
            <a:r>
              <a:rPr lang="en-US" sz="2000" dirty="0"/>
              <a:t>) </a:t>
            </a:r>
            <a:r>
              <a:rPr lang="en-US" sz="2000" b="1" dirty="0" err="1"/>
              <a:t>P</a:t>
            </a:r>
            <a:r>
              <a:rPr lang="en-US" sz="2000" dirty="0" err="1"/>
              <a:t>(</a:t>
            </a:r>
            <a:r>
              <a:rPr lang="en-US" sz="2000" i="1" dirty="0" err="1"/>
              <a:t>catch</a:t>
            </a:r>
            <a:r>
              <a:rPr lang="en-US" sz="2000" i="1" dirty="0"/>
              <a:t> | Cavity</a:t>
            </a:r>
            <a:r>
              <a:rPr lang="en-US" sz="2000" dirty="0"/>
              <a:t>) </a:t>
            </a:r>
            <a:r>
              <a:rPr lang="en-US" sz="2000" b="1" dirty="0" err="1"/>
              <a:t>P</a:t>
            </a:r>
            <a:r>
              <a:rPr lang="en-US" sz="2000" dirty="0" err="1"/>
              <a:t>(</a:t>
            </a:r>
            <a:r>
              <a:rPr lang="en-US" sz="2000" i="1" dirty="0" err="1"/>
              <a:t>Cavity</a:t>
            </a:r>
            <a:r>
              <a:rPr lang="en-US" sz="2000" dirty="0"/>
              <a:t>) </a:t>
            </a:r>
            <a:r>
              <a:rPr lang="en-US" sz="2000" dirty="0">
                <a:solidFill>
                  <a:srgbClr val="000090"/>
                </a:solidFill>
              </a:rPr>
              <a:t> </a:t>
            </a:r>
            <a:r>
              <a:rPr lang="en-US" sz="2000" dirty="0">
                <a:solidFill>
                  <a:schemeClr val="accent2">
                    <a:lumMod val="20000"/>
                    <a:lumOff val="80000"/>
                  </a:schemeClr>
                </a:solidFill>
              </a:rPr>
              <a:t>[Cond. Ind.]</a:t>
            </a:r>
          </a:p>
          <a:p>
            <a:pPr>
              <a:lnSpc>
                <a:spcPct val="90000"/>
              </a:lnSpc>
            </a:pPr>
            <a:r>
              <a:rPr lang="en-US" sz="2400" dirty="0"/>
              <a:t>This is an example of a </a:t>
            </a:r>
            <a:r>
              <a:rPr lang="en-US" sz="2400" i="1" dirty="0"/>
              <a:t>naïve </a:t>
            </a:r>
            <a:r>
              <a:rPr lang="en-US" sz="2400" i="1" dirty="0" err="1"/>
              <a:t>Bayes</a:t>
            </a:r>
            <a:r>
              <a:rPr lang="en-US" sz="2400" dirty="0"/>
              <a:t> model:</a:t>
            </a:r>
          </a:p>
          <a:p>
            <a:pPr lvl="1">
              <a:lnSpc>
                <a:spcPct val="60000"/>
              </a:lnSpc>
              <a:buFont typeface="Wingdings" charset="2"/>
              <a:buNone/>
            </a:pPr>
            <a:r>
              <a:rPr lang="en-US" sz="2000" b="1" dirty="0"/>
              <a:t>P</a:t>
            </a:r>
            <a:r>
              <a:rPr lang="en-US" sz="2000" dirty="0"/>
              <a:t>(Cause,Effect</a:t>
            </a:r>
            <a:r>
              <a:rPr lang="en-US" sz="2000" baseline="-25000" dirty="0"/>
              <a:t>1</a:t>
            </a:r>
            <a:r>
              <a:rPr lang="en-US" sz="2000" dirty="0"/>
              <a:t>, … ,</a:t>
            </a:r>
            <a:r>
              <a:rPr lang="en-US" sz="2000" dirty="0" err="1"/>
              <a:t>Effect</a:t>
            </a:r>
            <a:r>
              <a:rPr lang="en-US" sz="2000" baseline="-25000" dirty="0" err="1"/>
              <a:t>n</a:t>
            </a:r>
            <a:r>
              <a:rPr lang="en-US" sz="2000" dirty="0"/>
              <a:t>) = </a:t>
            </a:r>
            <a:r>
              <a:rPr lang="en-US" sz="2000" b="1" dirty="0" err="1"/>
              <a:t>P</a:t>
            </a:r>
            <a:r>
              <a:rPr lang="en-US" sz="2000" dirty="0" err="1"/>
              <a:t>(Cause</a:t>
            </a:r>
            <a:r>
              <a:rPr lang="en-US" sz="2000" dirty="0"/>
              <a:t>) </a:t>
            </a:r>
            <a:r>
              <a:rPr lang="el-GR" sz="3200" dirty="0">
                <a:ea typeface="Arial" charset="0"/>
                <a:cs typeface="Arial" charset="0"/>
              </a:rPr>
              <a:t>π</a:t>
            </a:r>
            <a:r>
              <a:rPr lang="en-US" sz="2000" baseline="-25000" dirty="0" err="1"/>
              <a:t>i</a:t>
            </a:r>
            <a:r>
              <a:rPr lang="en-US" sz="2000" b="1" dirty="0" err="1"/>
              <a:t>P</a:t>
            </a:r>
            <a:r>
              <a:rPr lang="en-US" sz="2000" dirty="0"/>
              <a:t>(</a:t>
            </a:r>
            <a:r>
              <a:rPr lang="en-US" sz="2000" dirty="0" err="1"/>
              <a:t>Effect</a:t>
            </a:r>
            <a:r>
              <a:rPr lang="en-US" sz="2000" baseline="-25000" dirty="0" err="1"/>
              <a:t>i</a:t>
            </a:r>
            <a:r>
              <a:rPr lang="en-US" sz="2000" dirty="0" err="1"/>
              <a:t>|Cause</a:t>
            </a:r>
            <a:r>
              <a:rPr lang="en-US" sz="2000" dirty="0"/>
              <a:t>)</a:t>
            </a:r>
          </a:p>
          <a:p>
            <a:pPr lvl="1">
              <a:lnSpc>
                <a:spcPct val="60000"/>
              </a:lnSpc>
              <a:buFont typeface="Wingdings" charset="2"/>
              <a:buNone/>
            </a:pPr>
            <a:r>
              <a:rPr lang="en-US" sz="2000" dirty="0"/>
              <a:t>
</a:t>
            </a:r>
          </a:p>
          <a:p>
            <a:pPr>
              <a:lnSpc>
                <a:spcPct val="90000"/>
              </a:lnSpc>
            </a:pPr>
            <a:endParaRPr lang="en-US" sz="2400" dirty="0"/>
          </a:p>
          <a:p>
            <a:pPr>
              <a:lnSpc>
                <a:spcPct val="90000"/>
              </a:lnSpc>
              <a:buNone/>
            </a:pPr>
            <a:endParaRPr lang="en-US" sz="2800" dirty="0"/>
          </a:p>
          <a:p>
            <a:pPr lvl="1">
              <a:lnSpc>
                <a:spcPct val="70000"/>
              </a:lnSpc>
              <a:spcBef>
                <a:spcPts val="600"/>
              </a:spcBef>
            </a:pPr>
            <a:r>
              <a:rPr lang="en-US" sz="2000" i="1" dirty="0"/>
              <a:t>Cost of diagnostic reasoning now grows linearly rather than exponentially in number of conditionally independent effects</a:t>
            </a:r>
          </a:p>
          <a:p>
            <a:pPr>
              <a:lnSpc>
                <a:spcPct val="90000"/>
              </a:lnSpc>
            </a:pPr>
            <a:r>
              <a:rPr lang="en-US" sz="2400" dirty="0"/>
              <a:t>Called naïve, because often used when the effects are not completely conditionally independent given the cause</a:t>
            </a:r>
          </a:p>
        </p:txBody>
      </p:sp>
      <p:pic>
        <p:nvPicPr>
          <p:cNvPr id="1469444" name="Picture 4" descr="naive-bayes"/>
          <p:cNvPicPr>
            <a:picLocks noChangeAspect="1" noChangeArrowheads="1"/>
          </p:cNvPicPr>
          <p:nvPr/>
        </p:nvPicPr>
        <p:blipFill>
          <a:blip r:embed="rId3"/>
          <a:srcRect/>
          <a:stretch>
            <a:fillRect/>
          </a:stretch>
        </p:blipFill>
        <p:spPr bwMode="auto">
          <a:xfrm>
            <a:off x="1447720" y="2564160"/>
            <a:ext cx="5527675" cy="1368425"/>
          </a:xfrm>
          <a:prstGeom prst="rect">
            <a:avLst/>
          </a:prstGeom>
          <a:noFill/>
        </p:spPr>
      </p:pic>
    </p:spTree>
    <p:extLst>
      <p:ext uri="{BB962C8B-B14F-4D97-AF65-F5344CB8AC3E}">
        <p14:creationId xmlns:p14="http://schemas.microsoft.com/office/powerpoint/2010/main" val="385175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9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69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694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694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694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69443">
                                            <p:txEl>
                                              <p:pRg st="5" end="5"/>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146944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469443">
                                            <p:txEl>
                                              <p:pRg st="8" end="8"/>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4694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944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7026" name="Rectangle 2"/>
          <p:cNvSpPr>
            <a:spLocks noGrp="1" noChangeArrowheads="1"/>
          </p:cNvSpPr>
          <p:nvPr>
            <p:ph type="title"/>
          </p:nvPr>
        </p:nvSpPr>
        <p:spPr>
          <a:xfrm>
            <a:off x="309110" y="9685"/>
            <a:ext cx="8610600" cy="1143000"/>
          </a:xfrm>
        </p:spPr>
        <p:txBody>
          <a:bodyPr/>
          <a:lstStyle/>
          <a:p>
            <a:r>
              <a:rPr lang="en-US" sz="3200" dirty="0"/>
              <a:t>Independence in Bayesian Networks</a:t>
            </a:r>
          </a:p>
        </p:txBody>
      </p:sp>
      <p:sp>
        <p:nvSpPr>
          <p:cNvPr id="1537027" name="Rectangle 3"/>
          <p:cNvSpPr>
            <a:spLocks noGrp="1" noChangeArrowheads="1"/>
          </p:cNvSpPr>
          <p:nvPr>
            <p:ph idx="1"/>
          </p:nvPr>
        </p:nvSpPr>
        <p:spPr>
          <a:xfrm>
            <a:off x="309110" y="1063797"/>
            <a:ext cx="8834889" cy="4778375"/>
          </a:xfrm>
        </p:spPr>
        <p:txBody>
          <a:bodyPr>
            <a:normAutofit fontScale="92500" lnSpcReduction="10000"/>
          </a:bodyPr>
          <a:lstStyle/>
          <a:p>
            <a:pPr>
              <a:lnSpc>
                <a:spcPct val="90000"/>
              </a:lnSpc>
            </a:pPr>
            <a:r>
              <a:rPr lang="en-US" sz="2800" dirty="0"/>
              <a:t>Topology of network encodes (conditional) independence assertions:</a:t>
            </a:r>
          </a:p>
          <a:p>
            <a:pPr>
              <a:lnSpc>
                <a:spcPct val="90000"/>
              </a:lnSpc>
            </a:pPr>
            <a:endParaRPr lang="en-US" sz="2800" dirty="0"/>
          </a:p>
          <a:p>
            <a:pPr>
              <a:lnSpc>
                <a:spcPct val="90000"/>
              </a:lnSpc>
              <a:buFont typeface="Wingdings" charset="2"/>
              <a:buNone/>
            </a:pPr>
            <a:endParaRPr lang="en-US" sz="2400" dirty="0"/>
          </a:p>
          <a:p>
            <a:pPr>
              <a:lnSpc>
                <a:spcPct val="90000"/>
              </a:lnSpc>
              <a:buFont typeface="Wingdings" charset="2"/>
              <a:buNone/>
            </a:pPr>
            <a:endParaRPr lang="en-US" sz="2400" dirty="0"/>
          </a:p>
          <a:p>
            <a:pPr>
              <a:lnSpc>
                <a:spcPct val="90000"/>
              </a:lnSpc>
              <a:buFont typeface="Wingdings" charset="2"/>
              <a:buNone/>
            </a:pPr>
            <a:endParaRPr lang="en-US" sz="2800" dirty="0"/>
          </a:p>
          <a:p>
            <a:pPr>
              <a:lnSpc>
                <a:spcPct val="90000"/>
              </a:lnSpc>
              <a:buFont typeface="Wingdings" charset="2"/>
              <a:buNone/>
            </a:pPr>
            <a:endParaRPr lang="en-US" sz="2800" dirty="0"/>
          </a:p>
          <a:p>
            <a:pPr>
              <a:lnSpc>
                <a:spcPct val="90000"/>
              </a:lnSpc>
              <a:buFont typeface="Wingdings" charset="2"/>
              <a:buNone/>
            </a:pPr>
            <a:endParaRPr lang="en-US" sz="2800" dirty="0"/>
          </a:p>
          <a:p>
            <a:pPr>
              <a:lnSpc>
                <a:spcPct val="90000"/>
              </a:lnSpc>
            </a:pPr>
            <a:r>
              <a:rPr lang="en-US" sz="2800" i="1" dirty="0"/>
              <a:t>Weather</a:t>
            </a:r>
            <a:r>
              <a:rPr lang="en-US" sz="2800" dirty="0"/>
              <a:t> is independent of the other variables</a:t>
            </a:r>
          </a:p>
          <a:p>
            <a:pPr>
              <a:lnSpc>
                <a:spcPct val="90000"/>
              </a:lnSpc>
            </a:pPr>
            <a:r>
              <a:rPr lang="en-US" sz="2800" i="1" dirty="0"/>
              <a:t>Toothache</a:t>
            </a:r>
            <a:r>
              <a:rPr lang="en-US" sz="2800" dirty="0"/>
              <a:t> and </a:t>
            </a:r>
            <a:r>
              <a:rPr lang="en-US" sz="2800" i="1" dirty="0"/>
              <a:t>Catch</a:t>
            </a:r>
            <a:r>
              <a:rPr lang="en-US" sz="2800" dirty="0"/>
              <a:t> are conditionally independent given </a:t>
            </a:r>
            <a:r>
              <a:rPr lang="en-US" sz="2800" i="1" dirty="0"/>
              <a:t>Cavity</a:t>
            </a:r>
            <a:endParaRPr lang="en-US" sz="2800" dirty="0"/>
          </a:p>
        </p:txBody>
      </p:sp>
      <p:sp>
        <p:nvSpPr>
          <p:cNvPr id="5" name="Slide Number Placeholder 5"/>
          <p:cNvSpPr>
            <a:spLocks noGrp="1"/>
          </p:cNvSpPr>
          <p:nvPr>
            <p:ph type="sldNum" sz="quarter" idx="12"/>
          </p:nvPr>
        </p:nvSpPr>
        <p:spPr/>
        <p:txBody>
          <a:bodyPr>
            <a:normAutofit fontScale="92500" lnSpcReduction="20000"/>
          </a:bodyPr>
          <a:lstStyle/>
          <a:p>
            <a:fld id="{002D8065-A531-0543-B1E4-E35093CAB774}" type="slidenum">
              <a:rPr lang="en-US"/>
              <a:pPr/>
              <a:t>23</a:t>
            </a:fld>
            <a:endParaRPr lang="en-US"/>
          </a:p>
        </p:txBody>
      </p:sp>
      <p:pic>
        <p:nvPicPr>
          <p:cNvPr id="1537029" name="Picture 5" descr="Picture 1"/>
          <p:cNvPicPr>
            <a:picLocks noChangeAspect="1" noChangeArrowheads="1"/>
          </p:cNvPicPr>
          <p:nvPr/>
        </p:nvPicPr>
        <p:blipFill>
          <a:blip r:embed="rId3"/>
          <a:srcRect/>
          <a:stretch>
            <a:fillRect/>
          </a:stretch>
        </p:blipFill>
        <p:spPr bwMode="auto">
          <a:xfrm flipH="1" flipV="1">
            <a:off x="2061090" y="1823375"/>
            <a:ext cx="4965638" cy="2560006"/>
          </a:xfrm>
          <a:prstGeom prst="rect">
            <a:avLst/>
          </a:prstGeom>
          <a:noFill/>
        </p:spPr>
      </p:pic>
    </p:spTree>
    <p:extLst>
      <p:ext uri="{BB962C8B-B14F-4D97-AF65-F5344CB8AC3E}">
        <p14:creationId xmlns:p14="http://schemas.microsoft.com/office/powerpoint/2010/main" val="1458787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7027">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0"/>
                                          </p:stCondLst>
                                        </p:cTn>
                                        <p:tgtEl>
                                          <p:spTgt spid="153702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537027">
                                            <p:txEl>
                                              <p:pRg st="7" end="7"/>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5370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02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9074" name="Rectangle 2"/>
          <p:cNvSpPr>
            <a:spLocks noGrp="1" noChangeArrowheads="1"/>
          </p:cNvSpPr>
          <p:nvPr>
            <p:ph type="title"/>
          </p:nvPr>
        </p:nvSpPr>
        <p:spPr>
          <a:xfrm>
            <a:off x="655638" y="53975"/>
            <a:ext cx="7772400" cy="858838"/>
          </a:xfrm>
        </p:spPr>
        <p:txBody>
          <a:bodyPr/>
          <a:lstStyle/>
          <a:p>
            <a:r>
              <a:rPr lang="en-US" sz="4000" dirty="0"/>
              <a:t>Alarm Example</a:t>
            </a:r>
          </a:p>
        </p:txBody>
      </p:sp>
      <p:sp>
        <p:nvSpPr>
          <p:cNvPr id="1539083" name="Rectangle 11"/>
          <p:cNvSpPr>
            <a:spLocks noGrp="1" noChangeArrowheads="1"/>
          </p:cNvSpPr>
          <p:nvPr>
            <p:ph idx="1"/>
          </p:nvPr>
        </p:nvSpPr>
        <p:spPr>
          <a:xfrm>
            <a:off x="451029" y="3960957"/>
            <a:ext cx="8418512" cy="1676400"/>
          </a:xfrm>
          <a:noFill/>
          <a:ln/>
        </p:spPr>
        <p:txBody>
          <a:bodyPr>
            <a:normAutofit fontScale="92500" lnSpcReduction="10000"/>
          </a:bodyPr>
          <a:lstStyle/>
          <a:p>
            <a:pPr>
              <a:lnSpc>
                <a:spcPct val="80000"/>
              </a:lnSpc>
            </a:pPr>
            <a:r>
              <a:rPr kumimoji="0" lang="en-US" sz="2400" dirty="0"/>
              <a:t>Only one value needed for </a:t>
            </a:r>
            <a:r>
              <a:rPr kumimoji="0" lang="en-US" sz="2400" i="1" dirty="0"/>
              <a:t>X</a:t>
            </a:r>
            <a:r>
              <a:rPr kumimoji="0" lang="en-US" sz="2400" i="1" baseline="-25000" dirty="0"/>
              <a:t>i</a:t>
            </a:r>
            <a:r>
              <a:rPr kumimoji="0" lang="en-US" sz="2400" dirty="0"/>
              <a:t> in each row because, for </a:t>
            </a:r>
            <a:r>
              <a:rPr kumimoji="0" lang="en-US" sz="2400" dirty="0" err="1"/>
              <a:t>boolean</a:t>
            </a:r>
            <a:r>
              <a:rPr kumimoji="0" lang="en-US" sz="2400" dirty="0"/>
              <a:t> variables, P(</a:t>
            </a:r>
            <a:r>
              <a:rPr kumimoji="0" lang="en-US" sz="2400" i="1" dirty="0"/>
              <a:t>false</a:t>
            </a:r>
            <a:r>
              <a:rPr kumimoji="0" lang="en-US" sz="2400" dirty="0"/>
              <a:t>)=1-P(</a:t>
            </a:r>
            <a:r>
              <a:rPr kumimoji="0" lang="en-US" sz="2400" i="1" dirty="0"/>
              <a:t>true</a:t>
            </a:r>
            <a:r>
              <a:rPr kumimoji="0" lang="en-US" sz="2400" dirty="0"/>
              <a:t>)</a:t>
            </a:r>
          </a:p>
          <a:p>
            <a:pPr>
              <a:lnSpc>
                <a:spcPct val="90000"/>
              </a:lnSpc>
            </a:pPr>
            <a:r>
              <a:rPr lang="en-US" sz="2400" dirty="0"/>
              <a:t>All factors (possibly infinite) not explicitly mentioned are implicitly incorporated into probabilities</a:t>
            </a:r>
          </a:p>
          <a:p>
            <a:pPr lvl="1">
              <a:lnSpc>
                <a:spcPct val="80000"/>
              </a:lnSpc>
            </a:pPr>
            <a:r>
              <a:rPr lang="en-US" sz="2000" dirty="0"/>
              <a:t>Bird could fly through window pane, power could fail, …</a:t>
            </a:r>
          </a:p>
        </p:txBody>
      </p:sp>
      <p:sp>
        <p:nvSpPr>
          <p:cNvPr id="11" name="Slide Number Placeholder 5"/>
          <p:cNvSpPr>
            <a:spLocks noGrp="1"/>
          </p:cNvSpPr>
          <p:nvPr>
            <p:ph type="sldNum" sz="quarter" idx="12"/>
          </p:nvPr>
        </p:nvSpPr>
        <p:spPr/>
        <p:txBody>
          <a:bodyPr>
            <a:normAutofit fontScale="92500" lnSpcReduction="20000"/>
          </a:bodyPr>
          <a:lstStyle/>
          <a:p>
            <a:fld id="{6F77D000-154F-4D47-8C9E-9845F19829A7}" type="slidenum">
              <a:rPr lang="en-US"/>
              <a:pPr/>
              <a:t>24</a:t>
            </a:fld>
            <a:endParaRPr lang="en-US"/>
          </a:p>
        </p:txBody>
      </p:sp>
      <p:pic>
        <p:nvPicPr>
          <p:cNvPr id="1539075" name="Picture 3" descr="burglary2"/>
          <p:cNvPicPr>
            <a:picLocks noChangeAspect="1" noChangeArrowheads="1"/>
          </p:cNvPicPr>
          <p:nvPr/>
        </p:nvPicPr>
        <p:blipFill>
          <a:blip r:embed="rId3"/>
          <a:srcRect/>
          <a:stretch>
            <a:fillRect/>
          </a:stretch>
        </p:blipFill>
        <p:spPr bwMode="auto">
          <a:xfrm>
            <a:off x="1658136" y="912813"/>
            <a:ext cx="5387015" cy="2936671"/>
          </a:xfrm>
          <a:prstGeom prst="rect">
            <a:avLst/>
          </a:prstGeom>
          <a:noFill/>
        </p:spPr>
      </p:pic>
    </p:spTree>
    <p:extLst>
      <p:ext uri="{BB962C8B-B14F-4D97-AF65-F5344CB8AC3E}">
        <p14:creationId xmlns:p14="http://schemas.microsoft.com/office/powerpoint/2010/main" val="393924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539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90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390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083"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94FB2BB-805B-014A-8549-7A241F6E4B99}" type="slidenum">
              <a:rPr lang="en-US"/>
              <a:pPr/>
              <a:t>25</a:t>
            </a:fld>
            <a:endParaRPr lang="en-US"/>
          </a:p>
        </p:txBody>
      </p:sp>
      <p:sp>
        <p:nvSpPr>
          <p:cNvPr id="1541122" name="Rectangle 2"/>
          <p:cNvSpPr>
            <a:spLocks noGrp="1" noChangeArrowheads="1"/>
          </p:cNvSpPr>
          <p:nvPr>
            <p:ph type="title"/>
          </p:nvPr>
        </p:nvSpPr>
        <p:spPr>
          <a:xfrm>
            <a:off x="733425" y="126449"/>
            <a:ext cx="7772400" cy="662288"/>
          </a:xfrm>
        </p:spPr>
        <p:txBody>
          <a:bodyPr/>
          <a:lstStyle/>
          <a:p>
            <a:r>
              <a:rPr lang="en-US" dirty="0"/>
              <a:t>Semantics</a:t>
            </a:r>
          </a:p>
        </p:txBody>
      </p:sp>
      <p:sp>
        <p:nvSpPr>
          <p:cNvPr id="1541123" name="Rectangle 3"/>
          <p:cNvSpPr>
            <a:spLocks noGrp="1" noChangeArrowheads="1"/>
          </p:cNvSpPr>
          <p:nvPr>
            <p:ph type="body" idx="1"/>
          </p:nvPr>
        </p:nvSpPr>
        <p:spPr>
          <a:xfrm>
            <a:off x="479843" y="840933"/>
            <a:ext cx="8574087" cy="5118100"/>
          </a:xfrm>
        </p:spPr>
        <p:txBody>
          <a:bodyPr/>
          <a:lstStyle/>
          <a:p>
            <a:pPr>
              <a:lnSpc>
                <a:spcPct val="90000"/>
              </a:lnSpc>
              <a:buNone/>
            </a:pPr>
            <a:r>
              <a:rPr lang="en-US" sz="2400" b="0" dirty="0"/>
              <a:t>If correct, the network represents the full joint distribution:
		P(</a:t>
            </a:r>
            <a:r>
              <a:rPr lang="en-US" sz="2400" b="0" i="1" dirty="0"/>
              <a:t>x</a:t>
            </a:r>
            <a:r>
              <a:rPr lang="en-US" sz="2400" b="0" i="1" baseline="-25000" dirty="0"/>
              <a:t>1</a:t>
            </a:r>
            <a:r>
              <a:rPr lang="en-US" sz="2400" b="0" i="1" dirty="0"/>
              <a:t>, … ,</a:t>
            </a:r>
            <a:r>
              <a:rPr lang="en-US" sz="2400" b="0" i="1" dirty="0" err="1"/>
              <a:t>x</a:t>
            </a:r>
            <a:r>
              <a:rPr lang="en-US" sz="2400" b="0" i="1" baseline="-25000" dirty="0" err="1"/>
              <a:t>n</a:t>
            </a:r>
            <a:r>
              <a:rPr lang="en-US" sz="2400" b="0" dirty="0"/>
              <a:t>) = </a:t>
            </a:r>
            <a:r>
              <a:rPr lang="el-GR" sz="2800" b="0" dirty="0">
                <a:ea typeface="Arial" charset="0"/>
                <a:cs typeface="Arial" charset="0"/>
              </a:rPr>
              <a:t>π</a:t>
            </a:r>
            <a:r>
              <a:rPr lang="en-US" sz="2400" b="0" i="1" baseline="-25000" dirty="0" err="1"/>
              <a:t>i</a:t>
            </a:r>
            <a:r>
              <a:rPr lang="en-US" sz="2400" b="0" i="1" baseline="-25000" dirty="0"/>
              <a:t>=</a:t>
            </a:r>
            <a:r>
              <a:rPr lang="en-US" sz="2400" b="0" baseline="-25000" dirty="0"/>
              <a:t>1</a:t>
            </a:r>
            <a:r>
              <a:rPr lang="en-US" sz="2400" b="0" i="1" dirty="0"/>
              <a:t> </a:t>
            </a:r>
            <a:r>
              <a:rPr lang="en-US" sz="2400" b="0" dirty="0"/>
              <a:t>P(</a:t>
            </a:r>
            <a:r>
              <a:rPr lang="en-US" sz="2400" b="0" i="1" dirty="0"/>
              <a:t>x</a:t>
            </a:r>
            <a:r>
              <a:rPr lang="en-US" sz="2400" b="0" i="1" baseline="-25000" dirty="0"/>
              <a:t>i </a:t>
            </a:r>
            <a:r>
              <a:rPr lang="en-US" sz="2400" b="0" i="1" dirty="0"/>
              <a:t>| parents</a:t>
            </a:r>
            <a:r>
              <a:rPr lang="en-US" sz="2400" b="0" dirty="0"/>
              <a:t>(</a:t>
            </a:r>
            <a:r>
              <a:rPr lang="en-US" sz="2400" b="0" i="1" dirty="0"/>
              <a:t>X</a:t>
            </a:r>
            <a:r>
              <a:rPr lang="en-US" sz="2400" b="0" i="1" baseline="-25000" dirty="0"/>
              <a:t>i</a:t>
            </a:r>
            <a:r>
              <a:rPr lang="en-US" sz="2400" b="0" dirty="0"/>
              <a:t>))</a:t>
            </a:r>
          </a:p>
        </p:txBody>
      </p:sp>
      <p:sp>
        <p:nvSpPr>
          <p:cNvPr id="1541125" name="Text Box 5"/>
          <p:cNvSpPr txBox="1">
            <a:spLocks noChangeArrowheads="1"/>
          </p:cNvSpPr>
          <p:nvPr/>
        </p:nvSpPr>
        <p:spPr bwMode="auto">
          <a:xfrm>
            <a:off x="3095359" y="1189066"/>
            <a:ext cx="282575" cy="304800"/>
          </a:xfrm>
          <a:prstGeom prst="rect">
            <a:avLst/>
          </a:prstGeom>
          <a:noFill/>
          <a:ln w="9525">
            <a:noFill/>
            <a:miter lim="800000"/>
            <a:headEnd/>
            <a:tailEnd/>
          </a:ln>
          <a:effectLst/>
        </p:spPr>
        <p:txBody>
          <a:bodyPr wrap="none">
            <a:prstTxWarp prst="textNoShape">
              <a:avLst/>
            </a:prstTxWarp>
            <a:spAutoFit/>
          </a:bodyPr>
          <a:lstStyle/>
          <a:p>
            <a:pPr eaLnBrk="1" hangingPunct="1"/>
            <a:r>
              <a:rPr lang="en-US" sz="1400" i="1" dirty="0"/>
              <a:t>n</a:t>
            </a:r>
          </a:p>
        </p:txBody>
      </p:sp>
      <p:pic>
        <p:nvPicPr>
          <p:cNvPr id="7" name="Picture 6"/>
          <p:cNvPicPr>
            <a:picLocks noChangeAspect="1"/>
          </p:cNvPicPr>
          <p:nvPr/>
        </p:nvPicPr>
        <p:blipFill>
          <a:blip r:embed="rId3"/>
          <a:stretch>
            <a:fillRect/>
          </a:stretch>
        </p:blipFill>
        <p:spPr>
          <a:xfrm>
            <a:off x="1100605" y="1938421"/>
            <a:ext cx="6819329" cy="4573605"/>
          </a:xfrm>
          <a:prstGeom prst="rect">
            <a:avLst/>
          </a:prstGeom>
          <a:solidFill>
            <a:srgbClr val="FFFFFF"/>
          </a:solidFill>
          <a:ln>
            <a:solidFill>
              <a:srgbClr val="345DFF"/>
            </a:solidFill>
          </a:ln>
        </p:spPr>
      </p:pic>
    </p:spTree>
    <p:extLst>
      <p:ext uri="{BB962C8B-B14F-4D97-AF65-F5344CB8AC3E}">
        <p14:creationId xmlns:p14="http://schemas.microsoft.com/office/powerpoint/2010/main" val="1803955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94FB2BB-805B-014A-8549-7A241F6E4B99}" type="slidenum">
              <a:rPr lang="en-US"/>
              <a:pPr/>
              <a:t>26</a:t>
            </a:fld>
            <a:endParaRPr lang="en-US"/>
          </a:p>
        </p:txBody>
      </p:sp>
      <p:sp>
        <p:nvSpPr>
          <p:cNvPr id="1541123" name="Rectangle 3"/>
          <p:cNvSpPr>
            <a:spLocks noGrp="1" noChangeArrowheads="1"/>
          </p:cNvSpPr>
          <p:nvPr>
            <p:ph type="body" idx="1"/>
          </p:nvPr>
        </p:nvSpPr>
        <p:spPr>
          <a:xfrm>
            <a:off x="493713" y="216455"/>
            <a:ext cx="8574087" cy="5118100"/>
          </a:xfrm>
        </p:spPr>
        <p:txBody>
          <a:bodyPr/>
          <a:lstStyle/>
          <a:p>
            <a:pPr>
              <a:lnSpc>
                <a:spcPct val="90000"/>
              </a:lnSpc>
              <a:buNone/>
            </a:pPr>
            <a:r>
              <a:rPr lang="en-US" sz="2400" b="0" dirty="0"/>
              <a:t>P(</a:t>
            </a:r>
            <a:r>
              <a:rPr lang="en-US" sz="2400" b="0" i="1" dirty="0"/>
              <a:t>x</a:t>
            </a:r>
            <a:r>
              <a:rPr lang="en-US" sz="2400" b="0" i="1" baseline="-25000" dirty="0"/>
              <a:t>1</a:t>
            </a:r>
            <a:r>
              <a:rPr lang="en-US" sz="2400" b="0" i="1" dirty="0"/>
              <a:t>, … ,</a:t>
            </a:r>
            <a:r>
              <a:rPr lang="en-US" sz="2400" b="0" i="1" dirty="0" err="1"/>
              <a:t>x</a:t>
            </a:r>
            <a:r>
              <a:rPr lang="en-US" sz="2400" b="0" i="1" baseline="-25000" dirty="0" err="1"/>
              <a:t>n</a:t>
            </a:r>
            <a:r>
              <a:rPr lang="en-US" sz="2400" b="0" dirty="0"/>
              <a:t>) = </a:t>
            </a:r>
            <a:r>
              <a:rPr lang="el-GR" sz="2800" b="0" dirty="0">
                <a:ea typeface="Arial" charset="0"/>
                <a:cs typeface="Arial" charset="0"/>
              </a:rPr>
              <a:t>π</a:t>
            </a:r>
            <a:r>
              <a:rPr lang="en-US" sz="2400" b="0" i="1" baseline="-25000" dirty="0" err="1"/>
              <a:t>i</a:t>
            </a:r>
            <a:r>
              <a:rPr lang="en-US" sz="2400" b="0" i="1" baseline="-25000" dirty="0"/>
              <a:t>=</a:t>
            </a:r>
            <a:r>
              <a:rPr lang="en-US" sz="2400" b="0" baseline="-25000" dirty="0"/>
              <a:t>1</a:t>
            </a:r>
            <a:r>
              <a:rPr lang="en-US" sz="2400" b="0" i="1" dirty="0"/>
              <a:t> </a:t>
            </a:r>
            <a:r>
              <a:rPr lang="en-US" sz="2400" b="0" dirty="0" err="1"/>
              <a:t>P(</a:t>
            </a:r>
            <a:r>
              <a:rPr lang="en-US" sz="2400" b="0" i="1" dirty="0" err="1"/>
              <a:t>x</a:t>
            </a:r>
            <a:r>
              <a:rPr lang="en-US" sz="2400" b="0" i="1" baseline="-25000" dirty="0" err="1"/>
              <a:t>i</a:t>
            </a:r>
            <a:r>
              <a:rPr lang="en-US" sz="2400" b="0" i="1" baseline="-25000" dirty="0"/>
              <a:t> </a:t>
            </a:r>
            <a:r>
              <a:rPr lang="en-US" sz="2400" b="0" i="1" dirty="0"/>
              <a:t>| </a:t>
            </a:r>
            <a:r>
              <a:rPr lang="en-US" sz="2400" b="0" i="1" dirty="0" err="1"/>
              <a:t>parents</a:t>
            </a:r>
            <a:r>
              <a:rPr lang="en-US" sz="2400" b="0" dirty="0" err="1"/>
              <a:t>(</a:t>
            </a:r>
            <a:r>
              <a:rPr lang="en-US" sz="2400" b="0" i="1" dirty="0" err="1"/>
              <a:t>X</a:t>
            </a:r>
            <a:r>
              <a:rPr lang="en-US" sz="2400" b="0" i="1" baseline="-25000" dirty="0" err="1"/>
              <a:t>i</a:t>
            </a:r>
            <a:r>
              <a:rPr lang="en-US" sz="2400" b="0" dirty="0"/>
              <a:t>))</a:t>
            </a:r>
          </a:p>
          <a:p>
            <a:pPr>
              <a:lnSpc>
                <a:spcPct val="90000"/>
              </a:lnSpc>
            </a:pPr>
            <a:r>
              <a:rPr lang="en-US" sz="2400" b="0" dirty="0"/>
              <a:t>E.g., the probability of a complete false alarm (no burglary or earthquake) with two calls is:</a:t>
            </a:r>
          </a:p>
          <a:p>
            <a:pPr>
              <a:lnSpc>
                <a:spcPct val="90000"/>
              </a:lnSpc>
              <a:buFont typeface="Wingdings" charset="2"/>
              <a:buNone/>
            </a:pPr>
            <a:r>
              <a:rPr lang="en-US" sz="2400" b="0" dirty="0" err="1"/>
              <a:t>P(</a:t>
            </a:r>
            <a:r>
              <a:rPr lang="en-US" sz="2400" b="0" i="1" dirty="0" err="1"/>
              <a:t>j</a:t>
            </a:r>
            <a:r>
              <a:rPr lang="en-US" sz="2400" b="0" i="1" dirty="0"/>
              <a:t>, </a:t>
            </a:r>
            <a:r>
              <a:rPr lang="en-US" sz="2400" b="0" i="1" dirty="0" err="1"/>
              <a:t>m</a:t>
            </a:r>
            <a:r>
              <a:rPr lang="en-US" sz="2400" b="0" i="1" dirty="0"/>
              <a:t>, a, </a:t>
            </a:r>
            <a:r>
              <a:rPr lang="en-US" sz="2400" b="0" dirty="0" err="1">
                <a:sym typeface="Symbol" charset="2"/>
              </a:rPr>
              <a:t></a:t>
            </a:r>
            <a:r>
              <a:rPr lang="en-US" sz="2400" b="0" i="1" dirty="0" err="1"/>
              <a:t>b</a:t>
            </a:r>
            <a:r>
              <a:rPr lang="en-US" sz="2400" b="0" i="1" dirty="0"/>
              <a:t>, </a:t>
            </a:r>
            <a:r>
              <a:rPr lang="en-US" sz="2400" b="0" dirty="0" err="1">
                <a:sym typeface="Symbol" charset="2"/>
              </a:rPr>
              <a:t></a:t>
            </a:r>
            <a:r>
              <a:rPr lang="en-US" sz="2400" b="0" i="1" dirty="0" err="1"/>
              <a:t>e</a:t>
            </a:r>
            <a:r>
              <a:rPr lang="en-US" sz="2400" b="0" dirty="0"/>
              <a:t>)</a:t>
            </a:r>
          </a:p>
          <a:p>
            <a:pPr>
              <a:lnSpc>
                <a:spcPct val="90000"/>
              </a:lnSpc>
              <a:buFont typeface="Wingdings" charset="2"/>
              <a:buNone/>
            </a:pPr>
            <a:r>
              <a:rPr lang="en-US" sz="2400" b="0" i="1" dirty="0"/>
              <a:t>	</a:t>
            </a:r>
            <a:r>
              <a:rPr lang="en-US" sz="2400" b="0" dirty="0"/>
              <a:t>=</a:t>
            </a:r>
            <a:r>
              <a:rPr lang="en-US" sz="2400" b="0" i="1" dirty="0"/>
              <a:t> </a:t>
            </a:r>
            <a:r>
              <a:rPr lang="en-US" sz="2400" b="0" dirty="0" err="1"/>
              <a:t>P(</a:t>
            </a:r>
            <a:r>
              <a:rPr lang="en-US" sz="2400" b="0" i="1" dirty="0" err="1"/>
              <a:t>j</a:t>
            </a:r>
            <a:r>
              <a:rPr lang="en-US" sz="2400" b="0" i="1" dirty="0"/>
              <a:t> | a</a:t>
            </a:r>
            <a:r>
              <a:rPr lang="en-US" sz="2400" b="0" dirty="0"/>
              <a:t>) </a:t>
            </a:r>
            <a:r>
              <a:rPr lang="en-US" sz="2400" b="0" dirty="0" err="1"/>
              <a:t>P(</a:t>
            </a:r>
            <a:r>
              <a:rPr lang="en-US" sz="2400" b="0" i="1" dirty="0" err="1"/>
              <a:t>m</a:t>
            </a:r>
            <a:r>
              <a:rPr lang="en-US" sz="2400" b="0" i="1" dirty="0"/>
              <a:t> | a</a:t>
            </a:r>
            <a:r>
              <a:rPr lang="en-US" sz="2400" b="0" dirty="0"/>
              <a:t>) </a:t>
            </a:r>
            <a:r>
              <a:rPr lang="en-US" sz="2400" b="0" dirty="0" err="1"/>
              <a:t>P(</a:t>
            </a:r>
            <a:r>
              <a:rPr lang="en-US" sz="2400" b="0" i="1" dirty="0" err="1"/>
              <a:t>a</a:t>
            </a:r>
            <a:r>
              <a:rPr lang="en-US" sz="2400" b="0" i="1" dirty="0"/>
              <a:t> | </a:t>
            </a:r>
            <a:r>
              <a:rPr lang="en-US" sz="2400" b="0" dirty="0" err="1">
                <a:sym typeface="Symbol" charset="2"/>
              </a:rPr>
              <a:t></a:t>
            </a:r>
            <a:r>
              <a:rPr lang="en-US" sz="2400" b="0" i="1" dirty="0" err="1"/>
              <a:t>b</a:t>
            </a:r>
            <a:r>
              <a:rPr lang="en-US" sz="2400" b="0" i="1" dirty="0"/>
              <a:t>, </a:t>
            </a:r>
            <a:r>
              <a:rPr lang="en-US" sz="2400" b="0" dirty="0" err="1">
                <a:sym typeface="Symbol" charset="2"/>
              </a:rPr>
              <a:t></a:t>
            </a:r>
            <a:r>
              <a:rPr lang="en-US" sz="2400" b="0" i="1" dirty="0" err="1"/>
              <a:t>e</a:t>
            </a:r>
            <a:r>
              <a:rPr lang="en-US" sz="2400" b="0" dirty="0"/>
              <a:t>) </a:t>
            </a:r>
            <a:r>
              <a:rPr lang="en-US" sz="2400" b="0" dirty="0" err="1"/>
              <a:t>P(</a:t>
            </a:r>
            <a:r>
              <a:rPr lang="en-US" sz="2400" b="0" dirty="0" err="1">
                <a:sym typeface="Symbol" charset="2"/>
              </a:rPr>
              <a:t></a:t>
            </a:r>
            <a:r>
              <a:rPr lang="en-US" sz="2400" b="0" i="1" dirty="0" err="1"/>
              <a:t>b</a:t>
            </a:r>
            <a:r>
              <a:rPr lang="en-US" sz="2400" b="0" dirty="0"/>
              <a:t>) </a:t>
            </a:r>
            <a:r>
              <a:rPr lang="en-US" sz="2400" b="0" dirty="0" err="1"/>
              <a:t>P(</a:t>
            </a:r>
            <a:r>
              <a:rPr lang="en-US" sz="2400" b="0" dirty="0" err="1">
                <a:sym typeface="Symbol" charset="2"/>
              </a:rPr>
              <a:t></a:t>
            </a:r>
            <a:r>
              <a:rPr lang="en-US" sz="2400" b="0" i="1" dirty="0" err="1"/>
              <a:t>e</a:t>
            </a:r>
            <a:r>
              <a:rPr lang="en-US" sz="2400" b="0" dirty="0"/>
              <a:t>)</a:t>
            </a:r>
          </a:p>
          <a:p>
            <a:pPr>
              <a:lnSpc>
                <a:spcPct val="90000"/>
              </a:lnSpc>
              <a:buFont typeface="Wingdings" charset="2"/>
              <a:buNone/>
            </a:pPr>
            <a:r>
              <a:rPr lang="en-US" sz="2400" b="0" dirty="0"/>
              <a:t>	= .9 </a:t>
            </a:r>
            <a:r>
              <a:rPr lang="en-US" sz="2400" b="0" dirty="0" err="1"/>
              <a:t>x</a:t>
            </a:r>
            <a:r>
              <a:rPr lang="en-US" sz="2400" b="0" dirty="0"/>
              <a:t> .7 </a:t>
            </a:r>
            <a:r>
              <a:rPr lang="en-US" sz="2400" b="0" dirty="0" err="1"/>
              <a:t>x</a:t>
            </a:r>
            <a:r>
              <a:rPr lang="en-US" sz="2400" b="0" dirty="0"/>
              <a:t> .001 </a:t>
            </a:r>
            <a:r>
              <a:rPr lang="en-US" sz="2400" b="0" dirty="0" err="1"/>
              <a:t>x</a:t>
            </a:r>
            <a:r>
              <a:rPr lang="en-US" sz="2400" b="0" dirty="0"/>
              <a:t> .999 </a:t>
            </a:r>
            <a:r>
              <a:rPr lang="en-US" sz="2400" b="0" dirty="0" err="1"/>
              <a:t>x</a:t>
            </a:r>
            <a:r>
              <a:rPr lang="en-US" sz="2400" b="0" dirty="0"/>
              <a:t> .998 </a:t>
            </a:r>
            <a:r>
              <a:rPr lang="en-US" sz="2400" b="0" dirty="0" err="1">
                <a:sym typeface="Symbol" charset="2"/>
              </a:rPr>
              <a:t></a:t>
            </a:r>
            <a:r>
              <a:rPr lang="en-US" sz="2400" b="0" dirty="0">
                <a:sym typeface="Symbol" charset="2"/>
              </a:rPr>
              <a:t> .000063</a:t>
            </a:r>
            <a:endParaRPr lang="en-US" sz="2400" b="0" dirty="0"/>
          </a:p>
        </p:txBody>
      </p:sp>
      <p:sp>
        <p:nvSpPr>
          <p:cNvPr id="1541125" name="Text Box 5"/>
          <p:cNvSpPr txBox="1">
            <a:spLocks noChangeArrowheads="1"/>
          </p:cNvSpPr>
          <p:nvPr/>
        </p:nvSpPr>
        <p:spPr bwMode="auto">
          <a:xfrm>
            <a:off x="2272018" y="139251"/>
            <a:ext cx="204503" cy="304800"/>
          </a:xfrm>
          <a:prstGeom prst="rect">
            <a:avLst/>
          </a:prstGeom>
          <a:noFill/>
          <a:ln w="9525">
            <a:noFill/>
            <a:miter lim="800000"/>
            <a:headEnd/>
            <a:tailEnd/>
          </a:ln>
          <a:effectLst/>
        </p:spPr>
        <p:txBody>
          <a:bodyPr wrap="square">
            <a:prstTxWarp prst="textNoShape">
              <a:avLst/>
            </a:prstTxWarp>
            <a:spAutoFit/>
          </a:bodyPr>
          <a:lstStyle/>
          <a:p>
            <a:pPr eaLnBrk="1" hangingPunct="1"/>
            <a:r>
              <a:rPr lang="en-US" sz="1400" i="1" dirty="0"/>
              <a:t>n</a:t>
            </a:r>
          </a:p>
        </p:txBody>
      </p:sp>
      <p:pic>
        <p:nvPicPr>
          <p:cNvPr id="7" name="Picture 6"/>
          <p:cNvPicPr>
            <a:picLocks noChangeAspect="1"/>
          </p:cNvPicPr>
          <p:nvPr/>
        </p:nvPicPr>
        <p:blipFill>
          <a:blip r:embed="rId3"/>
          <a:stretch>
            <a:fillRect/>
          </a:stretch>
        </p:blipFill>
        <p:spPr>
          <a:xfrm>
            <a:off x="733425" y="3074737"/>
            <a:ext cx="5443981" cy="3651183"/>
          </a:xfrm>
          <a:prstGeom prst="rect">
            <a:avLst/>
          </a:prstGeom>
          <a:solidFill>
            <a:srgbClr val="FFFFFF"/>
          </a:solidFill>
          <a:ln>
            <a:solidFill>
              <a:srgbClr val="345DFF"/>
            </a:solidFill>
          </a:ln>
        </p:spPr>
      </p:pic>
    </p:spTree>
    <p:extLst>
      <p:ext uri="{BB962C8B-B14F-4D97-AF65-F5344CB8AC3E}">
        <p14:creationId xmlns:p14="http://schemas.microsoft.com/office/powerpoint/2010/main" val="264649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41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41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41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41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1123"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title"/>
          </p:nvPr>
        </p:nvSpPr>
        <p:spPr>
          <a:xfrm>
            <a:off x="175179" y="233363"/>
            <a:ext cx="8584646" cy="639762"/>
          </a:xfrm>
        </p:spPr>
        <p:txBody>
          <a:bodyPr/>
          <a:lstStyle/>
          <a:p>
            <a:r>
              <a:rPr lang="en-US" sz="3200" dirty="0"/>
              <a:t>Enumeration in Bayesian Networks</a:t>
            </a:r>
          </a:p>
        </p:txBody>
      </p:sp>
      <p:sp>
        <p:nvSpPr>
          <p:cNvPr id="5" name="Slide Number Placeholder 5"/>
          <p:cNvSpPr>
            <a:spLocks noGrp="1"/>
          </p:cNvSpPr>
          <p:nvPr>
            <p:ph type="sldNum" sz="quarter" idx="12"/>
          </p:nvPr>
        </p:nvSpPr>
        <p:spPr/>
        <p:txBody>
          <a:bodyPr>
            <a:normAutofit fontScale="92500" lnSpcReduction="20000"/>
          </a:bodyPr>
          <a:lstStyle/>
          <a:p>
            <a:fld id="{FED97952-8A8C-7A44-9D00-17F0F485AF7E}" type="slidenum">
              <a:rPr lang="en-US"/>
              <a:pPr/>
              <a:t>27</a:t>
            </a:fld>
            <a:endParaRPr lang="en-US"/>
          </a:p>
        </p:txBody>
      </p:sp>
      <p:sp>
        <p:nvSpPr>
          <p:cNvPr id="1596419" name="Rectangle 3"/>
          <p:cNvSpPr>
            <a:spLocks noGrp="1" noChangeArrowheads="1"/>
          </p:cNvSpPr>
          <p:nvPr>
            <p:ph sz="quarter" idx="1"/>
          </p:nvPr>
        </p:nvSpPr>
        <p:spPr>
          <a:xfrm>
            <a:off x="175179" y="752518"/>
            <a:ext cx="8513762" cy="5409500"/>
          </a:xfrm>
        </p:spPr>
        <p:txBody>
          <a:bodyPr>
            <a:normAutofit/>
          </a:bodyPr>
          <a:lstStyle/>
          <a:p>
            <a:r>
              <a:rPr lang="en-US" sz="2400" dirty="0"/>
              <a:t>Compute probabilities from Bayesian network as if from FJPT, but without explicitly constructing the table</a:t>
            </a:r>
          </a:p>
          <a:p>
            <a:pPr lvl="1"/>
            <a:r>
              <a:rPr lang="en-US" sz="2000" dirty="0"/>
              <a:t>Otherwise would lose benefit of decomposing full table into network</a:t>
            </a:r>
          </a:p>
          <a:p>
            <a:r>
              <a:rPr lang="en-US" sz="2400" dirty="0"/>
              <a:t>Consider simple query on burglary network</a:t>
            </a:r>
          </a:p>
          <a:p>
            <a:pPr lvl="1">
              <a:buFont typeface="Wingdings" charset="2"/>
              <a:buNone/>
            </a:pPr>
            <a:r>
              <a:rPr lang="en-US" sz="2000" b="1" dirty="0"/>
              <a:t>P</a:t>
            </a:r>
            <a:r>
              <a:rPr lang="en-US" sz="2000" dirty="0"/>
              <a:t>(</a:t>
            </a:r>
            <a:r>
              <a:rPr lang="en-US" sz="2000" i="1" dirty="0"/>
              <a:t>b</a:t>
            </a:r>
            <a:r>
              <a:rPr lang="en-US" sz="2000" dirty="0"/>
              <a:t> |</a:t>
            </a:r>
            <a:r>
              <a:rPr lang="en-US" sz="2000" b="1" i="1" dirty="0"/>
              <a:t> </a:t>
            </a:r>
            <a:r>
              <a:rPr lang="en-US" sz="2000" i="1" dirty="0" err="1"/>
              <a:t>j,m</a:t>
            </a:r>
            <a:r>
              <a:rPr lang="en-US" sz="2000" dirty="0"/>
              <a:t>)</a:t>
            </a:r>
          </a:p>
          <a:p>
            <a:pPr lvl="1">
              <a:buFont typeface="Wingdings" charset="2"/>
              <a:buNone/>
            </a:pPr>
            <a:r>
              <a:rPr lang="en-US" sz="2000" dirty="0"/>
              <a:t>= </a:t>
            </a:r>
            <a:r>
              <a:rPr lang="en-US" sz="2000" b="1" dirty="0"/>
              <a:t>P</a:t>
            </a:r>
            <a:r>
              <a:rPr lang="en-US" sz="2000" dirty="0"/>
              <a:t>(</a:t>
            </a:r>
            <a:r>
              <a:rPr lang="en-US" sz="2000" i="1" dirty="0" err="1"/>
              <a:t>b,j,m</a:t>
            </a:r>
            <a:r>
              <a:rPr lang="en-US" sz="2000" dirty="0"/>
              <a:t>)/P(</a:t>
            </a:r>
            <a:r>
              <a:rPr lang="en-US" sz="2000" i="1" dirty="0" err="1"/>
              <a:t>j,m</a:t>
            </a:r>
            <a:r>
              <a:rPr lang="en-US" sz="2000" dirty="0"/>
              <a:t>)</a:t>
            </a:r>
          </a:p>
          <a:p>
            <a:pPr lvl="1">
              <a:buFont typeface="Wingdings" charset="2"/>
              <a:buNone/>
            </a:pPr>
            <a:r>
              <a:rPr lang="en-US" sz="2000" dirty="0"/>
              <a:t>= </a:t>
            </a:r>
            <a:r>
              <a:rPr lang="en-US" sz="2000" i="1" dirty="0">
                <a:sym typeface="Symbol" charset="2"/>
              </a:rPr>
              <a:t></a:t>
            </a:r>
            <a:r>
              <a:rPr lang="en-US" sz="2000" b="1" dirty="0"/>
              <a:t>P</a:t>
            </a:r>
            <a:r>
              <a:rPr lang="en-US" sz="2000" dirty="0"/>
              <a:t>(</a:t>
            </a:r>
            <a:r>
              <a:rPr lang="en-US" sz="2000" i="1" dirty="0" err="1"/>
              <a:t>b,j,m</a:t>
            </a:r>
            <a:r>
              <a:rPr lang="en-US" sz="2000" dirty="0"/>
              <a:t>)</a:t>
            </a:r>
          </a:p>
          <a:p>
            <a:pPr lvl="1">
              <a:buFont typeface="Wingdings" charset="2"/>
              <a:buNone/>
            </a:pPr>
            <a:r>
              <a:rPr lang="en-US" sz="2000" dirty="0"/>
              <a:t>= </a:t>
            </a:r>
            <a:r>
              <a:rPr lang="en-US" sz="2000" i="1" dirty="0" err="1">
                <a:sym typeface="Symbol" charset="2"/>
              </a:rPr>
              <a:t></a:t>
            </a:r>
            <a:r>
              <a:rPr lang="el-GR" sz="2000" dirty="0">
                <a:ea typeface="Arial" charset="0"/>
                <a:cs typeface="Arial" charset="0"/>
              </a:rPr>
              <a:t>Σ</a:t>
            </a:r>
            <a:r>
              <a:rPr lang="el-GR" sz="2000" i="1" baseline="-25000" dirty="0">
                <a:ea typeface="Arial" charset="0"/>
                <a:cs typeface="Arial" charset="0"/>
              </a:rPr>
              <a:t>e</a:t>
            </a:r>
            <a:r>
              <a:rPr lang="el-GR" sz="2000" dirty="0">
                <a:ea typeface="Arial" charset="0"/>
                <a:cs typeface="Arial" charset="0"/>
              </a:rPr>
              <a:t>Σ</a:t>
            </a:r>
            <a:r>
              <a:rPr lang="el-GR" sz="2000" i="1" baseline="-25000" dirty="0">
                <a:ea typeface="Arial" charset="0"/>
                <a:cs typeface="Arial" charset="0"/>
              </a:rPr>
              <a:t>a</a:t>
            </a:r>
            <a:r>
              <a:rPr lang="el-GR" sz="2000" b="1" dirty="0">
                <a:ea typeface="Arial" charset="0"/>
                <a:cs typeface="Arial" charset="0"/>
              </a:rPr>
              <a:t>P</a:t>
            </a:r>
            <a:r>
              <a:rPr lang="el-GR" sz="2000" dirty="0">
                <a:ea typeface="Arial" charset="0"/>
                <a:cs typeface="Arial" charset="0"/>
              </a:rPr>
              <a:t>(</a:t>
            </a:r>
            <a:r>
              <a:rPr lang="en-US" sz="2000" i="1" dirty="0">
                <a:ea typeface="Arial" charset="0"/>
                <a:cs typeface="Arial" charset="0"/>
              </a:rPr>
              <a:t>b</a:t>
            </a:r>
            <a:r>
              <a:rPr lang="el-GR" sz="2000" i="1" dirty="0">
                <a:ea typeface="Arial" charset="0"/>
                <a:cs typeface="Arial" charset="0"/>
              </a:rPr>
              <a:t>,e,a,j,m</a:t>
            </a:r>
            <a:r>
              <a:rPr lang="el-GR" sz="2000" dirty="0">
                <a:ea typeface="Arial" charset="0"/>
                <a:cs typeface="Arial" charset="0"/>
              </a:rPr>
              <a:t>)</a:t>
            </a:r>
          </a:p>
          <a:p>
            <a:pPr lvl="1">
              <a:buFont typeface="Wingdings" charset="2"/>
              <a:buNone/>
            </a:pPr>
            <a:r>
              <a:rPr lang="en-US" sz="2000" dirty="0">
                <a:ea typeface="Arial" charset="0"/>
                <a:cs typeface="Arial" charset="0"/>
              </a:rPr>
              <a:t>= </a:t>
            </a:r>
            <a:r>
              <a:rPr lang="en-US" sz="2000" i="1" dirty="0" err="1">
                <a:sym typeface="Symbol" charset="2"/>
              </a:rPr>
              <a:t></a:t>
            </a:r>
            <a:r>
              <a:rPr lang="el-GR" sz="2000" dirty="0">
                <a:ea typeface="Arial" charset="0"/>
                <a:cs typeface="Arial" charset="0"/>
              </a:rPr>
              <a:t>Σ</a:t>
            </a:r>
            <a:r>
              <a:rPr lang="el-GR" sz="2000" i="1" baseline="-25000" dirty="0">
                <a:ea typeface="Arial" charset="0"/>
                <a:cs typeface="Arial" charset="0"/>
              </a:rPr>
              <a:t>e</a:t>
            </a:r>
            <a:r>
              <a:rPr lang="el-GR" sz="2000" dirty="0">
                <a:ea typeface="Arial" charset="0"/>
                <a:cs typeface="Arial" charset="0"/>
              </a:rPr>
              <a:t>Σ</a:t>
            </a:r>
            <a:r>
              <a:rPr lang="el-GR" sz="2000" i="1" baseline="-25000" dirty="0">
                <a:ea typeface="Arial" charset="0"/>
                <a:cs typeface="Arial" charset="0"/>
              </a:rPr>
              <a:t>a</a:t>
            </a:r>
            <a:r>
              <a:rPr lang="el-GR" sz="2000" b="1" dirty="0">
                <a:ea typeface="Arial" charset="0"/>
                <a:cs typeface="Arial" charset="0"/>
              </a:rPr>
              <a:t>P</a:t>
            </a:r>
            <a:r>
              <a:rPr lang="el-GR" sz="2000" dirty="0">
                <a:ea typeface="Arial" charset="0"/>
                <a:cs typeface="Arial" charset="0"/>
              </a:rPr>
              <a:t>(</a:t>
            </a:r>
            <a:r>
              <a:rPr lang="en-US" sz="2000" i="1" dirty="0">
                <a:ea typeface="Arial" charset="0"/>
                <a:cs typeface="Arial" charset="0"/>
              </a:rPr>
              <a:t>b</a:t>
            </a:r>
            <a:r>
              <a:rPr lang="el-GR" sz="2000" i="1" dirty="0">
                <a:ea typeface="Arial" charset="0"/>
                <a:cs typeface="Arial" charset="0"/>
              </a:rPr>
              <a:t>) P(e) </a:t>
            </a:r>
            <a:r>
              <a:rPr lang="el-GR" sz="2000" b="1" dirty="0">
                <a:ea typeface="Arial" charset="0"/>
                <a:cs typeface="Arial" charset="0"/>
              </a:rPr>
              <a:t>P</a:t>
            </a:r>
            <a:r>
              <a:rPr lang="el-GR" sz="2000" i="1" dirty="0">
                <a:ea typeface="Arial" charset="0"/>
                <a:cs typeface="Arial" charset="0"/>
              </a:rPr>
              <a:t>(a | </a:t>
            </a:r>
            <a:r>
              <a:rPr lang="en-US" sz="2000" i="1" dirty="0">
                <a:ea typeface="Arial" charset="0"/>
                <a:cs typeface="Arial" charset="0"/>
              </a:rPr>
              <a:t>b</a:t>
            </a:r>
            <a:r>
              <a:rPr lang="el-GR" sz="2000" i="1" dirty="0">
                <a:ea typeface="Arial" charset="0"/>
                <a:cs typeface="Arial" charset="0"/>
              </a:rPr>
              <a:t>,e) P(j | a) P(m | a)</a:t>
            </a:r>
          </a:p>
          <a:p>
            <a:pPr lvl="1">
              <a:buFont typeface="Wingdings" charset="2"/>
              <a:buNone/>
            </a:pPr>
            <a:r>
              <a:rPr lang="en-US" sz="2000" dirty="0">
                <a:ea typeface="Arial" charset="0"/>
                <a:cs typeface="Arial" charset="0"/>
              </a:rPr>
              <a:t>= </a:t>
            </a:r>
            <a:r>
              <a:rPr lang="en-US" sz="2000" i="1" dirty="0" err="1">
                <a:sym typeface="Symbol" charset="2"/>
              </a:rPr>
              <a:t></a:t>
            </a:r>
            <a:r>
              <a:rPr lang="el-GR" sz="2000" b="1" dirty="0">
                <a:ea typeface="Arial" charset="0"/>
                <a:cs typeface="Arial" charset="0"/>
              </a:rPr>
              <a:t>P</a:t>
            </a:r>
            <a:r>
              <a:rPr lang="el-GR" sz="2000" dirty="0">
                <a:ea typeface="Arial" charset="0"/>
                <a:cs typeface="Arial" charset="0"/>
              </a:rPr>
              <a:t>(</a:t>
            </a:r>
            <a:r>
              <a:rPr lang="en-US" sz="2000" i="1" dirty="0">
                <a:ea typeface="Arial" charset="0"/>
                <a:cs typeface="Arial" charset="0"/>
              </a:rPr>
              <a:t>b</a:t>
            </a:r>
            <a:r>
              <a:rPr lang="el-GR" sz="2000" i="1" dirty="0">
                <a:ea typeface="Arial" charset="0"/>
                <a:cs typeface="Arial" charset="0"/>
              </a:rPr>
              <a:t>)</a:t>
            </a:r>
            <a:r>
              <a:rPr lang="el-GR" sz="2000" dirty="0">
                <a:ea typeface="Arial" charset="0"/>
                <a:cs typeface="Arial" charset="0"/>
              </a:rPr>
              <a:t>Σ</a:t>
            </a:r>
            <a:r>
              <a:rPr lang="el-GR" sz="2000" i="1" baseline="-25000" dirty="0">
                <a:ea typeface="Arial" charset="0"/>
                <a:cs typeface="Arial" charset="0"/>
              </a:rPr>
              <a:t>e </a:t>
            </a:r>
            <a:r>
              <a:rPr lang="el-GR" sz="2000" i="1" dirty="0">
                <a:ea typeface="Arial" charset="0"/>
                <a:cs typeface="Arial" charset="0"/>
              </a:rPr>
              <a:t>P(e)</a:t>
            </a:r>
            <a:r>
              <a:rPr lang="el-GR" sz="2000" i="1" baseline="-25000" dirty="0">
                <a:ea typeface="Arial" charset="0"/>
                <a:cs typeface="Arial" charset="0"/>
              </a:rPr>
              <a:t> </a:t>
            </a:r>
            <a:r>
              <a:rPr lang="el-GR" sz="2000" dirty="0">
                <a:ea typeface="Arial" charset="0"/>
                <a:cs typeface="Arial" charset="0"/>
              </a:rPr>
              <a:t>Σ</a:t>
            </a:r>
            <a:r>
              <a:rPr lang="el-GR" sz="2000" i="1" baseline="-25000" dirty="0">
                <a:ea typeface="Arial" charset="0"/>
                <a:cs typeface="Arial" charset="0"/>
              </a:rPr>
              <a:t>a</a:t>
            </a:r>
            <a:r>
              <a:rPr lang="el-GR" sz="2000" i="1" dirty="0">
                <a:ea typeface="Arial" charset="0"/>
                <a:cs typeface="Arial" charset="0"/>
              </a:rPr>
              <a:t> </a:t>
            </a:r>
            <a:r>
              <a:rPr lang="el-GR" sz="2000" b="1" dirty="0">
                <a:ea typeface="Arial" charset="0"/>
                <a:cs typeface="Arial" charset="0"/>
              </a:rPr>
              <a:t>P</a:t>
            </a:r>
            <a:r>
              <a:rPr lang="el-GR" sz="2000" i="1" dirty="0">
                <a:ea typeface="Arial" charset="0"/>
                <a:cs typeface="Arial" charset="0"/>
              </a:rPr>
              <a:t>(a | </a:t>
            </a:r>
            <a:r>
              <a:rPr lang="en-US" sz="2000" i="1" dirty="0">
                <a:ea typeface="Arial" charset="0"/>
                <a:cs typeface="Arial" charset="0"/>
              </a:rPr>
              <a:t>b</a:t>
            </a:r>
            <a:r>
              <a:rPr lang="el-GR" sz="2000" i="1" dirty="0">
                <a:ea typeface="Arial" charset="0"/>
                <a:cs typeface="Arial" charset="0"/>
              </a:rPr>
              <a:t>,e) P(j | a) P(m | a)</a:t>
            </a:r>
            <a:endParaRPr lang="en-US" sz="2400" dirty="0">
              <a:ea typeface="Arial" charset="0"/>
              <a:cs typeface="Arial" charset="0"/>
            </a:endParaRPr>
          </a:p>
          <a:p>
            <a:r>
              <a:rPr lang="en-US" sz="2400" dirty="0">
                <a:ea typeface="Arial" charset="0"/>
                <a:cs typeface="Arial" charset="0"/>
              </a:rPr>
              <a:t>Compute by proceeding through terms in a depth-first fashion, multiplying and adding CPT entries as we go</a:t>
            </a:r>
          </a:p>
        </p:txBody>
      </p:sp>
      <p:pic>
        <p:nvPicPr>
          <p:cNvPr id="1596420" name="Picture 4" descr="Picture 1"/>
          <p:cNvPicPr>
            <a:picLocks noChangeAspect="1" noChangeArrowheads="1"/>
          </p:cNvPicPr>
          <p:nvPr/>
        </p:nvPicPr>
        <p:blipFill>
          <a:blip r:embed="rId3"/>
          <a:srcRect/>
          <a:stretch>
            <a:fillRect/>
          </a:stretch>
        </p:blipFill>
        <p:spPr bwMode="auto">
          <a:xfrm flipH="1" flipV="1">
            <a:off x="6235358" y="2394575"/>
            <a:ext cx="2333625" cy="2355850"/>
          </a:xfrm>
          <a:prstGeom prst="rect">
            <a:avLst/>
          </a:prstGeom>
          <a:noFill/>
        </p:spPr>
      </p:pic>
    </p:spTree>
    <p:extLst>
      <p:ext uri="{BB962C8B-B14F-4D97-AF65-F5344CB8AC3E}">
        <p14:creationId xmlns:p14="http://schemas.microsoft.com/office/powerpoint/2010/main" val="275793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641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96419">
                                            <p:txEl>
                                              <p:pRg st="3" end="3"/>
                                            </p:txEl>
                                          </p:spTgt>
                                        </p:tgtEl>
                                        <p:attrNameLst>
                                          <p:attrName>style.visibility</p:attrName>
                                        </p:attrNameLst>
                                      </p:cBhvr>
                                      <p:to>
                                        <p:strVal val="visible"/>
                                      </p:to>
                                    </p:set>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159642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596419">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596419">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596419">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596419">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596419">
                                            <p:txEl>
                                              <p:pRg st="8" end="8"/>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5964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641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4745C75D-92C7-294A-9A6C-015350037DE3}" type="slidenum">
              <a:rPr lang="en-US"/>
              <a:pPr/>
              <a:t>28</a:t>
            </a:fld>
            <a:endParaRPr lang="en-US"/>
          </a:p>
        </p:txBody>
      </p:sp>
      <p:sp>
        <p:nvSpPr>
          <p:cNvPr id="1572866" name="Rectangle 2"/>
          <p:cNvSpPr>
            <a:spLocks noGrp="1" noChangeArrowheads="1"/>
          </p:cNvSpPr>
          <p:nvPr>
            <p:ph type="title"/>
          </p:nvPr>
        </p:nvSpPr>
        <p:spPr>
          <a:xfrm>
            <a:off x="669925" y="144463"/>
            <a:ext cx="7772400" cy="1143000"/>
          </a:xfrm>
        </p:spPr>
        <p:txBody>
          <a:bodyPr>
            <a:normAutofit/>
          </a:bodyPr>
          <a:lstStyle/>
          <a:p>
            <a:pPr>
              <a:lnSpc>
                <a:spcPct val="90000"/>
              </a:lnSpc>
            </a:pPr>
            <a:r>
              <a:rPr lang="en-US" sz="3600" dirty="0"/>
              <a:t>Conditional Independence of Nodes</a:t>
            </a:r>
            <a:endParaRPr lang="en-US" sz="4000" dirty="0"/>
          </a:p>
        </p:txBody>
      </p:sp>
      <p:sp>
        <p:nvSpPr>
          <p:cNvPr id="1572867" name="Rectangle 3"/>
          <p:cNvSpPr>
            <a:spLocks noGrp="1" noChangeArrowheads="1"/>
          </p:cNvSpPr>
          <p:nvPr>
            <p:ph type="body" sz="half" idx="4294967295"/>
          </p:nvPr>
        </p:nvSpPr>
        <p:spPr>
          <a:xfrm>
            <a:off x="488950" y="1343025"/>
            <a:ext cx="4006850" cy="4752975"/>
          </a:xfrm>
          <a:prstGeom prst="rect">
            <a:avLst/>
          </a:prstGeom>
        </p:spPr>
        <p:txBody>
          <a:bodyPr/>
          <a:lstStyle/>
          <a:p>
            <a:pPr>
              <a:buFont typeface="Wingdings" charset="2"/>
              <a:buNone/>
            </a:pPr>
            <a:r>
              <a:rPr lang="en-US" sz="2400"/>
              <a:t>A node is conditionally independent of its </a:t>
            </a:r>
            <a:r>
              <a:rPr lang="en-US" sz="2400" i="1"/>
              <a:t>nondescendents</a:t>
            </a:r>
            <a:r>
              <a:rPr lang="en-US" sz="2400"/>
              <a:t> given its </a:t>
            </a:r>
            <a:r>
              <a:rPr lang="en-US" sz="2400" i="1"/>
              <a:t>parents</a:t>
            </a:r>
            <a:endParaRPr lang="en-US" sz="2400"/>
          </a:p>
        </p:txBody>
      </p:sp>
      <p:sp>
        <p:nvSpPr>
          <p:cNvPr id="1572868" name="Rectangle 4"/>
          <p:cNvSpPr>
            <a:spLocks noGrp="1" noChangeArrowheads="1"/>
          </p:cNvSpPr>
          <p:nvPr>
            <p:ph type="body" sz="half" idx="4294967295"/>
          </p:nvPr>
        </p:nvSpPr>
        <p:spPr>
          <a:xfrm>
            <a:off x="4648200" y="1343025"/>
            <a:ext cx="4062413" cy="4752975"/>
          </a:xfrm>
          <a:prstGeom prst="rect">
            <a:avLst/>
          </a:prstGeom>
        </p:spPr>
        <p:txBody>
          <a:bodyPr/>
          <a:lstStyle/>
          <a:p>
            <a:pPr>
              <a:buFont typeface="Wingdings" charset="2"/>
              <a:buNone/>
            </a:pPr>
            <a:r>
              <a:rPr lang="en-US" sz="2400"/>
              <a:t>A node is conditionally independent of </a:t>
            </a:r>
            <a:r>
              <a:rPr lang="en-US" sz="2400" i="1"/>
              <a:t>all others</a:t>
            </a:r>
            <a:r>
              <a:rPr lang="en-US" sz="2400"/>
              <a:t> given its </a:t>
            </a:r>
            <a:r>
              <a:rPr lang="en-US" sz="2400" i="1"/>
              <a:t>Markov blanket</a:t>
            </a:r>
            <a:endParaRPr lang="en-US" sz="2400"/>
          </a:p>
          <a:p>
            <a:pPr lvl="1"/>
            <a:r>
              <a:rPr lang="en-US" sz="2000"/>
              <a:t>Parents, children and children’s parents</a:t>
            </a:r>
          </a:p>
        </p:txBody>
      </p:sp>
      <p:pic>
        <p:nvPicPr>
          <p:cNvPr id="1572869" name="Picture 5" descr="Picture 2"/>
          <p:cNvPicPr>
            <a:picLocks noChangeAspect="1" noChangeArrowheads="1"/>
          </p:cNvPicPr>
          <p:nvPr/>
        </p:nvPicPr>
        <p:blipFill>
          <a:blip r:embed="rId3"/>
          <a:srcRect/>
          <a:stretch>
            <a:fillRect/>
          </a:stretch>
        </p:blipFill>
        <p:spPr bwMode="auto">
          <a:xfrm flipH="1" flipV="1">
            <a:off x="544513" y="3327400"/>
            <a:ext cx="3832225" cy="3184525"/>
          </a:xfrm>
          <a:prstGeom prst="rect">
            <a:avLst/>
          </a:prstGeom>
          <a:noFill/>
        </p:spPr>
      </p:pic>
      <p:pic>
        <p:nvPicPr>
          <p:cNvPr id="1572870" name="Picture 6" descr="Picture 3"/>
          <p:cNvPicPr>
            <a:picLocks noChangeAspect="1" noChangeArrowheads="1"/>
          </p:cNvPicPr>
          <p:nvPr/>
        </p:nvPicPr>
        <p:blipFill>
          <a:blip r:embed="rId4"/>
          <a:srcRect/>
          <a:stretch>
            <a:fillRect/>
          </a:stretch>
        </p:blipFill>
        <p:spPr bwMode="auto">
          <a:xfrm flipH="1" flipV="1">
            <a:off x="4776788" y="3335338"/>
            <a:ext cx="3816350" cy="3348037"/>
          </a:xfrm>
          <a:prstGeom prst="rect">
            <a:avLst/>
          </a:prstGeom>
          <a:noFill/>
        </p:spPr>
      </p:pic>
    </p:spTree>
    <p:extLst>
      <p:ext uri="{BB962C8B-B14F-4D97-AF65-F5344CB8AC3E}">
        <p14:creationId xmlns:p14="http://schemas.microsoft.com/office/powerpoint/2010/main" val="330961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72867">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57286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572868">
                                            <p:txEl>
                                              <p:pRg st="0" end="0"/>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572868">
                                            <p:txEl>
                                              <p:pRg st="1" end="1"/>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499"/>
                                          </p:stCondLst>
                                        </p:cTn>
                                        <p:tgtEl>
                                          <p:spTgt spid="1572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2867" grpId="0" build="p" autoUpdateAnimBg="0"/>
      <p:bldP spid="1572868"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formulas</a:t>
            </a:r>
          </a:p>
        </p:txBody>
      </p:sp>
      <p:sp>
        <p:nvSpPr>
          <p:cNvPr id="3" name="Content Placeholder 2"/>
          <p:cNvSpPr>
            <a:spLocks noGrp="1"/>
          </p:cNvSpPr>
          <p:nvPr>
            <p:ph idx="1"/>
          </p:nvPr>
        </p:nvSpPr>
        <p:spPr>
          <a:xfrm>
            <a:off x="0" y="1707656"/>
            <a:ext cx="9067800" cy="3405557"/>
          </a:xfrm>
        </p:spPr>
        <p:txBody>
          <a:bodyPr/>
          <a:lstStyle/>
          <a:p>
            <a:pPr marL="68580" indent="0">
              <a:buNone/>
            </a:pPr>
            <a:r>
              <a:rPr lang="en-US" sz="2800" dirty="0"/>
              <a:t>Conditional probability: P(</a:t>
            </a:r>
            <a:r>
              <a:rPr lang="en-US" sz="2800" i="1" dirty="0"/>
              <a:t>a</a:t>
            </a:r>
            <a:r>
              <a:rPr lang="en-US" sz="2800" dirty="0"/>
              <a:t> | </a:t>
            </a:r>
            <a:r>
              <a:rPr lang="en-US" sz="2800" i="1" dirty="0"/>
              <a:t>b</a:t>
            </a:r>
            <a:r>
              <a:rPr lang="en-US" sz="2800" dirty="0"/>
              <a:t>) = P(</a:t>
            </a:r>
            <a:r>
              <a:rPr lang="en-US" sz="2800" i="1" dirty="0"/>
              <a:t>a</a:t>
            </a:r>
            <a:r>
              <a:rPr lang="en-US" sz="2800" dirty="0"/>
              <a:t> </a:t>
            </a:r>
            <a:r>
              <a:rPr lang="en-US" sz="2800" dirty="0">
                <a:sym typeface="Symbol" charset="2"/>
              </a:rPr>
              <a:t></a:t>
            </a:r>
            <a:r>
              <a:rPr lang="en-US" sz="2800" dirty="0"/>
              <a:t> </a:t>
            </a:r>
            <a:r>
              <a:rPr lang="en-US" sz="2800" i="1" dirty="0"/>
              <a:t>b</a:t>
            </a:r>
            <a:r>
              <a:rPr lang="en-US" sz="2800" dirty="0"/>
              <a:t>) / P(</a:t>
            </a:r>
            <a:r>
              <a:rPr lang="en-US" sz="2800" i="1" dirty="0"/>
              <a:t>b</a:t>
            </a:r>
            <a:r>
              <a:rPr lang="en-US" sz="2800" dirty="0"/>
              <a:t>)</a:t>
            </a:r>
          </a:p>
          <a:p>
            <a:pPr marL="68580" indent="0">
              <a:lnSpc>
                <a:spcPct val="80000"/>
              </a:lnSpc>
              <a:buNone/>
            </a:pPr>
            <a:r>
              <a:rPr lang="en-US" sz="2800" dirty="0"/>
              <a:t>Product rule:  P(</a:t>
            </a:r>
            <a:r>
              <a:rPr lang="en-US" sz="2800" i="1" dirty="0"/>
              <a:t>a </a:t>
            </a:r>
            <a:r>
              <a:rPr lang="en-US" sz="2800" dirty="0">
                <a:sym typeface="Symbol" charset="2"/>
              </a:rPr>
              <a:t> </a:t>
            </a:r>
            <a:r>
              <a:rPr lang="en-US" sz="2800" i="1" dirty="0"/>
              <a:t>b</a:t>
            </a:r>
            <a:r>
              <a:rPr lang="en-US" sz="2800" dirty="0"/>
              <a:t>) = P(</a:t>
            </a:r>
            <a:r>
              <a:rPr lang="en-US" sz="2800" i="1" dirty="0"/>
              <a:t>a</a:t>
            </a:r>
            <a:r>
              <a:rPr lang="en-US" sz="2800" dirty="0"/>
              <a:t> | </a:t>
            </a:r>
            <a:r>
              <a:rPr lang="en-US" sz="2800" i="1" dirty="0"/>
              <a:t>b</a:t>
            </a:r>
            <a:r>
              <a:rPr lang="en-US" sz="2800" dirty="0"/>
              <a:t>) P(</a:t>
            </a:r>
            <a:r>
              <a:rPr lang="en-US" sz="2800" i="1" dirty="0"/>
              <a:t>b</a:t>
            </a:r>
            <a:r>
              <a:rPr lang="en-US" sz="2800" dirty="0"/>
              <a:t>) = P(</a:t>
            </a:r>
            <a:r>
              <a:rPr lang="en-US" sz="2800" i="1" dirty="0"/>
              <a:t>b</a:t>
            </a:r>
            <a:r>
              <a:rPr lang="en-US" sz="2800" dirty="0"/>
              <a:t> | </a:t>
            </a:r>
            <a:r>
              <a:rPr lang="en-US" sz="2800" i="1" dirty="0"/>
              <a:t>a</a:t>
            </a:r>
            <a:r>
              <a:rPr lang="en-US" sz="2800" dirty="0"/>
              <a:t>) P(</a:t>
            </a:r>
            <a:r>
              <a:rPr lang="en-US" sz="2800" i="1" dirty="0"/>
              <a:t>a</a:t>
            </a:r>
            <a:r>
              <a:rPr lang="en-US" sz="2800" dirty="0"/>
              <a:t>)</a:t>
            </a:r>
          </a:p>
          <a:p>
            <a:pPr marL="68580" indent="0">
              <a:lnSpc>
                <a:spcPct val="80000"/>
              </a:lnSpc>
              <a:buNone/>
            </a:pPr>
            <a:r>
              <a:rPr lang="en-US" sz="2800" dirty="0">
                <a:sym typeface="Symbol" charset="2"/>
              </a:rPr>
              <a:t>	 </a:t>
            </a:r>
            <a:r>
              <a:rPr lang="en-US" sz="2800" dirty="0"/>
              <a:t>Bayes' rule: P(</a:t>
            </a:r>
            <a:r>
              <a:rPr lang="en-US" sz="2800" i="1" dirty="0"/>
              <a:t>a</a:t>
            </a:r>
            <a:r>
              <a:rPr lang="en-US" sz="2800" dirty="0"/>
              <a:t> | </a:t>
            </a:r>
            <a:r>
              <a:rPr lang="en-US" sz="2800" i="1" dirty="0"/>
              <a:t>b</a:t>
            </a:r>
            <a:r>
              <a:rPr lang="en-US" sz="2800" dirty="0"/>
              <a:t>) = P(</a:t>
            </a:r>
            <a:r>
              <a:rPr lang="en-US" sz="2800" i="1" dirty="0"/>
              <a:t>b</a:t>
            </a:r>
            <a:r>
              <a:rPr lang="en-US" sz="2800" dirty="0"/>
              <a:t> | </a:t>
            </a:r>
            <a:r>
              <a:rPr lang="en-US" sz="2800" i="1" dirty="0"/>
              <a:t>a</a:t>
            </a:r>
            <a:r>
              <a:rPr lang="en-US" sz="2800" dirty="0"/>
              <a:t>) P(</a:t>
            </a:r>
            <a:r>
              <a:rPr lang="en-US" sz="2800" i="1" dirty="0"/>
              <a:t>a</a:t>
            </a:r>
            <a:r>
              <a:rPr lang="en-US" sz="2800" dirty="0"/>
              <a:t>) / P(</a:t>
            </a:r>
            <a:r>
              <a:rPr lang="en-US" sz="2800" i="1" dirty="0"/>
              <a:t>b</a:t>
            </a:r>
            <a:r>
              <a:rPr lang="en-US" sz="2800" dirty="0"/>
              <a:t>)</a:t>
            </a:r>
          </a:p>
          <a:p>
            <a:endParaRPr lang="en-US" dirty="0"/>
          </a:p>
          <a:p>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29</a:t>
            </a:fld>
            <a:endParaRPr lang="en-US">
              <a:uFillTx/>
            </a:endParaRPr>
          </a:p>
        </p:txBody>
      </p:sp>
    </p:spTree>
    <p:extLst>
      <p:ext uri="{BB962C8B-B14F-4D97-AF65-F5344CB8AC3E}">
        <p14:creationId xmlns:p14="http://schemas.microsoft.com/office/powerpoint/2010/main" val="3883114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62" name="Rectangle 2"/>
          <p:cNvSpPr>
            <a:spLocks noGrp="1" noChangeArrowheads="1"/>
          </p:cNvSpPr>
          <p:nvPr>
            <p:ph type="title"/>
          </p:nvPr>
        </p:nvSpPr>
        <p:spPr>
          <a:xfrm>
            <a:off x="263568" y="131798"/>
            <a:ext cx="8706145" cy="1143000"/>
          </a:xfrm>
        </p:spPr>
        <p:txBody>
          <a:bodyPr>
            <a:normAutofit fontScale="90000"/>
          </a:bodyPr>
          <a:lstStyle/>
          <a:p>
            <a:r>
              <a:rPr lang="en-US" dirty="0"/>
              <a:t>Example</a:t>
            </a:r>
            <a:br>
              <a:rPr lang="en-US" dirty="0"/>
            </a:br>
            <a:r>
              <a:rPr lang="en-US" sz="3600" dirty="0">
                <a:solidFill>
                  <a:srgbClr val="FAC810"/>
                </a:solidFill>
              </a:rPr>
              <a:t>When to Leave for Airport?</a:t>
            </a:r>
          </a:p>
        </p:txBody>
      </p:sp>
      <p:sp>
        <p:nvSpPr>
          <p:cNvPr id="1474563" name="Rectangle 3"/>
          <p:cNvSpPr>
            <a:spLocks noGrp="1" noChangeArrowheads="1"/>
          </p:cNvSpPr>
          <p:nvPr>
            <p:ph idx="1"/>
          </p:nvPr>
        </p:nvSpPr>
        <p:spPr>
          <a:xfrm>
            <a:off x="263568" y="1304607"/>
            <a:ext cx="8048625" cy="4349750"/>
          </a:xfrm>
        </p:spPr>
        <p:txBody>
          <a:bodyPr>
            <a:normAutofit lnSpcReduction="10000"/>
          </a:bodyPr>
          <a:lstStyle/>
          <a:p>
            <a:pPr marL="0" indent="0">
              <a:lnSpc>
                <a:spcPct val="90000"/>
              </a:lnSpc>
            </a:pPr>
            <a:r>
              <a:rPr lang="en-US" sz="2400" dirty="0"/>
              <a:t>Requires understanding how long it is </a:t>
            </a:r>
            <a:r>
              <a:rPr lang="en-US" sz="2400" i="1" dirty="0"/>
              <a:t>likely</a:t>
            </a:r>
            <a:r>
              <a:rPr lang="en-US" sz="2400" dirty="0"/>
              <a:t> to take to get there (</a:t>
            </a:r>
            <a:r>
              <a:rPr lang="en-US" sz="2400" i="1" dirty="0"/>
              <a:t>mean</a:t>
            </a:r>
            <a:r>
              <a:rPr lang="en-US" sz="2400" dirty="0"/>
              <a:t>), and how </a:t>
            </a:r>
            <a:r>
              <a:rPr lang="en-US" sz="2400" i="1" dirty="0"/>
              <a:t>likely</a:t>
            </a:r>
            <a:r>
              <a:rPr lang="en-US" sz="2400" dirty="0"/>
              <a:t> there is to be a significant deviation from this expectation (</a:t>
            </a:r>
            <a:r>
              <a:rPr lang="en-US" sz="2400" i="1" dirty="0"/>
              <a:t>variance</a:t>
            </a:r>
            <a:r>
              <a:rPr lang="en-US" sz="2400" dirty="0"/>
              <a:t>)</a:t>
            </a:r>
          </a:p>
          <a:p>
            <a:pPr marL="341313" indent="-341313">
              <a:lnSpc>
                <a:spcPct val="90000"/>
              </a:lnSpc>
            </a:pPr>
            <a:r>
              <a:rPr lang="en-US" sz="2400" dirty="0"/>
              <a:t>Decision making under significant uncertainty</a:t>
            </a:r>
          </a:p>
          <a:p>
            <a:pPr marL="341313" indent="-341313">
              <a:lnSpc>
                <a:spcPct val="90000"/>
              </a:lnSpc>
            </a:pPr>
            <a:r>
              <a:rPr lang="en-US" sz="2400" dirty="0"/>
              <a:t>A range of possible causes for this uncertainty</a:t>
            </a:r>
          </a:p>
          <a:p>
            <a:pPr marL="1025525" lvl="1" indent="-341313">
              <a:lnSpc>
                <a:spcPct val="90000"/>
              </a:lnSpc>
            </a:pPr>
            <a:r>
              <a:rPr lang="en-US" sz="2000" dirty="0"/>
              <a:t>Partial </a:t>
            </a:r>
            <a:r>
              <a:rPr lang="en-US" sz="2000" dirty="0" err="1"/>
              <a:t>observability</a:t>
            </a:r>
            <a:endParaRPr lang="en-US" sz="2000" dirty="0"/>
          </a:p>
          <a:p>
            <a:pPr marL="1603375" lvl="2" indent="-271463">
              <a:lnSpc>
                <a:spcPct val="90000"/>
              </a:lnSpc>
            </a:pPr>
            <a:r>
              <a:rPr lang="en-US" sz="1800" dirty="0"/>
              <a:t>State of roads, other drivers’ plans, etc.</a:t>
            </a:r>
          </a:p>
          <a:p>
            <a:pPr marL="1025525" lvl="1" indent="-341313">
              <a:lnSpc>
                <a:spcPct val="90000"/>
              </a:lnSpc>
            </a:pPr>
            <a:r>
              <a:rPr lang="en-US" sz="2000" dirty="0"/>
              <a:t>Noisy sensors (introducing errors, not just lack of info)</a:t>
            </a:r>
          </a:p>
          <a:p>
            <a:pPr marL="1603375" lvl="2" indent="-271463">
              <a:lnSpc>
                <a:spcPct val="90000"/>
              </a:lnSpc>
            </a:pPr>
            <a:r>
              <a:rPr lang="en-US" sz="1800" dirty="0"/>
              <a:t>Traffic reports, etc.</a:t>
            </a:r>
          </a:p>
          <a:p>
            <a:pPr marL="1025525" lvl="1" indent="-341313">
              <a:lnSpc>
                <a:spcPct val="90000"/>
              </a:lnSpc>
            </a:pPr>
            <a:r>
              <a:rPr lang="en-US" sz="2000" dirty="0"/>
              <a:t>Uncertainty in action outcomes</a:t>
            </a:r>
          </a:p>
          <a:p>
            <a:pPr marL="1603375" lvl="2" indent="-271463">
              <a:lnSpc>
                <a:spcPct val="90000"/>
              </a:lnSpc>
            </a:pPr>
            <a:r>
              <a:rPr lang="en-US" sz="1800" dirty="0"/>
              <a:t>Flat tire, accident, etc.</a:t>
            </a:r>
          </a:p>
          <a:p>
            <a:pPr marL="1025525" lvl="1" indent="-341313">
              <a:lnSpc>
                <a:spcPct val="90000"/>
              </a:lnSpc>
            </a:pPr>
            <a:r>
              <a:rPr lang="en-US" sz="2000" dirty="0"/>
              <a:t>Uncertainty about how traffic will evolve over time</a:t>
            </a:r>
          </a:p>
          <a:p>
            <a:pPr marL="1603375" lvl="2" indent="-271463">
              <a:lnSpc>
                <a:spcPct val="90000"/>
              </a:lnSpc>
            </a:pPr>
            <a:r>
              <a:rPr lang="en-US" sz="1800" dirty="0"/>
              <a:t>Complexity of modeling and predicting traffic</a:t>
            </a:r>
          </a:p>
        </p:txBody>
      </p:sp>
      <p:pic>
        <p:nvPicPr>
          <p:cNvPr id="5" name="Picture 4" descr="LAX Theme Building 8x12 300 dpi.jpg"/>
          <p:cNvPicPr>
            <a:picLocks noChangeAspect="1"/>
          </p:cNvPicPr>
          <p:nvPr/>
        </p:nvPicPr>
        <p:blipFill>
          <a:blip r:embed="rId3"/>
          <a:stretch>
            <a:fillRect/>
          </a:stretch>
        </p:blipFill>
        <p:spPr>
          <a:xfrm>
            <a:off x="6963013" y="0"/>
            <a:ext cx="1958135" cy="1304607"/>
          </a:xfrm>
          <a:prstGeom prst="rect">
            <a:avLst/>
          </a:prstGeom>
        </p:spPr>
      </p:pic>
      <p:pic>
        <p:nvPicPr>
          <p:cNvPr id="6" name="Picture 5" descr="6a00d8341c9c1053ef010536b8eda9970b-320wi.jpg"/>
          <p:cNvPicPr>
            <a:picLocks noChangeAspect="1"/>
          </p:cNvPicPr>
          <p:nvPr/>
        </p:nvPicPr>
        <p:blipFill>
          <a:blip r:embed="rId4"/>
          <a:stretch>
            <a:fillRect/>
          </a:stretch>
        </p:blipFill>
        <p:spPr>
          <a:xfrm>
            <a:off x="7220867" y="5246894"/>
            <a:ext cx="1331443" cy="1486779"/>
          </a:xfrm>
          <a:prstGeom prst="rect">
            <a:avLst/>
          </a:prstGeom>
        </p:spPr>
      </p:pic>
      <p:pic>
        <p:nvPicPr>
          <p:cNvPr id="7" name="Picture 6" descr="FlatTire.jpg"/>
          <p:cNvPicPr>
            <a:picLocks noChangeAspect="1"/>
          </p:cNvPicPr>
          <p:nvPr/>
        </p:nvPicPr>
        <p:blipFill>
          <a:blip r:embed="rId5"/>
          <a:stretch>
            <a:fillRect/>
          </a:stretch>
        </p:blipFill>
        <p:spPr>
          <a:xfrm>
            <a:off x="7711157" y="3653249"/>
            <a:ext cx="1258556" cy="1520274"/>
          </a:xfrm>
          <a:prstGeom prst="rect">
            <a:avLst/>
          </a:prstGeom>
        </p:spPr>
      </p:pic>
    </p:spTree>
    <p:extLst>
      <p:ext uri="{BB962C8B-B14F-4D97-AF65-F5344CB8AC3E}">
        <p14:creationId xmlns:p14="http://schemas.microsoft.com/office/powerpoint/2010/main" val="221424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4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745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745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7456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7456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47456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47456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7456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474563">
                                            <p:txEl>
                                              <p:pRg st="8" end="8"/>
                                            </p:txEl>
                                          </p:spTgt>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474563">
                                            <p:txEl>
                                              <p:pRg st="9" end="9"/>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499"/>
                                          </p:stCondLst>
                                        </p:cTn>
                                        <p:tgtEl>
                                          <p:spTgt spid="1474563">
                                            <p:txEl>
                                              <p:pRg st="10" end="10"/>
                                            </p:txEl>
                                          </p:spTgt>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63"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Networks  </a:t>
            </a:r>
          </a:p>
        </p:txBody>
      </p:sp>
      <p:sp>
        <p:nvSpPr>
          <p:cNvPr id="3" name="Content Placeholder 2"/>
          <p:cNvSpPr>
            <a:spLocks noGrp="1"/>
          </p:cNvSpPr>
          <p:nvPr>
            <p:ph idx="1"/>
          </p:nvPr>
        </p:nvSpPr>
        <p:spPr>
          <a:xfrm>
            <a:off x="100269" y="1100628"/>
            <a:ext cx="8690003" cy="4546639"/>
          </a:xfrm>
        </p:spPr>
        <p:txBody>
          <a:bodyPr>
            <a:normAutofit lnSpcReduction="10000"/>
          </a:bodyPr>
          <a:lstStyle/>
          <a:p>
            <a:pPr marL="0" indent="0"/>
            <a:r>
              <a:rPr lang="en-US" dirty="0"/>
              <a:t>Given this network calculate the following probabilities. Give both the formula and calculations with values. These questions are designed so that they can be answered with a minimum of computation. If you find yourself doing a copious amount of computation for each part, step back and consider whether there is simpler way to deduce the answer.</a:t>
            </a:r>
          </a:p>
          <a:p>
            <a:endParaRPr lang="en-US" dirty="0"/>
          </a:p>
          <a:p>
            <a:pPr marL="68580" indent="0">
              <a:buNone/>
            </a:pPr>
            <a:r>
              <a:rPr lang="en-US" dirty="0"/>
              <a:t>1. P(</a:t>
            </a:r>
            <a:r>
              <a:rPr lang="en-US" dirty="0" err="1"/>
              <a:t>a,¬b,c,¬d</a:t>
            </a:r>
            <a:r>
              <a:rPr lang="en-US" dirty="0"/>
              <a:t>)</a:t>
            </a:r>
          </a:p>
          <a:p>
            <a:pPr marL="68580" indent="0">
              <a:buNone/>
            </a:pPr>
            <a:r>
              <a:rPr lang="en-US" sz="1800" dirty="0">
                <a:solidFill>
                  <a:srgbClr val="FF6600"/>
                </a:solidFill>
              </a:rPr>
              <a:t>P (a)P (¬</a:t>
            </a:r>
            <a:r>
              <a:rPr lang="en-US" sz="1800" dirty="0" err="1">
                <a:solidFill>
                  <a:srgbClr val="FF6600"/>
                </a:solidFill>
              </a:rPr>
              <a:t>b|a</a:t>
            </a:r>
            <a:r>
              <a:rPr lang="en-US" sz="1800" dirty="0">
                <a:solidFill>
                  <a:srgbClr val="FF6600"/>
                </a:solidFill>
              </a:rPr>
              <a:t>)P (</a:t>
            </a:r>
            <a:r>
              <a:rPr lang="en-US" sz="1800" dirty="0" err="1">
                <a:solidFill>
                  <a:srgbClr val="FF6600"/>
                </a:solidFill>
              </a:rPr>
              <a:t>c|a</a:t>
            </a:r>
            <a:r>
              <a:rPr lang="en-US" sz="1800" dirty="0">
                <a:solidFill>
                  <a:srgbClr val="FF6600"/>
                </a:solidFill>
              </a:rPr>
              <a:t>)P (¬d|¬b)   </a:t>
            </a:r>
          </a:p>
          <a:p>
            <a:pPr marL="68580" indent="0">
              <a:buNone/>
            </a:pPr>
            <a:r>
              <a:rPr lang="en-US" sz="1800" dirty="0">
                <a:solidFill>
                  <a:srgbClr val="FF6600"/>
                </a:solidFill>
              </a:rPr>
              <a:t>= 0.1 × 0.5 × 0.4 × 0.8 = 0.016  </a:t>
            </a:r>
          </a:p>
          <a:p>
            <a:endParaRPr lang="en-US" sz="1800" dirty="0">
              <a:solidFill>
                <a:srgbClr val="FF6600"/>
              </a:solidFill>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30</a:t>
            </a:fld>
            <a:endParaRPr lang="en-US">
              <a:uFillTx/>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675790" y="3474085"/>
            <a:ext cx="5256530" cy="3018790"/>
          </a:xfrm>
          <a:prstGeom prst="rect">
            <a:avLst/>
          </a:prstGeom>
        </p:spPr>
      </p:pic>
    </p:spTree>
    <p:extLst>
      <p:ext uri="{BB962C8B-B14F-4D97-AF65-F5344CB8AC3E}">
        <p14:creationId xmlns:p14="http://schemas.microsoft.com/office/powerpoint/2010/main" val="188066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Networks</a:t>
            </a:r>
          </a:p>
        </p:txBody>
      </p:sp>
      <p:sp>
        <p:nvSpPr>
          <p:cNvPr id="3" name="Content Placeholder 2"/>
          <p:cNvSpPr>
            <a:spLocks noGrp="1"/>
          </p:cNvSpPr>
          <p:nvPr>
            <p:ph idx="1"/>
          </p:nvPr>
        </p:nvSpPr>
        <p:spPr>
          <a:xfrm>
            <a:off x="378795" y="1100628"/>
            <a:ext cx="7965105" cy="4546639"/>
          </a:xfrm>
        </p:spPr>
        <p:txBody>
          <a:bodyPr>
            <a:normAutofit lnSpcReduction="10000"/>
          </a:bodyPr>
          <a:lstStyle/>
          <a:p>
            <a:pPr marL="68580" indent="0">
              <a:buNone/>
            </a:pPr>
            <a:r>
              <a:rPr lang="en-US" sz="2400" dirty="0"/>
              <a:t>2. P(b)  </a:t>
            </a:r>
          </a:p>
          <a:p>
            <a:pPr marL="68580" indent="0">
              <a:buNone/>
            </a:pPr>
            <a:r>
              <a:rPr lang="en-US" sz="2400" dirty="0">
                <a:solidFill>
                  <a:srgbClr val="FDE99F"/>
                </a:solidFill>
              </a:rPr>
              <a:t> </a:t>
            </a:r>
          </a:p>
          <a:p>
            <a:pPr marL="68580" indent="0">
              <a:buNone/>
            </a:pPr>
            <a:r>
              <a:rPr lang="en-US" sz="1900" dirty="0">
                <a:solidFill>
                  <a:srgbClr val="FF6600"/>
                </a:solidFill>
              </a:rPr>
              <a:t> P(b) = ∑</a:t>
            </a:r>
            <a:r>
              <a:rPr lang="en-US" sz="1900" baseline="-25000" dirty="0">
                <a:solidFill>
                  <a:srgbClr val="FF6600"/>
                </a:solidFill>
              </a:rPr>
              <a:t>A={</a:t>
            </a:r>
            <a:r>
              <a:rPr lang="en-US" sz="1900" baseline="-25000" dirty="0" err="1">
                <a:solidFill>
                  <a:srgbClr val="FF6600"/>
                </a:solidFill>
              </a:rPr>
              <a:t>a,¬a</a:t>
            </a:r>
            <a:r>
              <a:rPr lang="en-US" sz="1900" baseline="-25000" dirty="0">
                <a:solidFill>
                  <a:srgbClr val="FF6600"/>
                </a:solidFill>
              </a:rPr>
              <a:t>}</a:t>
            </a:r>
            <a:r>
              <a:rPr lang="en-US" sz="1900" dirty="0">
                <a:solidFill>
                  <a:srgbClr val="FF6600"/>
                </a:solidFill>
              </a:rPr>
              <a:t> P(A)P(</a:t>
            </a:r>
            <a:r>
              <a:rPr lang="en-US" sz="1900" dirty="0" err="1">
                <a:solidFill>
                  <a:srgbClr val="FF6600"/>
                </a:solidFill>
              </a:rPr>
              <a:t>b|A</a:t>
            </a:r>
            <a:r>
              <a:rPr lang="en-US" sz="1900" dirty="0">
                <a:solidFill>
                  <a:srgbClr val="FF6600"/>
                </a:solidFill>
              </a:rPr>
              <a:t>) </a:t>
            </a:r>
          </a:p>
          <a:p>
            <a:pPr marL="68580" indent="0">
              <a:buNone/>
            </a:pPr>
            <a:r>
              <a:rPr lang="en-US" sz="1900" dirty="0">
                <a:solidFill>
                  <a:srgbClr val="FF6600"/>
                </a:solidFill>
              </a:rPr>
              <a:t> </a:t>
            </a:r>
          </a:p>
          <a:p>
            <a:pPr marL="68580" indent="0">
              <a:buNone/>
            </a:pPr>
            <a:r>
              <a:rPr lang="en-US" sz="1900" dirty="0">
                <a:solidFill>
                  <a:srgbClr val="FF6600"/>
                </a:solidFill>
              </a:rPr>
              <a:t>= 0.1 × 0.5 + 0.9 × 0.8 = 0.77</a:t>
            </a:r>
          </a:p>
          <a:p>
            <a:pPr marL="68580" indent="0">
              <a:buNone/>
            </a:pPr>
            <a:r>
              <a:rPr lang="en-US" sz="2400" dirty="0"/>
              <a:t> </a:t>
            </a:r>
          </a:p>
          <a:p>
            <a:pPr marL="68580" indent="0">
              <a:buNone/>
            </a:pPr>
            <a:r>
              <a:rPr lang="en-US" sz="2400" dirty="0"/>
              <a:t> 3. P(</a:t>
            </a:r>
            <a:r>
              <a:rPr lang="en-US" sz="2400" dirty="0" err="1"/>
              <a:t>a|b</a:t>
            </a:r>
            <a:r>
              <a:rPr lang="en-US" sz="2400" dirty="0"/>
              <a:t>) </a:t>
            </a:r>
            <a:r>
              <a:rPr lang="en-US" dirty="0"/>
              <a:t> </a:t>
            </a:r>
          </a:p>
          <a:p>
            <a:pPr marL="68580" indent="0">
              <a:buNone/>
            </a:pPr>
            <a:r>
              <a:rPr lang="en-US" sz="1900" dirty="0">
                <a:solidFill>
                  <a:srgbClr val="FF6600"/>
                </a:solidFill>
              </a:rPr>
              <a:t>P (</a:t>
            </a:r>
            <a:r>
              <a:rPr lang="en-US" sz="1900" dirty="0" err="1">
                <a:solidFill>
                  <a:srgbClr val="FF6600"/>
                </a:solidFill>
              </a:rPr>
              <a:t>a|b</a:t>
            </a:r>
            <a:r>
              <a:rPr lang="en-US" sz="1900" dirty="0">
                <a:solidFill>
                  <a:srgbClr val="FF6600"/>
                </a:solidFill>
              </a:rPr>
              <a:t>) = P (</a:t>
            </a:r>
            <a:r>
              <a:rPr lang="en-US" sz="1900" dirty="0" err="1">
                <a:solidFill>
                  <a:srgbClr val="FF6600"/>
                </a:solidFill>
              </a:rPr>
              <a:t>a,b</a:t>
            </a:r>
            <a:r>
              <a:rPr lang="en-US" sz="1900" dirty="0">
                <a:solidFill>
                  <a:srgbClr val="FF6600"/>
                </a:solidFill>
              </a:rPr>
              <a:t>)/ P (b) = P (a)P (</a:t>
            </a:r>
            <a:r>
              <a:rPr lang="en-US" sz="1900" dirty="0" err="1">
                <a:solidFill>
                  <a:srgbClr val="FF6600"/>
                </a:solidFill>
              </a:rPr>
              <a:t>b|a</a:t>
            </a:r>
            <a:r>
              <a:rPr lang="en-US" sz="1900" dirty="0">
                <a:solidFill>
                  <a:srgbClr val="FF6600"/>
                </a:solidFill>
              </a:rPr>
              <a:t>) / P (b)   </a:t>
            </a:r>
          </a:p>
          <a:p>
            <a:pPr marL="68580" indent="0">
              <a:buNone/>
            </a:pPr>
            <a:r>
              <a:rPr lang="en-US" sz="1900" dirty="0">
                <a:solidFill>
                  <a:srgbClr val="FF6600"/>
                </a:solidFill>
              </a:rPr>
              <a:t>		</a:t>
            </a:r>
          </a:p>
          <a:p>
            <a:pPr marL="68580" indent="0">
              <a:buNone/>
            </a:pPr>
            <a:r>
              <a:rPr lang="en-US" sz="1900" dirty="0">
                <a:solidFill>
                  <a:srgbClr val="FF6600"/>
                </a:solidFill>
              </a:rPr>
              <a:t>= 0.1×0.5 / .77 = 0.064935 </a:t>
            </a:r>
          </a:p>
          <a:p>
            <a:endParaRPr lang="en-US" dirty="0"/>
          </a:p>
          <a:p>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31</a:t>
            </a:fld>
            <a:endParaRPr lang="en-US">
              <a:uFillTx/>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886200" y="1100628"/>
            <a:ext cx="5256530" cy="3018790"/>
          </a:xfrm>
          <a:prstGeom prst="rect">
            <a:avLst/>
          </a:prstGeom>
        </p:spPr>
      </p:pic>
    </p:spTree>
    <p:extLst>
      <p:ext uri="{BB962C8B-B14F-4D97-AF65-F5344CB8AC3E}">
        <p14:creationId xmlns:p14="http://schemas.microsoft.com/office/powerpoint/2010/main" val="256343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79" y="-42372"/>
            <a:ext cx="7772400" cy="1143000"/>
          </a:xfrm>
        </p:spPr>
        <p:txBody>
          <a:bodyPr/>
          <a:lstStyle/>
          <a:p>
            <a:r>
              <a:rPr lang="en-US" dirty="0"/>
              <a:t>Bayesian Networks</a:t>
            </a:r>
          </a:p>
        </p:txBody>
      </p:sp>
      <p:sp>
        <p:nvSpPr>
          <p:cNvPr id="3" name="Content Placeholder 2"/>
          <p:cNvSpPr>
            <a:spLocks noGrp="1"/>
          </p:cNvSpPr>
          <p:nvPr>
            <p:ph idx="1"/>
          </p:nvPr>
        </p:nvSpPr>
        <p:spPr>
          <a:xfrm>
            <a:off x="356513" y="1100628"/>
            <a:ext cx="7987387" cy="4546639"/>
          </a:xfrm>
        </p:spPr>
        <p:txBody>
          <a:bodyPr>
            <a:normAutofit/>
          </a:bodyPr>
          <a:lstStyle/>
          <a:p>
            <a:pPr marL="68580" indent="0">
              <a:buNone/>
            </a:pPr>
            <a:r>
              <a:rPr lang="en-US" sz="2400" dirty="0"/>
              <a:t>4. P(</a:t>
            </a:r>
            <a:r>
              <a:rPr lang="en-US" sz="2400" dirty="0" err="1"/>
              <a:t>d|a</a:t>
            </a:r>
            <a:r>
              <a:rPr lang="en-US" sz="2400" dirty="0"/>
              <a:t>)</a:t>
            </a:r>
          </a:p>
          <a:p>
            <a:pPr marL="68580" indent="0">
              <a:buNone/>
            </a:pPr>
            <a:r>
              <a:rPr lang="en-US" sz="1900" dirty="0">
                <a:solidFill>
                  <a:srgbClr val="FF6600"/>
                </a:solidFill>
              </a:rPr>
              <a:t> P (</a:t>
            </a:r>
            <a:r>
              <a:rPr lang="en-US" sz="1900" dirty="0" err="1">
                <a:solidFill>
                  <a:srgbClr val="FF6600"/>
                </a:solidFill>
              </a:rPr>
              <a:t>d|a</a:t>
            </a:r>
            <a:r>
              <a:rPr lang="en-US" sz="1900" dirty="0">
                <a:solidFill>
                  <a:srgbClr val="FF6600"/>
                </a:solidFill>
              </a:rPr>
              <a:t>) = ∑</a:t>
            </a:r>
            <a:r>
              <a:rPr lang="en-US" sz="1900" baseline="-25000" dirty="0">
                <a:solidFill>
                  <a:srgbClr val="FF6600"/>
                </a:solidFill>
              </a:rPr>
              <a:t>B={</a:t>
            </a:r>
            <a:r>
              <a:rPr lang="en-US" sz="1900" baseline="-25000" dirty="0" err="1">
                <a:solidFill>
                  <a:srgbClr val="FF6600"/>
                </a:solidFill>
              </a:rPr>
              <a:t>b,¬b</a:t>
            </a:r>
            <a:r>
              <a:rPr lang="en-US" sz="1900" baseline="-25000" dirty="0">
                <a:solidFill>
                  <a:srgbClr val="FF6600"/>
                </a:solidFill>
              </a:rPr>
              <a:t>}</a:t>
            </a:r>
            <a:r>
              <a:rPr lang="en-US" sz="1900" dirty="0">
                <a:solidFill>
                  <a:srgbClr val="FF6600"/>
                </a:solidFill>
              </a:rPr>
              <a:t> P (</a:t>
            </a:r>
            <a:r>
              <a:rPr lang="en-US" sz="1900" dirty="0" err="1">
                <a:solidFill>
                  <a:srgbClr val="FF6600"/>
                </a:solidFill>
              </a:rPr>
              <a:t>d|B</a:t>
            </a:r>
            <a:r>
              <a:rPr lang="en-US" sz="1900" dirty="0">
                <a:solidFill>
                  <a:srgbClr val="FF6600"/>
                </a:solidFill>
              </a:rPr>
              <a:t>)p(</a:t>
            </a:r>
            <a:r>
              <a:rPr lang="en-US" sz="1900" dirty="0" err="1">
                <a:solidFill>
                  <a:srgbClr val="FF6600"/>
                </a:solidFill>
              </a:rPr>
              <a:t>B|a</a:t>
            </a:r>
            <a:r>
              <a:rPr lang="en-US" sz="1900" dirty="0">
                <a:solidFill>
                  <a:srgbClr val="FF6600"/>
                </a:solidFill>
              </a:rPr>
              <a:t>)</a:t>
            </a:r>
          </a:p>
          <a:p>
            <a:pPr marL="68580" indent="0">
              <a:buNone/>
            </a:pPr>
            <a:r>
              <a:rPr lang="en-US" sz="1900" dirty="0">
                <a:solidFill>
                  <a:srgbClr val="FF6600"/>
                </a:solidFill>
              </a:rPr>
              <a:t> </a:t>
            </a:r>
          </a:p>
          <a:p>
            <a:pPr marL="68580" indent="0">
              <a:buNone/>
            </a:pPr>
            <a:r>
              <a:rPr lang="en-US" sz="1900" dirty="0">
                <a:solidFill>
                  <a:srgbClr val="FF6600"/>
                </a:solidFill>
              </a:rPr>
              <a:t>= 0.9 × 0.5 + 0.2 × 0.5 = 0. 55  </a:t>
            </a:r>
          </a:p>
          <a:p>
            <a:pPr marL="68580" indent="0">
              <a:buNone/>
            </a:pPr>
            <a:endParaRPr lang="en-US" sz="1900" dirty="0">
              <a:solidFill>
                <a:srgbClr val="FF6600"/>
              </a:solidFill>
            </a:endParaRPr>
          </a:p>
          <a:p>
            <a:pPr marL="68580" indent="0">
              <a:buNone/>
            </a:pPr>
            <a:r>
              <a:rPr lang="en-US" sz="2400" dirty="0"/>
              <a:t>5. P(</a:t>
            </a:r>
            <a:r>
              <a:rPr lang="en-US" sz="2400" dirty="0" err="1"/>
              <a:t>d|a,c</a:t>
            </a:r>
            <a:r>
              <a:rPr lang="en-US" sz="2400" dirty="0"/>
              <a:t>)  </a:t>
            </a:r>
          </a:p>
          <a:p>
            <a:pPr marL="68580" indent="0">
              <a:buNone/>
            </a:pPr>
            <a:endParaRPr lang="en-US" sz="2400" dirty="0"/>
          </a:p>
          <a:p>
            <a:pPr marL="68580" indent="0">
              <a:buNone/>
            </a:pPr>
            <a:r>
              <a:rPr lang="en-US" sz="2000" dirty="0">
                <a:solidFill>
                  <a:srgbClr val="FF6600"/>
                </a:solidFill>
              </a:rPr>
              <a:t>From the conditional independence properties of the graph, D ⊥ C|{A}. Hence, P(</a:t>
            </a:r>
            <a:r>
              <a:rPr lang="en-US" sz="2000" dirty="0" err="1">
                <a:solidFill>
                  <a:srgbClr val="FF6600"/>
                </a:solidFill>
              </a:rPr>
              <a:t>d|a,c</a:t>
            </a:r>
            <a:r>
              <a:rPr lang="en-US" sz="2000" dirty="0">
                <a:solidFill>
                  <a:srgbClr val="FF6600"/>
                </a:solidFill>
              </a:rPr>
              <a:t>) = p(</a:t>
            </a:r>
            <a:r>
              <a:rPr lang="en-US" sz="2000" dirty="0" err="1">
                <a:solidFill>
                  <a:srgbClr val="FF6600"/>
                </a:solidFill>
              </a:rPr>
              <a:t>d|a</a:t>
            </a:r>
            <a:r>
              <a:rPr lang="en-US" sz="2000" dirty="0">
                <a:solidFill>
                  <a:srgbClr val="FF6600"/>
                </a:solidFill>
              </a:rPr>
              <a:t>) </a:t>
            </a:r>
          </a:p>
          <a:p>
            <a:pPr marL="68580" indent="0">
              <a:buNone/>
            </a:pPr>
            <a:r>
              <a:rPr lang="en-US" sz="2000" dirty="0">
                <a:solidFill>
                  <a:srgbClr val="FF6600"/>
                </a:solidFill>
              </a:rPr>
              <a:t>= 0.55</a:t>
            </a: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32</a:t>
            </a:fld>
            <a:endParaRPr lang="en-US">
              <a:uFillTx/>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887470" y="1100628"/>
            <a:ext cx="5256530" cy="3018790"/>
          </a:xfrm>
          <a:prstGeom prst="rect">
            <a:avLst/>
          </a:prstGeom>
        </p:spPr>
      </p:pic>
    </p:spTree>
    <p:extLst>
      <p:ext uri="{BB962C8B-B14F-4D97-AF65-F5344CB8AC3E}">
        <p14:creationId xmlns:p14="http://schemas.microsoft.com/office/powerpoint/2010/main" val="32242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should know</a:t>
            </a:r>
          </a:p>
        </p:txBody>
      </p:sp>
      <p:sp>
        <p:nvSpPr>
          <p:cNvPr id="3" name="Content Placeholder 2"/>
          <p:cNvSpPr>
            <a:spLocks noGrp="1"/>
          </p:cNvSpPr>
          <p:nvPr>
            <p:ph idx="1"/>
          </p:nvPr>
        </p:nvSpPr>
        <p:spPr>
          <a:xfrm>
            <a:off x="367653" y="1100628"/>
            <a:ext cx="8366913" cy="4546639"/>
          </a:xfrm>
        </p:spPr>
        <p:txBody>
          <a:bodyPr>
            <a:normAutofit fontScale="70000" lnSpcReduction="20000"/>
          </a:bodyPr>
          <a:lstStyle/>
          <a:p>
            <a:pPr>
              <a:buFont typeface="Arial"/>
              <a:buChar char="•"/>
            </a:pPr>
            <a:r>
              <a:rPr lang="en-US" sz="3200" dirty="0"/>
              <a:t>What are the sources for uncertainty?</a:t>
            </a:r>
          </a:p>
          <a:p>
            <a:pPr>
              <a:buFont typeface="Arial"/>
              <a:buChar char="•"/>
            </a:pPr>
            <a:r>
              <a:rPr lang="en-US" sz="3200" dirty="0"/>
              <a:t>How can we use probability to reason about uncertainty?</a:t>
            </a:r>
          </a:p>
          <a:p>
            <a:pPr>
              <a:buFont typeface="Arial"/>
              <a:buChar char="•"/>
            </a:pPr>
            <a:r>
              <a:rPr lang="en-US" sz="3200" dirty="0"/>
              <a:t>What is a random variable? Atomic events? How are they used for inference?</a:t>
            </a:r>
          </a:p>
          <a:p>
            <a:pPr>
              <a:buFont typeface="Arial"/>
              <a:buChar char="•"/>
            </a:pPr>
            <a:r>
              <a:rPr lang="en-US" sz="3200" dirty="0"/>
              <a:t>What is independence?  What is conditional independence? Why are they needed for reasoning about uncertainty?</a:t>
            </a:r>
          </a:p>
          <a:p>
            <a:pPr>
              <a:buFont typeface="Arial"/>
              <a:buChar char="•"/>
            </a:pPr>
            <a:r>
              <a:rPr lang="en-US" sz="3200" dirty="0"/>
              <a:t>What is Bayes rule? How is this addressing combining evidence for diagnosis?</a:t>
            </a:r>
          </a:p>
          <a:p>
            <a:pPr marL="457200" indent="-457200">
              <a:lnSpc>
                <a:spcPct val="90000"/>
              </a:lnSpc>
              <a:spcBef>
                <a:spcPts val="1000"/>
              </a:spcBef>
              <a:buFont typeface="Arial"/>
              <a:buChar char="•"/>
            </a:pPr>
            <a:r>
              <a:rPr lang="en-US" sz="3200" dirty="0"/>
              <a:t>Bayesian networks provide a natural representation for (causally induced) conditional independence</a:t>
            </a:r>
          </a:p>
          <a:p>
            <a:pPr marL="457200" indent="-457200">
              <a:lnSpc>
                <a:spcPct val="90000"/>
              </a:lnSpc>
              <a:spcBef>
                <a:spcPts val="1000"/>
              </a:spcBef>
              <a:buFont typeface="Arial"/>
              <a:buChar char="•"/>
            </a:pPr>
            <a:r>
              <a:rPr lang="en-US" sz="3200" dirty="0"/>
              <a:t>Topology + CPTs = compact representation of joint distribution</a:t>
            </a:r>
          </a:p>
          <a:p>
            <a:pPr>
              <a:buFont typeface="Arial"/>
              <a:buChar char="•"/>
            </a:pPr>
            <a:endParaRPr lang="en-US" sz="3200"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33</a:t>
            </a:fld>
            <a:endParaRPr lang="en-US">
              <a:uFillTx/>
            </a:endParaRPr>
          </a:p>
        </p:txBody>
      </p:sp>
    </p:spTree>
    <p:extLst>
      <p:ext uri="{BB962C8B-B14F-4D97-AF65-F5344CB8AC3E}">
        <p14:creationId xmlns:p14="http://schemas.microsoft.com/office/powerpoint/2010/main" val="1004931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Want more?</a:t>
            </a:r>
          </a:p>
        </p:txBody>
      </p:sp>
      <p:sp>
        <p:nvSpPr>
          <p:cNvPr id="3" name="Content Placeholder 2"/>
          <p:cNvSpPr>
            <a:spLocks noGrp="1"/>
          </p:cNvSpPr>
          <p:nvPr>
            <p:ph idx="1"/>
          </p:nvPr>
        </p:nvSpPr>
        <p:spPr>
          <a:xfrm>
            <a:off x="233962" y="1100628"/>
            <a:ext cx="8910038" cy="4546639"/>
          </a:xfrm>
        </p:spPr>
        <p:txBody>
          <a:bodyPr>
            <a:normAutofit/>
          </a:bodyPr>
          <a:lstStyle/>
          <a:p>
            <a:pPr marL="0" indent="0"/>
            <a:r>
              <a:rPr lang="en-US" sz="3200" dirty="0"/>
              <a:t>Try exercise 13.4,7,8,13,15, 14.2,8 in AIMA </a:t>
            </a:r>
          </a:p>
          <a:p>
            <a:pPr marL="0" indent="0"/>
            <a:endParaRPr lang="en-US" sz="3200"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34</a:t>
            </a:fld>
            <a:endParaRPr lang="en-US">
              <a:uFillTx/>
            </a:endParaRPr>
          </a:p>
        </p:txBody>
      </p:sp>
    </p:spTree>
    <p:extLst>
      <p:ext uri="{BB962C8B-B14F-4D97-AF65-F5344CB8AC3E}">
        <p14:creationId xmlns:p14="http://schemas.microsoft.com/office/powerpoint/2010/main" val="1767472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2514" name="Rectangle 2"/>
          <p:cNvSpPr>
            <a:spLocks noGrp="1" noChangeArrowheads="1"/>
          </p:cNvSpPr>
          <p:nvPr>
            <p:ph type="title"/>
          </p:nvPr>
        </p:nvSpPr>
        <p:spPr>
          <a:xfrm>
            <a:off x="329287" y="-140768"/>
            <a:ext cx="7772400" cy="1143000"/>
          </a:xfrm>
        </p:spPr>
        <p:txBody>
          <a:bodyPr/>
          <a:lstStyle/>
          <a:p>
            <a:r>
              <a:rPr lang="en-US" dirty="0"/>
              <a:t>Logic and Uncertainty</a:t>
            </a:r>
          </a:p>
        </p:txBody>
      </p:sp>
      <p:sp>
        <p:nvSpPr>
          <p:cNvPr id="1472515" name="Rectangle 3"/>
          <p:cNvSpPr>
            <a:spLocks noGrp="1" noChangeArrowheads="1"/>
          </p:cNvSpPr>
          <p:nvPr>
            <p:ph idx="1"/>
          </p:nvPr>
        </p:nvSpPr>
        <p:spPr>
          <a:xfrm>
            <a:off x="222050" y="1097344"/>
            <a:ext cx="8734425" cy="3703952"/>
          </a:xfrm>
        </p:spPr>
        <p:txBody>
          <a:bodyPr>
            <a:normAutofit lnSpcReduction="10000"/>
          </a:bodyPr>
          <a:lstStyle/>
          <a:p>
            <a:pPr>
              <a:lnSpc>
                <a:spcPct val="90000"/>
              </a:lnSpc>
            </a:pPr>
            <a:r>
              <a:rPr lang="en-US" sz="2800" dirty="0"/>
              <a:t>Logic generally talks in terms of </a:t>
            </a:r>
            <a:r>
              <a:rPr lang="en-US" sz="2800" i="1" dirty="0"/>
              <a:t>certainty</a:t>
            </a:r>
            <a:endParaRPr lang="en-US" sz="2800" dirty="0"/>
          </a:p>
          <a:p>
            <a:pPr lvl="1">
              <a:lnSpc>
                <a:spcPct val="90000"/>
              </a:lnSpc>
            </a:pPr>
            <a:r>
              <a:rPr lang="en-US" sz="2400" dirty="0"/>
              <a:t>A fact is either </a:t>
            </a:r>
            <a:r>
              <a:rPr lang="en-US" sz="2400" i="1" dirty="0"/>
              <a:t>true</a:t>
            </a:r>
            <a:r>
              <a:rPr lang="en-US" sz="2400" dirty="0"/>
              <a:t> or </a:t>
            </a:r>
            <a:r>
              <a:rPr lang="en-US" sz="2400" i="1" dirty="0"/>
              <a:t>false</a:t>
            </a:r>
          </a:p>
          <a:p>
            <a:pPr lvl="2">
              <a:lnSpc>
                <a:spcPct val="90000"/>
              </a:lnSpc>
            </a:pPr>
            <a:r>
              <a:rPr lang="en-US" sz="2000" i="1" dirty="0"/>
              <a:t>A</a:t>
            </a:r>
            <a:r>
              <a:rPr lang="en-US" sz="2000" dirty="0"/>
              <a:t>lthough may be </a:t>
            </a:r>
            <a:r>
              <a:rPr lang="en-US" sz="2000" i="1" dirty="0"/>
              <a:t>unknown </a:t>
            </a:r>
            <a:r>
              <a:rPr lang="en-US" sz="2000" dirty="0"/>
              <a:t>as a very generic form of uncertainty</a:t>
            </a:r>
          </a:p>
          <a:p>
            <a:pPr lvl="1">
              <a:lnSpc>
                <a:spcPct val="90000"/>
              </a:lnSpc>
            </a:pPr>
            <a:r>
              <a:rPr lang="en-US" sz="2400" dirty="0"/>
              <a:t>A rule applies to all cases or not</a:t>
            </a:r>
          </a:p>
          <a:p>
            <a:pPr lvl="1">
              <a:lnSpc>
                <a:spcPct val="90000"/>
              </a:lnSpc>
            </a:pPr>
            <a:r>
              <a:rPr lang="en-US" sz="2400" dirty="0"/>
              <a:t>But often need more shades of meaning than this</a:t>
            </a:r>
          </a:p>
          <a:p>
            <a:pPr lvl="2">
              <a:lnSpc>
                <a:spcPct val="90000"/>
              </a:lnSpc>
            </a:pPr>
            <a:r>
              <a:rPr lang="en-US" sz="2000" dirty="0"/>
              <a:t>Risk either stating things as true that are false or leaving as unknown something about which key information is known</a:t>
            </a:r>
          </a:p>
          <a:p>
            <a:pPr>
              <a:lnSpc>
                <a:spcPct val="90000"/>
              </a:lnSpc>
            </a:pPr>
            <a:endParaRPr lang="en-US" sz="2000" dirty="0"/>
          </a:p>
          <a:p>
            <a:pPr>
              <a:lnSpc>
                <a:spcPct val="90000"/>
              </a:lnSpc>
            </a:pPr>
            <a:r>
              <a:rPr lang="en-US" sz="2000" dirty="0"/>
              <a:t>Need at times to be able to talk instead about how (un)certain you are about something</a:t>
            </a:r>
          </a:p>
          <a:p>
            <a:pPr lvl="2">
              <a:lnSpc>
                <a:spcPct val="90000"/>
              </a:lnSpc>
            </a:pPr>
            <a:endParaRPr lang="en-US" sz="2000" dirty="0"/>
          </a:p>
        </p:txBody>
      </p:sp>
    </p:spTree>
    <p:extLst>
      <p:ext uri="{BB962C8B-B14F-4D97-AF65-F5344CB8AC3E}">
        <p14:creationId xmlns:p14="http://schemas.microsoft.com/office/powerpoint/2010/main" val="1414623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25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725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47251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7251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47251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47251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725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251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0" name="Rectangle 2"/>
          <p:cNvSpPr>
            <a:spLocks noGrp="1" noChangeArrowheads="1"/>
          </p:cNvSpPr>
          <p:nvPr>
            <p:ph type="title"/>
          </p:nvPr>
        </p:nvSpPr>
        <p:spPr>
          <a:xfrm>
            <a:off x="377643" y="-307507"/>
            <a:ext cx="7772400" cy="1143000"/>
          </a:xfrm>
        </p:spPr>
        <p:txBody>
          <a:bodyPr/>
          <a:lstStyle/>
          <a:p>
            <a:r>
              <a:rPr lang="en-US" sz="4000" dirty="0"/>
              <a:t>Probability</a:t>
            </a:r>
            <a:endParaRPr lang="en-US" dirty="0"/>
          </a:p>
        </p:txBody>
      </p:sp>
      <p:sp>
        <p:nvSpPr>
          <p:cNvPr id="1451011" name="Rectangle 3"/>
          <p:cNvSpPr>
            <a:spLocks noGrp="1" noChangeArrowheads="1"/>
          </p:cNvSpPr>
          <p:nvPr>
            <p:ph idx="1"/>
          </p:nvPr>
        </p:nvSpPr>
        <p:spPr>
          <a:xfrm>
            <a:off x="89129" y="835493"/>
            <a:ext cx="9054872" cy="5585727"/>
          </a:xfrm>
        </p:spPr>
        <p:txBody>
          <a:bodyPr>
            <a:normAutofit/>
          </a:bodyPr>
          <a:lstStyle/>
          <a:p>
            <a:pPr>
              <a:lnSpc>
                <a:spcPct val="80000"/>
              </a:lnSpc>
            </a:pPr>
            <a:r>
              <a:rPr lang="en-US" sz="2800" dirty="0"/>
              <a:t>“</a:t>
            </a:r>
            <a:r>
              <a:rPr lang="en-US" sz="2800" i="1" dirty="0"/>
              <a:t>Probability</a:t>
            </a:r>
            <a:r>
              <a:rPr lang="en-US" sz="2800" dirty="0"/>
              <a:t> is the chance that something is likely to happen or be the case.” (Wikipedia)</a:t>
            </a:r>
          </a:p>
          <a:p>
            <a:pPr>
              <a:lnSpc>
                <a:spcPct val="80000"/>
              </a:lnSpc>
            </a:pPr>
            <a:endParaRPr lang="en-US" sz="1200" dirty="0"/>
          </a:p>
          <a:p>
            <a:pPr lvl="1">
              <a:lnSpc>
                <a:spcPct val="80000"/>
              </a:lnSpc>
            </a:pPr>
            <a:r>
              <a:rPr lang="en-US" sz="2800" dirty="0"/>
              <a:t>This is </a:t>
            </a:r>
            <a:r>
              <a:rPr lang="en-US" sz="2800" i="1" dirty="0"/>
              <a:t>objective probability: </a:t>
            </a:r>
            <a:r>
              <a:rPr lang="en-US" sz="2800" dirty="0"/>
              <a:t> </a:t>
            </a:r>
            <a:r>
              <a:rPr lang="en-US" sz="2400" dirty="0"/>
              <a:t>P(</a:t>
            </a:r>
            <a:r>
              <a:rPr lang="en-US" sz="2400" i="1" dirty="0"/>
              <a:t>heads</a:t>
            </a:r>
            <a:r>
              <a:rPr lang="en-US" sz="2400" dirty="0"/>
              <a:t>)=P(</a:t>
            </a:r>
            <a:r>
              <a:rPr lang="en-US" sz="2400" i="1" dirty="0"/>
              <a:t>tails</a:t>
            </a:r>
            <a:r>
              <a:rPr lang="en-US" sz="2400" dirty="0"/>
              <a:t>)=1/2</a:t>
            </a:r>
          </a:p>
          <a:p>
            <a:pPr lvl="3">
              <a:lnSpc>
                <a:spcPct val="80000"/>
              </a:lnSpc>
            </a:pPr>
            <a:endParaRPr lang="en-US" sz="1200" dirty="0"/>
          </a:p>
          <a:p>
            <a:pPr lvl="1">
              <a:lnSpc>
                <a:spcPct val="80000"/>
              </a:lnSpc>
            </a:pPr>
            <a:r>
              <a:rPr lang="en-US" sz="2800" dirty="0"/>
              <a:t>Our focus will be on </a:t>
            </a:r>
            <a:r>
              <a:rPr lang="en-US" sz="2800" i="1" dirty="0"/>
              <a:t>subjective probability:</a:t>
            </a:r>
          </a:p>
          <a:p>
            <a:pPr lvl="2">
              <a:lnSpc>
                <a:spcPct val="80000"/>
              </a:lnSpc>
            </a:pPr>
            <a:r>
              <a:rPr lang="en-US" sz="2400" dirty="0"/>
              <a:t>An agent’s estimated likelihood of the truth of a sentence</a:t>
            </a:r>
          </a:p>
          <a:p>
            <a:pPr lvl="1">
              <a:lnSpc>
                <a:spcPct val="80000"/>
              </a:lnSpc>
            </a:pPr>
            <a:endParaRPr lang="en-US" sz="1600" dirty="0"/>
          </a:p>
          <a:p>
            <a:pPr lvl="1">
              <a:lnSpc>
                <a:spcPct val="80000"/>
              </a:lnSpc>
            </a:pPr>
            <a:r>
              <a:rPr lang="en-US" sz="2800" dirty="0"/>
              <a:t>Modal/meta-level knowledge about a sentence, rather than knowledge directly about the world</a:t>
            </a:r>
          </a:p>
          <a:p>
            <a:pPr lvl="1">
              <a:lnSpc>
                <a:spcPct val="80000"/>
              </a:lnSpc>
            </a:pPr>
            <a:endParaRPr lang="en-US" sz="1200" dirty="0"/>
          </a:p>
          <a:p>
            <a:pPr lvl="1">
              <a:lnSpc>
                <a:spcPct val="80000"/>
              </a:lnSpc>
            </a:pPr>
            <a:r>
              <a:rPr lang="en-US" sz="2400" dirty="0"/>
              <a:t>E.g., “It will take 25 minutes to get to the airport” vs. ‘I believe that the chance is .35 that the sentence “It will take 25 minutes to get to the airport” is true</a:t>
            </a:r>
            <a:r>
              <a:rPr lang="en-US" sz="2800" dirty="0"/>
              <a:t>’</a:t>
            </a:r>
          </a:p>
        </p:txBody>
      </p:sp>
    </p:spTree>
    <p:extLst>
      <p:ext uri="{BB962C8B-B14F-4D97-AF65-F5344CB8AC3E}">
        <p14:creationId xmlns:p14="http://schemas.microsoft.com/office/powerpoint/2010/main" val="231132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510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5101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5101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451011">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4510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101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0" name="Rectangle 2"/>
          <p:cNvSpPr>
            <a:spLocks noGrp="1" noChangeArrowheads="1"/>
          </p:cNvSpPr>
          <p:nvPr>
            <p:ph type="title"/>
          </p:nvPr>
        </p:nvSpPr>
        <p:spPr>
          <a:xfrm>
            <a:off x="422207" y="-32710"/>
            <a:ext cx="7772400" cy="1143000"/>
          </a:xfrm>
        </p:spPr>
        <p:txBody>
          <a:bodyPr/>
          <a:lstStyle/>
          <a:p>
            <a:r>
              <a:rPr lang="en-US" sz="4000" dirty="0"/>
              <a:t>Probability</a:t>
            </a:r>
            <a:endParaRPr lang="en-US" dirty="0"/>
          </a:p>
        </p:txBody>
      </p:sp>
      <p:sp>
        <p:nvSpPr>
          <p:cNvPr id="1451011" name="Rectangle 3"/>
          <p:cNvSpPr>
            <a:spLocks noGrp="1" noChangeArrowheads="1"/>
          </p:cNvSpPr>
          <p:nvPr>
            <p:ph idx="1"/>
          </p:nvPr>
        </p:nvSpPr>
        <p:spPr>
          <a:xfrm>
            <a:off x="289667" y="1091711"/>
            <a:ext cx="8600875" cy="2874093"/>
          </a:xfrm>
        </p:spPr>
        <p:txBody>
          <a:bodyPr>
            <a:noAutofit/>
          </a:bodyPr>
          <a:lstStyle/>
          <a:p>
            <a:pPr>
              <a:lnSpc>
                <a:spcPct val="80000"/>
              </a:lnSpc>
            </a:pPr>
            <a:r>
              <a:rPr lang="en-US" sz="2800" dirty="0"/>
              <a:t>Probabilistic assertions summarize effects of</a:t>
            </a:r>
          </a:p>
          <a:p>
            <a:pPr>
              <a:lnSpc>
                <a:spcPct val="80000"/>
              </a:lnSpc>
            </a:pPr>
            <a:endParaRPr lang="en-US" sz="2800" dirty="0"/>
          </a:p>
          <a:p>
            <a:pPr lvl="1">
              <a:lnSpc>
                <a:spcPct val="80000"/>
              </a:lnSpc>
            </a:pPr>
            <a:r>
              <a:rPr lang="en-US" sz="2800" i="1" dirty="0"/>
              <a:t>Laziness</a:t>
            </a:r>
            <a:r>
              <a:rPr lang="en-US" sz="2800" dirty="0"/>
              <a:t>: failure to enumerate exceptions, qualifications, etc.</a:t>
            </a:r>
          </a:p>
          <a:p>
            <a:pPr lvl="1">
              <a:lnSpc>
                <a:spcPct val="80000"/>
              </a:lnSpc>
            </a:pPr>
            <a:endParaRPr lang="en-US" sz="2800" dirty="0"/>
          </a:p>
          <a:p>
            <a:pPr lvl="1">
              <a:lnSpc>
                <a:spcPct val="80000"/>
              </a:lnSpc>
            </a:pPr>
            <a:r>
              <a:rPr lang="en-US" sz="2800" i="1" dirty="0"/>
              <a:t>Ignorance</a:t>
            </a:r>
            <a:r>
              <a:rPr lang="en-US" sz="2800" dirty="0"/>
              <a:t>: lack of relevant facts, initial conditions, etc.</a:t>
            </a:r>
          </a:p>
          <a:p>
            <a:pPr lvl="1">
              <a:lnSpc>
                <a:spcPct val="80000"/>
              </a:lnSpc>
            </a:pPr>
            <a:endParaRPr lang="en-US" sz="2800" dirty="0"/>
          </a:p>
          <a:p>
            <a:pPr lvl="1">
              <a:lnSpc>
                <a:spcPct val="80000"/>
              </a:lnSpc>
            </a:pPr>
            <a:r>
              <a:rPr lang="en-US" sz="2800" i="1" dirty="0"/>
              <a:t>Approach is to summarize over all of these effects even without fully understanding them</a:t>
            </a:r>
          </a:p>
          <a:p>
            <a:pPr lvl="2">
              <a:lnSpc>
                <a:spcPct val="80000"/>
              </a:lnSpc>
            </a:pPr>
            <a:r>
              <a:rPr lang="en-US" sz="2800" dirty="0"/>
              <a:t>“Quantifying ignorance”</a:t>
            </a:r>
          </a:p>
        </p:txBody>
      </p:sp>
    </p:spTree>
    <p:extLst>
      <p:ext uri="{BB962C8B-B14F-4D97-AF65-F5344CB8AC3E}">
        <p14:creationId xmlns:p14="http://schemas.microsoft.com/office/powerpoint/2010/main" val="105194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10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5101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5101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51011">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510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101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2210" name="Rectangle 2"/>
          <p:cNvSpPr>
            <a:spLocks noGrp="1" noChangeArrowheads="1"/>
          </p:cNvSpPr>
          <p:nvPr>
            <p:ph type="title"/>
          </p:nvPr>
        </p:nvSpPr>
        <p:spPr>
          <a:xfrm>
            <a:off x="552107" y="-55920"/>
            <a:ext cx="7772400" cy="1143000"/>
          </a:xfrm>
        </p:spPr>
        <p:txBody>
          <a:bodyPr/>
          <a:lstStyle/>
          <a:p>
            <a:r>
              <a:rPr lang="en-US" dirty="0"/>
              <a:t>Basic Concepts of Probability</a:t>
            </a:r>
          </a:p>
        </p:txBody>
      </p:sp>
      <p:sp>
        <p:nvSpPr>
          <p:cNvPr id="1502211" name="Rectangle 3"/>
          <p:cNvSpPr>
            <a:spLocks noGrp="1" noChangeArrowheads="1"/>
          </p:cNvSpPr>
          <p:nvPr>
            <p:ph idx="1"/>
          </p:nvPr>
        </p:nvSpPr>
        <p:spPr>
          <a:xfrm>
            <a:off x="433388" y="1087080"/>
            <a:ext cx="8497887" cy="4114800"/>
          </a:xfrm>
        </p:spPr>
        <p:txBody>
          <a:bodyPr>
            <a:normAutofit lnSpcReduction="10000"/>
          </a:bodyPr>
          <a:lstStyle/>
          <a:p>
            <a:pPr>
              <a:lnSpc>
                <a:spcPct val="90000"/>
              </a:lnSpc>
            </a:pPr>
            <a:r>
              <a:rPr lang="en-US" sz="2800" dirty="0"/>
              <a:t>P(</a:t>
            </a:r>
            <a:r>
              <a:rPr lang="en-US" sz="2800" i="1" dirty="0"/>
              <a:t>x</a:t>
            </a:r>
            <a:r>
              <a:rPr lang="en-US" sz="2800" dirty="0"/>
              <a:t>) is a real number in [0, 1]</a:t>
            </a:r>
          </a:p>
          <a:p>
            <a:pPr marL="0" indent="0">
              <a:lnSpc>
                <a:spcPct val="90000"/>
              </a:lnSpc>
              <a:spcBef>
                <a:spcPts val="0"/>
              </a:spcBef>
              <a:buNone/>
            </a:pPr>
            <a:r>
              <a:rPr lang="en-US" sz="2800" dirty="0"/>
              <a:t>    that represents the likelihood that x is true</a:t>
            </a:r>
          </a:p>
          <a:p>
            <a:pPr lvl="1">
              <a:lnSpc>
                <a:spcPct val="90000"/>
              </a:lnSpc>
            </a:pPr>
            <a:r>
              <a:rPr lang="en-US" sz="2400" dirty="0"/>
              <a:t>P(</a:t>
            </a:r>
            <a:r>
              <a:rPr lang="en-US" sz="2400" i="1" dirty="0"/>
              <a:t>x</a:t>
            </a:r>
            <a:r>
              <a:rPr lang="en-US" sz="2400" dirty="0"/>
              <a:t>)=1 </a:t>
            </a:r>
            <a:r>
              <a:rPr lang="en-US" sz="2400" dirty="0">
                <a:sym typeface="Symbol" charset="2"/>
              </a:rPr>
              <a:t> </a:t>
            </a:r>
            <a:r>
              <a:rPr lang="en-US" sz="2400" dirty="0"/>
              <a:t>Certainty</a:t>
            </a:r>
          </a:p>
          <a:p>
            <a:pPr lvl="2">
              <a:lnSpc>
                <a:spcPct val="90000"/>
              </a:lnSpc>
            </a:pPr>
            <a:r>
              <a:rPr lang="en-US" sz="2000" dirty="0"/>
              <a:t>P(</a:t>
            </a:r>
            <a:r>
              <a:rPr lang="en-US" sz="2000" i="1" dirty="0"/>
              <a:t>true</a:t>
            </a:r>
            <a:r>
              <a:rPr lang="en-US" sz="2000" dirty="0"/>
              <a:t>)=1</a:t>
            </a:r>
          </a:p>
          <a:p>
            <a:pPr lvl="1">
              <a:lnSpc>
                <a:spcPct val="90000"/>
              </a:lnSpc>
            </a:pPr>
            <a:r>
              <a:rPr lang="en-US" sz="2400" dirty="0"/>
              <a:t>P(</a:t>
            </a:r>
            <a:r>
              <a:rPr lang="en-US" sz="2400" i="1" dirty="0"/>
              <a:t>x</a:t>
            </a:r>
            <a:r>
              <a:rPr lang="en-US" sz="2400" dirty="0"/>
              <a:t>)=0 </a:t>
            </a:r>
            <a:r>
              <a:rPr lang="en-US" sz="2400" dirty="0">
                <a:sym typeface="Symbol" charset="2"/>
              </a:rPr>
              <a:t> Impossibility</a:t>
            </a:r>
          </a:p>
          <a:p>
            <a:pPr lvl="2">
              <a:lnSpc>
                <a:spcPct val="90000"/>
              </a:lnSpc>
            </a:pPr>
            <a:r>
              <a:rPr lang="en-US" sz="2000" dirty="0">
                <a:sym typeface="Symbol" charset="2"/>
              </a:rPr>
              <a:t>P(</a:t>
            </a:r>
            <a:r>
              <a:rPr lang="en-US" sz="2000" i="1" dirty="0">
                <a:sym typeface="Symbol" charset="2"/>
              </a:rPr>
              <a:t>false</a:t>
            </a:r>
            <a:r>
              <a:rPr lang="en-US" sz="2000" dirty="0">
                <a:sym typeface="Symbol" charset="2"/>
              </a:rPr>
              <a:t>)=0</a:t>
            </a:r>
          </a:p>
          <a:p>
            <a:pPr lvl="1">
              <a:lnSpc>
                <a:spcPct val="90000"/>
              </a:lnSpc>
            </a:pPr>
            <a:r>
              <a:rPr lang="en-US" sz="2400" dirty="0">
                <a:sym typeface="Symbol" charset="2"/>
              </a:rPr>
              <a:t>0&lt;P(</a:t>
            </a:r>
            <a:r>
              <a:rPr lang="en-US" sz="2400" i="1" dirty="0">
                <a:sym typeface="Symbol" charset="2"/>
              </a:rPr>
              <a:t>x</a:t>
            </a:r>
            <a:r>
              <a:rPr lang="en-US" sz="2400" dirty="0">
                <a:sym typeface="Symbol" charset="2"/>
              </a:rPr>
              <a:t>)&lt;1  Uncertainty (varying levels)</a:t>
            </a:r>
          </a:p>
          <a:p>
            <a:pPr lvl="2">
              <a:lnSpc>
                <a:spcPct val="90000"/>
              </a:lnSpc>
            </a:pPr>
            <a:r>
              <a:rPr lang="en-US" sz="2000" dirty="0">
                <a:sym typeface="Symbol" charset="2"/>
              </a:rPr>
              <a:t>For a fair coin, P(heads)=P(tails)=.5</a:t>
            </a:r>
          </a:p>
          <a:p>
            <a:pPr lvl="2">
              <a:lnSpc>
                <a:spcPct val="90000"/>
              </a:lnSpc>
            </a:pPr>
            <a:r>
              <a:rPr lang="en-US" sz="2000" dirty="0">
                <a:sym typeface="Symbol" charset="2"/>
              </a:rPr>
              <a:t>For a fair die, P(1)=…=P(6)=.166…</a:t>
            </a:r>
          </a:p>
          <a:p>
            <a:pPr lvl="1">
              <a:lnSpc>
                <a:spcPct val="90000"/>
              </a:lnSpc>
            </a:pPr>
            <a:r>
              <a:rPr lang="en-US" sz="2400" dirty="0"/>
              <a:t>P(</a:t>
            </a:r>
            <a:r>
              <a:rPr lang="en-US" sz="2400" i="1" dirty="0"/>
              <a:t>A</a:t>
            </a:r>
            <a:r>
              <a:rPr lang="en-US" sz="2400" dirty="0"/>
              <a:t> </a:t>
            </a:r>
            <a:r>
              <a:rPr lang="en-US" sz="2400" dirty="0">
                <a:sym typeface="Symbol" charset="2"/>
              </a:rPr>
              <a:t> </a:t>
            </a:r>
            <a:r>
              <a:rPr lang="en-US" sz="2400" i="1" dirty="0"/>
              <a:t>B</a:t>
            </a:r>
            <a:r>
              <a:rPr lang="en-US" sz="2400" dirty="0"/>
              <a:t>) = P(</a:t>
            </a:r>
            <a:r>
              <a:rPr lang="en-US" sz="2400" i="1" dirty="0"/>
              <a:t>A</a:t>
            </a:r>
            <a:r>
              <a:rPr lang="en-US" sz="2400" dirty="0"/>
              <a:t>) + P(</a:t>
            </a:r>
            <a:r>
              <a:rPr lang="en-US" sz="2400" i="1" dirty="0"/>
              <a:t>B</a:t>
            </a:r>
            <a:r>
              <a:rPr lang="en-US" sz="2400" dirty="0"/>
              <a:t>) - P(</a:t>
            </a:r>
            <a:r>
              <a:rPr lang="en-US" sz="2400" i="1" dirty="0"/>
              <a:t>A</a:t>
            </a:r>
            <a:r>
              <a:rPr lang="en-US" sz="2400" dirty="0"/>
              <a:t> </a:t>
            </a:r>
            <a:r>
              <a:rPr lang="en-US" sz="2400" dirty="0">
                <a:sym typeface="Symbol" charset="2"/>
              </a:rPr>
              <a:t></a:t>
            </a:r>
            <a:r>
              <a:rPr lang="en-US" sz="2400" dirty="0"/>
              <a:t> </a:t>
            </a:r>
            <a:r>
              <a:rPr lang="en-US" sz="2400" i="1" dirty="0"/>
              <a:t>B</a:t>
            </a:r>
            <a:r>
              <a:rPr lang="en-US" sz="2400" dirty="0"/>
              <a:t>)
</a:t>
            </a:r>
            <a:endParaRPr lang="en-US" sz="2400" dirty="0">
              <a:sym typeface="Symbol" charset="2"/>
            </a:endParaRPr>
          </a:p>
        </p:txBody>
      </p:sp>
      <p:pic>
        <p:nvPicPr>
          <p:cNvPr id="1502212" name="Picture 4" descr="axiom3-venn"/>
          <p:cNvPicPr>
            <a:picLocks noChangeAspect="1" noChangeArrowheads="1"/>
          </p:cNvPicPr>
          <p:nvPr/>
        </p:nvPicPr>
        <p:blipFill>
          <a:blip r:embed="rId3"/>
          <a:srcRect/>
          <a:stretch>
            <a:fillRect/>
          </a:stretch>
        </p:blipFill>
        <p:spPr bwMode="auto">
          <a:xfrm>
            <a:off x="5697538" y="3707249"/>
            <a:ext cx="3233737" cy="2135188"/>
          </a:xfrm>
          <a:prstGeom prst="rect">
            <a:avLst/>
          </a:prstGeom>
          <a:noFill/>
        </p:spPr>
      </p:pic>
      <p:pic>
        <p:nvPicPr>
          <p:cNvPr id="1502230" name="Picture 22"/>
          <p:cNvPicPr>
            <a:picLocks noChangeAspect="1" noChangeArrowheads="1"/>
          </p:cNvPicPr>
          <p:nvPr/>
        </p:nvPicPr>
        <p:blipFill>
          <a:blip r:embed="rId4"/>
          <a:srcRect/>
          <a:stretch>
            <a:fillRect/>
          </a:stretch>
        </p:blipFill>
        <p:spPr bwMode="auto">
          <a:xfrm>
            <a:off x="3589048" y="4774843"/>
            <a:ext cx="581025" cy="569912"/>
          </a:xfrm>
          <a:prstGeom prst="rect">
            <a:avLst/>
          </a:prstGeom>
          <a:noFill/>
          <a:ln w="9525">
            <a:noFill/>
            <a:miter lim="800000"/>
            <a:headEnd/>
            <a:tailEnd/>
          </a:ln>
          <a:effectLst/>
        </p:spPr>
      </p:pic>
      <p:pic>
        <p:nvPicPr>
          <p:cNvPr id="1502231" name="Picture 23" descr="Picture clipping"/>
          <p:cNvPicPr>
            <a:picLocks noChangeAspect="1" noChangeArrowheads="1"/>
          </p:cNvPicPr>
          <p:nvPr/>
        </p:nvPicPr>
        <p:blipFill>
          <a:blip r:embed="rId5"/>
          <a:srcRect/>
          <a:stretch>
            <a:fillRect/>
          </a:stretch>
        </p:blipFill>
        <p:spPr bwMode="auto">
          <a:xfrm>
            <a:off x="1425703" y="4774843"/>
            <a:ext cx="441325" cy="427037"/>
          </a:xfrm>
          <a:prstGeom prst="rect">
            <a:avLst/>
          </a:prstGeom>
          <a:noFill/>
        </p:spPr>
      </p:pic>
    </p:spTree>
    <p:extLst>
      <p:ext uri="{BB962C8B-B14F-4D97-AF65-F5344CB8AC3E}">
        <p14:creationId xmlns:p14="http://schemas.microsoft.com/office/powerpoint/2010/main" val="413516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2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022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022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022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022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5022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50221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502211">
                                            <p:txEl>
                                              <p:pRg st="7" end="7"/>
                                            </p:txEl>
                                          </p:spTgt>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150223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502211">
                                            <p:txEl>
                                              <p:pRg st="8" end="8"/>
                                            </p:txEl>
                                          </p:spTgt>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0"/>
                                          </p:stCondLst>
                                        </p:cTn>
                                        <p:tgtEl>
                                          <p:spTgt spid="15022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502211">
                                            <p:txEl>
                                              <p:pRg st="9" end="9"/>
                                            </p:txEl>
                                          </p:spTgt>
                                        </p:tgtEl>
                                        <p:attrNameLst>
                                          <p:attrName>style.visibility</p:attrName>
                                        </p:attrNameLst>
                                      </p:cBhvr>
                                      <p:to>
                                        <p:strVal val="visible"/>
                                      </p:to>
                                    </p:set>
                                  </p:childTnLst>
                                </p:cTn>
                              </p:par>
                            </p:childTnLst>
                          </p:cTn>
                        </p:par>
                        <p:par>
                          <p:cTn id="43" fill="hold">
                            <p:stCondLst>
                              <p:cond delay="500"/>
                            </p:stCondLst>
                            <p:childTnLst>
                              <p:par>
                                <p:cTn id="44" presetID="1" presetClass="entr" presetSubtype="0" fill="hold" nodeType="afterEffect">
                                  <p:stCondLst>
                                    <p:cond delay="0"/>
                                  </p:stCondLst>
                                  <p:childTnLst>
                                    <p:set>
                                      <p:cBhvr>
                                        <p:cTn id="45" dur="1" fill="hold">
                                          <p:stCondLst>
                                            <p:cond delay="499"/>
                                          </p:stCondLst>
                                        </p:cTn>
                                        <p:tgtEl>
                                          <p:spTgt spid="1502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221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4258" name="Rectangle 2"/>
          <p:cNvSpPr>
            <a:spLocks noGrp="1" noChangeArrowheads="1"/>
          </p:cNvSpPr>
          <p:nvPr>
            <p:ph type="title"/>
          </p:nvPr>
        </p:nvSpPr>
        <p:spPr>
          <a:xfrm>
            <a:off x="709464" y="215669"/>
            <a:ext cx="7772400" cy="1022350"/>
          </a:xfrm>
        </p:spPr>
        <p:txBody>
          <a:bodyPr/>
          <a:lstStyle/>
          <a:p>
            <a:r>
              <a:rPr lang="en-US" sz="4000" dirty="0"/>
              <a:t>More on Probability</a:t>
            </a:r>
          </a:p>
        </p:txBody>
      </p:sp>
      <p:sp>
        <p:nvSpPr>
          <p:cNvPr id="1504259" name="Rectangle 3"/>
          <p:cNvSpPr>
            <a:spLocks noGrp="1" noChangeArrowheads="1"/>
          </p:cNvSpPr>
          <p:nvPr>
            <p:ph idx="1"/>
          </p:nvPr>
        </p:nvSpPr>
        <p:spPr>
          <a:xfrm>
            <a:off x="562420" y="1459327"/>
            <a:ext cx="8378825" cy="4940412"/>
          </a:xfrm>
        </p:spPr>
        <p:txBody>
          <a:bodyPr>
            <a:normAutofit/>
          </a:bodyPr>
          <a:lstStyle/>
          <a:p>
            <a:pPr>
              <a:lnSpc>
                <a:spcPct val="90000"/>
              </a:lnSpc>
            </a:pPr>
            <a:r>
              <a:rPr lang="en-US" sz="2400" dirty="0" err="1"/>
              <a:t>P(</a:t>
            </a:r>
            <a:r>
              <a:rPr lang="en-US" sz="2400" i="1" dirty="0" err="1"/>
              <a:t>x</a:t>
            </a:r>
            <a:r>
              <a:rPr lang="en-US" sz="2400" dirty="0" err="1">
                <a:sym typeface="Symbol" charset="2"/>
              </a:rPr>
              <a:t></a:t>
            </a:r>
            <a:r>
              <a:rPr lang="en-US" sz="2400" i="1" dirty="0" err="1">
                <a:sym typeface="Symbol" charset="2"/>
              </a:rPr>
              <a:t>y</a:t>
            </a:r>
            <a:r>
              <a:rPr lang="en-US" sz="2400" dirty="0">
                <a:sym typeface="Symbol" charset="2"/>
              </a:rPr>
              <a:t>)=</a:t>
            </a:r>
            <a:r>
              <a:rPr lang="en-US" sz="2400" dirty="0" err="1">
                <a:sym typeface="Symbol" charset="2"/>
              </a:rPr>
              <a:t>P(</a:t>
            </a:r>
            <a:r>
              <a:rPr lang="en-US" sz="2400" i="1" dirty="0" err="1">
                <a:sym typeface="Symbol" charset="2"/>
              </a:rPr>
              <a:t>x</a:t>
            </a:r>
            <a:r>
              <a:rPr lang="en-US" sz="2400" dirty="0" err="1">
                <a:sym typeface="Symbol" charset="2"/>
              </a:rPr>
              <a:t>)P(</a:t>
            </a:r>
            <a:r>
              <a:rPr lang="en-US" sz="2400" i="1" dirty="0" err="1">
                <a:sym typeface="Symbol" charset="2"/>
              </a:rPr>
              <a:t>y</a:t>
            </a:r>
            <a:r>
              <a:rPr lang="en-US" sz="2400" dirty="0">
                <a:sym typeface="Symbol" charset="2"/>
              </a:rPr>
              <a:t>) i</a:t>
            </a:r>
            <a:r>
              <a:rPr lang="en-US" sz="2400" dirty="0"/>
              <a:t>f </a:t>
            </a:r>
            <a:r>
              <a:rPr lang="en-US" sz="2400" i="1" dirty="0" err="1"/>
              <a:t>x</a:t>
            </a:r>
            <a:r>
              <a:rPr lang="en-US" sz="2400" dirty="0"/>
              <a:t> and </a:t>
            </a:r>
            <a:r>
              <a:rPr lang="en-US" sz="2400" i="1" dirty="0" err="1"/>
              <a:t>y</a:t>
            </a:r>
            <a:r>
              <a:rPr lang="en-US" sz="2400" dirty="0"/>
              <a:t> are </a:t>
            </a:r>
            <a:r>
              <a:rPr lang="en-US" sz="2400" i="1" dirty="0"/>
              <a:t>independent</a:t>
            </a:r>
          </a:p>
          <a:p>
            <a:pPr lvl="1">
              <a:lnSpc>
                <a:spcPct val="90000"/>
              </a:lnSpc>
            </a:pPr>
            <a:r>
              <a:rPr lang="en-US" sz="2000" dirty="0">
                <a:sym typeface="Symbol" charset="2"/>
              </a:rPr>
              <a:t>P(</a:t>
            </a:r>
            <a:r>
              <a:rPr lang="en-US" sz="2000" i="1" dirty="0">
                <a:sym typeface="Symbol" charset="2"/>
              </a:rPr>
              <a:t>heads</a:t>
            </a:r>
            <a:r>
              <a:rPr lang="en-US" sz="2000" baseline="30000" dirty="0">
                <a:sym typeface="Symbol" charset="2"/>
              </a:rPr>
              <a:t>1</a:t>
            </a:r>
            <a:r>
              <a:rPr lang="en-US" sz="2000" dirty="0">
                <a:sym typeface="Symbol" charset="2"/>
              </a:rPr>
              <a:t></a:t>
            </a:r>
            <a:r>
              <a:rPr lang="en-US" sz="2000" i="1" dirty="0">
                <a:sym typeface="Symbol" charset="2"/>
              </a:rPr>
              <a:t>heads</a:t>
            </a:r>
            <a:r>
              <a:rPr lang="en-US" sz="2000" baseline="30000" dirty="0">
                <a:sym typeface="Symbol" charset="2"/>
              </a:rPr>
              <a:t>2</a:t>
            </a:r>
            <a:r>
              <a:rPr lang="en-US" sz="2000" dirty="0">
                <a:sym typeface="Symbol" charset="2"/>
              </a:rPr>
              <a:t>)=P(</a:t>
            </a:r>
            <a:r>
              <a:rPr lang="en-US" sz="2000" i="1" dirty="0">
                <a:sym typeface="Symbol" charset="2"/>
              </a:rPr>
              <a:t>heads</a:t>
            </a:r>
            <a:r>
              <a:rPr lang="en-US" sz="2000" baseline="30000" dirty="0">
                <a:sym typeface="Symbol" charset="2"/>
              </a:rPr>
              <a:t>1</a:t>
            </a:r>
            <a:r>
              <a:rPr lang="en-US" sz="2000" dirty="0">
                <a:sym typeface="Symbol" charset="2"/>
              </a:rPr>
              <a:t>)P(</a:t>
            </a:r>
            <a:r>
              <a:rPr lang="en-US" sz="2000" i="1" dirty="0">
                <a:sym typeface="Symbol" charset="2"/>
              </a:rPr>
              <a:t>heads</a:t>
            </a:r>
            <a:r>
              <a:rPr lang="en-US" sz="2000" baseline="30000" dirty="0">
                <a:sym typeface="Symbol" charset="2"/>
              </a:rPr>
              <a:t>2</a:t>
            </a:r>
            <a:r>
              <a:rPr lang="en-US" sz="2000" dirty="0">
                <a:sym typeface="Symbol" charset="2"/>
              </a:rPr>
              <a:t>)=.5*.5=.25</a:t>
            </a:r>
          </a:p>
          <a:p>
            <a:pPr lvl="1">
              <a:lnSpc>
                <a:spcPct val="90000"/>
              </a:lnSpc>
            </a:pPr>
            <a:r>
              <a:rPr lang="en-US" sz="2000" dirty="0" err="1"/>
              <a:t>P(</a:t>
            </a:r>
            <a:r>
              <a:rPr lang="en-US" sz="2000" i="1" dirty="0" err="1"/>
              <a:t>AinCourse</a:t>
            </a:r>
            <a:r>
              <a:rPr lang="en-US" sz="2000" dirty="0" err="1">
                <a:sym typeface="Symbol" charset="2"/>
              </a:rPr>
              <a:t></a:t>
            </a:r>
            <a:r>
              <a:rPr lang="en-US" sz="2000" i="1" dirty="0" err="1">
                <a:sym typeface="Symbol" charset="2"/>
              </a:rPr>
              <a:t>Raining</a:t>
            </a:r>
            <a:r>
              <a:rPr lang="en-US" sz="2000" dirty="0">
                <a:sym typeface="Symbol" charset="2"/>
              </a:rPr>
              <a:t>)=</a:t>
            </a:r>
            <a:r>
              <a:rPr lang="en-US" sz="2000" dirty="0" err="1">
                <a:sym typeface="Symbol" charset="2"/>
              </a:rPr>
              <a:t>P(</a:t>
            </a:r>
            <a:r>
              <a:rPr lang="en-US" sz="2000" i="1" dirty="0" err="1">
                <a:sym typeface="Symbol" charset="2"/>
              </a:rPr>
              <a:t>AinCourse</a:t>
            </a:r>
            <a:r>
              <a:rPr lang="en-US" sz="2000" dirty="0" err="1">
                <a:sym typeface="Symbol" charset="2"/>
              </a:rPr>
              <a:t>)P(</a:t>
            </a:r>
            <a:r>
              <a:rPr lang="en-US" sz="2000" i="1" dirty="0" err="1">
                <a:sym typeface="Symbol" charset="2"/>
              </a:rPr>
              <a:t>Raining</a:t>
            </a:r>
            <a:r>
              <a:rPr lang="en-US" sz="2000" dirty="0">
                <a:sym typeface="Symbol" charset="2"/>
              </a:rPr>
              <a:t>)</a:t>
            </a:r>
          </a:p>
          <a:p>
            <a:pPr lvl="1">
              <a:lnSpc>
                <a:spcPct val="90000"/>
              </a:lnSpc>
            </a:pPr>
            <a:r>
              <a:rPr lang="en-US" sz="2000" i="1" dirty="0">
                <a:sym typeface="Symbol" charset="2"/>
              </a:rPr>
              <a:t>No general way to compute when not independent, except…</a:t>
            </a:r>
          </a:p>
          <a:p>
            <a:pPr lvl="1">
              <a:lnSpc>
                <a:spcPct val="90000"/>
              </a:lnSpc>
            </a:pPr>
            <a:endParaRPr lang="en-US" sz="2000" i="1" dirty="0">
              <a:sym typeface="Symbol" charset="2"/>
            </a:endParaRPr>
          </a:p>
          <a:p>
            <a:pPr>
              <a:lnSpc>
                <a:spcPct val="90000"/>
              </a:lnSpc>
            </a:pPr>
            <a:r>
              <a:rPr lang="en-US" sz="2400" dirty="0" err="1">
                <a:sym typeface="Symbol" charset="2"/>
              </a:rPr>
              <a:t>P(</a:t>
            </a:r>
            <a:r>
              <a:rPr lang="en-US" sz="2400" i="1" dirty="0" err="1">
                <a:sym typeface="Symbol" charset="2"/>
              </a:rPr>
              <a:t>x</a:t>
            </a:r>
            <a:r>
              <a:rPr lang="en-US" sz="2400" dirty="0" err="1">
                <a:sym typeface="Symbol" charset="2"/>
              </a:rPr>
              <a:t></a:t>
            </a:r>
            <a:r>
              <a:rPr lang="en-US" sz="2400" i="1" dirty="0" err="1">
                <a:sym typeface="Symbol" charset="2"/>
              </a:rPr>
              <a:t>y</a:t>
            </a:r>
            <a:r>
              <a:rPr lang="en-US" sz="2400" dirty="0">
                <a:sym typeface="Symbol" charset="2"/>
              </a:rPr>
              <a:t>)=0 if </a:t>
            </a:r>
            <a:r>
              <a:rPr lang="en-US" sz="2400" i="1" dirty="0" err="1">
                <a:sym typeface="Symbol" charset="2"/>
              </a:rPr>
              <a:t>x</a:t>
            </a:r>
            <a:r>
              <a:rPr lang="en-US" sz="2400" dirty="0">
                <a:sym typeface="Symbol" charset="2"/>
              </a:rPr>
              <a:t> and </a:t>
            </a:r>
            <a:r>
              <a:rPr lang="en-US" sz="2400" i="1" dirty="0" err="1">
                <a:sym typeface="Symbol" charset="2"/>
              </a:rPr>
              <a:t>y</a:t>
            </a:r>
            <a:r>
              <a:rPr lang="en-US" sz="2400" dirty="0">
                <a:sym typeface="Symbol" charset="2"/>
              </a:rPr>
              <a:t> are </a:t>
            </a:r>
            <a:r>
              <a:rPr lang="en-US" sz="2400" i="1" dirty="0">
                <a:sym typeface="Symbol" charset="2"/>
              </a:rPr>
              <a:t>mutually exclusive</a:t>
            </a:r>
          </a:p>
          <a:p>
            <a:pPr lvl="1">
              <a:lnSpc>
                <a:spcPct val="90000"/>
              </a:lnSpc>
            </a:pPr>
            <a:r>
              <a:rPr lang="en-US" sz="2000" dirty="0" err="1">
                <a:sym typeface="Symbol" charset="2"/>
              </a:rPr>
              <a:t>P(</a:t>
            </a:r>
            <a:r>
              <a:rPr lang="en-US" sz="2000" i="1" dirty="0" err="1">
                <a:sym typeface="Symbol" charset="2"/>
              </a:rPr>
              <a:t>AinCourse</a:t>
            </a:r>
            <a:r>
              <a:rPr lang="en-US" sz="2000" dirty="0" err="1">
                <a:sym typeface="Symbol" charset="2"/>
              </a:rPr>
              <a:t></a:t>
            </a:r>
            <a:r>
              <a:rPr lang="en-US" sz="2000" i="1" dirty="0" err="1">
                <a:sym typeface="Symbol" charset="2"/>
              </a:rPr>
              <a:t>BinCourse</a:t>
            </a:r>
            <a:r>
              <a:rPr lang="en-US" sz="2000" dirty="0">
                <a:sym typeface="Symbol" charset="2"/>
              </a:rPr>
              <a:t>)=0</a:t>
            </a:r>
          </a:p>
          <a:p>
            <a:pPr lvl="1">
              <a:lnSpc>
                <a:spcPct val="90000"/>
              </a:lnSpc>
            </a:pPr>
            <a:r>
              <a:rPr lang="en-US" sz="2000" dirty="0" err="1">
                <a:sym typeface="Symbol" charset="2"/>
              </a:rPr>
              <a:t>P(</a:t>
            </a:r>
            <a:r>
              <a:rPr lang="en-US" sz="2000" i="1" dirty="0" err="1">
                <a:sym typeface="Symbol" charset="2"/>
              </a:rPr>
              <a:t>x</a:t>
            </a:r>
            <a:r>
              <a:rPr lang="en-US" sz="2000" dirty="0" err="1">
                <a:sym typeface="Symbol" charset="2"/>
              </a:rPr>
              <a:t></a:t>
            </a:r>
            <a:r>
              <a:rPr lang="en-US" sz="2000" i="1" dirty="0" err="1">
                <a:sym typeface="Symbol" charset="2"/>
              </a:rPr>
              <a:t>x</a:t>
            </a:r>
            <a:r>
              <a:rPr lang="en-US" sz="2000" dirty="0">
                <a:sym typeface="Symbol" charset="2"/>
              </a:rPr>
              <a:t>)=0</a:t>
            </a:r>
          </a:p>
          <a:p>
            <a:pPr lvl="1">
              <a:lnSpc>
                <a:spcPct val="90000"/>
              </a:lnSpc>
            </a:pPr>
            <a:r>
              <a:rPr lang="en-US" sz="2000" dirty="0">
                <a:sym typeface="Symbol" charset="2"/>
              </a:rPr>
              <a:t>Makes P(</a:t>
            </a:r>
            <a:r>
              <a:rPr lang="en-US" sz="2000" i="1" dirty="0" err="1">
                <a:sym typeface="Symbol" charset="2"/>
              </a:rPr>
              <a:t>x</a:t>
            </a:r>
            <a:r>
              <a:rPr lang="en-US" sz="2000" dirty="0" err="1">
                <a:sym typeface="Symbol" charset="2"/>
              </a:rPr>
              <a:t></a:t>
            </a:r>
            <a:r>
              <a:rPr lang="en-US" sz="2000" i="1" dirty="0" err="1">
                <a:sym typeface="Symbol" charset="2"/>
              </a:rPr>
              <a:t>y</a:t>
            </a:r>
            <a:r>
              <a:rPr lang="en-US" sz="2000" dirty="0">
                <a:sym typeface="Symbol" charset="2"/>
              </a:rPr>
              <a:t>)=P(</a:t>
            </a:r>
            <a:r>
              <a:rPr lang="en-US" sz="2000" i="1" dirty="0">
                <a:sym typeface="Symbol" charset="2"/>
              </a:rPr>
              <a:t>x</a:t>
            </a:r>
            <a:r>
              <a:rPr lang="en-US" sz="2000" dirty="0">
                <a:sym typeface="Symbol" charset="2"/>
              </a:rPr>
              <a:t>)+P(</a:t>
            </a:r>
            <a:r>
              <a:rPr lang="en-US" sz="2000" i="1" dirty="0">
                <a:sym typeface="Symbol" charset="2"/>
              </a:rPr>
              <a:t>y</a:t>
            </a:r>
            <a:r>
              <a:rPr lang="en-US" sz="2000" dirty="0">
                <a:sym typeface="Symbol" charset="2"/>
              </a:rPr>
              <a:t>) by Axiom 3</a:t>
            </a:r>
          </a:p>
        </p:txBody>
      </p:sp>
      <p:grpSp>
        <p:nvGrpSpPr>
          <p:cNvPr id="1504262" name="Group 6"/>
          <p:cNvGrpSpPr>
            <a:grpSpLocks/>
          </p:cNvGrpSpPr>
          <p:nvPr/>
        </p:nvGrpSpPr>
        <p:grpSpPr bwMode="auto">
          <a:xfrm>
            <a:off x="5920581" y="4343074"/>
            <a:ext cx="1325563" cy="620713"/>
            <a:chOff x="4410" y="2155"/>
            <a:chExt cx="835" cy="391"/>
          </a:xfrm>
        </p:grpSpPr>
        <p:sp>
          <p:nvSpPr>
            <p:cNvPr id="1504260" name="Oval 4"/>
            <p:cNvSpPr>
              <a:spLocks noChangeArrowheads="1"/>
            </p:cNvSpPr>
            <p:nvPr/>
          </p:nvSpPr>
          <p:spPr bwMode="auto">
            <a:xfrm>
              <a:off x="4410" y="2156"/>
              <a:ext cx="400" cy="39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04261" name="Oval 5"/>
            <p:cNvSpPr>
              <a:spLocks noChangeArrowheads="1"/>
            </p:cNvSpPr>
            <p:nvPr/>
          </p:nvSpPr>
          <p:spPr bwMode="auto">
            <a:xfrm>
              <a:off x="4845" y="2155"/>
              <a:ext cx="400" cy="390"/>
            </a:xfrm>
            <a:prstGeom prst="ellipse">
              <a:avLst/>
            </a:prstGeom>
            <a:solidFill>
              <a:srgbClr val="04F304"/>
            </a:solidFill>
            <a:ln w="9525">
              <a:solidFill>
                <a:schemeClr val="tx1"/>
              </a:solidFill>
              <a:round/>
              <a:headEnd/>
              <a:tailEnd/>
            </a:ln>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75679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42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042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04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042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0425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5042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50425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04259">
                                            <p:txEl>
                                              <p:pRg st="8" end="8"/>
                                            </p:txEl>
                                          </p:spTgt>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1504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425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4258" name="Rectangle 2"/>
          <p:cNvSpPr>
            <a:spLocks noGrp="1" noChangeArrowheads="1"/>
          </p:cNvSpPr>
          <p:nvPr>
            <p:ph type="title"/>
          </p:nvPr>
        </p:nvSpPr>
        <p:spPr>
          <a:xfrm>
            <a:off x="709464" y="215669"/>
            <a:ext cx="7772400" cy="1022350"/>
          </a:xfrm>
        </p:spPr>
        <p:txBody>
          <a:bodyPr/>
          <a:lstStyle/>
          <a:p>
            <a:r>
              <a:rPr lang="en-US" sz="4000" dirty="0"/>
              <a:t>More on Probability</a:t>
            </a:r>
          </a:p>
        </p:txBody>
      </p:sp>
      <p:sp>
        <p:nvSpPr>
          <p:cNvPr id="1504259" name="Rectangle 3"/>
          <p:cNvSpPr>
            <a:spLocks noGrp="1" noChangeArrowheads="1"/>
          </p:cNvSpPr>
          <p:nvPr>
            <p:ph idx="1"/>
          </p:nvPr>
        </p:nvSpPr>
        <p:spPr>
          <a:xfrm>
            <a:off x="562420" y="1448187"/>
            <a:ext cx="8378825" cy="4951551"/>
          </a:xfrm>
        </p:spPr>
        <p:txBody>
          <a:bodyPr>
            <a:normAutofit/>
          </a:bodyPr>
          <a:lstStyle/>
          <a:p>
            <a:pPr>
              <a:lnSpc>
                <a:spcPct val="90000"/>
              </a:lnSpc>
            </a:pPr>
            <a:r>
              <a:rPr lang="en-US" sz="2400" dirty="0">
                <a:sym typeface="Symbol" charset="2"/>
              </a:rPr>
              <a:t>P(</a:t>
            </a:r>
            <a:r>
              <a:rPr lang="en-US" sz="2400" i="1" dirty="0">
                <a:sym typeface="Symbol" charset="2"/>
              </a:rPr>
              <a:t>x</a:t>
            </a:r>
            <a:r>
              <a:rPr lang="en-US" sz="2400" dirty="0">
                <a:sym typeface="Symbol" charset="2"/>
              </a:rPr>
              <a:t>)=P(</a:t>
            </a:r>
            <a:r>
              <a:rPr lang="en-US" sz="2400" i="1" dirty="0">
                <a:sym typeface="Symbol" charset="2"/>
              </a:rPr>
              <a:t>y</a:t>
            </a:r>
            <a:r>
              <a:rPr lang="en-US" sz="2400" dirty="0">
                <a:sym typeface="Symbol" charset="2"/>
              </a:rPr>
              <a:t>) if </a:t>
            </a:r>
            <a:r>
              <a:rPr lang="en-US" sz="2400" i="1" dirty="0">
                <a:sym typeface="Symbol" charset="2"/>
              </a:rPr>
              <a:t>x</a:t>
            </a:r>
            <a:r>
              <a:rPr lang="en-US" sz="2400" dirty="0">
                <a:sym typeface="Symbol" charset="2"/>
              </a:rPr>
              <a:t>=</a:t>
            </a:r>
            <a:r>
              <a:rPr lang="en-US" sz="2400" i="1" dirty="0">
                <a:sym typeface="Symbol" charset="2"/>
              </a:rPr>
              <a:t>y</a:t>
            </a:r>
            <a:r>
              <a:rPr lang="en-US" sz="2400" dirty="0">
                <a:sym typeface="Symbol" charset="2"/>
              </a:rPr>
              <a:t> (logically equivalent)</a:t>
            </a:r>
          </a:p>
          <a:p>
            <a:pPr>
              <a:lnSpc>
                <a:spcPct val="90000"/>
              </a:lnSpc>
            </a:pPr>
            <a:endParaRPr lang="en-US" sz="2400" dirty="0">
              <a:sym typeface="Symbol" charset="2"/>
            </a:endParaRPr>
          </a:p>
          <a:p>
            <a:pPr>
              <a:lnSpc>
                <a:spcPct val="90000"/>
              </a:lnSpc>
            </a:pPr>
            <a:r>
              <a:rPr lang="en-US" sz="2400" dirty="0">
                <a:sym typeface="Symbol" charset="2"/>
              </a:rPr>
              <a:t>P(</a:t>
            </a:r>
            <a:r>
              <a:rPr lang="en-US" sz="2400" i="1" dirty="0">
                <a:sym typeface="Symbol" charset="2"/>
              </a:rPr>
              <a:t>x</a:t>
            </a:r>
            <a:r>
              <a:rPr lang="en-US" sz="2400" i="1" baseline="-25000" dirty="0">
                <a:sym typeface="Symbol" charset="2"/>
              </a:rPr>
              <a:t>1</a:t>
            </a:r>
            <a:r>
              <a:rPr lang="en-US" sz="2400" dirty="0">
                <a:sym typeface="Symbol" charset="2"/>
              </a:rPr>
              <a:t>…</a:t>
            </a:r>
            <a:r>
              <a:rPr lang="en-US" sz="2400" dirty="0" err="1">
                <a:sym typeface="Symbol" charset="2"/>
              </a:rPr>
              <a:t></a:t>
            </a:r>
            <a:r>
              <a:rPr lang="en-US" sz="2400" i="1" dirty="0" err="1">
                <a:sym typeface="Symbol" charset="2"/>
              </a:rPr>
              <a:t>x</a:t>
            </a:r>
            <a:r>
              <a:rPr lang="en-US" sz="2400" i="1" baseline="-25000" dirty="0" err="1">
                <a:sym typeface="Symbol" charset="2"/>
              </a:rPr>
              <a:t>n</a:t>
            </a:r>
            <a:r>
              <a:rPr lang="en-US" sz="2400" dirty="0">
                <a:sym typeface="Symbol" charset="2"/>
              </a:rPr>
              <a:t>)=1 if the </a:t>
            </a:r>
            <a:r>
              <a:rPr lang="en-US" sz="2400" i="1" dirty="0">
                <a:sym typeface="Symbol" charset="2"/>
              </a:rPr>
              <a:t>x</a:t>
            </a:r>
            <a:r>
              <a:rPr lang="en-US" sz="2400" i="1" baseline="-25000" dirty="0">
                <a:sym typeface="Symbol" charset="2"/>
              </a:rPr>
              <a:t>i</a:t>
            </a:r>
            <a:r>
              <a:rPr lang="en-US" sz="2400" dirty="0">
                <a:sym typeface="Symbol" charset="2"/>
              </a:rPr>
              <a:t>’s are </a:t>
            </a:r>
            <a:r>
              <a:rPr lang="en-US" sz="2400" i="1" dirty="0">
                <a:sym typeface="Symbol" charset="2"/>
              </a:rPr>
              <a:t>exhaustive</a:t>
            </a:r>
          </a:p>
          <a:p>
            <a:pPr lvl="1">
              <a:lnSpc>
                <a:spcPct val="90000"/>
              </a:lnSpc>
            </a:pPr>
            <a:r>
              <a:rPr lang="en-US" sz="2000" dirty="0" err="1">
                <a:sym typeface="Symbol" charset="2"/>
              </a:rPr>
              <a:t>P(</a:t>
            </a:r>
            <a:r>
              <a:rPr lang="en-US" sz="2000" i="1" dirty="0" err="1">
                <a:sym typeface="Symbol" charset="2"/>
              </a:rPr>
              <a:t>heads</a:t>
            </a:r>
            <a:r>
              <a:rPr lang="en-US" sz="2000" dirty="0">
                <a:sym typeface="Symbol" charset="2"/>
              </a:rPr>
              <a:t> </a:t>
            </a:r>
            <a:r>
              <a:rPr lang="en-US" sz="2000" dirty="0" err="1">
                <a:sym typeface="Symbol" charset="2"/>
              </a:rPr>
              <a:t></a:t>
            </a:r>
            <a:r>
              <a:rPr lang="en-US" sz="2000" dirty="0">
                <a:sym typeface="Symbol" charset="2"/>
              </a:rPr>
              <a:t> </a:t>
            </a:r>
            <a:r>
              <a:rPr lang="en-US" sz="2000" i="1" dirty="0">
                <a:sym typeface="Symbol" charset="2"/>
              </a:rPr>
              <a:t>tails</a:t>
            </a:r>
            <a:r>
              <a:rPr lang="en-US" sz="2000" dirty="0">
                <a:sym typeface="Symbol" charset="2"/>
              </a:rPr>
              <a:t>)=1</a:t>
            </a:r>
          </a:p>
          <a:p>
            <a:pPr lvl="1">
              <a:lnSpc>
                <a:spcPct val="90000"/>
              </a:lnSpc>
            </a:pPr>
            <a:r>
              <a:rPr lang="en-US" sz="2000" dirty="0">
                <a:sym typeface="Symbol" charset="2"/>
              </a:rPr>
              <a:t> P(</a:t>
            </a:r>
            <a:r>
              <a:rPr lang="en-US" sz="2000" i="1" dirty="0">
                <a:sym typeface="Symbol" charset="2"/>
              </a:rPr>
              <a:t>x</a:t>
            </a:r>
            <a:r>
              <a:rPr lang="en-US" sz="2000" dirty="0">
                <a:sym typeface="Symbol" charset="2"/>
              </a:rPr>
              <a:t></a:t>
            </a:r>
            <a:r>
              <a:rPr lang="en-US" sz="2000" i="1" dirty="0">
                <a:sym typeface="Symbol" charset="2"/>
              </a:rPr>
              <a:t>x</a:t>
            </a:r>
            <a:r>
              <a:rPr lang="en-US" sz="2000" dirty="0">
                <a:sym typeface="Symbol" charset="2"/>
              </a:rPr>
              <a:t>)=1</a:t>
            </a:r>
          </a:p>
          <a:p>
            <a:pPr lvl="1">
              <a:lnSpc>
                <a:spcPct val="90000"/>
              </a:lnSpc>
            </a:pPr>
            <a:endParaRPr lang="en-US" sz="2000" dirty="0">
              <a:sym typeface="Symbol" charset="2"/>
            </a:endParaRPr>
          </a:p>
          <a:p>
            <a:pPr>
              <a:lnSpc>
                <a:spcPct val="90000"/>
              </a:lnSpc>
            </a:pPr>
            <a:r>
              <a:rPr lang="en-US" sz="2400" dirty="0" err="1"/>
              <a:t>P(</a:t>
            </a:r>
            <a:r>
              <a:rPr lang="en-US" sz="2400" dirty="0" err="1">
                <a:sym typeface="Symbol" charset="2"/>
              </a:rPr>
              <a:t></a:t>
            </a:r>
            <a:r>
              <a:rPr lang="en-US" sz="2400" i="1" dirty="0" err="1">
                <a:sym typeface="Symbol" charset="2"/>
              </a:rPr>
              <a:t>x</a:t>
            </a:r>
            <a:r>
              <a:rPr lang="en-US" sz="2400" dirty="0">
                <a:sym typeface="Symbol" charset="2"/>
              </a:rPr>
              <a:t>)=1-P(</a:t>
            </a:r>
            <a:r>
              <a:rPr lang="en-US" sz="2400" i="1" dirty="0">
                <a:sym typeface="Symbol" charset="2"/>
              </a:rPr>
              <a:t>x</a:t>
            </a:r>
            <a:r>
              <a:rPr lang="en-US" sz="2400" dirty="0">
                <a:sym typeface="Symbol" charset="2"/>
              </a:rPr>
              <a:t>)</a:t>
            </a:r>
          </a:p>
          <a:p>
            <a:pPr lvl="1">
              <a:lnSpc>
                <a:spcPct val="90000"/>
              </a:lnSpc>
            </a:pPr>
            <a:r>
              <a:rPr lang="en-US" sz="2000" dirty="0">
                <a:sym typeface="Symbol" charset="2"/>
              </a:rPr>
              <a:t>1=</a:t>
            </a:r>
            <a:r>
              <a:rPr lang="en-US" sz="2000" dirty="0" err="1">
                <a:sym typeface="Symbol" charset="2"/>
              </a:rPr>
              <a:t>P(</a:t>
            </a:r>
            <a:r>
              <a:rPr lang="en-US" sz="2000" i="1" dirty="0" err="1">
                <a:sym typeface="Symbol" charset="2"/>
              </a:rPr>
              <a:t>x</a:t>
            </a:r>
            <a:r>
              <a:rPr lang="en-US" sz="2000" dirty="0" err="1">
                <a:sym typeface="Symbol" charset="2"/>
              </a:rPr>
              <a:t></a:t>
            </a:r>
            <a:r>
              <a:rPr lang="en-US" sz="2000" i="1" dirty="0" err="1">
                <a:sym typeface="Symbol" charset="2"/>
              </a:rPr>
              <a:t>x</a:t>
            </a:r>
            <a:r>
              <a:rPr lang="en-US" sz="2000" dirty="0">
                <a:sym typeface="Symbol" charset="2"/>
              </a:rPr>
              <a:t>)=</a:t>
            </a:r>
            <a:r>
              <a:rPr lang="en-US" sz="2000" dirty="0" err="1">
                <a:sym typeface="Symbol" charset="2"/>
              </a:rPr>
              <a:t>P(</a:t>
            </a:r>
            <a:r>
              <a:rPr lang="en-US" sz="2000" i="1" dirty="0" err="1">
                <a:sym typeface="Symbol" charset="2"/>
              </a:rPr>
              <a:t>x</a:t>
            </a:r>
            <a:r>
              <a:rPr lang="en-US" sz="2000" dirty="0" err="1">
                <a:sym typeface="Symbol" charset="2"/>
              </a:rPr>
              <a:t>)+P(</a:t>
            </a:r>
            <a:r>
              <a:rPr lang="en-US" sz="2000" i="1" dirty="0" err="1">
                <a:sym typeface="Symbol" charset="2"/>
              </a:rPr>
              <a:t>x</a:t>
            </a:r>
            <a:r>
              <a:rPr lang="en-US" sz="2000" dirty="0" err="1">
                <a:sym typeface="Symbol" charset="2"/>
              </a:rPr>
              <a:t>)-P(</a:t>
            </a:r>
            <a:r>
              <a:rPr lang="en-US" sz="2000" i="1" dirty="0" err="1">
                <a:sym typeface="Symbol" charset="2"/>
              </a:rPr>
              <a:t>x</a:t>
            </a:r>
            <a:r>
              <a:rPr lang="en-US" sz="2000" dirty="0" err="1">
                <a:sym typeface="Symbol" charset="2"/>
              </a:rPr>
              <a:t></a:t>
            </a:r>
            <a:r>
              <a:rPr lang="en-US" sz="2000" i="1" dirty="0" err="1">
                <a:sym typeface="Symbol" charset="2"/>
              </a:rPr>
              <a:t>x</a:t>
            </a:r>
            <a:r>
              <a:rPr lang="en-US" sz="2000" dirty="0">
                <a:sym typeface="Symbol" charset="2"/>
              </a:rPr>
              <a:t>)</a:t>
            </a:r>
          </a:p>
          <a:p>
            <a:pPr lvl="1">
              <a:lnSpc>
                <a:spcPct val="90000"/>
              </a:lnSpc>
            </a:pPr>
            <a:r>
              <a:rPr lang="en-US" sz="2000" dirty="0">
                <a:sym typeface="Symbol" charset="2"/>
              </a:rPr>
              <a:t>1=P(</a:t>
            </a:r>
            <a:r>
              <a:rPr lang="en-US" sz="2000" i="1" dirty="0">
                <a:sym typeface="Symbol" charset="2"/>
              </a:rPr>
              <a:t>x</a:t>
            </a:r>
            <a:r>
              <a:rPr lang="en-US" sz="2000" dirty="0">
                <a:sym typeface="Symbol" charset="2"/>
              </a:rPr>
              <a:t>)+P(</a:t>
            </a:r>
            <a:r>
              <a:rPr lang="en-US" sz="2000" i="1" dirty="0">
                <a:sym typeface="Symbol" charset="2"/>
              </a:rPr>
              <a:t>x</a:t>
            </a:r>
            <a:r>
              <a:rPr lang="en-US" sz="2000" dirty="0">
                <a:sym typeface="Symbol" charset="2"/>
              </a:rPr>
              <a:t>)-0</a:t>
            </a:r>
          </a:p>
          <a:p>
            <a:pPr lvl="1">
              <a:lnSpc>
                <a:spcPct val="90000"/>
              </a:lnSpc>
            </a:pPr>
            <a:r>
              <a:rPr lang="en-US" sz="2000" i="1" dirty="0">
                <a:sym typeface="Symbol" charset="2"/>
              </a:rPr>
              <a:t>In general, summing probabilities over any partition yields 1</a:t>
            </a:r>
          </a:p>
        </p:txBody>
      </p:sp>
    </p:spTree>
    <p:extLst>
      <p:ext uri="{BB962C8B-B14F-4D97-AF65-F5344CB8AC3E}">
        <p14:creationId xmlns:p14="http://schemas.microsoft.com/office/powerpoint/2010/main" val="63867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4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042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042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0425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0425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0425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0425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042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4259" grpId="0" build="p"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s561">
  <a:themeElements>
    <a:clrScheme name="Custom 3">
      <a:dk1>
        <a:srgbClr val="000000"/>
      </a:dk1>
      <a:lt1>
        <a:srgbClr val="FFFFFF"/>
      </a:lt1>
      <a:dk2>
        <a:srgbClr val="D1282E"/>
      </a:dk2>
      <a:lt2>
        <a:srgbClr val="C8C8B1"/>
      </a:lt2>
      <a:accent1>
        <a:srgbClr val="7A7A7A"/>
      </a:accent1>
      <a:accent2>
        <a:srgbClr val="0023AB"/>
      </a:accent2>
      <a:accent3>
        <a:srgbClr val="526DB0"/>
      </a:accent3>
      <a:accent4>
        <a:srgbClr val="989AAC"/>
      </a:accent4>
      <a:accent5>
        <a:srgbClr val="DC5924"/>
      </a:accent5>
      <a:accent6>
        <a:srgbClr val="B4B392"/>
      </a:accent6>
      <a:hlink>
        <a:srgbClr val="0023AB"/>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1_AI Spring 2015">
  <a:themeElements>
    <a:clrScheme name="Custom 3">
      <a:dk1>
        <a:srgbClr val="000000"/>
      </a:dk1>
      <a:lt1>
        <a:srgbClr val="FFFFFF"/>
      </a:lt1>
      <a:dk2>
        <a:srgbClr val="D1282E"/>
      </a:dk2>
      <a:lt2>
        <a:srgbClr val="C8C8B1"/>
      </a:lt2>
      <a:accent1>
        <a:srgbClr val="7A7A7A"/>
      </a:accent1>
      <a:accent2>
        <a:srgbClr val="0023AB"/>
      </a:accent2>
      <a:accent3>
        <a:srgbClr val="526DB0"/>
      </a:accent3>
      <a:accent4>
        <a:srgbClr val="989AAC"/>
      </a:accent4>
      <a:accent5>
        <a:srgbClr val="DC5924"/>
      </a:accent5>
      <a:accent6>
        <a:srgbClr val="B4B392"/>
      </a:accent6>
      <a:hlink>
        <a:srgbClr val="0023AB"/>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cs561.thmx</Template>
  <TotalTime>11906</TotalTime>
  <Words>2648</Words>
  <Application>Microsoft Office PowerPoint</Application>
  <PresentationFormat>On-screen Show (4:3)</PresentationFormat>
  <Paragraphs>364</Paragraphs>
  <Slides>34</Slides>
  <Notes>28</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cs561</vt:lpstr>
      <vt:lpstr>1_AI Spring 2015</vt:lpstr>
      <vt:lpstr>CSCI561 Fall 2017 Week 12 Discussion</vt:lpstr>
      <vt:lpstr>Uncertainty:  Coping with What You Don’t Grasp</vt:lpstr>
      <vt:lpstr>Example When to Leave for Airport?</vt:lpstr>
      <vt:lpstr>Logic and Uncertainty</vt:lpstr>
      <vt:lpstr>Probability</vt:lpstr>
      <vt:lpstr>Probability</vt:lpstr>
      <vt:lpstr>Basic Concepts of Probability</vt:lpstr>
      <vt:lpstr>More on Probability</vt:lpstr>
      <vt:lpstr>More on Probability</vt:lpstr>
      <vt:lpstr>Atomic Events</vt:lpstr>
      <vt:lpstr>Joint Probability Distribution</vt:lpstr>
      <vt:lpstr>Probabilistic Inference by Enumeration</vt:lpstr>
      <vt:lpstr>Inference of Complex Propositions</vt:lpstr>
      <vt:lpstr>Probabilities and Evidence</vt:lpstr>
      <vt:lpstr>Inference w/Conditional Probabilities</vt:lpstr>
      <vt:lpstr>Normalized Inference Procedure</vt:lpstr>
      <vt:lpstr>Multiple Sources of Evidence</vt:lpstr>
      <vt:lpstr>Independence</vt:lpstr>
      <vt:lpstr>Conditional Independence</vt:lpstr>
      <vt:lpstr>Conditional Independence</vt:lpstr>
      <vt:lpstr>Bayes' Rule</vt:lpstr>
      <vt:lpstr>Combining Evidence (for Diagnosis)  </vt:lpstr>
      <vt:lpstr>Independence in Bayesian Networks</vt:lpstr>
      <vt:lpstr>Alarm Example</vt:lpstr>
      <vt:lpstr>Semantics</vt:lpstr>
      <vt:lpstr>PowerPoint Presentation</vt:lpstr>
      <vt:lpstr>Enumeration in Bayesian Networks</vt:lpstr>
      <vt:lpstr>Conditional Independence of Nodes</vt:lpstr>
      <vt:lpstr>Probability formulas</vt:lpstr>
      <vt:lpstr>Bayesian Networks  </vt:lpstr>
      <vt:lpstr>Bayesian Networks</vt:lpstr>
      <vt:lpstr>Bayesian Networks</vt:lpstr>
      <vt:lpstr>What you should know</vt:lpstr>
      <vt:lpstr>Want more?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Week1 CSCI561 Discussion</dc:title>
  <dc:creator>Sheila Tejada</dc:creator>
  <cp:lastModifiedBy>Sheila Tejada</cp:lastModifiedBy>
  <cp:revision>234</cp:revision>
  <dcterms:created xsi:type="dcterms:W3CDTF">2014-08-23T20:52:29Z</dcterms:created>
  <dcterms:modified xsi:type="dcterms:W3CDTF">2017-11-09T05:38:54Z</dcterms:modified>
</cp:coreProperties>
</file>