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9" r:id="rId2"/>
    <p:sldMasterId id="2147483714" r:id="rId3"/>
    <p:sldMasterId id="2147483729" r:id="rId4"/>
  </p:sldMasterIdLst>
  <p:notesMasterIdLst>
    <p:notesMasterId r:id="rId16"/>
  </p:notesMasterIdLst>
  <p:sldIdLst>
    <p:sldId id="298" r:id="rId5"/>
    <p:sldId id="291" r:id="rId6"/>
    <p:sldId id="290" r:id="rId7"/>
    <p:sldId id="292" r:id="rId8"/>
    <p:sldId id="293" r:id="rId9"/>
    <p:sldId id="269" r:id="rId10"/>
    <p:sldId id="270" r:id="rId11"/>
    <p:sldId id="276" r:id="rId12"/>
    <p:sldId id="277" r:id="rId13"/>
    <p:sldId id="279" r:id="rId14"/>
    <p:sldId id="288" r:id="rId15"/>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98832" autoAdjust="0"/>
  </p:normalViewPr>
  <p:slideViewPr>
    <p:cSldViewPr snapToGrid="0" snapToObjects="1">
      <p:cViewPr>
        <p:scale>
          <a:sx n="114" d="100"/>
          <a:sy n="114" d="100"/>
        </p:scale>
        <p:origin x="-69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22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11/13/17</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a:t>
            </a:fld>
            <a:endParaRPr lang="en-US">
              <a:uFillTx/>
            </a:endParaRPr>
          </a:p>
        </p:txBody>
      </p:sp>
    </p:spTree>
    <p:extLst>
      <p:ext uri="{BB962C8B-B14F-4D97-AF65-F5344CB8AC3E}">
        <p14:creationId xmlns:p14="http://schemas.microsoft.com/office/powerpoint/2010/main" val="10757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6</a:t>
            </a:fld>
            <a:endParaRPr lang="en-US">
              <a:uFillTx/>
            </a:endParaRPr>
          </a:p>
        </p:txBody>
      </p:sp>
    </p:spTree>
    <p:extLst>
      <p:ext uri="{BB962C8B-B14F-4D97-AF65-F5344CB8AC3E}">
        <p14:creationId xmlns:p14="http://schemas.microsoft.com/office/powerpoint/2010/main" val="393041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a:t>
            </a:fld>
            <a:endParaRPr lang="en-US">
              <a:uFillTx/>
            </a:endParaRPr>
          </a:p>
        </p:txBody>
      </p:sp>
    </p:spTree>
    <p:extLst>
      <p:ext uri="{BB962C8B-B14F-4D97-AF65-F5344CB8AC3E}">
        <p14:creationId xmlns:p14="http://schemas.microsoft.com/office/powerpoint/2010/main" val="132309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8</a:t>
            </a:fld>
            <a:endParaRPr lang="en-US">
              <a:uFillTx/>
            </a:endParaRPr>
          </a:p>
        </p:txBody>
      </p:sp>
    </p:spTree>
    <p:extLst>
      <p:ext uri="{BB962C8B-B14F-4D97-AF65-F5344CB8AC3E}">
        <p14:creationId xmlns:p14="http://schemas.microsoft.com/office/powerpoint/2010/main" val="366383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9</a:t>
            </a:fld>
            <a:endParaRPr lang="en-US">
              <a:uFillTx/>
            </a:endParaRPr>
          </a:p>
        </p:txBody>
      </p:sp>
    </p:spTree>
    <p:extLst>
      <p:ext uri="{BB962C8B-B14F-4D97-AF65-F5344CB8AC3E}">
        <p14:creationId xmlns:p14="http://schemas.microsoft.com/office/powerpoint/2010/main" val="3502810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10</a:t>
            </a:fld>
            <a:endParaRPr lang="en-US">
              <a:uFillTx/>
            </a:endParaRPr>
          </a:p>
        </p:txBody>
      </p:sp>
    </p:spTree>
    <p:extLst>
      <p:ext uri="{BB962C8B-B14F-4D97-AF65-F5344CB8AC3E}">
        <p14:creationId xmlns:p14="http://schemas.microsoft.com/office/powerpoint/2010/main" val="128892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November 13, 2017</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November 13, 2017</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November 13, 2017</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11/13/17</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11/13/17</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November 13, 2017</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11/13/17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November 13,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November 13,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hyperlink" Target="mailto:nwang@ict.usc.edu" TargetMode="External"/><Relationship Id="rId4" Type="http://schemas.openxmlformats.org/officeDocument/2006/relationships/hyperlink" Target="mailto:shen@isi.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1400" y="1281877"/>
            <a:ext cx="8137313" cy="1204306"/>
          </a:xfrm>
        </p:spPr>
        <p:txBody>
          <a:bodyPr/>
          <a:lstStyle/>
          <a:p>
            <a:r>
              <a:rPr lang="en-US" sz="4800" dirty="0">
                <a:uFillTx/>
              </a:rPr>
              <a:t>CSCI561 Fall 2017</a:t>
            </a:r>
            <a:br>
              <a:rPr lang="en-US" sz="4800" dirty="0">
                <a:uFillTx/>
              </a:rPr>
            </a:br>
            <a:r>
              <a:rPr lang="en-US" sz="4800" dirty="0">
                <a:uFillTx/>
              </a:rPr>
              <a:t>Week 13 Discussion</a:t>
            </a:r>
          </a:p>
        </p:txBody>
      </p:sp>
      <p:sp>
        <p:nvSpPr>
          <p:cNvPr id="5" name="Subtitle 2"/>
          <p:cNvSpPr txBox="1">
            <a:spLocks/>
          </p:cNvSpPr>
          <p:nvPr/>
        </p:nvSpPr>
        <p:spPr>
          <a:xfrm>
            <a:off x="1041400" y="4189271"/>
            <a:ext cx="7300075" cy="1933417"/>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dirty="0"/>
              <a:t>Prof Sheila Tejada </a:t>
            </a:r>
            <a:r>
              <a:rPr lang="en-US" dirty="0">
                <a:hlinkClick r:id="rId3"/>
              </a:rPr>
              <a:t>stejada@usc.edu</a:t>
            </a:r>
            <a:endParaRPr lang="en-US" dirty="0">
              <a:ln>
                <a:solidFill>
                  <a:srgbClr val="FFFFFF"/>
                </a:solidFill>
              </a:ln>
              <a:solidFill>
                <a:srgbClr val="FFFFFF"/>
              </a:solidFill>
            </a:endParaRPr>
          </a:p>
          <a:p>
            <a:r>
              <a:rPr lang="en-US" dirty="0"/>
              <a:t>Prof Wei-min </a:t>
            </a:r>
            <a:r>
              <a:rPr lang="en-US" dirty="0" err="1"/>
              <a:t>Shen</a:t>
            </a:r>
            <a:r>
              <a:rPr lang="en-US" dirty="0"/>
              <a:t> </a:t>
            </a:r>
            <a:r>
              <a:rPr lang="en-US" dirty="0">
                <a:hlinkClick r:id="rId4"/>
              </a:rPr>
              <a:t>shen@isi.edu</a:t>
            </a:r>
            <a:endParaRPr lang="en-US" dirty="0"/>
          </a:p>
          <a:p>
            <a:r>
              <a:rPr lang="en-US" dirty="0"/>
              <a:t>Prof </a:t>
            </a:r>
            <a:r>
              <a:rPr lang="en-US" dirty="0" err="1"/>
              <a:t>Ning</a:t>
            </a:r>
            <a:r>
              <a:rPr lang="en-US" dirty="0"/>
              <a:t> Wang </a:t>
            </a:r>
            <a:r>
              <a:rPr lang="en-US" dirty="0">
                <a:hlinkClick r:id="rId5"/>
              </a:rPr>
              <a:t>nwang@ict.usc.edu</a:t>
            </a:r>
            <a:endParaRPr lang="en-US" dirty="0"/>
          </a:p>
          <a:p>
            <a:endParaRPr lang="en-US" dirty="0">
              <a:ln>
                <a:solidFill>
                  <a:srgbClr val="FFFFFF"/>
                </a:solidFill>
              </a:ln>
              <a:solidFill>
                <a:srgbClr val="FFFFFF"/>
              </a:solidFill>
            </a:endParaRPr>
          </a:p>
          <a:p>
            <a:endParaRPr lang="en-US" dirty="0"/>
          </a:p>
        </p:txBody>
      </p:sp>
    </p:spTree>
    <p:extLst>
      <p:ext uri="{BB962C8B-B14F-4D97-AF65-F5344CB8AC3E}">
        <p14:creationId xmlns:p14="http://schemas.microsoft.com/office/powerpoint/2010/main" val="107604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278527" y="1100628"/>
            <a:ext cx="8754062" cy="4546639"/>
          </a:xfrm>
        </p:spPr>
        <p:txBody>
          <a:bodyPr/>
          <a:lstStyle/>
          <a:p>
            <a:pPr marL="0" lvl="0" indent="0"/>
            <a:r>
              <a:rPr lang="en-US" sz="2200" dirty="0"/>
              <a:t>What are the Q values of state (3,2) in the above grid if </a:t>
            </a:r>
            <a:r>
              <a:rPr lang="en-US" sz="2200" dirty="0" err="1"/>
              <a:t>γ</a:t>
            </a:r>
            <a:r>
              <a:rPr lang="en-US" sz="2200" dirty="0"/>
              <a:t> = 0.5, c(a)=0, R(s)=-2 for non terminal states? </a:t>
            </a:r>
          </a:p>
          <a:p>
            <a:pPr marL="0" lvl="0" indent="0"/>
            <a:r>
              <a:rPr lang="en-US" sz="2200" dirty="0"/>
              <a:t>(Remember </a:t>
            </a:r>
            <a:r>
              <a:rPr lang="en-US" sz="2200" b="1" dirty="0"/>
              <a:t>Q</a:t>
            </a:r>
            <a:r>
              <a:rPr lang="en-US" sz="2200" b="1" baseline="-25000" dirty="0"/>
              <a:t>t+1</a:t>
            </a:r>
            <a:r>
              <a:rPr lang="en-US" sz="2200" b="1" dirty="0"/>
              <a:t>(</a:t>
            </a:r>
            <a:r>
              <a:rPr lang="en-US" sz="2200" b="1" dirty="0" err="1"/>
              <a:t>a,s</a:t>
            </a:r>
            <a:r>
              <a:rPr lang="en-US" sz="2200" b="1" dirty="0"/>
              <a:t>) = R(s) + c(a)+</a:t>
            </a:r>
            <a:r>
              <a:rPr lang="en-US" sz="2200" b="1" dirty="0" err="1"/>
              <a:t>γΣ</a:t>
            </a:r>
            <a:r>
              <a:rPr lang="en-US" sz="2200" b="1" baseline="-25000" dirty="0" err="1"/>
              <a:t>s’εS</a:t>
            </a:r>
            <a:r>
              <a:rPr lang="en-US" sz="2200" b="1" dirty="0"/>
              <a:t> P(s’|</a:t>
            </a:r>
            <a:r>
              <a:rPr lang="en-US" sz="2200" b="1" dirty="0" err="1"/>
              <a:t>a,s</a:t>
            </a:r>
            <a:r>
              <a:rPr lang="en-US" sz="2200" b="1" dirty="0"/>
              <a:t>)</a:t>
            </a:r>
            <a:r>
              <a:rPr lang="en-US" sz="2200" b="1" dirty="0" err="1"/>
              <a:t>max</a:t>
            </a:r>
            <a:r>
              <a:rPr lang="en-US" sz="2200" b="1" baseline="-25000" dirty="0" err="1"/>
              <a:t>a’εA</a:t>
            </a:r>
            <a:r>
              <a:rPr lang="en-US" sz="2200" b="1" dirty="0"/>
              <a:t> </a:t>
            </a:r>
            <a:r>
              <a:rPr lang="en-US" sz="2200" b="1" dirty="0" err="1"/>
              <a:t>Q</a:t>
            </a:r>
            <a:r>
              <a:rPr lang="en-US" sz="2200" b="1" baseline="-25000" dirty="0" err="1"/>
              <a:t>t</a:t>
            </a:r>
            <a:r>
              <a:rPr lang="en-US" sz="2200" b="1" dirty="0"/>
              <a:t>(a’s’)</a:t>
            </a:r>
            <a:r>
              <a:rPr lang="en-US" sz="2200" dirty="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10</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sp>
        <p:nvSpPr>
          <p:cNvPr id="7" name="TextBox 6"/>
          <p:cNvSpPr txBox="1"/>
          <p:nvPr/>
        </p:nvSpPr>
        <p:spPr>
          <a:xfrm>
            <a:off x="75789" y="2701723"/>
            <a:ext cx="280724" cy="369332"/>
          </a:xfrm>
          <a:prstGeom prst="rect">
            <a:avLst/>
          </a:prstGeom>
        </p:spPr>
        <p:txBody>
          <a:bodyPr wrap="square" rtlCol="0">
            <a:spAutoFit/>
          </a:bodyPr>
          <a:lstStyle/>
          <a:p>
            <a:r>
              <a:rPr lang="en-US" dirty="0">
                <a:solidFill>
                  <a:srgbClr val="FF0000"/>
                </a:solidFill>
              </a:rPr>
              <a:t>B</a:t>
            </a:r>
          </a:p>
        </p:txBody>
      </p:sp>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a:solidFill>
                  <a:srgbClr val="282828"/>
                </a:solidFill>
              </a:rPr>
              <a:t>50</a:t>
            </a: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a:solidFill>
                  <a:srgbClr val="000000"/>
                </a:solidFill>
              </a:rPr>
              <a:t>E248</a:t>
            </a: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r>
              <a:rPr lang="en-US" sz="1500" dirty="0">
                <a:solidFill>
                  <a:srgbClr val="282828"/>
                </a:solidFill>
              </a:rPr>
              <a:t>N59</a:t>
            </a:r>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a:solidFill>
                  <a:srgbClr val="282828"/>
                </a:solidFill>
              </a:rPr>
              <a:t>500</a:t>
            </a: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20" name="TextBox 19"/>
          <p:cNvSpPr txBox="1"/>
          <p:nvPr/>
        </p:nvSpPr>
        <p:spPr>
          <a:xfrm>
            <a:off x="7091193" y="3585356"/>
            <a:ext cx="651823" cy="323165"/>
          </a:xfrm>
          <a:prstGeom prst="rect">
            <a:avLst/>
          </a:prstGeom>
          <a:solidFill>
            <a:srgbClr val="FFFFFF"/>
          </a:solidFill>
        </p:spPr>
        <p:txBody>
          <a:bodyPr wrap="square" rtlCol="0">
            <a:spAutoFit/>
          </a:bodyPr>
          <a:lstStyle/>
          <a:p>
            <a:r>
              <a:rPr lang="en-US" sz="1500" dirty="0">
                <a:solidFill>
                  <a:srgbClr val="282828"/>
                </a:solidFill>
              </a:rPr>
              <a:t>N122</a:t>
            </a:r>
          </a:p>
        </p:txBody>
      </p:sp>
      <p:sp>
        <p:nvSpPr>
          <p:cNvPr id="21" name="TextBox 20"/>
          <p:cNvSpPr txBox="1"/>
          <p:nvPr/>
        </p:nvSpPr>
        <p:spPr>
          <a:xfrm>
            <a:off x="7057770" y="3849156"/>
            <a:ext cx="804223" cy="323165"/>
          </a:xfrm>
          <a:prstGeom prst="rect">
            <a:avLst/>
          </a:prstGeom>
          <a:noFill/>
        </p:spPr>
        <p:txBody>
          <a:bodyPr wrap="square" rtlCol="0">
            <a:spAutoFit/>
          </a:bodyPr>
          <a:lstStyle/>
          <a:p>
            <a:r>
              <a:rPr lang="en-US" sz="1500" dirty="0"/>
              <a:t>S27.5</a:t>
            </a:r>
          </a:p>
        </p:txBody>
      </p:sp>
    </p:spTree>
    <p:extLst>
      <p:ext uri="{BB962C8B-B14F-4D97-AF65-F5344CB8AC3E}">
        <p14:creationId xmlns:p14="http://schemas.microsoft.com/office/powerpoint/2010/main" val="7411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p:txBody>
          <a:bodyPr/>
          <a:lstStyle/>
          <a:p>
            <a:r>
              <a:rPr lang="en-US" dirty="0"/>
              <a:t>Exercises 16.5, 17.1, 17.9, 17.10</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Tree>
    <p:extLst>
      <p:ext uri="{BB962C8B-B14F-4D97-AF65-F5344CB8AC3E}">
        <p14:creationId xmlns:p14="http://schemas.microsoft.com/office/powerpoint/2010/main" val="267937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099"/>
            <a:ext cx="7772400" cy="1143000"/>
          </a:xfrm>
        </p:spPr>
        <p:txBody>
          <a:bodyPr>
            <a:normAutofit fontScale="90000"/>
          </a:bodyPr>
          <a:lstStyle/>
          <a:p>
            <a:r>
              <a:rPr lang="en-US" dirty="0"/>
              <a:t>16.15  Making Simple Decisions</a:t>
            </a:r>
          </a:p>
        </p:txBody>
      </p:sp>
      <p:sp>
        <p:nvSpPr>
          <p:cNvPr id="3" name="Content Placeholder 2"/>
          <p:cNvSpPr>
            <a:spLocks noGrp="1"/>
          </p:cNvSpPr>
          <p:nvPr>
            <p:ph idx="1"/>
          </p:nvPr>
        </p:nvSpPr>
        <p:spPr>
          <a:xfrm>
            <a:off x="685800" y="1306239"/>
            <a:ext cx="7772400" cy="4701038"/>
          </a:xfrm>
        </p:spPr>
        <p:txBody>
          <a:bodyPr>
            <a:normAutofit fontScale="70000" lnSpcReduction="20000"/>
          </a:bodyPr>
          <a:lstStyle/>
          <a:p>
            <a:pPr marL="68580" indent="0" algn="just">
              <a:buNone/>
            </a:pPr>
            <a:r>
              <a:rPr lang="en-US" dirty="0"/>
              <a:t>Consider a student who has the choice to buy or not buy a textbook for a course. We’ll model this as a decision problem with one Boolean decision node, B, indicating whether the agent chooses to buy the book, and two Boolean chance nodes, M, indicating whether the student has mastered the material in the book, and P , indicating whether the student passes the course. Of course, there is also a utility node, U. A certain student, Sam, has an additive utility function: 0 for not buying the book and -$100 for buying it; and $2000 for passing the course and 0 for not passing. Sam’s conditional probability estimates are as follows: </a:t>
            </a:r>
          </a:p>
          <a:p>
            <a:r>
              <a:rPr lang="en-US" dirty="0"/>
              <a:t>P(</a:t>
            </a:r>
            <a:r>
              <a:rPr lang="en-US" dirty="0" err="1"/>
              <a:t>p|b,m</a:t>
            </a:r>
            <a:r>
              <a:rPr lang="en-US" dirty="0"/>
              <a:t>) = 0.9 </a:t>
            </a:r>
          </a:p>
          <a:p>
            <a:r>
              <a:rPr lang="en-US" dirty="0"/>
              <a:t>P(</a:t>
            </a:r>
            <a:r>
              <a:rPr lang="en-US" dirty="0" err="1"/>
              <a:t>m|b</a:t>
            </a:r>
            <a:r>
              <a:rPr lang="en-US" dirty="0"/>
              <a:t>) = 0.9 </a:t>
            </a:r>
          </a:p>
          <a:p>
            <a:r>
              <a:rPr lang="en-US" dirty="0"/>
              <a:t>P (</a:t>
            </a:r>
            <a:r>
              <a:rPr lang="en-US" dirty="0" err="1"/>
              <a:t>p|b</a:t>
            </a:r>
            <a:r>
              <a:rPr lang="en-US" dirty="0"/>
              <a:t>, ¬m) = 0.5 </a:t>
            </a:r>
          </a:p>
          <a:p>
            <a:r>
              <a:rPr lang="en-US" dirty="0"/>
              <a:t>P (m|¬b) = 0.7 </a:t>
            </a:r>
          </a:p>
          <a:p>
            <a:r>
              <a:rPr lang="en-US" dirty="0"/>
              <a:t>P(p|¬b, m) = 0.8</a:t>
            </a:r>
          </a:p>
          <a:p>
            <a:r>
              <a:rPr lang="en-US" dirty="0"/>
              <a:t>P (p|¬b, ¬m) = 0.3 </a:t>
            </a:r>
          </a:p>
          <a:p>
            <a:r>
              <a:rPr lang="en-US" dirty="0"/>
              <a:t>You might think that P would be independent of B given M, But this course has an open- book final—so having the book helps.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a:t>
            </a:fld>
            <a:endParaRPr lang="en-US">
              <a:uFillTx/>
            </a:endParaRPr>
          </a:p>
        </p:txBody>
      </p:sp>
    </p:spTree>
    <p:extLst>
      <p:ext uri="{BB962C8B-B14F-4D97-AF65-F5344CB8AC3E}">
        <p14:creationId xmlns:p14="http://schemas.microsoft.com/office/powerpoint/2010/main" val="41566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4275"/>
            <a:ext cx="7772400" cy="1143000"/>
          </a:xfrm>
        </p:spPr>
        <p:txBody>
          <a:bodyPr>
            <a:normAutofit fontScale="90000"/>
          </a:bodyPr>
          <a:lstStyle/>
          <a:p>
            <a:r>
              <a:rPr lang="en-US" b="1" dirty="0"/>
              <a:t>Draw the decision network for this problem.</a:t>
            </a:r>
            <a:br>
              <a:rPr lang="en-US" b="1" dirty="0"/>
            </a:br>
            <a:endParaRPr lang="en-US" dirty="0"/>
          </a:p>
        </p:txBody>
      </p:sp>
      <p:pic>
        <p:nvPicPr>
          <p:cNvPr id="6" name="Content Placeholder 5"/>
          <p:cNvPicPr>
            <a:picLocks noGrp="1" noChangeAspect="1"/>
          </p:cNvPicPr>
          <p:nvPr>
            <p:ph idx="1"/>
          </p:nvPr>
        </p:nvPicPr>
        <p:blipFill>
          <a:blip r:embed="rId2"/>
          <a:srcRect t="-52065" b="-52065"/>
          <a:stretch>
            <a:fillRect/>
          </a:stretch>
        </p:blipFill>
        <p:spPr>
          <a:xfrm>
            <a:off x="89128" y="1225789"/>
            <a:ext cx="8828990" cy="5067473"/>
          </a:xfrm>
          <a:no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a:t>
            </a:fld>
            <a:endParaRPr lang="en-US">
              <a:uFillTx/>
            </a:endParaRPr>
          </a:p>
        </p:txBody>
      </p:sp>
    </p:spTree>
    <p:extLst>
      <p:ext uri="{BB962C8B-B14F-4D97-AF65-F5344CB8AC3E}">
        <p14:creationId xmlns:p14="http://schemas.microsoft.com/office/powerpoint/2010/main" val="57101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75" y="590139"/>
            <a:ext cx="8079405" cy="1143000"/>
          </a:xfrm>
        </p:spPr>
        <p:txBody>
          <a:bodyPr>
            <a:normAutofit fontScale="90000"/>
          </a:bodyPr>
          <a:lstStyle/>
          <a:p>
            <a:br>
              <a:rPr lang="en-US" b="1" dirty="0"/>
            </a:br>
            <a:r>
              <a:rPr lang="en-US" b="1" dirty="0"/>
              <a:t>Compute the expected utility of buying the book and of not buying it. </a:t>
            </a:r>
            <a:endParaRPr lang="en-US" dirty="0"/>
          </a:p>
        </p:txBody>
      </p:sp>
      <p:pic>
        <p:nvPicPr>
          <p:cNvPr id="8" name="Content Placeholder 7"/>
          <p:cNvPicPr>
            <a:picLocks noGrp="1" noChangeAspect="1"/>
          </p:cNvPicPr>
          <p:nvPr>
            <p:ph idx="1"/>
          </p:nvPr>
        </p:nvPicPr>
        <p:blipFill>
          <a:blip r:embed="rId2"/>
          <a:srcRect t="-15026" b="-15026"/>
          <a:stretch>
            <a:fillRect/>
          </a:stretch>
        </p:blipFill>
        <p:spPr>
          <a:xfrm>
            <a:off x="434975" y="1733139"/>
            <a:ext cx="8123238" cy="3903662"/>
          </a:xfrm>
          <a:solidFill>
            <a:srgbClr val="FFFFFF"/>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4</a:t>
            </a:fld>
            <a:endParaRPr lang="en-US">
              <a:uFillTx/>
            </a:endParaRPr>
          </a:p>
        </p:txBody>
      </p:sp>
    </p:spTree>
    <p:extLst>
      <p:ext uri="{BB962C8B-B14F-4D97-AF65-F5344CB8AC3E}">
        <p14:creationId xmlns:p14="http://schemas.microsoft.com/office/powerpoint/2010/main" val="21887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1679" y="699762"/>
            <a:ext cx="8490995" cy="722640"/>
          </a:xfrm>
        </p:spPr>
        <p:txBody>
          <a:bodyPr>
            <a:normAutofit fontScale="90000"/>
          </a:bodyPr>
          <a:lstStyle/>
          <a:p>
            <a:br>
              <a:rPr lang="en-US" b="1" dirty="0"/>
            </a:br>
            <a:r>
              <a:rPr lang="en-US" b="1" dirty="0"/>
              <a:t>Compute the expected utility of buying the book and of not buying it. </a:t>
            </a:r>
            <a:endParaRPr lang="en-US" dirty="0"/>
          </a:p>
        </p:txBody>
      </p:sp>
      <p:pic>
        <p:nvPicPr>
          <p:cNvPr id="7" name="Content Placeholder 6"/>
          <p:cNvPicPr>
            <a:picLocks noGrp="1" noChangeAspect="1"/>
          </p:cNvPicPr>
          <p:nvPr>
            <p:ph idx="1"/>
          </p:nvPr>
        </p:nvPicPr>
        <p:blipFill rotWithShape="1">
          <a:blip r:embed="rId2"/>
          <a:srcRect t="319" b="4563"/>
          <a:stretch/>
        </p:blipFill>
        <p:spPr>
          <a:xfrm>
            <a:off x="457200" y="1548446"/>
            <a:ext cx="7620000" cy="4577717"/>
          </a:xfrm>
          <a:solidFill>
            <a:srgbClr val="FFFFFF"/>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5</a:t>
            </a:fld>
            <a:endParaRPr lang="en-US">
              <a:uFillTx/>
            </a:endParaRPr>
          </a:p>
        </p:txBody>
      </p:sp>
      <p:sp>
        <p:nvSpPr>
          <p:cNvPr id="8" name="TextBox 7"/>
          <p:cNvSpPr txBox="1"/>
          <p:nvPr/>
        </p:nvSpPr>
        <p:spPr>
          <a:xfrm>
            <a:off x="7018849" y="5012955"/>
            <a:ext cx="1187745" cy="584776"/>
          </a:xfrm>
          <a:prstGeom prst="rect">
            <a:avLst/>
          </a:prstGeom>
          <a:noFill/>
        </p:spPr>
        <p:txBody>
          <a:bodyPr wrap="none" rtlCol="0">
            <a:spAutoFit/>
          </a:bodyPr>
          <a:lstStyle/>
          <a:p>
            <a:r>
              <a:rPr lang="en-US" sz="3200" b="1" dirty="0">
                <a:solidFill>
                  <a:srgbClr val="FF0000"/>
                </a:solidFill>
              </a:rPr>
              <a:t>BUY!</a:t>
            </a:r>
          </a:p>
        </p:txBody>
      </p:sp>
      <p:sp>
        <p:nvSpPr>
          <p:cNvPr id="9" name="TextBox 8"/>
          <p:cNvSpPr txBox="1"/>
          <p:nvPr/>
        </p:nvSpPr>
        <p:spPr>
          <a:xfrm>
            <a:off x="5264687" y="4749382"/>
            <a:ext cx="1174827" cy="461665"/>
          </a:xfrm>
          <a:prstGeom prst="rect">
            <a:avLst/>
          </a:prstGeom>
          <a:solidFill>
            <a:schemeClr val="bg1"/>
          </a:solidFill>
        </p:spPr>
        <p:txBody>
          <a:bodyPr wrap="square" rtlCol="0">
            <a:spAutoFit/>
          </a:bodyPr>
          <a:lstStyle/>
          <a:p>
            <a:r>
              <a:rPr lang="en-US" sz="2400" dirty="0">
                <a:latin typeface="Times New Roman"/>
                <a:cs typeface="Times New Roman"/>
              </a:rPr>
              <a:t>0.35 x 0</a:t>
            </a:r>
          </a:p>
        </p:txBody>
      </p:sp>
    </p:spTree>
    <p:extLst>
      <p:ext uri="{BB962C8B-B14F-4D97-AF65-F5344CB8AC3E}">
        <p14:creationId xmlns:p14="http://schemas.microsoft.com/office/powerpoint/2010/main" val="100340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916" y="701814"/>
            <a:ext cx="8903958" cy="4945454"/>
          </a:xfrm>
        </p:spPr>
        <p:txBody>
          <a:bodyPr>
            <a:normAutofit fontScale="62500" lnSpcReduction="20000"/>
          </a:bodyPr>
          <a:lstStyle/>
          <a:p>
            <a:pPr marL="0" indent="0"/>
            <a:r>
              <a:rPr lang="en-US" dirty="0"/>
              <a:t>Given a </a:t>
            </a:r>
            <a:r>
              <a:rPr lang="en-US" dirty="0" err="1"/>
              <a:t>Gridworld</a:t>
            </a:r>
            <a:r>
              <a:rPr lang="en-US" dirty="0"/>
              <a:t> domain, where terminal states</a:t>
            </a:r>
          </a:p>
          <a:p>
            <a:pPr marL="0" indent="0">
              <a:buNone/>
            </a:pPr>
            <a:r>
              <a:rPr lang="en-US" dirty="0"/>
              <a:t>(1,3), (4,3), and (4,2) have rewards 50, 500, and -50 </a:t>
            </a:r>
          </a:p>
          <a:p>
            <a:pPr marL="0" indent="0">
              <a:buNone/>
            </a:pPr>
            <a:r>
              <a:rPr lang="en-US" dirty="0"/>
              <a:t>respectively, the set of possible actions are</a:t>
            </a:r>
          </a:p>
          <a:p>
            <a:pPr marL="0" indent="0">
              <a:buNone/>
            </a:pPr>
            <a:r>
              <a:rPr lang="en-US" dirty="0"/>
              <a:t>{N,E,S,W, or X for terminal states}, </a:t>
            </a:r>
          </a:p>
          <a:p>
            <a:pPr marL="0" indent="0">
              <a:buNone/>
            </a:pPr>
            <a:r>
              <a:rPr lang="en-US" dirty="0"/>
              <a:t>the agent moves deterministically, </a:t>
            </a:r>
          </a:p>
          <a:p>
            <a:pPr marL="0" indent="0">
              <a:buNone/>
            </a:pPr>
            <a:r>
              <a:rPr lang="en-US" dirty="0"/>
              <a:t>all V and Q values for non terminal </a:t>
            </a:r>
          </a:p>
          <a:p>
            <a:pPr marL="0" indent="0">
              <a:buNone/>
            </a:pPr>
            <a:r>
              <a:rPr lang="en-US" dirty="0"/>
              <a:t>states have been initialized to 0, </a:t>
            </a:r>
          </a:p>
          <a:p>
            <a:pPr marL="0" indent="0">
              <a:buNone/>
            </a:pPr>
            <a:r>
              <a:rPr lang="en-US" dirty="0"/>
              <a:t>answer the questions below.</a:t>
            </a:r>
            <a:endParaRPr lang="en-US" sz="1600" dirty="0"/>
          </a:p>
          <a:p>
            <a:r>
              <a:rPr lang="en-US" dirty="0"/>
              <a:t>Circle the letter that corresponds to the best answer for the question</a:t>
            </a:r>
            <a:r>
              <a:rPr lang="en-US" sz="1600" dirty="0"/>
              <a:t>.</a:t>
            </a:r>
          </a:p>
          <a:p>
            <a:pPr marL="0" indent="0">
              <a:buNone/>
            </a:pPr>
            <a:r>
              <a:rPr lang="en-US" dirty="0"/>
              <a:t>What are the optimal values, V</a:t>
            </a:r>
            <a:r>
              <a:rPr lang="en-US" sz="1050" dirty="0"/>
              <a:t>∗ </a:t>
            </a:r>
            <a:r>
              <a:rPr lang="en-US" dirty="0"/>
              <a:t>of each state in the above grid if </a:t>
            </a:r>
            <a:r>
              <a:rPr lang="en-US" dirty="0" err="1"/>
              <a:t>γ</a:t>
            </a:r>
            <a:r>
              <a:rPr lang="en-US" dirty="0"/>
              <a:t> = 0.5, c(a)=0, R(s)=0 for non terminal states?</a:t>
            </a:r>
            <a:r>
              <a:rPr lang="en-US" sz="1600" dirty="0"/>
              <a:t> </a:t>
            </a:r>
          </a:p>
          <a:p>
            <a:pPr marL="0" indent="0">
              <a:buNone/>
            </a:pPr>
            <a:r>
              <a:rPr lang="en-US" dirty="0"/>
              <a:t>(Remember </a:t>
            </a:r>
            <a:r>
              <a:rPr lang="en-US" b="1" dirty="0"/>
              <a:t>V</a:t>
            </a:r>
            <a:r>
              <a:rPr lang="en-US" b="1" baseline="-25000" dirty="0"/>
              <a:t>t+1</a:t>
            </a:r>
            <a:r>
              <a:rPr lang="en-US" b="1" dirty="0"/>
              <a:t>(s) = R(s) + </a:t>
            </a:r>
            <a:r>
              <a:rPr lang="en-US" b="1" dirty="0" err="1"/>
              <a:t>Max</a:t>
            </a:r>
            <a:r>
              <a:rPr lang="en-US" b="1" baseline="-25000" dirty="0" err="1"/>
              <a:t>aεA</a:t>
            </a:r>
            <a:r>
              <a:rPr lang="en-US" b="1" dirty="0"/>
              <a:t> {c(a)+</a:t>
            </a:r>
            <a:r>
              <a:rPr lang="en-US" b="1" dirty="0" err="1"/>
              <a:t>γΣ</a:t>
            </a:r>
            <a:r>
              <a:rPr lang="en-US" b="1" baseline="-25000" dirty="0" err="1"/>
              <a:t>s’εS</a:t>
            </a:r>
            <a:r>
              <a:rPr lang="en-US" b="1" dirty="0"/>
              <a:t> P(s’|</a:t>
            </a:r>
            <a:r>
              <a:rPr lang="en-US" b="1" dirty="0" err="1"/>
              <a:t>a,s</a:t>
            </a:r>
            <a:r>
              <a:rPr lang="en-US" b="1" dirty="0"/>
              <a:t>) </a:t>
            </a:r>
            <a:r>
              <a:rPr lang="en-US" b="1" dirty="0" err="1"/>
              <a:t>V</a:t>
            </a:r>
            <a:r>
              <a:rPr lang="en-US" b="1" baseline="-25000" dirty="0" err="1"/>
              <a:t>t</a:t>
            </a:r>
            <a:r>
              <a:rPr lang="en-US" b="1" dirty="0"/>
              <a:t>(s’)}</a:t>
            </a:r>
            <a:r>
              <a:rPr lang="en-US" dirty="0"/>
              <a:t> )</a:t>
            </a:r>
            <a:endParaRPr lang="en-US" sz="1600" dirty="0"/>
          </a:p>
          <a:p>
            <a:pPr marL="342900" lvl="1" indent="-342900">
              <a:buFont typeface="+mj-lt"/>
              <a:buAutoNum type="alphaLcPeriod"/>
            </a:pPr>
            <a:r>
              <a:rPr lang="en-US" dirty="0"/>
              <a:t>V</a:t>
            </a:r>
            <a:r>
              <a:rPr lang="en-US" baseline="-25000" dirty="0"/>
              <a:t>(1,1)</a:t>
            </a:r>
            <a:r>
              <a:rPr lang="en-US" dirty="0"/>
              <a:t>=15.75,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=25</a:t>
            </a:r>
            <a:endParaRPr lang="en-US" sz="1600" dirty="0"/>
          </a:p>
          <a:p>
            <a:pPr marL="342900" lvl="1" indent="-342900">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600" dirty="0"/>
          </a:p>
          <a:p>
            <a:pPr marL="342900" lvl="1" indent="-342900">
              <a:buFont typeface="+mj-lt"/>
              <a:buAutoNum type="alphaLcPeriod"/>
            </a:pPr>
            <a:r>
              <a:rPr lang="en-US" dirty="0"/>
              <a:t>V</a:t>
            </a:r>
            <a:r>
              <a:rPr lang="en-US" baseline="-25000" dirty="0"/>
              <a:t>(1,1)</a:t>
            </a:r>
            <a:r>
              <a:rPr lang="en-US" dirty="0"/>
              <a:t>=15.625,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600" dirty="0"/>
          </a:p>
          <a:p>
            <a:pPr marL="342900" lvl="1" indent="-342900">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=25, V</a:t>
            </a:r>
            <a:r>
              <a:rPr lang="en-US" baseline="-25000" dirty="0"/>
              <a:t>(2,3)</a:t>
            </a:r>
            <a:r>
              <a:rPr lang="en-US" dirty="0"/>
              <a:t>=25, V</a:t>
            </a:r>
            <a:r>
              <a:rPr lang="en-US" baseline="-25000" dirty="0"/>
              <a:t>(3,1)</a:t>
            </a:r>
            <a:r>
              <a:rPr lang="en-US" dirty="0"/>
              <a:t>=50, V</a:t>
            </a:r>
            <a:r>
              <a:rPr lang="en-US" baseline="-25000" dirty="0"/>
              <a:t>(3,2)</a:t>
            </a:r>
            <a:r>
              <a:rPr lang="en-US" dirty="0"/>
              <a:t>=100, V</a:t>
            </a:r>
            <a:r>
              <a:rPr lang="en-US" baseline="-25000" dirty="0"/>
              <a:t>(3,3)</a:t>
            </a:r>
            <a:r>
              <a:rPr lang="en-US" dirty="0"/>
              <a:t>=250, V</a:t>
            </a:r>
            <a:r>
              <a:rPr lang="en-US" baseline="-25000" dirty="0"/>
              <a:t>(4,1)</a:t>
            </a:r>
            <a:r>
              <a:rPr lang="en-US" dirty="0"/>
              <a:t>=25</a:t>
            </a:r>
            <a:endParaRPr lang="en-US" sz="1600" dirty="0"/>
          </a:p>
          <a:p>
            <a:pPr marL="342900" lvl="1" indent="-342900">
              <a:buFont typeface="+mj-lt"/>
              <a:buAutoNum type="alphaLcPeriod"/>
            </a:pPr>
            <a:r>
              <a:rPr lang="en-US" dirty="0"/>
              <a:t>None of the above</a:t>
            </a:r>
            <a:endParaRPr lang="en-US" sz="1600" dirty="0"/>
          </a:p>
        </p:txBody>
      </p:sp>
      <p:sp>
        <p:nvSpPr>
          <p:cNvPr id="2" name="Title 1"/>
          <p:cNvSpPr>
            <a:spLocks noGrp="1"/>
          </p:cNvSpPr>
          <p:nvPr>
            <p:ph type="title"/>
          </p:nvPr>
        </p:nvSpPr>
        <p:spPr>
          <a:xfrm>
            <a:off x="164916" y="345001"/>
            <a:ext cx="7754368" cy="722640"/>
          </a:xfrm>
        </p:spPr>
        <p:txBody>
          <a:bodyPr>
            <a:normAutofit fontScale="90000"/>
          </a:bodyPr>
          <a:lstStyle/>
          <a:p>
            <a:r>
              <a:rPr lang="en-US" dirty="0"/>
              <a:t>MDP </a:t>
            </a:r>
            <a:br>
              <a:rPr lang="en-US" sz="2800" dirty="0"/>
            </a:br>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6</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371222" y="220747"/>
            <a:ext cx="3451225" cy="2790190"/>
          </a:xfrm>
          <a:prstGeom prst="rect">
            <a:avLst/>
          </a:prstGeom>
          <a:noFill/>
          <a:ln>
            <a:noFill/>
          </a:ln>
        </p:spPr>
      </p:pic>
      <p:sp>
        <p:nvSpPr>
          <p:cNvPr id="7" name="TextBox 6"/>
          <p:cNvSpPr txBox="1"/>
          <p:nvPr/>
        </p:nvSpPr>
        <p:spPr>
          <a:xfrm>
            <a:off x="128534" y="5249228"/>
            <a:ext cx="351366" cy="369332"/>
          </a:xfrm>
          <a:prstGeom prst="rect">
            <a:avLst/>
          </a:prstGeom>
        </p:spPr>
        <p:txBody>
          <a:bodyPr wrap="none" rtlCol="0">
            <a:spAutoFit/>
          </a:bodyPr>
          <a:lstStyle/>
          <a:p>
            <a:r>
              <a:rPr lang="en-US" dirty="0">
                <a:solidFill>
                  <a:srgbClr val="FF0000"/>
                </a:solidFill>
              </a:rPr>
              <a:t>C</a:t>
            </a:r>
          </a:p>
        </p:txBody>
      </p:sp>
      <p:sp>
        <p:nvSpPr>
          <p:cNvPr id="8" name="TextBox 7"/>
          <p:cNvSpPr txBox="1"/>
          <p:nvPr/>
        </p:nvSpPr>
        <p:spPr>
          <a:xfrm>
            <a:off x="5893605" y="579275"/>
            <a:ext cx="479064"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9" name="TextBox 8"/>
          <p:cNvSpPr txBox="1"/>
          <p:nvPr/>
        </p:nvSpPr>
        <p:spPr>
          <a:xfrm>
            <a:off x="6525068" y="558149"/>
            <a:ext cx="571767" cy="369332"/>
          </a:xfrm>
          <a:prstGeom prst="rect">
            <a:avLst/>
          </a:prstGeom>
          <a:solidFill>
            <a:srgbClr val="FFFFFF"/>
          </a:solidFill>
        </p:spPr>
        <p:txBody>
          <a:bodyPr wrap="square" rtlCol="0">
            <a:spAutoFit/>
          </a:bodyPr>
          <a:lstStyle/>
          <a:p>
            <a:endParaRPr lang="en-US" dirty="0"/>
          </a:p>
        </p:txBody>
      </p:sp>
      <p:sp>
        <p:nvSpPr>
          <p:cNvPr id="10" name="TextBox 9"/>
          <p:cNvSpPr txBox="1"/>
          <p:nvPr/>
        </p:nvSpPr>
        <p:spPr>
          <a:xfrm>
            <a:off x="7249235" y="525883"/>
            <a:ext cx="625894" cy="369332"/>
          </a:xfrm>
          <a:prstGeom prst="rect">
            <a:avLst/>
          </a:prstGeom>
          <a:solidFill>
            <a:srgbClr val="FFFFFF"/>
          </a:solidFill>
        </p:spPr>
        <p:txBody>
          <a:bodyPr wrap="square" rtlCol="0">
            <a:spAutoFit/>
          </a:bodyPr>
          <a:lstStyle/>
          <a:p>
            <a:endParaRPr lang="en-US" dirty="0"/>
          </a:p>
        </p:txBody>
      </p:sp>
      <p:sp>
        <p:nvSpPr>
          <p:cNvPr id="11" name="TextBox 10"/>
          <p:cNvSpPr txBox="1"/>
          <p:nvPr/>
        </p:nvSpPr>
        <p:spPr>
          <a:xfrm>
            <a:off x="7249235" y="1256404"/>
            <a:ext cx="571767" cy="369332"/>
          </a:xfrm>
          <a:prstGeom prst="rect">
            <a:avLst/>
          </a:prstGeom>
          <a:solidFill>
            <a:srgbClr val="FFFFFF"/>
          </a:solidFill>
        </p:spPr>
        <p:txBody>
          <a:bodyPr wrap="square" rtlCol="0">
            <a:spAutoFit/>
          </a:bodyPr>
          <a:lstStyle/>
          <a:p>
            <a:endParaRPr lang="en-US" dirty="0"/>
          </a:p>
        </p:txBody>
      </p:sp>
      <p:sp>
        <p:nvSpPr>
          <p:cNvPr id="12" name="TextBox 11"/>
          <p:cNvSpPr txBox="1"/>
          <p:nvPr/>
        </p:nvSpPr>
        <p:spPr>
          <a:xfrm>
            <a:off x="8058016" y="2032639"/>
            <a:ext cx="571767" cy="369332"/>
          </a:xfrm>
          <a:prstGeom prst="rect">
            <a:avLst/>
          </a:prstGeom>
          <a:solidFill>
            <a:srgbClr val="FFFFFF"/>
          </a:solidFill>
        </p:spPr>
        <p:txBody>
          <a:bodyPr wrap="square" rtlCol="0">
            <a:spAutoFit/>
          </a:bodyPr>
          <a:lstStyle/>
          <a:p>
            <a:endParaRPr lang="en-US" dirty="0"/>
          </a:p>
        </p:txBody>
      </p:sp>
      <p:sp>
        <p:nvSpPr>
          <p:cNvPr id="13" name="TextBox 12"/>
          <p:cNvSpPr txBox="1"/>
          <p:nvPr/>
        </p:nvSpPr>
        <p:spPr>
          <a:xfrm>
            <a:off x="7249235" y="2032639"/>
            <a:ext cx="571767" cy="369332"/>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6525068" y="2032639"/>
            <a:ext cx="571767" cy="369332"/>
          </a:xfrm>
          <a:prstGeom prst="rect">
            <a:avLst/>
          </a:prstGeom>
          <a:solidFill>
            <a:srgbClr val="FFFFFF"/>
          </a:solidFill>
        </p:spPr>
        <p:txBody>
          <a:bodyPr wrap="square" rtlCol="0">
            <a:spAutoFit/>
          </a:bodyPr>
          <a:lstStyle/>
          <a:p>
            <a:endParaRPr lang="en-US" dirty="0"/>
          </a:p>
        </p:txBody>
      </p:sp>
      <p:sp>
        <p:nvSpPr>
          <p:cNvPr id="15" name="TextBox 14"/>
          <p:cNvSpPr txBox="1"/>
          <p:nvPr/>
        </p:nvSpPr>
        <p:spPr>
          <a:xfrm>
            <a:off x="5800901" y="2032639"/>
            <a:ext cx="571767" cy="369332"/>
          </a:xfrm>
          <a:prstGeom prst="rect">
            <a:avLst/>
          </a:prstGeom>
          <a:solidFill>
            <a:srgbClr val="FFFFFF"/>
          </a:solidFill>
        </p:spPr>
        <p:txBody>
          <a:bodyPr wrap="square" rtlCol="0">
            <a:spAutoFit/>
          </a:bodyPr>
          <a:lstStyle/>
          <a:p>
            <a:endParaRPr lang="en-US" dirty="0"/>
          </a:p>
        </p:txBody>
      </p:sp>
      <p:sp>
        <p:nvSpPr>
          <p:cNvPr id="16" name="TextBox 15"/>
          <p:cNvSpPr txBox="1"/>
          <p:nvPr/>
        </p:nvSpPr>
        <p:spPr>
          <a:xfrm>
            <a:off x="5800901" y="134196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8058016" y="558149"/>
            <a:ext cx="571767" cy="369332"/>
          </a:xfrm>
          <a:prstGeom prst="rect">
            <a:avLst/>
          </a:prstGeom>
          <a:solidFill>
            <a:srgbClr val="FFFFFF"/>
          </a:solidFill>
        </p:spPr>
        <p:txBody>
          <a:bodyPr wrap="square" rtlCol="0">
            <a:spAutoFit/>
          </a:bodyPr>
          <a:lstStyle/>
          <a:p>
            <a:r>
              <a:rPr lang="en-US" dirty="0">
                <a:solidFill>
                  <a:srgbClr val="000000"/>
                </a:solidFill>
              </a:rPr>
              <a:t>500</a:t>
            </a:r>
          </a:p>
        </p:txBody>
      </p:sp>
      <p:sp>
        <p:nvSpPr>
          <p:cNvPr id="18" name="TextBox 17"/>
          <p:cNvSpPr txBox="1"/>
          <p:nvPr/>
        </p:nvSpPr>
        <p:spPr>
          <a:xfrm>
            <a:off x="8058016" y="1339096"/>
            <a:ext cx="571767"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19" name="Multiply 18"/>
          <p:cNvSpPr/>
          <p:nvPr/>
        </p:nvSpPr>
        <p:spPr>
          <a:xfrm>
            <a:off x="2024882" y="3775567"/>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3292150" y="3775567"/>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4542012" y="3775567"/>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49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178257" y="1100628"/>
            <a:ext cx="8656580" cy="4546639"/>
          </a:xfrm>
        </p:spPr>
        <p:txBody>
          <a:bodyPr/>
          <a:lstStyle/>
          <a:p>
            <a:pPr marL="0" lvl="0" indent="0"/>
            <a:r>
              <a:rPr lang="en-US" dirty="0"/>
              <a:t>What are the Q values of state (3,2) in the above grid if </a:t>
            </a:r>
            <a:r>
              <a:rPr lang="en-US" dirty="0" err="1"/>
              <a:t>γ</a:t>
            </a:r>
            <a:r>
              <a:rPr lang="en-US" dirty="0"/>
              <a:t> = 0.5, c(a)=0, R(s)=-2 for non terminal states?</a:t>
            </a:r>
            <a:r>
              <a:rPr lang="en-US" sz="1600" dirty="0"/>
              <a:t> </a:t>
            </a:r>
          </a:p>
          <a:p>
            <a:pPr marL="0" lvl="0" indent="0"/>
            <a:r>
              <a:rPr lang="en-US" sz="2200" dirty="0"/>
              <a:t>(Remember </a:t>
            </a:r>
            <a:r>
              <a:rPr lang="en-US" sz="2200" b="1" dirty="0"/>
              <a:t>Q</a:t>
            </a:r>
            <a:r>
              <a:rPr lang="en-US" sz="2200" b="1" baseline="-25000" dirty="0"/>
              <a:t>t+1</a:t>
            </a:r>
            <a:r>
              <a:rPr lang="en-US" sz="2200" b="1" dirty="0"/>
              <a:t>(</a:t>
            </a:r>
            <a:r>
              <a:rPr lang="en-US" sz="2200" b="1" dirty="0" err="1"/>
              <a:t>a,s</a:t>
            </a:r>
            <a:r>
              <a:rPr lang="en-US" sz="2200" b="1" dirty="0"/>
              <a:t>) = R(s) + c(a)+</a:t>
            </a:r>
            <a:r>
              <a:rPr lang="en-US" sz="2200" b="1" dirty="0" err="1"/>
              <a:t>γΣ</a:t>
            </a:r>
            <a:r>
              <a:rPr lang="en-US" sz="2200" b="1" baseline="-25000" dirty="0" err="1"/>
              <a:t>s’εS</a:t>
            </a:r>
            <a:r>
              <a:rPr lang="en-US" sz="2200" b="1" dirty="0"/>
              <a:t> P(s’|</a:t>
            </a:r>
            <a:r>
              <a:rPr lang="en-US" sz="2200" b="1" dirty="0" err="1"/>
              <a:t>a,s</a:t>
            </a:r>
            <a:r>
              <a:rPr lang="en-US" sz="2200" b="1" dirty="0"/>
              <a:t>)</a:t>
            </a:r>
            <a:r>
              <a:rPr lang="en-US" sz="2200" b="1" dirty="0" err="1"/>
              <a:t>max</a:t>
            </a:r>
            <a:r>
              <a:rPr lang="en-US" sz="2200" b="1" baseline="-25000" dirty="0" err="1"/>
              <a:t>a’εA</a:t>
            </a:r>
            <a:r>
              <a:rPr lang="en-US" sz="2200" b="1" dirty="0"/>
              <a:t> </a:t>
            </a:r>
            <a:r>
              <a:rPr lang="en-US" sz="2200" b="1" dirty="0" err="1"/>
              <a:t>Q</a:t>
            </a:r>
            <a:r>
              <a:rPr lang="en-US" sz="2200" b="1" baseline="-25000" dirty="0" err="1"/>
              <a:t>t</a:t>
            </a:r>
            <a:r>
              <a:rPr lang="en-US" sz="2200" b="1" dirty="0"/>
              <a:t>(a’s’)</a:t>
            </a:r>
            <a:r>
              <a:rPr lang="en-US" sz="2200" dirty="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chemeClr val="bg1"/>
          </a:solidFill>
        </p:spPr>
        <p:txBody>
          <a:bodyPr wrap="square" rtlCol="0">
            <a:spAutoFit/>
          </a:bodyPr>
          <a:lstStyle/>
          <a:p>
            <a:r>
              <a:rPr lang="en-US" dirty="0"/>
              <a:t>50</a:t>
            </a:r>
          </a:p>
        </p:txBody>
      </p:sp>
      <p:sp>
        <p:nvSpPr>
          <p:cNvPr id="10" name="TextBox 9"/>
          <p:cNvSpPr txBox="1"/>
          <p:nvPr/>
        </p:nvSpPr>
        <p:spPr>
          <a:xfrm>
            <a:off x="6367026" y="2870556"/>
            <a:ext cx="571767"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7091193" y="2838290"/>
            <a:ext cx="625894"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7091193" y="3568811"/>
            <a:ext cx="571767" cy="369332"/>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7899974" y="4345046"/>
            <a:ext cx="571767" cy="369332"/>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7091193" y="4345046"/>
            <a:ext cx="571767"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6367026" y="4345046"/>
            <a:ext cx="571767" cy="369332"/>
          </a:xfrm>
          <a:prstGeom prst="rect">
            <a:avLst/>
          </a:prstGeom>
          <a:solidFill>
            <a:schemeClr val="bg1"/>
          </a:solidFill>
        </p:spPr>
        <p:txBody>
          <a:bodyPr wrap="square" rtlCol="0">
            <a:spAutoFit/>
          </a:bodyPr>
          <a:lstStyle/>
          <a:p>
            <a:endParaRPr lang="en-US" dirty="0"/>
          </a:p>
        </p:txBody>
      </p:sp>
      <p:sp>
        <p:nvSpPr>
          <p:cNvPr id="16" name="TextBox 15"/>
          <p:cNvSpPr txBox="1"/>
          <p:nvPr/>
        </p:nvSpPr>
        <p:spPr>
          <a:xfrm>
            <a:off x="5642859" y="4345046"/>
            <a:ext cx="571767" cy="369332"/>
          </a:xfrm>
          <a:prstGeom prst="rect">
            <a:avLst/>
          </a:prstGeom>
          <a:solidFill>
            <a:schemeClr val="bg1"/>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chemeClr val="bg1"/>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chemeClr val="bg1"/>
          </a:solidFill>
        </p:spPr>
        <p:txBody>
          <a:bodyPr wrap="square" rtlCol="0">
            <a:spAutoFit/>
          </a:bodyPr>
          <a:lstStyle/>
          <a:p>
            <a:r>
              <a:rPr lang="en-US" dirty="0"/>
              <a:t>500</a:t>
            </a:r>
          </a:p>
        </p:txBody>
      </p:sp>
      <p:sp>
        <p:nvSpPr>
          <p:cNvPr id="19" name="TextBox 18"/>
          <p:cNvSpPr txBox="1"/>
          <p:nvPr/>
        </p:nvSpPr>
        <p:spPr>
          <a:xfrm>
            <a:off x="7899974" y="3651503"/>
            <a:ext cx="571767" cy="369332"/>
          </a:xfrm>
          <a:prstGeom prst="rect">
            <a:avLst/>
          </a:prstGeom>
          <a:solidFill>
            <a:schemeClr val="bg1"/>
          </a:solidFill>
        </p:spPr>
        <p:txBody>
          <a:bodyPr wrap="square" rtlCol="0">
            <a:spAutoFit/>
          </a:bodyPr>
          <a:lstStyle/>
          <a:p>
            <a:r>
              <a:rPr lang="en-US" dirty="0"/>
              <a:t>-50</a:t>
            </a:r>
          </a:p>
        </p:txBody>
      </p:sp>
      <p:pic>
        <p:nvPicPr>
          <p:cNvPr id="44" name="Picture 43"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sp>
        <p:nvSpPr>
          <p:cNvPr id="45" name="TextBox 44"/>
          <p:cNvSpPr txBox="1"/>
          <p:nvPr/>
        </p:nvSpPr>
        <p:spPr>
          <a:xfrm>
            <a:off x="5726151" y="2902822"/>
            <a:ext cx="479064" cy="369332"/>
          </a:xfrm>
          <a:prstGeom prst="rect">
            <a:avLst/>
          </a:prstGeom>
          <a:solidFill>
            <a:srgbClr val="FFFFFF"/>
          </a:solidFill>
        </p:spPr>
        <p:txBody>
          <a:bodyPr wrap="square" rtlCol="0">
            <a:spAutoFit/>
          </a:bodyPr>
          <a:lstStyle/>
          <a:p>
            <a:r>
              <a:rPr lang="en-US" dirty="0"/>
              <a:t>50</a:t>
            </a:r>
          </a:p>
        </p:txBody>
      </p:sp>
      <p:sp>
        <p:nvSpPr>
          <p:cNvPr id="46" name="TextBox 45"/>
          <p:cNvSpPr txBox="1"/>
          <p:nvPr/>
        </p:nvSpPr>
        <p:spPr>
          <a:xfrm>
            <a:off x="6357614" y="2870556"/>
            <a:ext cx="571767" cy="369332"/>
          </a:xfrm>
          <a:prstGeom prst="rect">
            <a:avLst/>
          </a:prstGeom>
          <a:solidFill>
            <a:srgbClr val="FFFFFF"/>
          </a:solidFill>
        </p:spPr>
        <p:txBody>
          <a:bodyPr wrap="square" rtlCol="0">
            <a:spAutoFit/>
          </a:bodyPr>
          <a:lstStyle/>
          <a:p>
            <a:endParaRPr lang="en-US" dirty="0"/>
          </a:p>
        </p:txBody>
      </p:sp>
      <p:sp>
        <p:nvSpPr>
          <p:cNvPr id="47" name="TextBox 46"/>
          <p:cNvSpPr txBox="1"/>
          <p:nvPr/>
        </p:nvSpPr>
        <p:spPr>
          <a:xfrm>
            <a:off x="7081781" y="2838290"/>
            <a:ext cx="625894" cy="369332"/>
          </a:xfrm>
          <a:prstGeom prst="rect">
            <a:avLst/>
          </a:prstGeom>
          <a:solidFill>
            <a:srgbClr val="FFFFFF"/>
          </a:solidFill>
        </p:spPr>
        <p:txBody>
          <a:bodyPr wrap="square" rtlCol="0">
            <a:spAutoFit/>
          </a:bodyPr>
          <a:lstStyle/>
          <a:p>
            <a:endParaRPr lang="en-US" dirty="0"/>
          </a:p>
        </p:txBody>
      </p:sp>
      <p:sp>
        <p:nvSpPr>
          <p:cNvPr id="48" name="TextBox 47"/>
          <p:cNvSpPr txBox="1"/>
          <p:nvPr/>
        </p:nvSpPr>
        <p:spPr>
          <a:xfrm>
            <a:off x="7081781" y="3568811"/>
            <a:ext cx="571767" cy="369332"/>
          </a:xfrm>
          <a:prstGeom prst="rect">
            <a:avLst/>
          </a:prstGeom>
          <a:solidFill>
            <a:srgbClr val="FFFFFF"/>
          </a:solidFill>
        </p:spPr>
        <p:txBody>
          <a:bodyPr wrap="square" rtlCol="0">
            <a:spAutoFit/>
          </a:bodyPr>
          <a:lstStyle/>
          <a:p>
            <a:endParaRPr lang="en-US" dirty="0"/>
          </a:p>
        </p:txBody>
      </p:sp>
      <p:sp>
        <p:nvSpPr>
          <p:cNvPr id="49" name="TextBox 48"/>
          <p:cNvSpPr txBox="1"/>
          <p:nvPr/>
        </p:nvSpPr>
        <p:spPr>
          <a:xfrm>
            <a:off x="7890562" y="4345046"/>
            <a:ext cx="571767" cy="369332"/>
          </a:xfrm>
          <a:prstGeom prst="rect">
            <a:avLst/>
          </a:prstGeom>
          <a:solidFill>
            <a:srgbClr val="FFFFFF"/>
          </a:solidFill>
        </p:spPr>
        <p:txBody>
          <a:bodyPr wrap="square" rtlCol="0">
            <a:spAutoFit/>
          </a:bodyPr>
          <a:lstStyle/>
          <a:p>
            <a:endParaRPr lang="en-US" dirty="0"/>
          </a:p>
        </p:txBody>
      </p:sp>
      <p:sp>
        <p:nvSpPr>
          <p:cNvPr id="50" name="TextBox 49"/>
          <p:cNvSpPr txBox="1"/>
          <p:nvPr/>
        </p:nvSpPr>
        <p:spPr>
          <a:xfrm>
            <a:off x="7081781" y="4345046"/>
            <a:ext cx="571767" cy="369332"/>
          </a:xfrm>
          <a:prstGeom prst="rect">
            <a:avLst/>
          </a:prstGeom>
          <a:solidFill>
            <a:srgbClr val="FFFFFF"/>
          </a:solidFill>
        </p:spPr>
        <p:txBody>
          <a:bodyPr wrap="square" rtlCol="0">
            <a:spAutoFit/>
          </a:bodyPr>
          <a:lstStyle/>
          <a:p>
            <a:endParaRPr lang="en-US" dirty="0"/>
          </a:p>
        </p:txBody>
      </p:sp>
      <p:sp>
        <p:nvSpPr>
          <p:cNvPr id="51" name="TextBox 50"/>
          <p:cNvSpPr txBox="1"/>
          <p:nvPr/>
        </p:nvSpPr>
        <p:spPr>
          <a:xfrm>
            <a:off x="6357614" y="4345046"/>
            <a:ext cx="571767" cy="369332"/>
          </a:xfrm>
          <a:prstGeom prst="rect">
            <a:avLst/>
          </a:prstGeom>
          <a:solidFill>
            <a:srgbClr val="FFFFFF"/>
          </a:solidFill>
        </p:spPr>
        <p:txBody>
          <a:bodyPr wrap="square" rtlCol="0">
            <a:spAutoFit/>
          </a:bodyPr>
          <a:lstStyle/>
          <a:p>
            <a:endParaRPr lang="en-US" dirty="0"/>
          </a:p>
        </p:txBody>
      </p:sp>
      <p:sp>
        <p:nvSpPr>
          <p:cNvPr id="52" name="TextBox 51"/>
          <p:cNvSpPr txBox="1"/>
          <p:nvPr/>
        </p:nvSpPr>
        <p:spPr>
          <a:xfrm>
            <a:off x="5633447" y="4345046"/>
            <a:ext cx="571767" cy="369332"/>
          </a:xfrm>
          <a:prstGeom prst="rect">
            <a:avLst/>
          </a:prstGeom>
          <a:solidFill>
            <a:srgbClr val="FFFFFF"/>
          </a:solidFill>
        </p:spPr>
        <p:txBody>
          <a:bodyPr wrap="square" rtlCol="0">
            <a:spAutoFit/>
          </a:bodyPr>
          <a:lstStyle/>
          <a:p>
            <a:endParaRPr lang="en-US" dirty="0"/>
          </a:p>
        </p:txBody>
      </p:sp>
      <p:sp>
        <p:nvSpPr>
          <p:cNvPr id="53" name="TextBox 52"/>
          <p:cNvSpPr txBox="1"/>
          <p:nvPr/>
        </p:nvSpPr>
        <p:spPr>
          <a:xfrm>
            <a:off x="5633447" y="3654373"/>
            <a:ext cx="571767" cy="369332"/>
          </a:xfrm>
          <a:prstGeom prst="rect">
            <a:avLst/>
          </a:prstGeom>
          <a:solidFill>
            <a:srgbClr val="FFFFFF"/>
          </a:solidFill>
        </p:spPr>
        <p:txBody>
          <a:bodyPr wrap="square" rtlCol="0">
            <a:spAutoFit/>
          </a:bodyPr>
          <a:lstStyle/>
          <a:p>
            <a:endParaRPr lang="en-US" dirty="0"/>
          </a:p>
        </p:txBody>
      </p:sp>
      <p:sp>
        <p:nvSpPr>
          <p:cNvPr id="54" name="TextBox 53"/>
          <p:cNvSpPr txBox="1"/>
          <p:nvPr/>
        </p:nvSpPr>
        <p:spPr>
          <a:xfrm>
            <a:off x="7890562" y="2870556"/>
            <a:ext cx="571767" cy="369332"/>
          </a:xfrm>
          <a:prstGeom prst="rect">
            <a:avLst/>
          </a:prstGeom>
          <a:solidFill>
            <a:srgbClr val="FFFFFF"/>
          </a:solidFill>
        </p:spPr>
        <p:txBody>
          <a:bodyPr wrap="square" rtlCol="0">
            <a:spAutoFit/>
          </a:bodyPr>
          <a:lstStyle/>
          <a:p>
            <a:r>
              <a:rPr lang="en-US" dirty="0"/>
              <a:t>500</a:t>
            </a:r>
          </a:p>
        </p:txBody>
      </p:sp>
      <p:sp>
        <p:nvSpPr>
          <p:cNvPr id="55" name="TextBox 54"/>
          <p:cNvSpPr txBox="1"/>
          <p:nvPr/>
        </p:nvSpPr>
        <p:spPr>
          <a:xfrm>
            <a:off x="7890562" y="3651503"/>
            <a:ext cx="571767" cy="369332"/>
          </a:xfrm>
          <a:prstGeom prst="rect">
            <a:avLst/>
          </a:prstGeom>
          <a:solidFill>
            <a:srgbClr val="FFFFFF"/>
          </a:solidFill>
        </p:spPr>
        <p:txBody>
          <a:bodyPr wrap="square" rtlCol="0">
            <a:spAutoFit/>
          </a:bodyPr>
          <a:lstStyle/>
          <a:p>
            <a:r>
              <a:rPr lang="en-US" dirty="0"/>
              <a:t>-50</a:t>
            </a:r>
          </a:p>
        </p:txBody>
      </p:sp>
    </p:spTree>
    <p:extLst>
      <p:ext uri="{BB962C8B-B14F-4D97-AF65-F5344CB8AC3E}">
        <p14:creationId xmlns:p14="http://schemas.microsoft.com/office/powerpoint/2010/main" val="346868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278527" y="1100628"/>
            <a:ext cx="8754062" cy="4546639"/>
          </a:xfrm>
        </p:spPr>
        <p:txBody>
          <a:bodyPr/>
          <a:lstStyle/>
          <a:p>
            <a:pPr marL="0" lvl="0" indent="0"/>
            <a:r>
              <a:rPr lang="en-US" sz="2200" dirty="0"/>
              <a:t>What are the Q values of state (3,2) in the above grid if </a:t>
            </a:r>
            <a:r>
              <a:rPr lang="en-US" sz="2200" dirty="0" err="1"/>
              <a:t>γ</a:t>
            </a:r>
            <a:r>
              <a:rPr lang="en-US" sz="2200" dirty="0"/>
              <a:t> = 0.5, c(a)=0, R(s)=-2 for non terminal states? </a:t>
            </a:r>
          </a:p>
          <a:p>
            <a:pPr marL="0" lvl="0" indent="0"/>
            <a:r>
              <a:rPr lang="en-US" sz="2200" dirty="0"/>
              <a:t>(Remember </a:t>
            </a:r>
            <a:r>
              <a:rPr lang="en-US" sz="2200" b="1" dirty="0"/>
              <a:t>Q</a:t>
            </a:r>
            <a:r>
              <a:rPr lang="en-US" sz="2200" b="1" baseline="-25000" dirty="0"/>
              <a:t>t+1</a:t>
            </a:r>
            <a:r>
              <a:rPr lang="en-US" sz="2200" b="1" dirty="0"/>
              <a:t>(</a:t>
            </a:r>
            <a:r>
              <a:rPr lang="en-US" sz="2200" b="1" dirty="0" err="1"/>
              <a:t>a,s</a:t>
            </a:r>
            <a:r>
              <a:rPr lang="en-US" sz="2200" b="1" dirty="0"/>
              <a:t>) = R(s) + c(a)+</a:t>
            </a:r>
            <a:r>
              <a:rPr lang="en-US" sz="2200" b="1" dirty="0" err="1"/>
              <a:t>γΣ</a:t>
            </a:r>
            <a:r>
              <a:rPr lang="en-US" sz="2200" b="1" baseline="-25000" dirty="0" err="1"/>
              <a:t>s’εS</a:t>
            </a:r>
            <a:r>
              <a:rPr lang="en-US" sz="2200" b="1" dirty="0"/>
              <a:t> P(s’|</a:t>
            </a:r>
            <a:r>
              <a:rPr lang="en-US" sz="2200" b="1" dirty="0" err="1"/>
              <a:t>a,s</a:t>
            </a:r>
            <a:r>
              <a:rPr lang="en-US" sz="2200" b="1" dirty="0"/>
              <a:t>)</a:t>
            </a:r>
            <a:r>
              <a:rPr lang="en-US" sz="2200" b="1" dirty="0" err="1"/>
              <a:t>max</a:t>
            </a:r>
            <a:r>
              <a:rPr lang="en-US" sz="2200" b="1" baseline="-25000" dirty="0" err="1"/>
              <a:t>a’εA</a:t>
            </a:r>
            <a:r>
              <a:rPr lang="en-US" sz="2200" b="1" dirty="0"/>
              <a:t> </a:t>
            </a:r>
            <a:r>
              <a:rPr lang="en-US" sz="2200" b="1" dirty="0" err="1"/>
              <a:t>Q</a:t>
            </a:r>
            <a:r>
              <a:rPr lang="en-US" sz="2200" b="1" baseline="-25000" dirty="0" err="1"/>
              <a:t>t</a:t>
            </a:r>
            <a:r>
              <a:rPr lang="en-US" sz="2200" b="1" dirty="0"/>
              <a:t>(a’s’)</a:t>
            </a:r>
            <a:r>
              <a:rPr lang="en-US" sz="2200" dirty="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8</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solidFill>
                <a:srgbClr val="000000"/>
              </a:solidFill>
            </a:endParaRPr>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a:solidFill>
                  <a:srgbClr val="000000"/>
                </a:solidFill>
              </a:rPr>
              <a:t>E248</a:t>
            </a: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solidFill>
                <a:srgbClr val="000000"/>
              </a:solidFill>
            </a:endParaRPr>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endParaRPr lang="en-US" sz="1500" dirty="0">
              <a:solidFill>
                <a:srgbClr val="000000"/>
              </a:solidFill>
            </a:endParaRPr>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solidFill>
                <a:srgbClr val="000000"/>
              </a:solidFill>
            </a:endParaRPr>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a:solidFill>
                  <a:srgbClr val="000000"/>
                </a:solidFill>
              </a:rPr>
              <a:t>500</a:t>
            </a: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20" name="TextBox 19"/>
          <p:cNvSpPr txBox="1"/>
          <p:nvPr/>
        </p:nvSpPr>
        <p:spPr>
          <a:xfrm>
            <a:off x="7091193" y="3631317"/>
            <a:ext cx="651823" cy="323165"/>
          </a:xfrm>
          <a:prstGeom prst="rect">
            <a:avLst/>
          </a:prstGeom>
          <a:solidFill>
            <a:srgbClr val="FFFFFF"/>
          </a:solidFill>
        </p:spPr>
        <p:txBody>
          <a:bodyPr wrap="square" rtlCol="0">
            <a:spAutoFit/>
          </a:bodyPr>
          <a:lstStyle/>
          <a:p>
            <a:endParaRPr lang="en-US" sz="1500" dirty="0">
              <a:solidFill>
                <a:srgbClr val="000000"/>
              </a:solidFill>
            </a:endParaRPr>
          </a:p>
        </p:txBody>
      </p:sp>
    </p:spTree>
    <p:extLst>
      <p:ext uri="{BB962C8B-B14F-4D97-AF65-F5344CB8AC3E}">
        <p14:creationId xmlns:p14="http://schemas.microsoft.com/office/powerpoint/2010/main" val="66892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278527" y="1100628"/>
            <a:ext cx="8754062" cy="4546639"/>
          </a:xfrm>
        </p:spPr>
        <p:txBody>
          <a:bodyPr/>
          <a:lstStyle/>
          <a:p>
            <a:pPr marL="0" lvl="0" indent="0"/>
            <a:r>
              <a:rPr lang="en-US" sz="2200" dirty="0"/>
              <a:t>What are the Q values of state (3,2) in the above grid if </a:t>
            </a:r>
            <a:r>
              <a:rPr lang="en-US" sz="2200" dirty="0" err="1"/>
              <a:t>γ</a:t>
            </a:r>
            <a:r>
              <a:rPr lang="en-US" sz="2200" dirty="0"/>
              <a:t> = 0.5, c(a)=0, R(s)=-2 for non terminal states? </a:t>
            </a:r>
          </a:p>
          <a:p>
            <a:pPr marL="0" lvl="0" indent="0"/>
            <a:r>
              <a:rPr lang="en-US" sz="2200" dirty="0"/>
              <a:t>(Remember </a:t>
            </a:r>
            <a:r>
              <a:rPr lang="en-US" sz="2200" b="1" dirty="0"/>
              <a:t>Q</a:t>
            </a:r>
            <a:r>
              <a:rPr lang="en-US" sz="2200" b="1" baseline="-25000" dirty="0"/>
              <a:t>t+1</a:t>
            </a:r>
            <a:r>
              <a:rPr lang="en-US" sz="2200" b="1" dirty="0"/>
              <a:t>(</a:t>
            </a:r>
            <a:r>
              <a:rPr lang="en-US" sz="2200" b="1" dirty="0" err="1"/>
              <a:t>a,s</a:t>
            </a:r>
            <a:r>
              <a:rPr lang="en-US" sz="2200" b="1" dirty="0"/>
              <a:t>) = R(s) + c(a)+</a:t>
            </a:r>
            <a:r>
              <a:rPr lang="en-US" sz="2200" b="1" dirty="0" err="1"/>
              <a:t>γΣ</a:t>
            </a:r>
            <a:r>
              <a:rPr lang="en-US" sz="2200" b="1" baseline="-25000" dirty="0" err="1"/>
              <a:t>s’εS</a:t>
            </a:r>
            <a:r>
              <a:rPr lang="en-US" sz="2200" b="1" dirty="0"/>
              <a:t> P(s’|</a:t>
            </a:r>
            <a:r>
              <a:rPr lang="en-US" sz="2200" b="1" dirty="0" err="1"/>
              <a:t>a,s</a:t>
            </a:r>
            <a:r>
              <a:rPr lang="en-US" sz="2200" b="1" dirty="0"/>
              <a:t>)</a:t>
            </a:r>
            <a:r>
              <a:rPr lang="en-US" sz="2200" b="1" dirty="0" err="1"/>
              <a:t>max</a:t>
            </a:r>
            <a:r>
              <a:rPr lang="en-US" sz="2200" b="1" baseline="-25000" dirty="0" err="1"/>
              <a:t>a’εA</a:t>
            </a:r>
            <a:r>
              <a:rPr lang="en-US" sz="2200" b="1" dirty="0"/>
              <a:t> </a:t>
            </a:r>
            <a:r>
              <a:rPr lang="en-US" sz="2200" b="1" dirty="0" err="1"/>
              <a:t>Q</a:t>
            </a:r>
            <a:r>
              <a:rPr lang="en-US" sz="2200" b="1" baseline="-25000" dirty="0" err="1"/>
              <a:t>t</a:t>
            </a:r>
            <a:r>
              <a:rPr lang="en-US" sz="2200" b="1" dirty="0"/>
              <a:t>(a’s’)</a:t>
            </a:r>
            <a:r>
              <a:rPr lang="en-US" sz="2200" dirty="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9</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a:solidFill>
                  <a:srgbClr val="000000"/>
                </a:solidFill>
              </a:rPr>
              <a:t>E248</a:t>
            </a: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endParaRPr lang="en-US" sz="1500" dirty="0"/>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a:solidFill>
                  <a:srgbClr val="000000"/>
                </a:solidFill>
              </a:rPr>
              <a:t>500</a:t>
            </a: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a:solidFill>
                  <a:srgbClr val="000000"/>
                </a:solidFill>
              </a:rPr>
              <a:t>-50</a:t>
            </a:r>
          </a:p>
        </p:txBody>
      </p:sp>
      <p:sp>
        <p:nvSpPr>
          <p:cNvPr id="20" name="TextBox 19"/>
          <p:cNvSpPr txBox="1"/>
          <p:nvPr/>
        </p:nvSpPr>
        <p:spPr>
          <a:xfrm>
            <a:off x="7091193" y="3585356"/>
            <a:ext cx="651823" cy="323165"/>
          </a:xfrm>
          <a:prstGeom prst="rect">
            <a:avLst/>
          </a:prstGeom>
          <a:solidFill>
            <a:srgbClr val="FFFFFF"/>
          </a:solidFill>
        </p:spPr>
        <p:txBody>
          <a:bodyPr wrap="square" rtlCol="0">
            <a:spAutoFit/>
          </a:bodyPr>
          <a:lstStyle/>
          <a:p>
            <a:r>
              <a:rPr lang="en-US" sz="1500" dirty="0">
                <a:solidFill>
                  <a:srgbClr val="000000"/>
                </a:solidFill>
              </a:rPr>
              <a:t>N122</a:t>
            </a:r>
          </a:p>
        </p:txBody>
      </p:sp>
      <p:sp>
        <p:nvSpPr>
          <p:cNvPr id="21" name="TextBox 20"/>
          <p:cNvSpPr txBox="1"/>
          <p:nvPr/>
        </p:nvSpPr>
        <p:spPr>
          <a:xfrm>
            <a:off x="7057770" y="3849156"/>
            <a:ext cx="804223" cy="323165"/>
          </a:xfrm>
          <a:prstGeom prst="rect">
            <a:avLst/>
          </a:prstGeom>
          <a:noFill/>
        </p:spPr>
        <p:txBody>
          <a:bodyPr wrap="square" rtlCol="0">
            <a:spAutoFit/>
          </a:bodyPr>
          <a:lstStyle/>
          <a:p>
            <a:endParaRPr lang="en-US" sz="1500" dirty="0"/>
          </a:p>
        </p:txBody>
      </p:sp>
    </p:spTree>
    <p:extLst>
      <p:ext uri="{BB962C8B-B14F-4D97-AF65-F5344CB8AC3E}">
        <p14:creationId xmlns:p14="http://schemas.microsoft.com/office/powerpoint/2010/main" val="741132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1_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4.xml><?xml version="1.0" encoding="utf-8"?>
<a:theme xmlns:a="http://schemas.openxmlformats.org/drawingml/2006/main" name="2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A53569-B4F0-41C3-8A28-3268E7B790E0}"/>
</file>

<file path=customXml/itemProps2.xml><?xml version="1.0" encoding="utf-8"?>
<ds:datastoreItem xmlns:ds="http://schemas.openxmlformats.org/officeDocument/2006/customXml" ds:itemID="{3752A928-08CA-4A88-812A-9249D18E317A}"/>
</file>

<file path=customXml/itemProps3.xml><?xml version="1.0" encoding="utf-8"?>
<ds:datastoreItem xmlns:ds="http://schemas.openxmlformats.org/officeDocument/2006/customXml" ds:itemID="{2E009B90-7D5D-49D6-AF89-0F4C1945851B}"/>
</file>

<file path=docProps/app.xml><?xml version="1.0" encoding="utf-8"?>
<Properties xmlns="http://schemas.openxmlformats.org/officeDocument/2006/extended-properties" xmlns:vt="http://schemas.openxmlformats.org/officeDocument/2006/docPropsVTypes">
  <Template>cs561.thmx</Template>
  <TotalTime>15598</TotalTime>
  <Words>1567</Words>
  <Application>Microsoft Office PowerPoint</Application>
  <PresentationFormat>On-screen Show (4:3)</PresentationFormat>
  <Paragraphs>116</Paragraphs>
  <Slides>11</Slides>
  <Notes>6</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cs561</vt:lpstr>
      <vt:lpstr>1_AI Spring 2015</vt:lpstr>
      <vt:lpstr>1_cs561</vt:lpstr>
      <vt:lpstr>2_AI Spring 2015</vt:lpstr>
      <vt:lpstr>CSCI561 Fall 2017 Week 13 Discussion</vt:lpstr>
      <vt:lpstr>16.15  Making Simple Decisions</vt:lpstr>
      <vt:lpstr>Draw the decision network for this problem. </vt:lpstr>
      <vt:lpstr> Compute the expected utility of buying the book and of not buying it. </vt:lpstr>
      <vt:lpstr> Compute the expected utility of buying the book and of not buying it. </vt:lpstr>
      <vt:lpstr>MDP  </vt:lpstr>
      <vt:lpstr>MDP</vt:lpstr>
      <vt:lpstr>MDP</vt:lpstr>
      <vt:lpstr>MDP</vt:lpstr>
      <vt:lpstr>MDP</vt:lpstr>
      <vt:lpstr>Want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286</cp:revision>
  <dcterms:created xsi:type="dcterms:W3CDTF">2014-08-23T20:52:29Z</dcterms:created>
  <dcterms:modified xsi:type="dcterms:W3CDTF">2017-11-13T23:18:36Z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0x010100414A10AA8828C24FA9878178CBCC03B5</vt:lpwstr>
  </property>
</Properties>
</file>