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embeddings/oleObject2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929" r:id="rId4"/>
    <p:sldMasterId id="2147484944" r:id="rId5"/>
  </p:sldMasterIdLst>
  <p:notesMasterIdLst>
    <p:notesMasterId r:id="rId40"/>
  </p:notesMasterIdLst>
  <p:sldIdLst>
    <p:sldId id="256" r:id="rId6"/>
    <p:sldId id="330" r:id="rId7"/>
    <p:sldId id="331" r:id="rId8"/>
    <p:sldId id="284" r:id="rId9"/>
    <p:sldId id="332" r:id="rId10"/>
    <p:sldId id="291" r:id="rId11"/>
    <p:sldId id="335" r:id="rId12"/>
    <p:sldId id="288" r:id="rId13"/>
    <p:sldId id="333" r:id="rId14"/>
    <p:sldId id="334" r:id="rId15"/>
    <p:sldId id="294" r:id="rId16"/>
    <p:sldId id="281" r:id="rId17"/>
    <p:sldId id="296" r:id="rId18"/>
    <p:sldId id="299" r:id="rId19"/>
    <p:sldId id="297" r:id="rId20"/>
    <p:sldId id="300" r:id="rId21"/>
    <p:sldId id="298" r:id="rId22"/>
    <p:sldId id="301" r:id="rId23"/>
    <p:sldId id="307" r:id="rId24"/>
    <p:sldId id="311" r:id="rId25"/>
    <p:sldId id="312" r:id="rId26"/>
    <p:sldId id="292" r:id="rId27"/>
    <p:sldId id="308" r:id="rId28"/>
    <p:sldId id="309" r:id="rId29"/>
    <p:sldId id="318" r:id="rId30"/>
    <p:sldId id="293" r:id="rId31"/>
    <p:sldId id="316" r:id="rId32"/>
    <p:sldId id="317" r:id="rId33"/>
    <p:sldId id="328" r:id="rId34"/>
    <p:sldId id="327" r:id="rId35"/>
    <p:sldId id="325" r:id="rId36"/>
    <p:sldId id="329" r:id="rId37"/>
    <p:sldId id="324" r:id="rId38"/>
    <p:sldId id="32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5" autoAdjust="0"/>
    <p:restoredTop sz="64126" autoAdjust="0"/>
  </p:normalViewPr>
  <p:slideViewPr>
    <p:cSldViewPr snapToGrid="0" snapToObjects="1">
      <p:cViewPr varScale="1">
        <p:scale>
          <a:sx n="59" d="100"/>
          <a:sy n="59" d="100"/>
        </p:scale>
        <p:origin x="-2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-21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4C41-F1E4-1746-B9EE-6EB23FB69C2C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24AD3-3069-BE4F-BC9C-D22006170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0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CAE90C5-74A9-7C47-AD55-82737BB12984}" type="slidenum">
              <a:rPr lang="en-US">
                <a:uFillTx/>
              </a:rPr>
              <a:pPr/>
              <a:t>29</a:t>
            </a:fld>
            <a:endParaRPr lang="en-US">
              <a:uFillTx/>
            </a:endParaRPr>
          </a:p>
        </p:txBody>
      </p:sp>
      <p:sp>
        <p:nvSpPr>
          <p:cNvPr id="913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uFillTx/>
              </a:rPr>
              <a:t>In propositional logic had one kind of symbol,</a:t>
            </a:r>
            <a:r>
              <a:rPr lang="en-US" baseline="0" dirty="0">
                <a:uFillTx/>
              </a:rPr>
              <a:t> here have four, each with its own role</a:t>
            </a:r>
          </a:p>
          <a:p>
            <a:r>
              <a:rPr lang="en-US" baseline="0" dirty="0">
                <a:uFillTx/>
              </a:rPr>
              <a:t>Constants in language are simplest way of talking about objects in domain, but can also use functions and variables</a:t>
            </a:r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AE2C228-369A-154B-B2C6-C919333A716C}" type="slidenum">
              <a:rPr lang="en-US">
                <a:uFillTx/>
              </a:rPr>
              <a:pPr/>
              <a:t>30</a:t>
            </a:fld>
            <a:endParaRPr lang="en-US">
              <a:uFillTx/>
            </a:endParaRPr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What are the objects, relations and functions</a:t>
            </a:r>
            <a:r>
              <a:rPr lang="en-US" baseline="0" dirty="0">
                <a:uFillTx/>
              </a:rPr>
              <a:t> in this domain?</a:t>
            </a:r>
            <a:endParaRPr lang="en-US" dirty="0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D6FD0C-97A9-FE46-92F6-B52E92F3BF7D}" type="slidenum">
              <a:rPr lang="en-US"/>
              <a:pPr/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7388"/>
            <a:ext cx="4568825" cy="342741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918" y="4343206"/>
            <a:ext cx="5028164" cy="4113628"/>
          </a:xfrm>
          <a:noFill/>
          <a:ln/>
        </p:spPr>
        <p:txBody>
          <a:bodyPr lIns="90919" tIns="45459" rIns="90919" bIns="45459"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BC5689-381E-CA4E-A396-85AF950C65DE}" type="slidenum">
              <a:rPr lang="en-US"/>
              <a:pPr/>
              <a:t>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77863"/>
            <a:ext cx="4605338" cy="3455987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385" y="4360384"/>
            <a:ext cx="5011077" cy="4133932"/>
          </a:xfrm>
          <a:noFill/>
          <a:ln/>
        </p:spPr>
        <p:txBody>
          <a:bodyPr lIns="89504" tIns="44752" rIns="89504" bIns="44752"/>
          <a:lstStyle/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all cases, the question can be resolved easily by referring to the definition of entail-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|= True is true because False has no models and hence entails every sentence AND because True is true in all models and hence is entailed by every sentence.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|= False is false.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∧ B) |= (A ⇔ B) is true because the left-hand side has exactly one model that is one of the two models of the right-hand side.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A∨BisfalsebecauseoneofthemodelsofA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⇔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BhasbothAandB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false, which does not satisfy A ∨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⇔ B|=¬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A∨BistruebecausetheRHSisA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⇒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B,oneoftheconjunctsinthe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definition of A ⇔ B.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(A∧B) ⇒ C |= (A ⇒ C)∨(B ⇒ C) is true because the RHS is false only when both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disjuncts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false, i.e., when A and B are true and C is false, in which case the LHS is also false. This may seem counterintuitive, and would not hold if ⇒ is interpreted as “causes.”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 ∨(¬A∧¬B)) ≡ ((A ⇒ C)∧(B ⇒ C)) is true; proof by truth table enumeration, or by application of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distributivity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(Fig 7.11).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istrue;removingaconjunctonlyallowsmore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(A∨B)∧(¬C∨¬D∨E)|=(A∨B)∧(¬D∨E)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isfalse;removingadisjunctallows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fewer models.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(A∨B)∧¬(A ⇒ B)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issatisfiable;modelhasAand¬B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 ∧ (¬A ∨ B)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satisfiable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RHS is entailed by LHS so models are those of A ⇔ B. </a:t>
            </a:r>
            <a:endParaRPr lang="en-US" dirty="0"/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l.(A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⇔ B) ⇔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Cdoeshavethesamenumberofmodelsas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 ⇔ B);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halfthe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models of (A ⇔ B) satisfy (A ⇔ B) ⇔ C, as do half the non-models, and there are the same numbers of models and non-models.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B24AD3-3069-BE4F-BC9C-D220061702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September 28,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BC228-650C-5443-AF07-AD394F0FD5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D8AD-7274-E34F-83E9-BD647F63C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2120D2-3948-4F8F-BE5D-E7E7D97880B2}" type="datetime4">
              <a:rPr lang="en-US" smtClean="0"/>
              <a:pPr/>
              <a:t>September 28, 2017</a:t>
            </a:fld>
            <a:endParaRPr lang="en-US" dirty="0" err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75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60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5FC387-D6ED-8F40-826E-ED0E74977C7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9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695E-CF49-844C-908C-762332DE5207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37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A70B9C-C57A-3D4C-A52F-B9A7773FFEF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039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6ADA-231C-2F4E-9AF9-D7EAFFA7E30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9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E8C61-63B8-9343-8A74-941ED303D62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8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8E83-1B78-5545-806D-587471DC150E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24EC-1F17-4A4F-B36C-388417E6C1F2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7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B90F-881D-8344-A850-3DEAE14EA74D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7999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C1ECC-FBA0-9A4B-A4FA-F0062402B84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3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0F18-5A12-5C4B-BF6F-8FCDBAC16295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1300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F3DA3-7DD5-E94E-9F4F-2E9AF0C8182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21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78800" cy="47625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0966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619253"/>
            <a:ext cx="82296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Clr>
                <a:schemeClr val="bg1">
                  <a:lumMod val="50000"/>
                </a:schemeClr>
              </a:buClr>
              <a:defRPr sz="22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1pPr>
            <a:lvl2pPr>
              <a:buClr>
                <a:schemeClr val="bg1">
                  <a:lumMod val="50000"/>
                </a:schemeClr>
              </a:buClr>
              <a:defRPr sz="19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2pPr>
            <a:lvl3pPr>
              <a:buClr>
                <a:schemeClr val="bg1">
                  <a:lumMod val="50000"/>
                </a:schemeClr>
              </a:buClr>
              <a:defRPr sz="17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3pPr>
            <a:lvl4pPr>
              <a:buClr>
                <a:schemeClr val="bg1">
                  <a:lumMod val="50000"/>
                </a:schemeClr>
              </a:buClr>
              <a:defRPr sz="150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4pPr>
            <a:lvl5pPr>
              <a:buClr>
                <a:schemeClr val="bg1">
                  <a:lumMod val="50000"/>
                </a:schemeClr>
              </a:buClr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5pPr>
            <a:lvl6pPr marL="25146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6pPr>
            <a:lvl7pPr marL="29718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7pPr>
            <a:lvl8pPr marL="3429000" indent="-228600"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500" b="0">
                <a:solidFill>
                  <a:srgbClr val="000000"/>
                </a:solidFill>
                <a:latin typeface="Helvetica" pitchFamily="34" charset="0"/>
                <a:cs typeface="Helvetica" pitchFamily="34" charset="0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7989"/>
            <a:ext cx="8229600" cy="868363"/>
          </a:xfrm>
          <a:effectLst/>
        </p:spPr>
        <p:txBody>
          <a:bodyPr>
            <a:normAutofit/>
          </a:bodyPr>
          <a:lstStyle>
            <a:lvl1pPr>
              <a:defRPr sz="2400" b="1"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561975" y="1143000"/>
            <a:ext cx="7772400" cy="0"/>
          </a:xfrm>
          <a:prstGeom prst="line">
            <a:avLst/>
          </a:prstGeom>
          <a:noFill/>
          <a:ln w="12700">
            <a:solidFill>
              <a:srgbClr val="40404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200" b="0" cap="none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9/28/17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BB6B3-B3F2-794E-9B60-14E896EAF3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8F6DD-179E-DC4B-8B1C-27FA5FCA25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E31AB-598E-8442-AB54-6D4D86C0F6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6CDD-3BFB-4F4C-AD12-21A48E630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A070-D3B8-8C41-9F7B-846270079D77}" type="datetimeFigureOut">
              <a:rPr lang="en-US" smtClean="0"/>
              <a:t>9/28/17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E5E15B-D66F-FA45-881E-55A052CF3A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8.xml"/><Relationship Id="rId15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5047"/>
            <a:ext cx="7754368" cy="7226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42120D2-3948-4F8F-BE5D-E7E7D97880B2}" type="datetime4">
              <a:rPr lang="en-US" smtClean="0"/>
              <a:pPr/>
              <a:t>September 28, 2017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CSCI561 FALL 2014 Discussion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560FE452-C703-584A-BEE3-46230073E6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0" r:id="rId1"/>
    <p:sldLayoutId id="2147484931" r:id="rId2"/>
    <p:sldLayoutId id="2147484932" r:id="rId3"/>
    <p:sldLayoutId id="2147484933" r:id="rId4"/>
    <p:sldLayoutId id="2147484934" r:id="rId5"/>
    <p:sldLayoutId id="2147484935" r:id="rId6"/>
    <p:sldLayoutId id="2147484936" r:id="rId7"/>
    <p:sldLayoutId id="2147484937" r:id="rId8"/>
    <p:sldLayoutId id="2147484938" r:id="rId9"/>
    <p:sldLayoutId id="2147484939" r:id="rId10"/>
    <p:sldLayoutId id="2147484940" r:id="rId11"/>
    <p:sldLayoutId id="2147484941" r:id="rId12"/>
    <p:sldLayoutId id="2147484942" r:id="rId13"/>
    <p:sldLayoutId id="2147484943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50DF0C5-07C2-9C40-92E3-D1200EA5F8AC}" type="slidenum">
              <a:rPr lang="en-US" smtClean="0">
                <a:solidFill>
                  <a:srgbClr val="D1282E"/>
                </a:solidFill>
              </a:rPr>
              <a:pPr/>
              <a:t>‹#›</a:t>
            </a:fld>
            <a:endParaRPr lang="en-US">
              <a:solidFill>
                <a:srgbClr val="D1282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9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5" r:id="rId1"/>
    <p:sldLayoutId id="2147484946" r:id="rId2"/>
    <p:sldLayoutId id="2147484947" r:id="rId3"/>
    <p:sldLayoutId id="2147484948" r:id="rId4"/>
    <p:sldLayoutId id="2147484949" r:id="rId5"/>
    <p:sldLayoutId id="2147484950" r:id="rId6"/>
    <p:sldLayoutId id="2147484951" r:id="rId7"/>
    <p:sldLayoutId id="2147484952" r:id="rId8"/>
    <p:sldLayoutId id="2147484953" r:id="rId9"/>
    <p:sldLayoutId id="2147484954" r:id="rId10"/>
    <p:sldLayoutId id="2147484955" r:id="rId11"/>
    <p:sldLayoutId id="2147484956" r:id="rId12"/>
    <p:sldLayoutId id="2147484957" r:id="rId13"/>
    <p:sldLayoutId id="214748495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i="0" kern="1200" cap="none" spc="-60" baseline="0">
          <a:solidFill>
            <a:schemeClr val="tx2"/>
          </a:solidFill>
          <a:effectLst/>
          <a:latin typeface="Arial Black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jada@usc.edu" TargetMode="External"/><Relationship Id="rId4" Type="http://schemas.openxmlformats.org/officeDocument/2006/relationships/hyperlink" Target="mailto:shen@isi.edu" TargetMode="External"/><Relationship Id="rId5" Type="http://schemas.openxmlformats.org/officeDocument/2006/relationships/hyperlink" Target="mailto:nwang@ict.usc.edu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026" y="1257894"/>
            <a:ext cx="8403010" cy="1204306"/>
          </a:xfrm>
        </p:spPr>
        <p:txBody>
          <a:bodyPr/>
          <a:lstStyle/>
          <a:p>
            <a:r>
              <a:rPr lang="en-US" dirty="0"/>
              <a:t>CSCI561 FALL 2017</a:t>
            </a:r>
            <a:br>
              <a:rPr lang="en-US" dirty="0"/>
            </a:br>
            <a:r>
              <a:rPr lang="en-US" dirty="0"/>
              <a:t>Week 6 Discussion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41400" y="4189271"/>
            <a:ext cx="7300075" cy="1933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4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 Sheila Tejada </a:t>
            </a:r>
            <a:r>
              <a:rPr lang="en-US" dirty="0">
                <a:hlinkClick r:id="rId3"/>
              </a:rPr>
              <a:t>stejada@usc.edu</a:t>
            </a:r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r>
              <a:rPr lang="en-US" dirty="0"/>
              <a:t>Prof Wei-min </a:t>
            </a:r>
            <a:r>
              <a:rPr lang="en-US" dirty="0" err="1"/>
              <a:t>Shen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shen@isi.edu</a:t>
            </a:r>
            <a:endParaRPr lang="en-US" dirty="0"/>
          </a:p>
          <a:p>
            <a:r>
              <a:rPr lang="en-US" dirty="0"/>
              <a:t>Prof </a:t>
            </a:r>
            <a:r>
              <a:rPr lang="en-US" dirty="0" err="1"/>
              <a:t>Ning</a:t>
            </a:r>
            <a:r>
              <a:rPr lang="en-US" dirty="0"/>
              <a:t> Wang </a:t>
            </a:r>
            <a:r>
              <a:rPr lang="en-US" dirty="0">
                <a:hlinkClick r:id="rId5"/>
              </a:rPr>
              <a:t>nwang@ict.usc.edu</a:t>
            </a:r>
            <a:endParaRPr lang="en-US" dirty="0"/>
          </a:p>
          <a:p>
            <a:endParaRPr lang="en-US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9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“Entail” =\= “Inference”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D1A1-0FF5-9E4D-A383-E8D5156EB98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3195935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“KB </a:t>
            </a:r>
            <a:r>
              <a:rPr lang="en-US" dirty="0" smtClean="0">
                <a:solidFill>
                  <a:srgbClr val="FF0000"/>
                </a:solidFill>
              </a:rPr>
              <a:t>entails </a:t>
            </a:r>
            <a:r>
              <a:rPr lang="en-US" dirty="0" smtClean="0"/>
              <a:t>α”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Model of KB is a subset of Model of </a:t>
            </a:r>
            <a:r>
              <a:rPr lang="en-US" dirty="0"/>
              <a:t>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1443335"/>
            <a:ext cx="435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“KB </a:t>
            </a:r>
            <a:r>
              <a:rPr lang="en-US" dirty="0" smtClean="0">
                <a:solidFill>
                  <a:srgbClr val="FF0000"/>
                </a:solidFill>
              </a:rPr>
              <a:t>inference </a:t>
            </a:r>
            <a:r>
              <a:rPr lang="en-US" dirty="0" smtClean="0"/>
              <a:t>α”: derived by a procedure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01675" y="3819201"/>
            <a:ext cx="8001000" cy="0"/>
          </a:xfrm>
          <a:prstGeom prst="line">
            <a:avLst/>
          </a:prstGeom>
          <a:ln w="76200" cmpd="tri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5253335"/>
            <a:ext cx="4572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37047" y="3969603"/>
            <a:ext cx="2006529" cy="369332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 the real worlds: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4338935"/>
            <a:ext cx="4800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of Symbols: M(KB), M(</a:t>
            </a:r>
            <a:r>
              <a:rPr lang="en-US" dirty="0"/>
              <a:t>α</a:t>
            </a:r>
            <a:r>
              <a:rPr lang="en-US" dirty="0" smtClean="0"/>
              <a:t>), …</a:t>
            </a:r>
          </a:p>
          <a:p>
            <a:r>
              <a:rPr lang="en-US" dirty="0" smtClean="0"/>
              <a:t>“possible worlds”?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20588" y="3041517"/>
            <a:ext cx="1707619" cy="646331"/>
          </a:xfrm>
          <a:prstGeom prst="rect">
            <a:avLst/>
          </a:prstGeom>
          <a:solidFill>
            <a:srgbClr val="C0504D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 robot’s head </a:t>
            </a:r>
          </a:p>
          <a:p>
            <a:r>
              <a:rPr lang="en-US" dirty="0" smtClean="0"/>
              <a:t>(or on paper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7512" y="2325469"/>
            <a:ext cx="813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sound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6" name="Curved Connector 15"/>
          <p:cNvCxnSpPr>
            <a:stCxn id="7" idx="3"/>
            <a:endCxn id="14" idx="0"/>
          </p:cNvCxnSpPr>
          <p:nvPr/>
        </p:nvCxnSpPr>
        <p:spPr>
          <a:xfrm>
            <a:off x="6180848" y="1628001"/>
            <a:ext cx="1083461" cy="6974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4" idx="2"/>
          </p:cNvCxnSpPr>
          <p:nvPr/>
        </p:nvCxnSpPr>
        <p:spPr>
          <a:xfrm rot="5400000">
            <a:off x="5340578" y="1544738"/>
            <a:ext cx="773668" cy="307379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7200" y="2510135"/>
            <a:ext cx="11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complete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5" name="Curved Connector 24"/>
          <p:cNvCxnSpPr>
            <a:endCxn id="23" idx="2"/>
          </p:cNvCxnSpPr>
          <p:nvPr/>
        </p:nvCxnSpPr>
        <p:spPr>
          <a:xfrm rot="10800000">
            <a:off x="1017848" y="2879467"/>
            <a:ext cx="1649152" cy="54507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3" idx="0"/>
            <a:endCxn id="7" idx="1"/>
          </p:cNvCxnSpPr>
          <p:nvPr/>
        </p:nvCxnSpPr>
        <p:spPr>
          <a:xfrm rot="5400000" flipH="1" flipV="1">
            <a:off x="982257" y="1663592"/>
            <a:ext cx="882134" cy="81095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20" y="2879467"/>
            <a:ext cx="383065" cy="4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15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5481"/>
            <a:ext cx="7772400" cy="1143000"/>
          </a:xfrm>
        </p:spPr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AA5BEA-AD5F-214D-8AF6-F7CE5546E21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5061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34838" y="1272170"/>
            <a:ext cx="8991600" cy="47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4024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199"/>
            <a:ext cx="7772400" cy="1143000"/>
          </a:xfrm>
        </p:spPr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33" y="1428248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True |= 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(A∧B)|=(A ⇔ 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 |= A ∨ B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B|=¬A∨B.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 ⇒ C|=(A ⇒ C)∨(B ⇒ C). (C∨(¬A∧¬B))≡((A ⇒ C)∧(B ⇒ C)).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(A∨B)∧(¬C∨¬D∨E)|=(A∨B)∧(¬D∨E).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(A∨B)∧¬(A ⇒ B) is </a:t>
            </a:r>
            <a:r>
              <a:rPr lang="en-US" sz="2800" dirty="0" err="1"/>
              <a:t>satisfiable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 ⇔ C has the same number of models as (A ⇔ B) for any fixed set of 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5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/>
              <a:t>⊨ </a:t>
            </a:r>
            <a:r>
              <a:rPr lang="en-US" sz="2800" dirty="0"/>
              <a:t>True.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43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False </a:t>
            </a:r>
            <a:r>
              <a:rPr lang="en-US" sz="3200" i="1" dirty="0"/>
              <a:t>⊨ </a:t>
            </a:r>
            <a:r>
              <a:rPr lang="en-US" sz="2800" dirty="0"/>
              <a:t>True.  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</a:p>
          <a:p>
            <a:pPr marL="0" indent="0"/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False has no models and hence entails every sentence 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True is true in all models and hence is entailed by every sentence. 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6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True </a:t>
            </a:r>
            <a:r>
              <a:rPr lang="en-US" sz="2800" i="1" dirty="0"/>
              <a:t>⊨ </a:t>
            </a:r>
            <a:r>
              <a:rPr lang="en-US" sz="2800" dirty="0"/>
              <a:t>False.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4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lvl="1" indent="0">
              <a:spcBef>
                <a:spcPts val="800"/>
              </a:spcBef>
              <a:buClrTx/>
              <a:buNone/>
            </a:pPr>
            <a:r>
              <a:rPr lang="en-US" sz="2800" dirty="0"/>
              <a:t>True </a:t>
            </a:r>
            <a:r>
              <a:rPr lang="en-US" sz="3200" i="1" dirty="0"/>
              <a:t>⊨ </a:t>
            </a:r>
            <a:r>
              <a:rPr lang="en-US" sz="2800" dirty="0"/>
              <a:t>False. </a:t>
            </a:r>
            <a:r>
              <a:rPr lang="en-US" sz="2800" dirty="0">
                <a:solidFill>
                  <a:srgbClr val="57CDFF"/>
                </a:solidFill>
              </a:rPr>
              <a:t>FALSE</a:t>
            </a:r>
          </a:p>
          <a:p>
            <a:pPr marL="0" lvl="1" indent="0">
              <a:spcBef>
                <a:spcPts val="800"/>
              </a:spcBef>
              <a:buClrTx/>
              <a:buNone/>
            </a:pPr>
            <a:endParaRPr lang="en-US" sz="2800" dirty="0">
              <a:solidFill>
                <a:srgbClr val="3366FF"/>
              </a:solidFill>
            </a:endParaRPr>
          </a:p>
          <a:p>
            <a:pPr lvl="1">
              <a:spcBef>
                <a:spcPts val="800"/>
              </a:spcBef>
              <a:buClrTx/>
            </a:pPr>
            <a:r>
              <a:rPr lang="en-US" sz="2800" dirty="0"/>
              <a:t>False is not true in any models</a:t>
            </a:r>
            <a:endParaRPr lang="en-US" sz="2800" dirty="0">
              <a:solidFill>
                <a:srgbClr val="3366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(A∧B) </a:t>
            </a:r>
            <a:r>
              <a:rPr lang="en-US" sz="2800" i="1" dirty="0"/>
              <a:t>⊨ </a:t>
            </a:r>
            <a:r>
              <a:rPr lang="en-US" sz="2800" dirty="0"/>
              <a:t>(A ⇔ B).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5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(A∧B)</a:t>
            </a:r>
            <a:r>
              <a:rPr lang="en-US" sz="2800" i="1" dirty="0"/>
              <a:t> ⊨ </a:t>
            </a:r>
            <a:r>
              <a:rPr lang="en-US" sz="2800" dirty="0"/>
              <a:t>(A ⇔ B).  </a:t>
            </a:r>
            <a:r>
              <a:rPr lang="en-US" sz="2800" dirty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The left-hand side (A∧B) has exactly one model: A=True and B=True then (A∧B)=True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That model is one of the two models of the right-hand side (A ⇔ B).  Two 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A=True and B=True then (A ⇔ B)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b="0" dirty="0"/>
              <a:t>A=False and B=False then (A ⇔ B) =True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1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A ⇔ B </a:t>
            </a:r>
            <a:r>
              <a:rPr lang="en-US" sz="2800" i="1" dirty="0"/>
              <a:t>⊨</a:t>
            </a:r>
            <a:r>
              <a:rPr lang="en-US" sz="2800" dirty="0"/>
              <a:t> A ∨ B.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47223" y="0"/>
            <a:ext cx="8780083" cy="9080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Logic “Representation” of the Real World</a:t>
            </a:r>
            <a:endParaRPr lang="en-US" sz="3200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307F4-32CF-E741-87B9-84E99539325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4820" name="Rectangle 36"/>
          <p:cNvSpPr>
            <a:spLocks noChangeArrowheads="1"/>
          </p:cNvSpPr>
          <p:nvPr/>
        </p:nvSpPr>
        <p:spPr bwMode="auto">
          <a:xfrm>
            <a:off x="3429000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1066799" y="1219200"/>
            <a:ext cx="7411523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 smtClean="0"/>
              <a:t>Symbol Systems</a:t>
            </a:r>
            <a:r>
              <a:rPr lang="en-US" sz="2800" dirty="0"/>
              <a:t>		</a:t>
            </a:r>
            <a:r>
              <a:rPr lang="en-US" sz="2800" dirty="0" smtClean="0"/>
              <a:t>     The Real World</a:t>
            </a:r>
            <a:endParaRPr lang="en-US" sz="2800" dirty="0"/>
          </a:p>
        </p:txBody>
      </p:sp>
      <p:sp>
        <p:nvSpPr>
          <p:cNvPr id="34824" name="Text Box 5"/>
          <p:cNvSpPr txBox="1">
            <a:spLocks noChangeArrowheads="1"/>
          </p:cNvSpPr>
          <p:nvPr/>
        </p:nvSpPr>
        <p:spPr bwMode="auto">
          <a:xfrm>
            <a:off x="609600" y="2286000"/>
            <a:ext cx="3323371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Objects:</a:t>
            </a:r>
          </a:p>
          <a:p>
            <a:pPr eaLnBrk="1" hangingPunct="1"/>
            <a:r>
              <a:rPr lang="en-US" sz="2000" dirty="0" smtClean="0"/>
              <a:t>BLOCKA</a:t>
            </a:r>
            <a:endParaRPr lang="en-US" sz="2000" dirty="0"/>
          </a:p>
          <a:p>
            <a:pPr eaLnBrk="1" hangingPunct="1"/>
            <a:r>
              <a:rPr lang="en-US" sz="2000" dirty="0" smtClean="0"/>
              <a:t>BLOCKB</a:t>
            </a:r>
            <a:endParaRPr lang="en-US" sz="2000" dirty="0"/>
          </a:p>
          <a:p>
            <a:pPr eaLnBrk="1" hangingPunct="1"/>
            <a:r>
              <a:rPr lang="en-US" sz="2000" dirty="0" smtClean="0"/>
              <a:t>BLOCKC</a:t>
            </a:r>
          </a:p>
          <a:p>
            <a:pPr eaLnBrk="1" hangingPunct="1"/>
            <a:r>
              <a:rPr lang="en-US" sz="2000" dirty="0" smtClean="0"/>
              <a:t>……</a:t>
            </a:r>
            <a:endParaRPr lang="en-US" sz="2000" dirty="0"/>
          </a:p>
          <a:p>
            <a:pPr eaLnBrk="1" hangingPunct="1"/>
            <a:r>
              <a:rPr lang="en-US" sz="2000" dirty="0" smtClean="0">
                <a:solidFill>
                  <a:srgbClr val="0000FF"/>
                </a:solidFill>
              </a:rPr>
              <a:t>Relations:</a:t>
            </a:r>
            <a:endParaRPr lang="en-US" sz="2000" dirty="0">
              <a:solidFill>
                <a:srgbClr val="0000FF"/>
              </a:solidFill>
            </a:endParaRPr>
          </a:p>
          <a:p>
            <a:pPr eaLnBrk="1" hangingPunct="1"/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en-US" sz="1800" dirty="0"/>
              <a:t>:(IS_ON </a:t>
            </a:r>
            <a:r>
              <a:rPr lang="en-US" sz="1800" dirty="0" smtClean="0"/>
              <a:t>BLOCKA BLOCKB)</a:t>
            </a:r>
            <a:endParaRPr lang="en-US" sz="1800" dirty="0"/>
          </a:p>
          <a:p>
            <a:pPr eaLnBrk="1" hangingPunct="1"/>
            <a:r>
              <a:rPr lang="en-US" sz="1800" dirty="0" smtClean="0"/>
              <a:t>P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:(IS_RED BLOCKA)</a:t>
            </a:r>
          </a:p>
          <a:p>
            <a:pPr eaLnBrk="1" hangingPunct="1"/>
            <a:r>
              <a:rPr lang="en-US" sz="1800" dirty="0" smtClean="0"/>
              <a:t>……</a:t>
            </a:r>
            <a:endParaRPr lang="en-US" sz="2000" dirty="0"/>
          </a:p>
        </p:txBody>
      </p:sp>
      <p:sp>
        <p:nvSpPr>
          <p:cNvPr id="279558" name="Cloud"/>
          <p:cNvSpPr>
            <a:spLocks noChangeAspect="1" noEditPoints="1" noChangeArrowheads="1"/>
          </p:cNvSpPr>
          <p:nvPr/>
        </p:nvSpPr>
        <p:spPr bwMode="auto">
          <a:xfrm>
            <a:off x="147224" y="1766949"/>
            <a:ext cx="4337693" cy="383527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AutoShape 7"/>
          <p:cNvSpPr>
            <a:spLocks noChangeArrowheads="1"/>
          </p:cNvSpPr>
          <p:nvPr/>
        </p:nvSpPr>
        <p:spPr bwMode="auto">
          <a:xfrm>
            <a:off x="5257800" y="2922588"/>
            <a:ext cx="3048000" cy="990600"/>
          </a:xfrm>
          <a:prstGeom prst="parallelogram">
            <a:avLst>
              <a:gd name="adj" fmla="val 76923"/>
            </a:avLst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Line 8"/>
          <p:cNvSpPr>
            <a:spLocks noChangeShapeType="1"/>
          </p:cNvSpPr>
          <p:nvPr/>
        </p:nvSpPr>
        <p:spPr bwMode="auto">
          <a:xfrm>
            <a:off x="5257800" y="3913188"/>
            <a:ext cx="2362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Line 9"/>
          <p:cNvSpPr>
            <a:spLocks noChangeShapeType="1"/>
          </p:cNvSpPr>
          <p:nvPr/>
        </p:nvSpPr>
        <p:spPr bwMode="auto">
          <a:xfrm flipV="1">
            <a:off x="7543800" y="2922588"/>
            <a:ext cx="762000" cy="990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0"/>
          <p:cNvSpPr>
            <a:spLocks noChangeShapeType="1"/>
          </p:cNvSpPr>
          <p:nvPr/>
        </p:nvSpPr>
        <p:spPr bwMode="auto">
          <a:xfrm>
            <a:off x="8305800" y="29225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Line 11"/>
          <p:cNvSpPr>
            <a:spLocks noChangeShapeType="1"/>
          </p:cNvSpPr>
          <p:nvPr/>
        </p:nvSpPr>
        <p:spPr bwMode="auto">
          <a:xfrm>
            <a:off x="5257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Line 12"/>
          <p:cNvSpPr>
            <a:spLocks noChangeShapeType="1"/>
          </p:cNvSpPr>
          <p:nvPr/>
        </p:nvSpPr>
        <p:spPr bwMode="auto">
          <a:xfrm>
            <a:off x="7543800" y="3913188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Rectangle 13"/>
          <p:cNvSpPr>
            <a:spLocks noChangeArrowheads="1"/>
          </p:cNvSpPr>
          <p:nvPr/>
        </p:nvSpPr>
        <p:spPr bwMode="auto">
          <a:xfrm>
            <a:off x="5257800" y="3913188"/>
            <a:ext cx="22860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AutoShape 14"/>
          <p:cNvSpPr>
            <a:spLocks noChangeArrowheads="1"/>
          </p:cNvSpPr>
          <p:nvPr/>
        </p:nvSpPr>
        <p:spPr bwMode="auto">
          <a:xfrm rot="2214588">
            <a:off x="7762875" y="2914650"/>
            <a:ext cx="214313" cy="1252538"/>
          </a:xfrm>
          <a:prstGeom prst="parallelogram">
            <a:avLst>
              <a:gd name="adj" fmla="val 2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Rectangle 15"/>
          <p:cNvSpPr>
            <a:spLocks noChangeArrowheads="1"/>
          </p:cNvSpPr>
          <p:nvPr/>
        </p:nvSpPr>
        <p:spPr bwMode="auto">
          <a:xfrm>
            <a:off x="6858000" y="3303588"/>
            <a:ext cx="381000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Line 16"/>
          <p:cNvSpPr>
            <a:spLocks noChangeShapeType="1"/>
          </p:cNvSpPr>
          <p:nvPr/>
        </p:nvSpPr>
        <p:spPr bwMode="auto">
          <a:xfrm flipV="1">
            <a:off x="6858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Line 17"/>
          <p:cNvSpPr>
            <a:spLocks noChangeShapeType="1"/>
          </p:cNvSpPr>
          <p:nvPr/>
        </p:nvSpPr>
        <p:spPr bwMode="auto">
          <a:xfrm flipV="1">
            <a:off x="7239000" y="3151188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Line 18"/>
          <p:cNvSpPr>
            <a:spLocks noChangeShapeType="1"/>
          </p:cNvSpPr>
          <p:nvPr/>
        </p:nvSpPr>
        <p:spPr bwMode="auto">
          <a:xfrm>
            <a:off x="7086600" y="31511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Line 19"/>
          <p:cNvSpPr>
            <a:spLocks noChangeShapeType="1"/>
          </p:cNvSpPr>
          <p:nvPr/>
        </p:nvSpPr>
        <p:spPr bwMode="auto">
          <a:xfrm>
            <a:off x="7467600" y="31511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Line 20"/>
          <p:cNvSpPr>
            <a:spLocks noChangeShapeType="1"/>
          </p:cNvSpPr>
          <p:nvPr/>
        </p:nvSpPr>
        <p:spPr bwMode="auto">
          <a:xfrm flipV="1">
            <a:off x="7239000" y="3455988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Rectangle 21"/>
          <p:cNvSpPr>
            <a:spLocks noChangeArrowheads="1"/>
          </p:cNvSpPr>
          <p:nvPr/>
        </p:nvSpPr>
        <p:spPr bwMode="auto">
          <a:xfrm>
            <a:off x="6096000" y="3455988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Rectangle 22"/>
          <p:cNvSpPr>
            <a:spLocks noChangeArrowheads="1"/>
          </p:cNvSpPr>
          <p:nvPr/>
        </p:nvSpPr>
        <p:spPr bwMode="auto">
          <a:xfrm>
            <a:off x="6096000" y="3151188"/>
            <a:ext cx="304800" cy="304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Line 23"/>
          <p:cNvSpPr>
            <a:spLocks noChangeShapeType="1"/>
          </p:cNvSpPr>
          <p:nvPr/>
        </p:nvSpPr>
        <p:spPr bwMode="auto">
          <a:xfrm flipV="1">
            <a:off x="6400800" y="33035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Line 24"/>
          <p:cNvSpPr>
            <a:spLocks noChangeShapeType="1"/>
          </p:cNvSpPr>
          <p:nvPr/>
        </p:nvSpPr>
        <p:spPr bwMode="auto">
          <a:xfrm flipV="1">
            <a:off x="6400800" y="3608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Line 25"/>
          <p:cNvSpPr>
            <a:spLocks noChangeShapeType="1"/>
          </p:cNvSpPr>
          <p:nvPr/>
        </p:nvSpPr>
        <p:spPr bwMode="auto">
          <a:xfrm flipV="1">
            <a:off x="64008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Line 26"/>
          <p:cNvSpPr>
            <a:spLocks noChangeShapeType="1"/>
          </p:cNvSpPr>
          <p:nvPr/>
        </p:nvSpPr>
        <p:spPr bwMode="auto">
          <a:xfrm flipV="1">
            <a:off x="6096000" y="29987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Line 27"/>
          <p:cNvSpPr>
            <a:spLocks noChangeShapeType="1"/>
          </p:cNvSpPr>
          <p:nvPr/>
        </p:nvSpPr>
        <p:spPr bwMode="auto">
          <a:xfrm>
            <a:off x="6553200" y="29987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7" name="Line 28"/>
          <p:cNvSpPr>
            <a:spLocks noChangeShapeType="1"/>
          </p:cNvSpPr>
          <p:nvPr/>
        </p:nvSpPr>
        <p:spPr bwMode="auto">
          <a:xfrm>
            <a:off x="6248400" y="2998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315200" y="5540168"/>
            <a:ext cx="609600" cy="609600"/>
            <a:chOff x="7239000" y="6059488"/>
            <a:chExt cx="609600" cy="609600"/>
          </a:xfrm>
        </p:grpSpPr>
        <p:sp>
          <p:nvSpPr>
            <p:cNvPr id="34848" name="AutoShape 29"/>
            <p:cNvSpPr>
              <a:spLocks noChangeArrowheads="1"/>
            </p:cNvSpPr>
            <p:nvPr/>
          </p:nvSpPr>
          <p:spPr bwMode="auto">
            <a:xfrm>
              <a:off x="7239000" y="6059488"/>
              <a:ext cx="533400" cy="609600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9" name="Line 30"/>
            <p:cNvSpPr>
              <a:spLocks noChangeShapeType="1"/>
            </p:cNvSpPr>
            <p:nvPr/>
          </p:nvSpPr>
          <p:spPr bwMode="auto">
            <a:xfrm flipV="1">
              <a:off x="7772400" y="6516688"/>
              <a:ext cx="76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0" name="Line 31"/>
            <p:cNvSpPr>
              <a:spLocks noChangeShapeType="1"/>
            </p:cNvSpPr>
            <p:nvPr/>
          </p:nvSpPr>
          <p:spPr bwMode="auto">
            <a:xfrm flipH="1" flipV="1">
              <a:off x="7467600" y="6059488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57800" y="5644440"/>
            <a:ext cx="685800" cy="441324"/>
            <a:chOff x="5334000" y="6135688"/>
            <a:chExt cx="685800" cy="441324"/>
          </a:xfrm>
        </p:grpSpPr>
        <p:sp>
          <p:nvSpPr>
            <p:cNvPr id="34851" name="Oval 32"/>
            <p:cNvSpPr>
              <a:spLocks noChangeArrowheads="1"/>
            </p:cNvSpPr>
            <p:nvPr/>
          </p:nvSpPr>
          <p:spPr bwMode="auto">
            <a:xfrm flipV="1">
              <a:off x="5334000" y="6135688"/>
              <a:ext cx="685800" cy="304800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2" name="Line 33"/>
            <p:cNvSpPr>
              <a:spLocks noChangeShapeType="1"/>
            </p:cNvSpPr>
            <p:nvPr/>
          </p:nvSpPr>
          <p:spPr bwMode="auto">
            <a:xfrm>
              <a:off x="5334000" y="628808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3" name="Line 34"/>
            <p:cNvSpPr>
              <a:spLocks noChangeShapeType="1"/>
            </p:cNvSpPr>
            <p:nvPr/>
          </p:nvSpPr>
          <p:spPr bwMode="auto">
            <a:xfrm>
              <a:off x="6019800" y="628808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4" name="Freeform 35"/>
            <p:cNvSpPr>
              <a:spLocks/>
            </p:cNvSpPr>
            <p:nvPr/>
          </p:nvSpPr>
          <p:spPr bwMode="auto">
            <a:xfrm>
              <a:off x="5334000" y="6477000"/>
              <a:ext cx="671512" cy="100012"/>
            </a:xfrm>
            <a:custGeom>
              <a:avLst/>
              <a:gdLst>
                <a:gd name="T0" fmla="*/ 0 w 423"/>
                <a:gd name="T1" fmla="*/ 0 h 63"/>
                <a:gd name="T2" fmla="*/ 171450 w 423"/>
                <a:gd name="T3" fmla="*/ 100012 h 63"/>
                <a:gd name="T4" fmla="*/ 342900 w 423"/>
                <a:gd name="T5" fmla="*/ 100012 h 63"/>
                <a:gd name="T6" fmla="*/ 557212 w 423"/>
                <a:gd name="T7" fmla="*/ 85725 h 63"/>
                <a:gd name="T8" fmla="*/ 671512 w 423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3"/>
                <a:gd name="T16" fmla="*/ 0 h 63"/>
                <a:gd name="T17" fmla="*/ 423 w 423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3" h="63">
                  <a:moveTo>
                    <a:pt x="0" y="0"/>
                  </a:moveTo>
                  <a:lnTo>
                    <a:pt x="108" y="63"/>
                  </a:lnTo>
                  <a:lnTo>
                    <a:pt x="216" y="63"/>
                  </a:lnTo>
                  <a:lnTo>
                    <a:pt x="351" y="54"/>
                  </a:lnTo>
                  <a:lnTo>
                    <a:pt x="42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4046" y="5556800"/>
            <a:ext cx="35379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“Knowledge Base”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“Robot Brain”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4822" name="Rectangle 3" descr="Horizontal brick"/>
          <p:cNvSpPr>
            <a:spLocks noChangeArrowheads="1"/>
          </p:cNvSpPr>
          <p:nvPr/>
        </p:nvSpPr>
        <p:spPr bwMode="auto">
          <a:xfrm>
            <a:off x="4712396" y="1149682"/>
            <a:ext cx="228600" cy="5394783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0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A ⇔ B </a:t>
            </a:r>
            <a:r>
              <a:rPr lang="en-US" sz="2800" i="1" dirty="0"/>
              <a:t>⊨ </a:t>
            </a:r>
            <a:r>
              <a:rPr lang="en-US" sz="2800" dirty="0"/>
              <a:t>A ∨ B. </a:t>
            </a:r>
            <a:r>
              <a:rPr lang="en-US" sz="2800" dirty="0">
                <a:solidFill>
                  <a:srgbClr val="57CDFF"/>
                </a:solidFill>
              </a:rPr>
              <a:t>FALSE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(A ⇔ B) has two models: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A=True and B=True then (A ⇔ B) =True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⇔ B) =True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(A V B) is not True in this model</a:t>
            </a:r>
          </a:p>
          <a:p>
            <a:pPr marL="973836" lvl="4" indent="-457200">
              <a:buFont typeface="Arial"/>
              <a:buChar char="•"/>
            </a:pPr>
            <a:r>
              <a:rPr lang="en-US" sz="2800" dirty="0"/>
              <a:t>A=False and B=False then (A V B) = False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4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8822267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8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26818" y="1417638"/>
            <a:ext cx="7799196" cy="471385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Validity and satisfiability 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3A75C-1EDD-DB4F-A294-CDC9E54648D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6325" name="Picture 3"/>
          <p:cNvPicPr>
            <a:picLocks noChangeAspect="1" noChangeArrowheads="1"/>
          </p:cNvPicPr>
          <p:nvPr/>
        </p:nvPicPr>
        <p:blipFill rotWithShape="1">
          <a:blip r:embed="rId2">
            <a:lum contrast="6000"/>
          </a:blip>
          <a:srcRect b="8098"/>
          <a:stretch/>
        </p:blipFill>
        <p:spPr bwMode="auto">
          <a:xfrm>
            <a:off x="551324" y="1417638"/>
            <a:ext cx="7162800" cy="4713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48456" y="2250224"/>
            <a:ext cx="43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7664991" y="1694005"/>
            <a:ext cx="571500" cy="430887"/>
          </a:xfrm>
          <a:prstGeom prst="rect">
            <a:avLst/>
          </a:prstGeom>
          <a:noFill/>
          <a:ln w="9525">
            <a:solidFill>
              <a:srgbClr val="7A7A7A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2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8116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172064"/>
            <a:ext cx="7689571" cy="4732867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 </a:t>
            </a:r>
            <a:r>
              <a:rPr lang="en-US" sz="2800" dirty="0">
                <a:solidFill>
                  <a:srgbClr val="57CDFF"/>
                </a:solidFill>
              </a:rPr>
              <a:t>TRUE</a:t>
            </a:r>
          </a:p>
          <a:p>
            <a:pPr marL="0" indent="0"/>
            <a:endParaRPr lang="en-US" sz="2800" dirty="0">
              <a:solidFill>
                <a:srgbClr val="3366FF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This sentence (A ⇔ B)∧(¬A∨B) is True, when A=True and B=True</a:t>
            </a:r>
            <a:endParaRPr lang="en-US" sz="2800" dirty="0">
              <a:solidFill>
                <a:srgbClr val="3366FF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3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046845"/>
            <a:ext cx="8822267" cy="47328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False |= True.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True |= False.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(A∧B)|=(A ⇔ B).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 |= A ∨ B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⇔ B|=¬A∨B.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(A∧B) ⇒ C|=(A ⇒ C)∨(B ⇒ C). (C∨(¬A∧¬B))≡((A ⇒ C)∧(B ⇒ C)).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(A∨B)∧(¬C∨¬D∨E)|=(A∨B)∧(¬D∨E).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(A∨B)∧¬(A ⇒ B) is </a:t>
            </a:r>
            <a:r>
              <a:rPr lang="en-US" sz="2800" dirty="0" err="1"/>
              <a:t>satisfiable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B)∧(¬A∨B) Is </a:t>
            </a:r>
            <a:r>
              <a:rPr lang="en-US" sz="2800" dirty="0" err="1"/>
              <a:t>satisfiable</a:t>
            </a:r>
            <a:r>
              <a:rPr lang="en-US" sz="28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(A ⇔ B) ⇔ C has the same number of models as (A ⇔ B) for any fixed set of proposition symbols that includes A, B, C. 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methods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72088-6425-0940-AC89-7EE2C4D63068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05791"/>
              </p:ext>
            </p:extLst>
          </p:nvPr>
        </p:nvGraphicFramePr>
        <p:xfrm>
          <a:off x="242888" y="1198398"/>
          <a:ext cx="8658225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Image" r:id="rId3" imgW="11551006" imgH="5591246" progId="">
                  <p:embed/>
                </p:oleObj>
              </mc:Choice>
              <mc:Fallback>
                <p:oleObj name="Image" r:id="rId3" imgW="11551006" imgH="5591246" progId="">
                  <p:embed/>
                  <p:pic>
                    <p:nvPicPr>
                      <p:cNvPr id="57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198398"/>
                        <a:ext cx="8658225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019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basic manipulation rules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293097" y="732823"/>
            <a:ext cx="8850904" cy="59409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¬(¬A) = A					Double negation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^ B) = (¬A) V (¬B)			Negated “and”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V B) = (¬A) ^ (¬B)			Negated “or”</a:t>
            </a:r>
          </a:p>
          <a:p>
            <a:pPr>
              <a:lnSpc>
                <a:spcPct val="90000"/>
              </a:lnSpc>
            </a:pPr>
            <a:endParaRPr lang="en-US" sz="2400" b="0" dirty="0"/>
          </a:p>
          <a:p>
            <a:pPr>
              <a:lnSpc>
                <a:spcPct val="90000"/>
              </a:lnSpc>
            </a:pPr>
            <a:r>
              <a:rPr lang="en-US" sz="2400" b="0" dirty="0"/>
              <a:t>A ^ (B V C) = (A ^ B) V (A ^ C)		</a:t>
            </a:r>
            <a:r>
              <a:rPr lang="en-US" sz="2400" b="0" dirty="0" err="1"/>
              <a:t>Distributivity</a:t>
            </a:r>
            <a:r>
              <a:rPr lang="en-US" sz="2400" b="0" dirty="0"/>
              <a:t> of ^ on V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V (B ^ C) = (A V B) ^ (A V C)		</a:t>
            </a:r>
            <a:r>
              <a:rPr lang="en-US" sz="2400" b="0" dirty="0" err="1"/>
              <a:t>Distributivity</a:t>
            </a:r>
            <a:r>
              <a:rPr lang="en-US" sz="2400" b="0" dirty="0"/>
              <a:t> of V on ^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=&gt; B = (¬A) V B				by definition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=&gt; B) = A ^ (¬B)			using negated or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A </a:t>
            </a:r>
            <a:r>
              <a:rPr lang="en-US" sz="2400" b="0" dirty="0">
                <a:sym typeface="Wingdings" charset="2"/>
              </a:rPr>
              <a:t> B = (A =&gt; B) ^ (B =&gt; A)		by definition</a:t>
            </a:r>
          </a:p>
          <a:p>
            <a:pPr>
              <a:lnSpc>
                <a:spcPct val="90000"/>
              </a:lnSpc>
            </a:pPr>
            <a:r>
              <a:rPr lang="en-US" sz="2400" b="0" dirty="0"/>
              <a:t>¬(A </a:t>
            </a:r>
            <a:r>
              <a:rPr lang="en-US" sz="2400" b="0" dirty="0">
                <a:sym typeface="Wingdings" charset="2"/>
              </a:rPr>
              <a:t> B) = (A ^ (</a:t>
            </a:r>
            <a:r>
              <a:rPr lang="en-US" sz="2400" b="0" dirty="0"/>
              <a:t>¬B))V(B ^ (¬A))	using negated and &amp; or</a:t>
            </a:r>
          </a:p>
          <a:p>
            <a:pPr>
              <a:lnSpc>
                <a:spcPct val="90000"/>
              </a:lnSpc>
            </a:pPr>
            <a:r>
              <a:rPr lang="en-US" b="0" dirty="0"/>
              <a:t>…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F1147B-BB78-454D-818B-ACD106AAB4B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2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4163"/>
            <a:ext cx="8153400" cy="393700"/>
          </a:xfrm>
        </p:spPr>
        <p:txBody>
          <a:bodyPr>
            <a:normAutofit fontScale="90000"/>
          </a:bodyPr>
          <a:lstStyle/>
          <a:p>
            <a:r>
              <a:rPr lang="en-US"/>
              <a:t>Inference Rules</a:t>
            </a:r>
          </a:p>
        </p:txBody>
      </p:sp>
      <p:pic>
        <p:nvPicPr>
          <p:cNvPr id="58373" name="Picture 3" descr="IR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910413"/>
            <a:ext cx="9051925" cy="4995863"/>
          </a:xfrm>
          <a:noFill/>
        </p:spPr>
      </p:pic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01290-5D17-C949-B807-2DF3BB083ED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 bwMode="auto">
          <a:xfrm>
            <a:off x="4724399" y="1645471"/>
            <a:ext cx="4038600" cy="762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6" name="Picture 5" descr="Screen shot 2014-08-20 at 3.14.26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1632231"/>
            <a:ext cx="1528763" cy="6537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599" y="1632231"/>
            <a:ext cx="1835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Modus </a:t>
            </a:r>
            <a:r>
              <a:rPr lang="en-US" dirty="0" err="1">
                <a:solidFill>
                  <a:srgbClr val="000000"/>
                </a:solidFill>
              </a:rPr>
              <a:t>Tollens:z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6" idx="1"/>
            <a:endCxn id="6" idx="3"/>
          </p:cNvCxnSpPr>
          <p:nvPr/>
        </p:nvCxnSpPr>
        <p:spPr bwMode="auto">
          <a:xfrm rot="10800000" flipH="1">
            <a:off x="7086598" y="1959116"/>
            <a:ext cx="1528763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5224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350838"/>
            <a:ext cx="8153400" cy="327025"/>
          </a:xfrm>
        </p:spPr>
        <p:txBody>
          <a:bodyPr>
            <a:normAutofit fontScale="90000"/>
          </a:bodyPr>
          <a:lstStyle/>
          <a:p>
            <a:r>
              <a:rPr lang="en-US" dirty="0"/>
              <a:t>Inference Rules</a:t>
            </a:r>
          </a:p>
        </p:txBody>
      </p:sp>
      <p:pic>
        <p:nvPicPr>
          <p:cNvPr id="59397" name="Picture 3" descr="IR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813182"/>
            <a:ext cx="9036050" cy="4687887"/>
          </a:xfrm>
          <a:noFill/>
        </p:spPr>
      </p:pic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7AE40C-13AD-0847-BDA7-E4D85DC699C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9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404813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Syntax of FOL: </a:t>
            </a:r>
            <a:r>
              <a:rPr lang="en-US" sz="2800" dirty="0">
                <a:solidFill>
                  <a:srgbClr val="57CDFF"/>
                </a:solidFill>
                <a:uFillTx/>
              </a:rPr>
              <a:t>Basic Elements</a:t>
            </a:r>
          </a:p>
        </p:txBody>
      </p:sp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88313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Constants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KingJohn</a:t>
            </a:r>
            <a:r>
              <a:rPr lang="en-US" sz="2800" dirty="0">
                <a:uFillTx/>
              </a:rPr>
              <a:t>, 2, Crown,... 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Predicates</a:t>
            </a:r>
            <a:r>
              <a:rPr lang="en-US" sz="2800" dirty="0">
                <a:uFillTx/>
              </a:rPr>
              <a:t>		Brother, &gt;,...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Functions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Sqrt</a:t>
            </a:r>
            <a:r>
              <a:rPr lang="en-US" sz="2800" dirty="0">
                <a:uFillTx/>
              </a:rPr>
              <a:t>, </a:t>
            </a:r>
            <a:r>
              <a:rPr lang="en-US" sz="2800" dirty="0" err="1">
                <a:uFillTx/>
              </a:rPr>
              <a:t>LeftLeg</a:t>
            </a:r>
            <a:r>
              <a:rPr lang="en-US" sz="2800" dirty="0">
                <a:uFillTx/>
              </a:rPr>
              <a:t>, +, 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Variables</a:t>
            </a:r>
            <a:r>
              <a:rPr lang="en-US" sz="2800" dirty="0">
                <a:uFillTx/>
              </a:rPr>
              <a:t>		</a:t>
            </a:r>
            <a:r>
              <a:rPr lang="en-US" sz="2800" dirty="0" err="1">
                <a:uFillTx/>
              </a:rPr>
              <a:t>x</a:t>
            </a:r>
            <a:r>
              <a:rPr lang="en-US" sz="2800" dirty="0">
                <a:uFillTx/>
              </a:rPr>
              <a:t>, </a:t>
            </a:r>
            <a:r>
              <a:rPr lang="en-US" sz="2800" dirty="0" err="1">
                <a:uFillTx/>
              </a:rPr>
              <a:t>y</a:t>
            </a:r>
            <a:r>
              <a:rPr lang="en-US" sz="2800" dirty="0">
                <a:uFillTx/>
              </a:rPr>
              <a:t>, a, </a:t>
            </a:r>
            <a:r>
              <a:rPr lang="en-US" sz="2800" dirty="0" err="1">
                <a:uFillTx/>
              </a:rPr>
              <a:t>b</a:t>
            </a:r>
            <a:r>
              <a:rPr lang="en-US" sz="2800" dirty="0">
                <a:uFillTx/>
              </a:rPr>
              <a:t>,...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Connectives</a:t>
            </a:r>
            <a:r>
              <a:rPr lang="en-US" sz="2800" dirty="0">
                <a:uFillTx/>
              </a:rPr>
              <a:t>	</a:t>
            </a:r>
            <a:r>
              <a:rPr lang="en-US" sz="2800" dirty="0">
                <a:uFillTx/>
                <a:sym typeface="Symbol" charset="2"/>
              </a:rPr>
              <a:t>, , , , 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Equality</a:t>
            </a:r>
            <a:r>
              <a:rPr lang="en-US" sz="2800" dirty="0">
                <a:uFillTx/>
              </a:rPr>
              <a:t>		= </a:t>
            </a:r>
          </a:p>
          <a:p>
            <a:pPr>
              <a:lnSpc>
                <a:spcPct val="90000"/>
              </a:lnSpc>
            </a:pPr>
            <a:r>
              <a:rPr lang="en-US" sz="2800" i="1" dirty="0">
                <a:uFillTx/>
              </a:rPr>
              <a:t>Quantifiers</a:t>
            </a:r>
            <a:r>
              <a:rPr lang="en-US" sz="2800" dirty="0">
                <a:uFillTx/>
              </a:rPr>
              <a:t>  	</a:t>
            </a:r>
            <a:r>
              <a:rPr lang="en-US" sz="2800" dirty="0">
                <a:uFillTx/>
                <a:sym typeface="Symbol" charset="2"/>
              </a:rPr>
              <a:t>,  </a:t>
            </a:r>
            <a:r>
              <a:rPr lang="en-US" sz="2800" dirty="0">
                <a:uFillTx/>
              </a:rPr>
              <a:t> 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6F09C3B3-4079-BD47-B13E-D0706AB665D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5239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i="0" kern="1200" cap="none" spc="-60" baseline="0">
                <a:solidFill>
                  <a:schemeClr val="tx2"/>
                </a:solidFill>
                <a:effectLst/>
                <a:latin typeface="Arial Black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First-order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0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927" y="245078"/>
            <a:ext cx="8038101" cy="670910"/>
          </a:xfrm>
        </p:spPr>
        <p:txBody>
          <a:bodyPr/>
          <a:lstStyle/>
          <a:p>
            <a:r>
              <a:rPr lang="en-US" dirty="0"/>
              <a:t>Truth </a:t>
            </a:r>
            <a:r>
              <a:rPr lang="en-US" dirty="0" smtClean="0"/>
              <a:t>Depends </a:t>
            </a:r>
            <a:r>
              <a:rPr lang="en-US" dirty="0"/>
              <a:t>on Interpretation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617616" y="1258888"/>
            <a:ext cx="8077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	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0000FF"/>
                </a:solidFill>
              </a:rPr>
              <a:t>Representation 1</a:t>
            </a:r>
            <a:r>
              <a:rPr lang="en-US" dirty="0"/>
              <a:t>			</a:t>
            </a:r>
            <a:r>
              <a:rPr lang="en-US" dirty="0" smtClean="0"/>
              <a:t>The Real World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				</a:t>
            </a:r>
            <a:endParaRPr lang="en-US" sz="1800" dirty="0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387793" y="5885497"/>
            <a:ext cx="1315721" cy="365125"/>
          </a:xfrm>
          <a:noFill/>
        </p:spPr>
        <p:txBody>
          <a:bodyPr/>
          <a:lstStyle/>
          <a:p>
            <a:fld id="{0A04F1CB-490F-B041-BF57-D6353C0A4BB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8" name="Rectangle 14"/>
          <p:cNvSpPr>
            <a:spLocks noChangeArrowheads="1"/>
          </p:cNvSpPr>
          <p:nvPr/>
        </p:nvSpPr>
        <p:spPr bwMode="auto">
          <a:xfrm>
            <a:off x="3589416" y="63246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871" name="Group 4"/>
          <p:cNvGrpSpPr>
            <a:grpSpLocks/>
          </p:cNvGrpSpPr>
          <p:nvPr/>
        </p:nvGrpSpPr>
        <p:grpSpPr bwMode="auto">
          <a:xfrm>
            <a:off x="541416" y="1340118"/>
            <a:ext cx="6456363" cy="4953000"/>
            <a:chOff x="240" y="960"/>
            <a:chExt cx="4067" cy="3120"/>
          </a:xfrm>
        </p:grpSpPr>
        <p:sp>
          <p:nvSpPr>
            <p:cNvPr id="36872" name="Line 5"/>
            <p:cNvSpPr>
              <a:spLocks noChangeShapeType="1"/>
            </p:cNvSpPr>
            <p:nvPr/>
          </p:nvSpPr>
          <p:spPr bwMode="auto">
            <a:xfrm flipV="1">
              <a:off x="2832" y="960"/>
              <a:ext cx="0" cy="312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6"/>
            <p:cNvSpPr>
              <a:spLocks noChangeShapeType="1"/>
            </p:cNvSpPr>
            <p:nvPr/>
          </p:nvSpPr>
          <p:spPr bwMode="auto">
            <a:xfrm>
              <a:off x="240" y="2356"/>
              <a:ext cx="25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Rectangle 7"/>
            <p:cNvSpPr>
              <a:spLocks noChangeArrowheads="1"/>
            </p:cNvSpPr>
            <p:nvPr/>
          </p:nvSpPr>
          <p:spPr bwMode="auto">
            <a:xfrm>
              <a:off x="3456" y="1776"/>
              <a:ext cx="384" cy="38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Rectangle 8" descr="Light upward diagonal"/>
            <p:cNvSpPr>
              <a:spLocks noChangeArrowheads="1"/>
            </p:cNvSpPr>
            <p:nvPr/>
          </p:nvSpPr>
          <p:spPr bwMode="auto">
            <a:xfrm>
              <a:off x="3456" y="2160"/>
              <a:ext cx="384" cy="38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9"/>
            <p:cNvSpPr>
              <a:spLocks noChangeShapeType="1"/>
            </p:cNvSpPr>
            <p:nvPr/>
          </p:nvSpPr>
          <p:spPr bwMode="auto">
            <a:xfrm flipV="1">
              <a:off x="1986" y="2592"/>
              <a:ext cx="147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2256" y="158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>
              <a:off x="2208" y="1920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9" name="Freeform 12"/>
            <p:cNvSpPr>
              <a:spLocks/>
            </p:cNvSpPr>
            <p:nvPr/>
          </p:nvSpPr>
          <p:spPr bwMode="auto">
            <a:xfrm>
              <a:off x="2035" y="2030"/>
              <a:ext cx="2272" cy="1157"/>
            </a:xfrm>
            <a:custGeom>
              <a:avLst/>
              <a:gdLst>
                <a:gd name="T0" fmla="*/ 0 w 1955"/>
                <a:gd name="T1" fmla="*/ 1570 h 1570"/>
                <a:gd name="T2" fmla="*/ 1890 w 1955"/>
                <a:gd name="T3" fmla="*/ 1129 h 1570"/>
                <a:gd name="T4" fmla="*/ 1955 w 1955"/>
                <a:gd name="T5" fmla="*/ 877 h 1570"/>
                <a:gd name="T6" fmla="*/ 1915 w 1955"/>
                <a:gd name="T7" fmla="*/ 626 h 1570"/>
                <a:gd name="T8" fmla="*/ 1525 w 1955"/>
                <a:gd name="T9" fmla="*/ 0 h 15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55"/>
                <a:gd name="T16" fmla="*/ 0 h 1570"/>
                <a:gd name="T17" fmla="*/ 1955 w 1955"/>
                <a:gd name="T18" fmla="*/ 1570 h 15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55" h="1570">
                  <a:moveTo>
                    <a:pt x="0" y="1570"/>
                  </a:moveTo>
                  <a:lnTo>
                    <a:pt x="1890" y="1129"/>
                  </a:lnTo>
                  <a:lnTo>
                    <a:pt x="1955" y="877"/>
                  </a:lnTo>
                  <a:lnTo>
                    <a:pt x="1915" y="626"/>
                  </a:lnTo>
                  <a:lnTo>
                    <a:pt x="15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0" name="Text Box 13"/>
            <p:cNvSpPr txBox="1">
              <a:spLocks noChangeArrowheads="1"/>
            </p:cNvSpPr>
            <p:nvPr/>
          </p:nvSpPr>
          <p:spPr bwMode="auto">
            <a:xfrm>
              <a:off x="657" y="1298"/>
              <a:ext cx="2403" cy="2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kumimoji="1" lang="en-US" dirty="0"/>
                <a:t>		A</a:t>
              </a:r>
            </a:p>
            <a:p>
              <a:endParaRPr kumimoji="1" lang="en-US" dirty="0"/>
            </a:p>
            <a:p>
              <a:r>
                <a:rPr kumimoji="1" lang="en-US" dirty="0"/>
                <a:t>ON(A,B) </a:t>
              </a:r>
              <a:r>
                <a:rPr kumimoji="1" lang="en-US" dirty="0">
                  <a:solidFill>
                    <a:srgbClr val="FF0000"/>
                  </a:solidFill>
                </a:rPr>
                <a:t>T</a:t>
              </a:r>
            </a:p>
            <a:p>
              <a:r>
                <a:rPr kumimoji="1" lang="en-US" dirty="0"/>
                <a:t>		</a:t>
              </a:r>
              <a:r>
                <a:rPr kumimoji="1" lang="en-US" dirty="0" smtClean="0"/>
                <a:t>B</a:t>
              </a:r>
            </a:p>
            <a:p>
              <a:r>
                <a:rPr kumimoji="1" lang="en-US" dirty="0" smtClean="0"/>
                <a:t>ON</a:t>
              </a:r>
              <a:r>
                <a:rPr kumimoji="1" lang="en-US" dirty="0"/>
                <a:t>(B,A) </a:t>
              </a:r>
              <a:r>
                <a:rPr kumimoji="1" lang="en-US" dirty="0">
                  <a:solidFill>
                    <a:srgbClr val="FF0000"/>
                  </a:solidFill>
                </a:rPr>
                <a:t>F</a:t>
              </a:r>
            </a:p>
            <a:p>
              <a:endParaRPr kumimoji="1" lang="en-US" dirty="0"/>
            </a:p>
            <a:p>
              <a:endParaRPr kumimoji="1" lang="en-US" dirty="0"/>
            </a:p>
            <a:p>
              <a:endParaRPr kumimoji="1" lang="en-US" dirty="0"/>
            </a:p>
            <a:p>
              <a:r>
                <a:rPr kumimoji="1" lang="en-US" dirty="0"/>
                <a:t>ON(A,B)  </a:t>
              </a:r>
              <a:r>
                <a:rPr kumimoji="1" lang="en-US" dirty="0">
                  <a:solidFill>
                    <a:srgbClr val="FF0000"/>
                  </a:solidFill>
                </a:rPr>
                <a:t>F	</a:t>
              </a:r>
              <a:r>
                <a:rPr kumimoji="1" lang="en-US" dirty="0" smtClean="0"/>
                <a:t>A</a:t>
              </a:r>
            </a:p>
            <a:p>
              <a:endParaRPr kumimoji="1" lang="en-US" dirty="0"/>
            </a:p>
            <a:p>
              <a:r>
                <a:rPr kumimoji="1" lang="en-US" dirty="0"/>
                <a:t>ON(B,A)  </a:t>
              </a:r>
              <a:r>
                <a:rPr kumimoji="1" lang="en-US" dirty="0">
                  <a:solidFill>
                    <a:srgbClr val="FF0000"/>
                  </a:solidFill>
                </a:rPr>
                <a:t>T</a:t>
              </a:r>
              <a:r>
                <a:rPr kumimoji="1" lang="en-US" dirty="0"/>
                <a:t> 	B</a:t>
              </a:r>
            </a:p>
            <a:p>
              <a:r>
                <a:rPr kumimoji="1" lang="en-US" dirty="0"/>
                <a:t>				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7616" y="5386140"/>
            <a:ext cx="205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Representation 2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59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9827" y="371930"/>
            <a:ext cx="8942268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Example Domain: </a:t>
            </a:r>
            <a:br>
              <a:rPr lang="en-US" dirty="0">
                <a:uFillTx/>
              </a:rPr>
            </a:br>
            <a:r>
              <a:rPr lang="en-US" sz="3600" dirty="0">
                <a:solidFill>
                  <a:srgbClr val="FF0000"/>
                </a:solidFill>
                <a:uFillTx/>
              </a:rPr>
              <a:t>Arithmetic on Natural Numbers</a:t>
            </a:r>
            <a:endParaRPr lang="en-US" dirty="0">
              <a:solidFill>
                <a:srgbClr val="FF0000"/>
              </a:solidFill>
              <a:uFillTx/>
            </a:endParaRPr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>
          <a:xfrm>
            <a:off x="646793" y="1549175"/>
            <a:ext cx="8007350" cy="4011612"/>
          </a:xfrm>
        </p:spPr>
        <p:txBody>
          <a:bodyPr>
            <a:normAutofit/>
          </a:bodyPr>
          <a:lstStyle/>
          <a:p>
            <a:r>
              <a:rPr lang="en-US" sz="2800" dirty="0">
                <a:uFillTx/>
              </a:rPr>
              <a:t>Objects</a:t>
            </a:r>
          </a:p>
          <a:p>
            <a:pPr lvl="1"/>
            <a:r>
              <a:rPr lang="en-US" sz="2800" dirty="0">
                <a:uFillTx/>
              </a:rPr>
              <a:t>Non-negative numbers (0, 1, …)</a:t>
            </a:r>
          </a:p>
          <a:p>
            <a:r>
              <a:rPr lang="en-US" sz="2800" dirty="0">
                <a:uFillTx/>
              </a:rPr>
              <a:t>Relations</a:t>
            </a:r>
          </a:p>
          <a:p>
            <a:pPr lvl="1"/>
            <a:r>
              <a:rPr lang="en-US" sz="2800" dirty="0" err="1">
                <a:uFillTx/>
              </a:rPr>
              <a:t>NatNum</a:t>
            </a:r>
            <a:r>
              <a:rPr lang="en-US" sz="2800" dirty="0">
                <a:uFillTx/>
              </a:rPr>
              <a:t>, =, &lt;, &gt;, …</a:t>
            </a:r>
          </a:p>
          <a:p>
            <a:r>
              <a:rPr lang="en-US" sz="2800" dirty="0">
                <a:uFillTx/>
              </a:rPr>
              <a:t>Functions</a:t>
            </a:r>
          </a:p>
          <a:p>
            <a:pPr lvl="1"/>
            <a:r>
              <a:rPr lang="en-US" sz="2800" dirty="0">
                <a:uFillTx/>
              </a:rPr>
              <a:t>Successor, +, -, </a:t>
            </a:r>
            <a:r>
              <a:rPr lang="en-US" sz="2800" dirty="0" err="1">
                <a:uFillTx/>
              </a:rPr>
              <a:t>x</a:t>
            </a:r>
            <a:r>
              <a:rPr lang="en-US" sz="2800" dirty="0">
                <a:uFillTx/>
              </a:rPr>
              <a:t>, integer division, remainder, exponentiation,…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46793" y="5299177"/>
            <a:ext cx="7406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uFillTx/>
              </a:rPr>
              <a:t>E.g., &gt;(+(5, 20211), -(5111,777)) </a:t>
            </a:r>
            <a:r>
              <a:rPr lang="en-US" sz="2800" dirty="0" err="1">
                <a:solidFill>
                  <a:srgbClr val="FF0000"/>
                </a:solidFill>
                <a:uFillTx/>
                <a:sym typeface="Symbol" charset="2"/>
              </a:rPr>
              <a:t></a:t>
            </a:r>
            <a:r>
              <a:rPr lang="en-US" sz="2800" dirty="0">
                <a:solidFill>
                  <a:srgbClr val="FF0000"/>
                </a:solidFill>
                <a:uFillTx/>
                <a:sym typeface="Symbol" charset="2"/>
              </a:rPr>
              <a:t> =(5,+(3,2))</a:t>
            </a:r>
            <a:r>
              <a:rPr lang="en-US" sz="2800" dirty="0">
                <a:solidFill>
                  <a:srgbClr val="FF0000"/>
                </a:solidFill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29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8080998" cy="54864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from English to FOL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24" y="914400"/>
            <a:ext cx="8436034" cy="4732867"/>
          </a:xfrm>
        </p:spPr>
        <p:txBody>
          <a:bodyPr>
            <a:noAutofit/>
          </a:bodyPr>
          <a:lstStyle/>
          <a:p>
            <a:r>
              <a:rPr lang="en-US" sz="1800" dirty="0"/>
              <a:t>Circle True or False. For sentences in English make your judgment of the meaning of the sentence, i.e., you may want to translate it in FOL to conclude.</a:t>
            </a:r>
          </a:p>
          <a:p>
            <a:pPr marL="68580" indent="0">
              <a:buNone/>
            </a:pPr>
            <a:r>
              <a:rPr lang="en-US" sz="1800" b="0" dirty="0"/>
              <a:t>1. [True/False] "Bert and Ernie are brothers" is equivalent to "Bert is a brother and Ernie is a brother”</a:t>
            </a:r>
          </a:p>
          <a:p>
            <a:pPr marL="68580" indent="0">
              <a:buNone/>
            </a:pPr>
            <a:r>
              <a:rPr lang="en-US" sz="1800" b="0" dirty="0"/>
              <a:t>2. [True/False] “ p and q are not both true” is equivalent to “ p and q are both not true”</a:t>
            </a:r>
          </a:p>
          <a:p>
            <a:pPr marL="68580" indent="0">
              <a:buNone/>
            </a:pPr>
            <a:r>
              <a:rPr lang="en-US" sz="1800" b="0" dirty="0"/>
              <a:t> </a:t>
            </a:r>
          </a:p>
          <a:p>
            <a:pPr marL="68580" indent="0">
              <a:buNone/>
            </a:pPr>
            <a:r>
              <a:rPr lang="en-US" sz="1800" b="0" dirty="0"/>
              <a:t>3. [True/False] “Neither p nor q” is equivalent to “both p and q are false”</a:t>
            </a:r>
          </a:p>
          <a:p>
            <a:pPr marL="411480" indent="-342900">
              <a:buAutoNum type="arabicPeriod" startAt="3"/>
            </a:pPr>
            <a:endParaRPr lang="en-US" sz="1800" b="0" dirty="0"/>
          </a:p>
          <a:p>
            <a:pPr marL="68580" indent="0">
              <a:buNone/>
            </a:pPr>
            <a:r>
              <a:rPr lang="en-US" sz="1800" b="0" dirty="0"/>
              <a:t> 4.  [True/False] “Not all A’s are B’s” is equivalent to “∃x (A(x) ∧</a:t>
            </a:r>
            <a:r>
              <a:rPr lang="en-US" sz="1800" b="0" dirty="0">
                <a:sym typeface="Symbol"/>
              </a:rPr>
              <a:t></a:t>
            </a:r>
            <a:r>
              <a:rPr lang="en-US" sz="1800" b="0" dirty="0"/>
              <a:t>B(x) ) ”</a:t>
            </a:r>
          </a:p>
          <a:p>
            <a:endParaRPr lang="en-US" sz="1800" b="0" dirty="0"/>
          </a:p>
          <a:p>
            <a:pPr marL="68580" indent="0">
              <a:buNone/>
            </a:pPr>
            <a:r>
              <a:rPr lang="en-US" sz="1800" b="0" dirty="0"/>
              <a:t>5.  [True/False] "MS students and PhD students are welcome to apply." is equivalent to “∀x [(M(x)∧P(x)) ⇒ Apply(x)]”</a:t>
            </a:r>
          </a:p>
          <a:p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31</a:t>
            </a:fld>
            <a:endParaRPr lang="en-US">
              <a:uFillTx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50678" y="2132625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85317" y="2879624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21795" y="3628240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82317" y="4549293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81372" y="5674323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934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2049"/>
            <a:ext cx="7772400" cy="1143000"/>
          </a:xfrm>
        </p:spPr>
        <p:txBody>
          <a:bodyPr/>
          <a:lstStyle/>
          <a:p>
            <a:r>
              <a:rPr lang="en-US" dirty="0"/>
              <a:t>Convert from English to FOL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56" y="1014660"/>
            <a:ext cx="8158382" cy="5090005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sz="1900" dirty="0"/>
              <a:t>Questions 6 to 9: Attract is a relation from x to y, i.e., A(</a:t>
            </a:r>
            <a:r>
              <a:rPr lang="en-US" sz="1900" dirty="0" err="1"/>
              <a:t>x,y</a:t>
            </a:r>
            <a:r>
              <a:rPr lang="en-US" sz="1900" dirty="0"/>
              <a:t>) says that “x attracts y” or equivalently that “y is attracted by x”.</a:t>
            </a:r>
          </a:p>
          <a:p>
            <a:pPr marL="68580" indent="0">
              <a:buNone/>
            </a:pPr>
            <a:r>
              <a:rPr lang="en-US" sz="1900" dirty="0"/>
              <a:t>6.  [True/False] “Everything attracts something”, where “something” means “something or other”, is equivalent to “∀x ∃y A(x, y) ” 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7. [True/False] “Something is attracted by everything”, where “something” means “something in particular”, is equivalent to “∃y ∃x A( x, y) ”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8. [True/False] “Everything is attracted by something” ”, where “something” means “something or other”, is equivalent to “∃x ∀y A(x, y) ”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 </a:t>
            </a:r>
          </a:p>
          <a:p>
            <a:pPr marL="68580" indent="0">
              <a:buNone/>
            </a:pPr>
            <a:r>
              <a:rPr lang="en-US" sz="1900" dirty="0"/>
              <a:t>9.  [True/False] “Something attracts everything”, where “something” means “something in particular”, is equivalent to “∃x ∃y A(x, y) ”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>
                <a:uFillTx/>
              </a:rPr>
              <a:pPr/>
              <a:t>32</a:t>
            </a:fld>
            <a:endParaRPr lang="en-US" dirty="0"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97972" y="1866983"/>
            <a:ext cx="65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7972" y="3148072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97972" y="4325341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97972" y="5472752"/>
            <a:ext cx="7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909171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62009"/>
            <a:ext cx="7772400" cy="1143000"/>
          </a:xfrm>
        </p:spPr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58376"/>
            <a:ext cx="8839200" cy="4962723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/>
              <a:buChar char="•"/>
            </a:pPr>
            <a:r>
              <a:rPr lang="en-US" sz="3600" dirty="0"/>
              <a:t>What is entailment and inference? How do they differ?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are examples of sound or complete inference techniques?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does </a:t>
            </a:r>
            <a:r>
              <a:rPr lang="en-US" sz="3600" dirty="0" err="1"/>
              <a:t>satisfiable</a:t>
            </a:r>
            <a:r>
              <a:rPr lang="en-US" sz="3600" dirty="0"/>
              <a:t> or valid mean?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is propositional logic? Basic manipulation rules? Inference rules? What are some of its limitations?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/>
              <a:t>What is first order logic?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88015" y="27809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3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More?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70" y="1100628"/>
            <a:ext cx="8983029" cy="4546639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Check out some of these exercises in the book:</a:t>
            </a:r>
          </a:p>
          <a:p>
            <a:pPr marL="516636" lvl="4" indent="0">
              <a:buNone/>
            </a:pPr>
            <a:r>
              <a:rPr lang="en-US" sz="2800" dirty="0"/>
              <a:t>7.1, 7.4-8, 10</a:t>
            </a:r>
          </a:p>
          <a:p>
            <a:pPr marL="516636" lvl="4" indent="0">
              <a:buNone/>
            </a:pPr>
            <a:endParaRPr lang="en-US" sz="2800" dirty="0"/>
          </a:p>
          <a:p>
            <a:pPr marL="516636" lvl="4" indent="0">
              <a:buNone/>
            </a:pPr>
            <a:r>
              <a:rPr lang="en-US" sz="2800"/>
              <a:t>Chap 8:	8.1-3, 8.6, 8.9-10, 8.14,17, 8.28</a:t>
            </a:r>
          </a:p>
          <a:p>
            <a:pPr marL="516636" lvl="4" indent="0">
              <a:buNone/>
            </a:pPr>
            <a:endParaRPr lang="en-US" sz="2800" dirty="0"/>
          </a:p>
          <a:p>
            <a:pPr marL="516636" lvl="4" indent="0">
              <a:buNone/>
            </a:pPr>
            <a:r>
              <a:rPr lang="en-US" sz="2800" dirty="0"/>
              <a:t>				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0" lvl="1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Logic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58" y="1373506"/>
            <a:ext cx="9540858" cy="4546639"/>
          </a:xfrm>
        </p:spPr>
        <p:txBody>
          <a:bodyPr>
            <a:normAutofit/>
          </a:bodyPr>
          <a:lstStyle/>
          <a:p>
            <a:pPr lvl="1">
              <a:buFont typeface="Arial"/>
              <a:buChar char="•"/>
            </a:pPr>
            <a:endParaRPr lang="en-US" sz="3200" i="1" dirty="0"/>
          </a:p>
          <a:p>
            <a:pPr lvl="1">
              <a:buFont typeface="Arial"/>
              <a:buChar char="•"/>
            </a:pPr>
            <a:r>
              <a:rPr lang="en-US" sz="3200" i="1" dirty="0"/>
              <a:t>Entailment ⊨</a:t>
            </a:r>
          </a:p>
          <a:p>
            <a:pPr lvl="1">
              <a:buFont typeface="Arial"/>
              <a:buChar char="•"/>
            </a:pPr>
            <a:endParaRPr lang="en-US" sz="3200" dirty="0"/>
          </a:p>
          <a:p>
            <a:pPr lvl="1">
              <a:buFont typeface="Arial"/>
              <a:buChar char="•"/>
            </a:pPr>
            <a:r>
              <a:rPr lang="en-US" sz="3200" i="1" dirty="0"/>
              <a:t>Inference ⊢</a:t>
            </a:r>
          </a:p>
          <a:p>
            <a:pPr lvl="1">
              <a:buFont typeface="Arial"/>
              <a:buChar char="•"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657" t="18929" r="21173" b="5231"/>
          <a:stretch/>
        </p:blipFill>
        <p:spPr>
          <a:xfrm>
            <a:off x="3895344" y="1078992"/>
            <a:ext cx="3968496" cy="37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77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19239"/>
            <a:ext cx="7520940" cy="5486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Models  (“possible worlds”)</a:t>
            </a:r>
            <a:endParaRPr 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A302A7-32EB-5C46-AF16-03B7ECC53B40}" type="slidenum">
              <a:rPr lang="en-US" smtClean="0"/>
              <a:pPr/>
              <a:t>5</a:t>
            </a:fld>
            <a:endParaRPr lang="en-US" smtClean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25304"/>
              </p:ext>
            </p:extLst>
          </p:nvPr>
        </p:nvGraphicFramePr>
        <p:xfrm>
          <a:off x="611303" y="881840"/>
          <a:ext cx="8080998" cy="4762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Image" r:id="rId4" imgW="12097423" imgH="7128839" progId="">
                  <p:embed/>
                </p:oleObj>
              </mc:Choice>
              <mc:Fallback>
                <p:oleObj name="Image" r:id="rId4" imgW="12097423" imgH="71288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03" y="881840"/>
                        <a:ext cx="8080998" cy="4762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849411" y="1258809"/>
            <a:ext cx="846718" cy="289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22960" y="4149100"/>
            <a:ext cx="3776094" cy="1754327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α = “intelligence must have a body”</a:t>
            </a:r>
          </a:p>
          <a:p>
            <a:endParaRPr lang="en-US" dirty="0" smtClean="0"/>
          </a:p>
          <a:p>
            <a:r>
              <a:rPr lang="en-US" dirty="0" smtClean="0"/>
              <a:t>Models (possible worlds): </a:t>
            </a:r>
          </a:p>
          <a:p>
            <a:r>
              <a:rPr lang="en-US" dirty="0"/>
              <a:t>	</a:t>
            </a:r>
            <a:r>
              <a:rPr lang="en-US" dirty="0" smtClean="0"/>
              <a:t>earth,</a:t>
            </a:r>
          </a:p>
          <a:p>
            <a:r>
              <a:rPr lang="en-US" dirty="0"/>
              <a:t>	</a:t>
            </a:r>
            <a:r>
              <a:rPr lang="en-US" dirty="0" smtClean="0"/>
              <a:t>mars, </a:t>
            </a:r>
          </a:p>
          <a:p>
            <a:r>
              <a:rPr lang="en-US" dirty="0"/>
              <a:t>	</a:t>
            </a:r>
            <a:r>
              <a:rPr lang="is-IS" dirty="0" smtClean="0"/>
              <a:t>…...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6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17B1B-9B0C-7244-84F8-BC42A60CFCE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>
            <a:lum contrast="6000"/>
          </a:blip>
          <a:srcRect/>
          <a:stretch>
            <a:fillRect/>
          </a:stretch>
        </p:blipFill>
        <p:spPr bwMode="auto">
          <a:xfrm>
            <a:off x="67546" y="1136904"/>
            <a:ext cx="8924925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4"/>
          <p:cNvSpPr txBox="1">
            <a:spLocks noChangeArrowheads="1"/>
          </p:cNvSpPr>
          <p:nvPr/>
        </p:nvSpPr>
        <p:spPr bwMode="auto">
          <a:xfrm>
            <a:off x="87511" y="4267218"/>
            <a:ext cx="8931287" cy="9541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800" dirty="0">
                <a:latin typeface="Tahoma" charset="0"/>
                <a:ea typeface="Arial" charset="0"/>
                <a:cs typeface="Arial" charset="0"/>
              </a:rPr>
              <a:t>Entailment means it is impossible for this case to occur: </a:t>
            </a:r>
          </a:p>
          <a:p>
            <a:pPr eaLnBrk="1" hangingPunct="1"/>
            <a:r>
              <a:rPr lang="en-US" sz="2800" b="1" dirty="0">
                <a:solidFill>
                  <a:srgbClr val="FFFF00"/>
                </a:solidFill>
                <a:latin typeface="Tahoma" charset="0"/>
                <a:ea typeface="Arial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ahoma" charset="0"/>
                <a:ea typeface="Arial" charset="0"/>
                <a:cs typeface="Arial" charset="0"/>
              </a:rPr>
              <a:t>premises are true and the consequence is false.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Entailment</a:t>
            </a:r>
          </a:p>
        </p:txBody>
      </p:sp>
    </p:spTree>
    <p:extLst>
      <p:ext uri="{BB962C8B-B14F-4D97-AF65-F5344CB8AC3E}">
        <p14:creationId xmlns:p14="http://schemas.microsoft.com/office/powerpoint/2010/main" val="664101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65046"/>
            <a:ext cx="8245475" cy="98463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Logic as a </a:t>
            </a:r>
            <a:r>
              <a:rPr lang="en-US" sz="3600" dirty="0" smtClean="0"/>
              <a:t>Representation </a:t>
            </a:r>
            <a:r>
              <a:rPr lang="en-US" sz="3600" dirty="0"/>
              <a:t>of </a:t>
            </a:r>
            <a:r>
              <a:rPr lang="en-US" sz="3600" dirty="0" smtClean="0"/>
              <a:t>a World</a:t>
            </a:r>
            <a:endParaRPr lang="en-US" sz="3600" dirty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		</a:t>
            </a:r>
            <a:r>
              <a:rPr lang="en-US" sz="1800" dirty="0"/>
              <a:t>			</a:t>
            </a:r>
            <a:endParaRPr lang="en-US" sz="1800" dirty="0">
              <a:solidFill>
                <a:srgbClr val="FF0066"/>
              </a:solidFill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913718"/>
            <a:ext cx="1315721" cy="365125"/>
          </a:xfrm>
          <a:noFill/>
        </p:spPr>
        <p:txBody>
          <a:bodyPr/>
          <a:lstStyle/>
          <a:p>
            <a:fld id="{D98A1AC3-3DC9-8048-907A-F6321D1E2AA1}" type="slidenum">
              <a:rPr lang="en-US" smtClean="0"/>
              <a:pPr/>
              <a:t>7</a:t>
            </a:fld>
            <a:endParaRPr lang="en-US" smtClean="0"/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1095375" y="1865313"/>
            <a:ext cx="6775450" cy="3336925"/>
            <a:chOff x="690" y="1175"/>
            <a:chExt cx="4268" cy="2102"/>
          </a:xfrm>
        </p:grpSpPr>
        <p:sp>
          <p:nvSpPr>
            <p:cNvPr id="39943" name="Line 5"/>
            <p:cNvSpPr>
              <a:spLocks noChangeShapeType="1"/>
            </p:cNvSpPr>
            <p:nvPr/>
          </p:nvSpPr>
          <p:spPr bwMode="auto">
            <a:xfrm>
              <a:off x="2652" y="1480"/>
              <a:ext cx="13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4" name="Line 6"/>
            <p:cNvSpPr>
              <a:spLocks noChangeShapeType="1"/>
            </p:cNvSpPr>
            <p:nvPr/>
          </p:nvSpPr>
          <p:spPr bwMode="auto">
            <a:xfrm>
              <a:off x="4608" y="1632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5" name="Line 7"/>
            <p:cNvSpPr>
              <a:spLocks noChangeShapeType="1"/>
            </p:cNvSpPr>
            <p:nvPr/>
          </p:nvSpPr>
          <p:spPr bwMode="auto">
            <a:xfrm>
              <a:off x="2888" y="31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6" name="Line 8"/>
            <p:cNvSpPr>
              <a:spLocks noChangeShapeType="1"/>
            </p:cNvSpPr>
            <p:nvPr/>
          </p:nvSpPr>
          <p:spPr bwMode="auto">
            <a:xfrm>
              <a:off x="2496" y="1728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arrow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47" name="Text Box 9"/>
            <p:cNvSpPr txBox="1">
              <a:spLocks noChangeArrowheads="1"/>
            </p:cNvSpPr>
            <p:nvPr/>
          </p:nvSpPr>
          <p:spPr bwMode="auto">
            <a:xfrm>
              <a:off x="2278" y="2989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Facts</a:t>
              </a:r>
            </a:p>
          </p:txBody>
        </p:sp>
        <p:sp>
          <p:nvSpPr>
            <p:cNvPr id="39948" name="Text Box 10"/>
            <p:cNvSpPr txBox="1">
              <a:spLocks noChangeArrowheads="1"/>
            </p:cNvSpPr>
            <p:nvPr/>
          </p:nvSpPr>
          <p:spPr bwMode="auto">
            <a:xfrm>
              <a:off x="690" y="2989"/>
              <a:ext cx="4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World</a:t>
              </a:r>
            </a:p>
          </p:txBody>
        </p:sp>
        <p:sp>
          <p:nvSpPr>
            <p:cNvPr id="39949" name="Text Box 11"/>
            <p:cNvSpPr txBox="1">
              <a:spLocks noChangeArrowheads="1"/>
            </p:cNvSpPr>
            <p:nvPr/>
          </p:nvSpPr>
          <p:spPr bwMode="auto">
            <a:xfrm>
              <a:off x="4364" y="2944"/>
              <a:ext cx="5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solidFill>
                    <a:srgbClr val="D99694"/>
                  </a:solidFill>
                </a:rPr>
                <a:t>Facts</a:t>
              </a:r>
              <a:endParaRPr lang="en-US" dirty="0">
                <a:solidFill>
                  <a:srgbClr val="D99694"/>
                </a:solidFill>
              </a:endParaRPr>
            </a:p>
          </p:txBody>
        </p:sp>
        <p:sp>
          <p:nvSpPr>
            <p:cNvPr id="39950" name="Text Box 12"/>
            <p:cNvSpPr txBox="1">
              <a:spLocks noChangeArrowheads="1"/>
            </p:cNvSpPr>
            <p:nvPr/>
          </p:nvSpPr>
          <p:spPr bwMode="auto">
            <a:xfrm>
              <a:off x="3230" y="2899"/>
              <a:ext cx="5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follows</a:t>
              </a:r>
            </a:p>
          </p:txBody>
        </p:sp>
        <p:sp>
          <p:nvSpPr>
            <p:cNvPr id="39951" name="Text Box 13"/>
            <p:cNvSpPr txBox="1">
              <a:spLocks noChangeArrowheads="1"/>
            </p:cNvSpPr>
            <p:nvPr/>
          </p:nvSpPr>
          <p:spPr bwMode="auto">
            <a:xfrm>
              <a:off x="735" y="2005"/>
              <a:ext cx="892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Refers to </a:t>
              </a:r>
              <a:endParaRPr lang="en-US" dirty="0" smtClean="0"/>
            </a:p>
            <a:p>
              <a:endParaRPr lang="en-US" dirty="0"/>
            </a:p>
            <a:p>
              <a:r>
                <a:rPr lang="en-US" dirty="0"/>
                <a:t>(Semantics)</a:t>
              </a:r>
            </a:p>
          </p:txBody>
        </p:sp>
        <p:sp>
          <p:nvSpPr>
            <p:cNvPr id="39952" name="Text Box 14"/>
            <p:cNvSpPr txBox="1">
              <a:spLocks noChangeArrowheads="1"/>
            </p:cNvSpPr>
            <p:nvPr/>
          </p:nvSpPr>
          <p:spPr bwMode="auto">
            <a:xfrm>
              <a:off x="701" y="1344"/>
              <a:ext cx="195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Representation: </a:t>
              </a:r>
              <a:r>
                <a:rPr lang="en-US" dirty="0" smtClean="0">
                  <a:solidFill>
                    <a:srgbClr val="0000FF"/>
                  </a:solidFill>
                </a:rPr>
                <a:t>  </a:t>
              </a:r>
              <a:r>
                <a:rPr lang="en-US" dirty="0" smtClean="0"/>
                <a:t>Sentences</a:t>
              </a:r>
              <a:endParaRPr lang="en-US" dirty="0"/>
            </a:p>
          </p:txBody>
        </p:sp>
        <p:sp>
          <p:nvSpPr>
            <p:cNvPr id="39953" name="Text Box 15"/>
            <p:cNvSpPr txBox="1">
              <a:spLocks noChangeArrowheads="1"/>
            </p:cNvSpPr>
            <p:nvPr/>
          </p:nvSpPr>
          <p:spPr bwMode="auto">
            <a:xfrm>
              <a:off x="4150" y="1356"/>
              <a:ext cx="8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Sentence</a:t>
              </a:r>
            </a:p>
          </p:txBody>
        </p:sp>
        <p:sp>
          <p:nvSpPr>
            <p:cNvPr id="39954" name="Text Box 16"/>
            <p:cNvSpPr txBox="1">
              <a:spLocks noChangeArrowheads="1"/>
            </p:cNvSpPr>
            <p:nvPr/>
          </p:nvSpPr>
          <p:spPr bwMode="auto">
            <a:xfrm>
              <a:off x="3094" y="1175"/>
              <a:ext cx="53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entails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838200" y="3657600"/>
            <a:ext cx="7696200" cy="0"/>
          </a:xfrm>
          <a:prstGeom prst="line">
            <a:avLst/>
          </a:prstGeom>
          <a:ln w="5715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87004" y="1401241"/>
            <a:ext cx="307164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e.g., “John has three brains”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66813" y="5514160"/>
            <a:ext cx="451784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eally? Need to do a scan of John’s head!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23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4482" y="1270083"/>
            <a:ext cx="8388583" cy="4130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rcRect t="-20755" b="-20755"/>
          <a:stretch>
            <a:fillRect/>
          </a:stretch>
        </p:blipFill>
        <p:spPr>
          <a:xfrm>
            <a:off x="294483" y="615526"/>
            <a:ext cx="8388583" cy="5070684"/>
          </a:xfrm>
          <a:solidFill>
            <a:schemeClr val="bg1"/>
          </a:solidFill>
          <a:ln w="19050" cmpd="sng"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67B37-5408-8848-BA1A-2C039AA5248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47606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α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b="1" dirty="0">
                <a:solidFill>
                  <a:srgbClr val="3366FF"/>
                </a:solidFill>
              </a:rPr>
              <a:t> = ¬P</a:t>
            </a:r>
            <a:r>
              <a:rPr lang="en-US" b="1" baseline="-25000" dirty="0">
                <a:solidFill>
                  <a:srgbClr val="3366FF"/>
                </a:solidFill>
              </a:rPr>
              <a:t>1,2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267" y="3640667"/>
            <a:ext cx="220133" cy="228600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6667" y="2760132"/>
            <a:ext cx="228600" cy="228601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8867" y="1849967"/>
            <a:ext cx="237066" cy="2667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3933" y="1799166"/>
            <a:ext cx="262467" cy="258234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95499" y="2832100"/>
            <a:ext cx="225427" cy="231775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2868083"/>
            <a:ext cx="237066" cy="2180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2715683"/>
            <a:ext cx="237066" cy="2561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44266" y="1799166"/>
            <a:ext cx="237066" cy="2286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31739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6842"/>
                </a:solidFill>
              </a:rPr>
              <a:t>α</a:t>
            </a:r>
            <a:r>
              <a:rPr lang="en-US" b="1" baseline="-25000" dirty="0">
                <a:solidFill>
                  <a:srgbClr val="E66842"/>
                </a:solidFill>
              </a:rPr>
              <a:t>2</a:t>
            </a:r>
            <a:r>
              <a:rPr lang="en-US" b="1" dirty="0">
                <a:solidFill>
                  <a:srgbClr val="E66842"/>
                </a:solidFill>
              </a:rPr>
              <a:t> = ¬P</a:t>
            </a:r>
            <a:r>
              <a:rPr lang="en-US" b="1" baseline="-25000" dirty="0">
                <a:solidFill>
                  <a:srgbClr val="E66842"/>
                </a:solidFill>
              </a:rPr>
              <a:t>2,2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in </a:t>
            </a:r>
            <a:r>
              <a:rPr lang="en-US" dirty="0" err="1"/>
              <a:t>W</a:t>
            </a:r>
            <a:r>
              <a:rPr lang="en-US" dirty="0" err="1" smtClean="0"/>
              <a:t>umpus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orld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523131"/>
            <a:ext cx="1448611" cy="4966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0409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29426" y="59875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181" y="5523131"/>
            <a:ext cx="1448611" cy="4966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40190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9207" y="598753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1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6040C7-8450-F046-81B3-EDF8B619F424}" type="slidenum">
              <a:rPr lang="en-US" smtClean="0"/>
              <a:pPr/>
              <a:t>9</a:t>
            </a:fld>
            <a:endParaRPr lang="en-US" smtClean="0"/>
          </a:p>
        </p:txBody>
      </p:sp>
      <p:pic>
        <p:nvPicPr>
          <p:cNvPr id="41989" name="Picture 3"/>
          <p:cNvPicPr>
            <a:picLocks noChangeAspect="1" noChangeArrowheads="1"/>
          </p:cNvPicPr>
          <p:nvPr/>
        </p:nvPicPr>
        <p:blipFill rotWithShape="1">
          <a:blip r:embed="rId2">
            <a:lum contrast="6000"/>
          </a:blip>
          <a:srcRect r="7445" b="57074"/>
          <a:stretch/>
        </p:blipFill>
        <p:spPr bwMode="auto">
          <a:xfrm>
            <a:off x="0" y="1733890"/>
            <a:ext cx="8809790" cy="24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8056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561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I Spring 2015">
  <a:themeElements>
    <a:clrScheme name="Custom 3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23AB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4A10AA8828C24FA9878178CBCC03B5" ma:contentTypeVersion="2" ma:contentTypeDescription="Create a new document." ma:contentTypeScope="" ma:versionID="7631e1d29a60df82c7f1cc6801ced011">
  <xsd:schema xmlns:xsd="http://www.w3.org/2001/XMLSchema" xmlns:xs="http://www.w3.org/2001/XMLSchema" xmlns:p="http://schemas.microsoft.com/office/2006/metadata/properties" xmlns:ns3="c61f80f0-d072-4069-92ca-a028e99a673e" targetNamespace="http://schemas.microsoft.com/office/2006/metadata/properties" ma:root="true" ma:fieldsID="5aca8e9b09917d9b36b55fce769f2b75" ns3:_="">
    <xsd:import namespace="c61f80f0-d072-4069-92ca-a028e99a6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f80f0-d072-4069-92ca-a028e99a67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E43405-45EF-4878-80BB-BBF4AE02AB1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993E4-8BD5-4B54-90AA-444B278C4A5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61f80f0-d072-4069-92ca-a028e99a673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6DAE68-EC6B-45D6-8CB3-5AF8ABEDFF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cs561.thmx</Template>
  <TotalTime>9875</TotalTime>
  <Words>5475</Words>
  <Application>Microsoft Macintosh PowerPoint</Application>
  <PresentationFormat>On-screen Show (4:3)</PresentationFormat>
  <Paragraphs>429</Paragraphs>
  <Slides>34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cs561</vt:lpstr>
      <vt:lpstr>1_AI Spring 2015</vt:lpstr>
      <vt:lpstr>Image</vt:lpstr>
      <vt:lpstr>CSCI561 FALL 2017 Week 6 Discussion</vt:lpstr>
      <vt:lpstr>Logic “Representation” of the Real World</vt:lpstr>
      <vt:lpstr>Truth Depends on Interpretation</vt:lpstr>
      <vt:lpstr>Logic concepts</vt:lpstr>
      <vt:lpstr>Models  (“possible worlds”)</vt:lpstr>
      <vt:lpstr>Entailment</vt:lpstr>
      <vt:lpstr>Logic as a Representation of a World</vt:lpstr>
      <vt:lpstr>Entailment in Wumpus World</vt:lpstr>
      <vt:lpstr>Inference</vt:lpstr>
      <vt:lpstr>“Entail” =\= “Inference”</vt:lpstr>
      <vt:lpstr>Propositional logic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Validity and satisfiability </vt:lpstr>
      <vt:lpstr>Exercise 7.4</vt:lpstr>
      <vt:lpstr>Exercise 7.4</vt:lpstr>
      <vt:lpstr>Proof methods</vt:lpstr>
      <vt:lpstr>basic manipulation rules</vt:lpstr>
      <vt:lpstr>Inference Rules</vt:lpstr>
      <vt:lpstr>Inference Rules</vt:lpstr>
      <vt:lpstr>Syntax of FOL: Basic Elements</vt:lpstr>
      <vt:lpstr>Example Domain:  Arithmetic on Natural Numbers</vt:lpstr>
      <vt:lpstr>Convert from English to FOL </vt:lpstr>
      <vt:lpstr>Convert from English to FOL </vt:lpstr>
      <vt:lpstr>What you should know</vt:lpstr>
      <vt:lpstr>Want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 CSCI561 Discussion</dc:title>
  <dc:creator>Sheila Tejada</dc:creator>
  <cp:lastModifiedBy>Wei-Min Shen</cp:lastModifiedBy>
  <cp:revision>162</cp:revision>
  <dcterms:created xsi:type="dcterms:W3CDTF">2014-08-23T20:52:29Z</dcterms:created>
  <dcterms:modified xsi:type="dcterms:W3CDTF">2017-09-29T00:47:49Z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0x010100414A10AA8828C24FA9878178CBCC03B5</vt:lpwstr>
  </property>
</Properties>
</file>