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29" r:id="rId4"/>
    <p:sldMasterId id="2147484944" r:id="rId5"/>
  </p:sldMasterIdLst>
  <p:notesMasterIdLst>
    <p:notesMasterId r:id="rId34"/>
  </p:notesMasterIdLst>
  <p:sldIdLst>
    <p:sldId id="256" r:id="rId6"/>
    <p:sldId id="284" r:id="rId7"/>
    <p:sldId id="291" r:id="rId8"/>
    <p:sldId id="288" r:id="rId9"/>
    <p:sldId id="294" r:id="rId10"/>
    <p:sldId id="281" r:id="rId11"/>
    <p:sldId id="296" r:id="rId12"/>
    <p:sldId id="299" r:id="rId13"/>
    <p:sldId id="297" r:id="rId14"/>
    <p:sldId id="300" r:id="rId15"/>
    <p:sldId id="298" r:id="rId16"/>
    <p:sldId id="301" r:id="rId17"/>
    <p:sldId id="307" r:id="rId18"/>
    <p:sldId id="311" r:id="rId19"/>
    <p:sldId id="312" r:id="rId20"/>
    <p:sldId id="292" r:id="rId21"/>
    <p:sldId id="308" r:id="rId22"/>
    <p:sldId id="309" r:id="rId23"/>
    <p:sldId id="318" r:id="rId24"/>
    <p:sldId id="293" r:id="rId25"/>
    <p:sldId id="316" r:id="rId26"/>
    <p:sldId id="317" r:id="rId27"/>
    <p:sldId id="328" r:id="rId28"/>
    <p:sldId id="327" r:id="rId29"/>
    <p:sldId id="325" r:id="rId30"/>
    <p:sldId id="329" r:id="rId31"/>
    <p:sldId id="324" r:id="rId32"/>
    <p:sldId id="322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25" autoAdjust="0"/>
    <p:restoredTop sz="98200" autoAdjust="0"/>
  </p:normalViewPr>
  <p:slideViewPr>
    <p:cSldViewPr snapToGrid="0" snapToObjects="1">
      <p:cViewPr>
        <p:scale>
          <a:sx n="71" d="100"/>
          <a:sy n="71" d="100"/>
        </p:scale>
        <p:origin x="-1936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-210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84C41-F1E4-1746-B9EE-6EB23FB69C2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24AD3-3069-BE4F-BC9C-D2200617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50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2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CAE90C5-74A9-7C47-AD55-82737BB12984}" type="slidenum">
              <a:rPr lang="en-US">
                <a:uFillTx/>
              </a:rPr>
              <a:pPr/>
              <a:t>23</a:t>
            </a:fld>
            <a:endParaRPr lang="en-US">
              <a:uFillTx/>
            </a:endParaRPr>
          </a:p>
        </p:txBody>
      </p:sp>
      <p:sp>
        <p:nvSpPr>
          <p:cNvPr id="913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>
                <a:uFillTx/>
              </a:rPr>
              <a:t>In propositional logic had one kind of symbol,</a:t>
            </a:r>
            <a:r>
              <a:rPr lang="en-US" baseline="0" dirty="0">
                <a:uFillTx/>
              </a:rPr>
              <a:t> here have four, each with its own role</a:t>
            </a:r>
          </a:p>
          <a:p>
            <a:r>
              <a:rPr lang="en-US" baseline="0" dirty="0">
                <a:uFillTx/>
              </a:rPr>
              <a:t>Constants in language are simplest way of talking about objects in domain, but can also use functions and variables</a:t>
            </a:r>
            <a:endParaRPr lang="en-US" dirty="0">
              <a:uFillTx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AE2C228-369A-154B-B2C6-C919333A716C}" type="slidenum">
              <a:rPr lang="en-US">
                <a:uFillTx/>
              </a:rPr>
              <a:pPr/>
              <a:t>24</a:t>
            </a:fld>
            <a:endParaRPr lang="en-US">
              <a:uFillTx/>
            </a:endParaRPr>
          </a:p>
        </p:txBody>
      </p:sp>
      <p:sp>
        <p:nvSpPr>
          <p:cNvPr id="97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What are the objects, relations and functions</a:t>
            </a:r>
            <a:r>
              <a:rPr lang="en-US" baseline="0" dirty="0">
                <a:uFillTx/>
              </a:rPr>
              <a:t> in this domain?</a:t>
            </a:r>
            <a:endParaRPr lang="en-US" dirty="0">
              <a:uFillTx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6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21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September 27,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C228-650C-5443-AF07-AD394F0FD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D8AD-7274-E34F-83E9-BD647F63C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120D2-3948-4F8F-BE5D-E7E7D97880B2}" type="datetime4">
              <a:rPr lang="en-US" smtClean="0"/>
              <a:pPr/>
              <a:t>September 27, 2017</a:t>
            </a:fld>
            <a:endParaRPr lang="en-US" dirty="0" err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CSCI561 FALL 2014 Discussion 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FE452-C703-584A-BEE3-46230073E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5FC387-D6ED-8F40-826E-ED0E74977C7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9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695E-CF49-844C-908C-762332DE5207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37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70B9C-C57A-3D4C-A52F-B9A7773FFEF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39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6ADA-231C-2F4E-9AF9-D7EAFFA7E30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89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8C61-63B8-9343-8A74-941ED303D62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8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E83-1B78-5545-806D-587471DC150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36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24EC-1F17-4A4F-B36C-388417E6C1F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76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B90F-881D-8344-A850-3DEAE14EA74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7999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3C1ECC-FBA0-9A4B-A4FA-F0062402B84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73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F18-5A12-5C4B-BF6F-8FCDBAC1629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30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DA3-7DD5-E94E-9F4F-2E9AF0C8182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21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2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9664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0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9/27/17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B6B3-B3F2-794E-9B60-14E896EAF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F6DD-179E-DC4B-8B1C-27FA5FCA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6CDD-3BFB-4F4C-AD12-21A48E630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E5E15B-D66F-FA45-881E-55A052CF3A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5047"/>
            <a:ext cx="7754368" cy="722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September 27, 2017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CSCI561 FALL 2014 Discussion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60FE452-C703-584A-BEE3-46230073E6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0" r:id="rId1"/>
    <p:sldLayoutId id="2147484931" r:id="rId2"/>
    <p:sldLayoutId id="2147484932" r:id="rId3"/>
    <p:sldLayoutId id="2147484933" r:id="rId4"/>
    <p:sldLayoutId id="2147484934" r:id="rId5"/>
    <p:sldLayoutId id="2147484935" r:id="rId6"/>
    <p:sldLayoutId id="2147484936" r:id="rId7"/>
    <p:sldLayoutId id="2147484937" r:id="rId8"/>
    <p:sldLayoutId id="2147484938" r:id="rId9"/>
    <p:sldLayoutId id="2147484939" r:id="rId10"/>
    <p:sldLayoutId id="2147484940" r:id="rId11"/>
    <p:sldLayoutId id="2147484941" r:id="rId12"/>
    <p:sldLayoutId id="2147484942" r:id="rId13"/>
    <p:sldLayoutId id="2147484943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2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5" r:id="rId1"/>
    <p:sldLayoutId id="2147484946" r:id="rId2"/>
    <p:sldLayoutId id="2147484947" r:id="rId3"/>
    <p:sldLayoutId id="2147484948" r:id="rId4"/>
    <p:sldLayoutId id="2147484949" r:id="rId5"/>
    <p:sldLayoutId id="2147484950" r:id="rId6"/>
    <p:sldLayoutId id="2147484951" r:id="rId7"/>
    <p:sldLayoutId id="2147484952" r:id="rId8"/>
    <p:sldLayoutId id="2147484953" r:id="rId9"/>
    <p:sldLayoutId id="2147484954" r:id="rId10"/>
    <p:sldLayoutId id="2147484955" r:id="rId11"/>
    <p:sldLayoutId id="2147484956" r:id="rId12"/>
    <p:sldLayoutId id="2147484957" r:id="rId13"/>
    <p:sldLayoutId id="2147484958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ejada@us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nwang@ict.usc.edu" TargetMode="External"/><Relationship Id="rId4" Type="http://schemas.openxmlformats.org/officeDocument/2006/relationships/hyperlink" Target="mailto:shen@isi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026" y="1257894"/>
            <a:ext cx="8403010" cy="1204306"/>
          </a:xfrm>
        </p:spPr>
        <p:txBody>
          <a:bodyPr/>
          <a:lstStyle/>
          <a:p>
            <a:r>
              <a:rPr lang="en-US" dirty="0"/>
              <a:t>CSCI561 FALL 2017</a:t>
            </a:r>
            <a:br>
              <a:rPr lang="en-US" dirty="0"/>
            </a:br>
            <a:r>
              <a:rPr lang="en-US" dirty="0"/>
              <a:t>Week 6 Discussion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41400" y="4189271"/>
            <a:ext cx="7300075" cy="1933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4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 Sheila Tejada </a:t>
            </a:r>
            <a:r>
              <a:rPr lang="en-US" dirty="0">
                <a:hlinkClick r:id="rId3"/>
              </a:rPr>
              <a:t>stejada@usc.edu</a:t>
            </a: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r>
              <a:rPr lang="en-US" dirty="0"/>
              <a:t>Prof Wei-min </a:t>
            </a:r>
            <a:r>
              <a:rPr lang="en-US" dirty="0" err="1"/>
              <a:t>Shen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shen@isi.edu</a:t>
            </a:r>
            <a:endParaRPr lang="en-US" dirty="0"/>
          </a:p>
          <a:p>
            <a:r>
              <a:rPr lang="en-US" dirty="0"/>
              <a:t>Prof </a:t>
            </a:r>
            <a:r>
              <a:rPr lang="en-US" dirty="0" err="1"/>
              <a:t>Ning</a:t>
            </a:r>
            <a:r>
              <a:rPr lang="en-US" dirty="0"/>
              <a:t> Wang </a:t>
            </a:r>
            <a:r>
              <a:rPr lang="en-US" dirty="0">
                <a:hlinkClick r:id="rId5"/>
              </a:rPr>
              <a:t>nwang@ict.usc.edu</a:t>
            </a:r>
            <a:endParaRPr lang="en-US" dirty="0"/>
          </a:p>
          <a:p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7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72064"/>
            <a:ext cx="8822267" cy="4732867"/>
          </a:xfrm>
        </p:spPr>
        <p:txBody>
          <a:bodyPr>
            <a:normAutofit/>
          </a:bodyPr>
          <a:lstStyle/>
          <a:p>
            <a:pPr marL="0" lvl="1" indent="0">
              <a:spcBef>
                <a:spcPts val="800"/>
              </a:spcBef>
              <a:buClrTx/>
              <a:buNone/>
            </a:pPr>
            <a:r>
              <a:rPr lang="en-US" sz="2800" dirty="0"/>
              <a:t>True </a:t>
            </a:r>
            <a:r>
              <a:rPr lang="en-US" sz="3200" i="1" dirty="0"/>
              <a:t>⊨ </a:t>
            </a:r>
            <a:r>
              <a:rPr lang="en-US" sz="2800" dirty="0"/>
              <a:t>False. </a:t>
            </a:r>
            <a:r>
              <a:rPr lang="en-US" sz="2800" dirty="0">
                <a:solidFill>
                  <a:srgbClr val="57CDFF"/>
                </a:solidFill>
              </a:rPr>
              <a:t>FALSE</a:t>
            </a:r>
          </a:p>
          <a:p>
            <a:pPr marL="0" lvl="1" indent="0">
              <a:spcBef>
                <a:spcPts val="800"/>
              </a:spcBef>
              <a:buClrTx/>
              <a:buNone/>
            </a:pPr>
            <a:endParaRPr lang="en-US" sz="2800" dirty="0">
              <a:solidFill>
                <a:srgbClr val="3366FF"/>
              </a:solidFill>
            </a:endParaRPr>
          </a:p>
          <a:p>
            <a:pPr lvl="1">
              <a:spcBef>
                <a:spcPts val="800"/>
              </a:spcBef>
              <a:buClrTx/>
            </a:pPr>
            <a:r>
              <a:rPr lang="en-US" sz="2800" dirty="0"/>
              <a:t>False is not true in any models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72064"/>
            <a:ext cx="8822267" cy="4732867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(A∧B) </a:t>
            </a:r>
            <a:r>
              <a:rPr lang="en-US" sz="2800" i="1" dirty="0"/>
              <a:t>⊨ </a:t>
            </a:r>
            <a:r>
              <a:rPr lang="en-US" sz="2800" dirty="0"/>
              <a:t>(A ⇔ B).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5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72064"/>
            <a:ext cx="8822267" cy="4732867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(A∧B)</a:t>
            </a:r>
            <a:r>
              <a:rPr lang="en-US" sz="2800" i="1" dirty="0"/>
              <a:t> ⊨ </a:t>
            </a:r>
            <a:r>
              <a:rPr lang="en-US" sz="2800" dirty="0"/>
              <a:t>(A ⇔ B).  </a:t>
            </a:r>
            <a:r>
              <a:rPr lang="en-US" sz="2800" dirty="0">
                <a:solidFill>
                  <a:srgbClr val="57CDFF"/>
                </a:solidFill>
              </a:rPr>
              <a:t>TRUE</a:t>
            </a:r>
          </a:p>
          <a:p>
            <a:pPr marL="0" indent="0"/>
            <a:endParaRPr lang="en-US" sz="2800" dirty="0">
              <a:solidFill>
                <a:srgbClr val="3366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The left-hand side (A∧B) has exactly one model: A=True and B=True then (A∧B)=True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That model is one of the two models of the right-hand side (A ⇔ B).  Two models:</a:t>
            </a:r>
          </a:p>
          <a:p>
            <a:pPr marL="973836" lvl="4" indent="-457200">
              <a:buFont typeface="Arial"/>
              <a:buChar char="•"/>
            </a:pPr>
            <a:r>
              <a:rPr lang="en-US" sz="2800" b="0" dirty="0"/>
              <a:t>A=True and B=True then (A ⇔ B) =True</a:t>
            </a:r>
          </a:p>
          <a:p>
            <a:pPr marL="973836" lvl="4" indent="-457200">
              <a:buFont typeface="Arial"/>
              <a:buChar char="•"/>
            </a:pPr>
            <a:r>
              <a:rPr lang="en-US" sz="2800" b="0" dirty="0"/>
              <a:t>A=False and B=False then (A ⇔ B) =True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0" indent="0"/>
            <a:endParaRPr lang="en-US" sz="2800" dirty="0">
              <a:solidFill>
                <a:srgbClr val="3366FF"/>
              </a:solidFill>
            </a:endParaRP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10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72064"/>
            <a:ext cx="8822267" cy="4732867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A ⇔ B </a:t>
            </a:r>
            <a:r>
              <a:rPr lang="en-US" sz="2800" i="1" dirty="0"/>
              <a:t>⊨</a:t>
            </a:r>
            <a:r>
              <a:rPr lang="en-US" sz="2800" dirty="0"/>
              <a:t> A ∨ B.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84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72064"/>
            <a:ext cx="8822267" cy="4732867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A ⇔ B </a:t>
            </a:r>
            <a:r>
              <a:rPr lang="en-US" sz="2800" i="1" dirty="0"/>
              <a:t>⊨ </a:t>
            </a:r>
            <a:r>
              <a:rPr lang="en-US" sz="2800" dirty="0"/>
              <a:t>A ∨ B. </a:t>
            </a:r>
            <a:r>
              <a:rPr lang="en-US" sz="2800" dirty="0">
                <a:solidFill>
                  <a:srgbClr val="57CDFF"/>
                </a:solidFill>
              </a:rPr>
              <a:t>FALSE</a:t>
            </a:r>
          </a:p>
          <a:p>
            <a:pPr marL="0" indent="0"/>
            <a:endParaRPr lang="en-US" sz="2800" dirty="0">
              <a:solidFill>
                <a:srgbClr val="3366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(A ⇔ B) has two models:</a:t>
            </a:r>
          </a:p>
          <a:p>
            <a:pPr marL="973836" lvl="4" indent="-457200">
              <a:buFont typeface="Arial"/>
              <a:buChar char="•"/>
            </a:pPr>
            <a:r>
              <a:rPr lang="en-US" sz="2800" dirty="0"/>
              <a:t>A=True and B=True then (A ⇔ B) =True</a:t>
            </a:r>
          </a:p>
          <a:p>
            <a:pPr marL="973836" lvl="4" indent="-457200">
              <a:buFont typeface="Arial"/>
              <a:buChar char="•"/>
            </a:pPr>
            <a:r>
              <a:rPr lang="en-US" sz="2800" dirty="0"/>
              <a:t>A=False and B=False then (A ⇔ B) =True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(A V B) is not True in this model</a:t>
            </a:r>
          </a:p>
          <a:p>
            <a:pPr marL="973836" lvl="4" indent="-457200">
              <a:buFont typeface="Arial"/>
              <a:buChar char="•"/>
            </a:pPr>
            <a:r>
              <a:rPr lang="en-US" sz="2800" dirty="0"/>
              <a:t>A=False and B=False then (A V B) = False</a:t>
            </a:r>
          </a:p>
          <a:p>
            <a:pPr marL="0" indent="0"/>
            <a:endParaRPr lang="en-US" sz="2800" dirty="0">
              <a:solidFill>
                <a:srgbClr val="3366FF"/>
              </a:solidFill>
            </a:endParaRP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24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72064"/>
            <a:ext cx="8822267" cy="4732867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(A ⇔ B)∧(¬A∨B) is </a:t>
            </a:r>
            <a:r>
              <a:rPr lang="en-US" sz="2800" dirty="0" err="1"/>
              <a:t>satisfiable</a:t>
            </a:r>
            <a:r>
              <a:rPr lang="en-US" sz="2800" dirty="0"/>
              <a:t>.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8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26818" y="1417638"/>
            <a:ext cx="7799196" cy="471385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Validity and satisfiability 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03A75C-1EDD-DB4F-A294-CDC9E54648D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6325" name="Picture 3"/>
          <p:cNvPicPr>
            <a:picLocks noChangeAspect="1" noChangeArrowheads="1"/>
          </p:cNvPicPr>
          <p:nvPr/>
        </p:nvPicPr>
        <p:blipFill rotWithShape="1">
          <a:blip r:embed="rId2">
            <a:lum contrast="6000"/>
          </a:blip>
          <a:srcRect b="8098"/>
          <a:stretch/>
        </p:blipFill>
        <p:spPr bwMode="auto">
          <a:xfrm>
            <a:off x="551324" y="1417638"/>
            <a:ext cx="7162800" cy="471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548456" y="2250224"/>
            <a:ext cx="438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7664991" y="1694005"/>
            <a:ext cx="571500" cy="430887"/>
          </a:xfrm>
          <a:prstGeom prst="rect">
            <a:avLst/>
          </a:prstGeom>
          <a:noFill/>
          <a:ln w="9525">
            <a:solidFill>
              <a:srgbClr val="7A7A7A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200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81168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72064"/>
            <a:ext cx="7689571" cy="4732867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(A ⇔ B)∧(¬A∨B) is </a:t>
            </a:r>
            <a:r>
              <a:rPr lang="en-US" sz="2800" dirty="0" err="1"/>
              <a:t>satisfiable</a:t>
            </a:r>
            <a:r>
              <a:rPr lang="en-US" sz="2800" dirty="0"/>
              <a:t>.  </a:t>
            </a:r>
            <a:r>
              <a:rPr lang="en-US" sz="2800" dirty="0">
                <a:solidFill>
                  <a:srgbClr val="57CDFF"/>
                </a:solidFill>
              </a:rPr>
              <a:t>TRUE</a:t>
            </a:r>
          </a:p>
          <a:p>
            <a:pPr marL="0" indent="0"/>
            <a:endParaRPr lang="en-US" sz="2800" dirty="0">
              <a:solidFill>
                <a:srgbClr val="3366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This sentence (A ⇔ B)∧(¬A∨B) is True, when A=True and B=True</a:t>
            </a:r>
            <a:endParaRPr lang="en-US" sz="2800" dirty="0">
              <a:solidFill>
                <a:srgbClr val="3366FF"/>
              </a:solidFill>
            </a:endParaRP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13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046845"/>
            <a:ext cx="8822267" cy="473286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False |= True.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True |= False.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(A∧B)|=(A ⇔ B).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 ⇔ B |= A ∨ B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 ⇔ B|=¬A∨B.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(A∧B) ⇒ C|=(A ⇒ C)∨(B ⇒ C). (C∨(¬A∧¬B))≡((A ⇒ C)∧(B ⇒ C)).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(A∨B)∧(¬C∨¬D∨E)|=(A∨B).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(A∨B)∧(¬C∨¬D∨E)|=(A∨B)∧(¬D∨E).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(A∨B)∧¬(A ⇒ B) is </a:t>
            </a:r>
            <a:r>
              <a:rPr lang="en-US" sz="2800" dirty="0" err="1"/>
              <a:t>satisfiable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 ⇔ B)∧(¬A∨B) Is </a:t>
            </a:r>
            <a:r>
              <a:rPr lang="en-US" sz="2800" dirty="0" err="1"/>
              <a:t>satisfiable</a:t>
            </a:r>
            <a:r>
              <a:rPr lang="en-US" sz="2800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 ⇔ B) ⇔ C has the same number of models as (A ⇔ B) for any fixed set of proposition symbols that includes A, B, C. 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4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methods</a:t>
            </a:r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772088-6425-0940-AC89-7EE2C4D63068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105791"/>
              </p:ext>
            </p:extLst>
          </p:nvPr>
        </p:nvGraphicFramePr>
        <p:xfrm>
          <a:off x="242888" y="1198398"/>
          <a:ext cx="8658225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Image" r:id="rId3" imgW="11551006" imgH="5591246" progId="">
                  <p:embed/>
                </p:oleObj>
              </mc:Choice>
              <mc:Fallback>
                <p:oleObj name="Image" r:id="rId3" imgW="11551006" imgH="5591246" progId="">
                  <p:embed/>
                  <p:pic>
                    <p:nvPicPr>
                      <p:cNvPr id="573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1198398"/>
                        <a:ext cx="8658225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601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Logic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58" y="1373506"/>
            <a:ext cx="9540858" cy="4546639"/>
          </a:xfrm>
        </p:spPr>
        <p:txBody>
          <a:bodyPr>
            <a:normAutofit/>
          </a:bodyPr>
          <a:lstStyle/>
          <a:p>
            <a:pPr lvl="1">
              <a:buFont typeface="Arial"/>
              <a:buChar char="•"/>
            </a:pPr>
            <a:endParaRPr lang="en-US" sz="3200" i="1" dirty="0"/>
          </a:p>
          <a:p>
            <a:pPr lvl="1">
              <a:buFont typeface="Arial"/>
              <a:buChar char="•"/>
            </a:pPr>
            <a:r>
              <a:rPr lang="en-US" sz="3200" i="1" dirty="0"/>
              <a:t>Entailment ⊨</a:t>
            </a:r>
          </a:p>
          <a:p>
            <a:pPr lvl="1">
              <a:buFont typeface="Arial"/>
              <a:buChar char="•"/>
            </a:pPr>
            <a:endParaRPr lang="en-US" sz="3200" dirty="0"/>
          </a:p>
          <a:p>
            <a:pPr lvl="1">
              <a:buFont typeface="Arial"/>
              <a:buChar char="•"/>
            </a:pPr>
            <a:r>
              <a:rPr lang="en-US" sz="3200" i="1" dirty="0"/>
              <a:t>Inference ⊢</a:t>
            </a:r>
          </a:p>
          <a:p>
            <a:pPr lvl="1">
              <a:buFont typeface="Arial"/>
              <a:buChar char="•"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3657" t="18929" r="21173" b="5231"/>
          <a:stretch/>
        </p:blipFill>
        <p:spPr>
          <a:xfrm>
            <a:off x="3895344" y="1078992"/>
            <a:ext cx="3968496" cy="371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77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basic manipulation rules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>
          <a:xfrm>
            <a:off x="293097" y="732823"/>
            <a:ext cx="8850904" cy="59409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400" b="0" dirty="0"/>
          </a:p>
          <a:p>
            <a:pPr>
              <a:lnSpc>
                <a:spcPct val="90000"/>
              </a:lnSpc>
            </a:pPr>
            <a:r>
              <a:rPr lang="en-US" sz="2400" b="0" dirty="0"/>
              <a:t>¬(¬A) = A					Double negation</a:t>
            </a:r>
          </a:p>
          <a:p>
            <a:pPr>
              <a:lnSpc>
                <a:spcPct val="90000"/>
              </a:lnSpc>
            </a:pPr>
            <a:r>
              <a:rPr lang="en-US" sz="2400" b="0" dirty="0"/>
              <a:t>¬(A ^ B) = (¬A) V (¬B)			Negated “and”</a:t>
            </a:r>
          </a:p>
          <a:p>
            <a:pPr>
              <a:lnSpc>
                <a:spcPct val="90000"/>
              </a:lnSpc>
            </a:pPr>
            <a:r>
              <a:rPr lang="en-US" sz="2400" b="0" dirty="0"/>
              <a:t>¬(A V B) = (¬A) ^ (¬B)			Negated “or”</a:t>
            </a:r>
          </a:p>
          <a:p>
            <a:pPr>
              <a:lnSpc>
                <a:spcPct val="90000"/>
              </a:lnSpc>
            </a:pPr>
            <a:endParaRPr lang="en-US" sz="2400" b="0" dirty="0"/>
          </a:p>
          <a:p>
            <a:pPr>
              <a:lnSpc>
                <a:spcPct val="90000"/>
              </a:lnSpc>
            </a:pPr>
            <a:r>
              <a:rPr lang="en-US" sz="2400" b="0" dirty="0"/>
              <a:t>A ^ (B V C) = (A ^ B) V (A ^ C)		</a:t>
            </a:r>
            <a:r>
              <a:rPr lang="en-US" sz="2400" b="0" dirty="0" err="1"/>
              <a:t>Distributivity</a:t>
            </a:r>
            <a:r>
              <a:rPr lang="en-US" sz="2400" b="0" dirty="0"/>
              <a:t> of ^ on V</a:t>
            </a:r>
          </a:p>
          <a:p>
            <a:pPr>
              <a:lnSpc>
                <a:spcPct val="90000"/>
              </a:lnSpc>
            </a:pPr>
            <a:r>
              <a:rPr lang="en-US" sz="2400" b="0" dirty="0"/>
              <a:t>A V (B ^ C) = (A V B) ^ (A V C)		</a:t>
            </a:r>
            <a:r>
              <a:rPr lang="en-US" sz="2400" b="0" dirty="0" err="1"/>
              <a:t>Distributivity</a:t>
            </a:r>
            <a:r>
              <a:rPr lang="en-US" sz="2400" b="0" dirty="0"/>
              <a:t> of V on ^</a:t>
            </a:r>
          </a:p>
          <a:p>
            <a:pPr>
              <a:lnSpc>
                <a:spcPct val="90000"/>
              </a:lnSpc>
            </a:pPr>
            <a:r>
              <a:rPr lang="en-US" sz="2400" b="0" dirty="0"/>
              <a:t>A =&gt; B = (¬A) V B				by definition</a:t>
            </a:r>
          </a:p>
          <a:p>
            <a:pPr>
              <a:lnSpc>
                <a:spcPct val="90000"/>
              </a:lnSpc>
            </a:pPr>
            <a:r>
              <a:rPr lang="en-US" sz="2400" b="0" dirty="0"/>
              <a:t>¬(A =&gt; B) = A ^ (¬B)			using negated or</a:t>
            </a:r>
          </a:p>
          <a:p>
            <a:pPr>
              <a:lnSpc>
                <a:spcPct val="90000"/>
              </a:lnSpc>
            </a:pPr>
            <a:r>
              <a:rPr lang="en-US" sz="2400" b="0" dirty="0"/>
              <a:t>A </a:t>
            </a:r>
            <a:r>
              <a:rPr lang="en-US" sz="2400" b="0" dirty="0">
                <a:sym typeface="Wingdings" charset="2"/>
              </a:rPr>
              <a:t> B = (A =&gt; B) ^ (B =&gt; A)		by definition</a:t>
            </a:r>
          </a:p>
          <a:p>
            <a:pPr>
              <a:lnSpc>
                <a:spcPct val="90000"/>
              </a:lnSpc>
            </a:pPr>
            <a:r>
              <a:rPr lang="en-US" sz="2400" b="0" dirty="0"/>
              <a:t>¬(A </a:t>
            </a:r>
            <a:r>
              <a:rPr lang="en-US" sz="2400" b="0" dirty="0">
                <a:sym typeface="Wingdings" charset="2"/>
              </a:rPr>
              <a:t> B) = (A ^ (</a:t>
            </a:r>
            <a:r>
              <a:rPr lang="en-US" sz="2400" b="0" dirty="0"/>
              <a:t>¬B))V(B ^ (¬A))	using negated and &amp; or</a:t>
            </a:r>
          </a:p>
          <a:p>
            <a:pPr>
              <a:lnSpc>
                <a:spcPct val="90000"/>
              </a:lnSpc>
            </a:pPr>
            <a:r>
              <a:rPr lang="en-US" b="0" dirty="0"/>
              <a:t>…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F1147B-BB78-454D-818B-ACD106AAB4B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92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84163"/>
            <a:ext cx="8153400" cy="393700"/>
          </a:xfrm>
        </p:spPr>
        <p:txBody>
          <a:bodyPr>
            <a:normAutofit fontScale="90000"/>
          </a:bodyPr>
          <a:lstStyle/>
          <a:p>
            <a:r>
              <a:rPr lang="en-US"/>
              <a:t>Inference Rules</a:t>
            </a:r>
          </a:p>
        </p:txBody>
      </p:sp>
      <p:pic>
        <p:nvPicPr>
          <p:cNvPr id="58373" name="Picture 3" descr="IR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910413"/>
            <a:ext cx="9051925" cy="4995863"/>
          </a:xfrm>
          <a:noFill/>
        </p:spPr>
      </p:pic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A01290-5D17-C949-B807-2DF3BB083ED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 bwMode="auto">
          <a:xfrm>
            <a:off x="4724399" y="1645471"/>
            <a:ext cx="4038600" cy="762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6" name="Picture 5" descr="Screen shot 2014-08-20 at 3.14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99" y="1632231"/>
            <a:ext cx="1528763" cy="6537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0599" y="1632231"/>
            <a:ext cx="183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Modus </a:t>
            </a:r>
            <a:r>
              <a:rPr lang="en-US" dirty="0" err="1">
                <a:solidFill>
                  <a:srgbClr val="000000"/>
                </a:solidFill>
              </a:rPr>
              <a:t>Tollens:z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>
            <a:stCxn id="6" idx="1"/>
            <a:endCxn id="6" idx="3"/>
          </p:cNvCxnSpPr>
          <p:nvPr/>
        </p:nvCxnSpPr>
        <p:spPr bwMode="auto">
          <a:xfrm rot="10800000" flipH="1">
            <a:off x="7086598" y="1959116"/>
            <a:ext cx="1528763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52240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350838"/>
            <a:ext cx="8153400" cy="327025"/>
          </a:xfrm>
        </p:spPr>
        <p:txBody>
          <a:bodyPr>
            <a:normAutofit fontScale="90000"/>
          </a:bodyPr>
          <a:lstStyle/>
          <a:p>
            <a:r>
              <a:rPr lang="en-US" dirty="0"/>
              <a:t>Inference Rules</a:t>
            </a:r>
          </a:p>
        </p:txBody>
      </p:sp>
      <p:pic>
        <p:nvPicPr>
          <p:cNvPr id="59397" name="Picture 3" descr="IR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813182"/>
            <a:ext cx="9036050" cy="4687887"/>
          </a:xfrm>
          <a:noFill/>
        </p:spPr>
      </p:pic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7AE40C-13AD-0847-BDA7-E4D85DC699C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97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404813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uFillTx/>
              </a:rPr>
              <a:t>Syntax of FOL: </a:t>
            </a:r>
            <a:r>
              <a:rPr lang="en-US" sz="2800" dirty="0">
                <a:solidFill>
                  <a:srgbClr val="57CDFF"/>
                </a:solidFill>
                <a:uFillTx/>
              </a:rPr>
              <a:t>Basic Elements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88313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i="1" dirty="0">
                <a:uFillTx/>
              </a:rPr>
              <a:t>Constants</a:t>
            </a:r>
            <a:r>
              <a:rPr lang="en-US" sz="2800" dirty="0">
                <a:uFillTx/>
              </a:rPr>
              <a:t>		</a:t>
            </a:r>
            <a:r>
              <a:rPr lang="en-US" sz="2800" dirty="0" err="1">
                <a:uFillTx/>
              </a:rPr>
              <a:t>KingJohn</a:t>
            </a:r>
            <a:r>
              <a:rPr lang="en-US" sz="2800" dirty="0">
                <a:uFillTx/>
              </a:rPr>
              <a:t>, 2, Crown,... 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uFillTx/>
              </a:rPr>
              <a:t>Predicates</a:t>
            </a:r>
            <a:r>
              <a:rPr lang="en-US" sz="2800" dirty="0">
                <a:uFillTx/>
              </a:rPr>
              <a:t>		Brother, &gt;,...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uFillTx/>
              </a:rPr>
              <a:t>Functions</a:t>
            </a:r>
            <a:r>
              <a:rPr lang="en-US" sz="2800" dirty="0">
                <a:uFillTx/>
              </a:rPr>
              <a:t>		</a:t>
            </a:r>
            <a:r>
              <a:rPr lang="en-US" sz="2800" dirty="0" err="1">
                <a:uFillTx/>
              </a:rPr>
              <a:t>Sqrt</a:t>
            </a:r>
            <a:r>
              <a:rPr lang="en-US" sz="2800" dirty="0">
                <a:uFillTx/>
              </a:rPr>
              <a:t>, </a:t>
            </a:r>
            <a:r>
              <a:rPr lang="en-US" sz="2800" dirty="0" err="1">
                <a:uFillTx/>
              </a:rPr>
              <a:t>LeftLeg</a:t>
            </a:r>
            <a:r>
              <a:rPr lang="en-US" sz="2800" dirty="0">
                <a:uFillTx/>
              </a:rPr>
              <a:t>, +, ...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uFillTx/>
              </a:rPr>
              <a:t>Variables</a:t>
            </a:r>
            <a:r>
              <a:rPr lang="en-US" sz="2800" dirty="0">
                <a:uFillTx/>
              </a:rPr>
              <a:t>		</a:t>
            </a:r>
            <a:r>
              <a:rPr lang="en-US" sz="2800" dirty="0" err="1">
                <a:uFillTx/>
              </a:rPr>
              <a:t>x</a:t>
            </a:r>
            <a:r>
              <a:rPr lang="en-US" sz="2800" dirty="0">
                <a:uFillTx/>
              </a:rPr>
              <a:t>, </a:t>
            </a:r>
            <a:r>
              <a:rPr lang="en-US" sz="2800" dirty="0" err="1">
                <a:uFillTx/>
              </a:rPr>
              <a:t>y</a:t>
            </a:r>
            <a:r>
              <a:rPr lang="en-US" sz="2800" dirty="0">
                <a:uFillTx/>
              </a:rPr>
              <a:t>, a, </a:t>
            </a:r>
            <a:r>
              <a:rPr lang="en-US" sz="2800" dirty="0" err="1">
                <a:uFillTx/>
              </a:rPr>
              <a:t>b</a:t>
            </a:r>
            <a:r>
              <a:rPr lang="en-US" sz="2800" dirty="0">
                <a:uFillTx/>
              </a:rPr>
              <a:t>,...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uFillTx/>
              </a:rPr>
              <a:t>Connectives</a:t>
            </a:r>
            <a:r>
              <a:rPr lang="en-US" sz="2800" dirty="0">
                <a:uFillTx/>
              </a:rPr>
              <a:t>	</a:t>
            </a:r>
            <a:r>
              <a:rPr lang="en-US" sz="2800" dirty="0">
                <a:uFillTx/>
                <a:sym typeface="Symbol" charset="2"/>
              </a:rPr>
              <a:t>, , , , 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uFillTx/>
              </a:rPr>
              <a:t>Equality</a:t>
            </a:r>
            <a:r>
              <a:rPr lang="en-US" sz="2800" dirty="0">
                <a:uFillTx/>
              </a:rPr>
              <a:t>		= 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uFillTx/>
              </a:rPr>
              <a:t>Quantifiers</a:t>
            </a:r>
            <a:r>
              <a:rPr lang="en-US" sz="2800" dirty="0">
                <a:uFillTx/>
              </a:rPr>
              <a:t>  	</a:t>
            </a:r>
            <a:r>
              <a:rPr lang="en-US" sz="2800" dirty="0">
                <a:uFillTx/>
                <a:sym typeface="Symbol" charset="2"/>
              </a:rPr>
              <a:t>,  </a:t>
            </a:r>
            <a:r>
              <a:rPr lang="en-US" sz="2800" dirty="0">
                <a:uFillTx/>
              </a:rPr>
              <a:t>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F09C3B3-4079-BD47-B13E-D0706AB665D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52399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spc="-60" baseline="0">
                <a:solidFill>
                  <a:schemeClr val="tx2"/>
                </a:solidFill>
                <a:effectLst/>
                <a:latin typeface="Arial Black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First-order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10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9827" y="371930"/>
            <a:ext cx="8942268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uFillTx/>
              </a:rPr>
              <a:t>Example Domain: </a:t>
            </a:r>
            <a:br>
              <a:rPr lang="en-US" dirty="0">
                <a:uFillTx/>
              </a:rPr>
            </a:br>
            <a:r>
              <a:rPr lang="en-US" sz="3600" dirty="0">
                <a:solidFill>
                  <a:srgbClr val="FF0000"/>
                </a:solidFill>
                <a:uFillTx/>
              </a:rPr>
              <a:t>Arithmetic on Natural Numbers</a:t>
            </a:r>
            <a:endParaRPr lang="en-US" dirty="0">
              <a:solidFill>
                <a:srgbClr val="FF0000"/>
              </a:solidFill>
              <a:uFillTx/>
            </a:endParaRP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>
          <a:xfrm>
            <a:off x="646793" y="1549175"/>
            <a:ext cx="8007350" cy="4011612"/>
          </a:xfrm>
        </p:spPr>
        <p:txBody>
          <a:bodyPr>
            <a:normAutofit/>
          </a:bodyPr>
          <a:lstStyle/>
          <a:p>
            <a:r>
              <a:rPr lang="en-US" sz="2800" dirty="0">
                <a:uFillTx/>
              </a:rPr>
              <a:t>Objects</a:t>
            </a:r>
          </a:p>
          <a:p>
            <a:pPr lvl="1"/>
            <a:r>
              <a:rPr lang="en-US" sz="2800" dirty="0">
                <a:uFillTx/>
              </a:rPr>
              <a:t>Non-negative numbers (0, 1, …)</a:t>
            </a:r>
          </a:p>
          <a:p>
            <a:r>
              <a:rPr lang="en-US" sz="2800" dirty="0">
                <a:uFillTx/>
              </a:rPr>
              <a:t>Relations</a:t>
            </a:r>
          </a:p>
          <a:p>
            <a:pPr lvl="1"/>
            <a:r>
              <a:rPr lang="en-US" sz="2800" dirty="0" err="1">
                <a:uFillTx/>
              </a:rPr>
              <a:t>NatNum</a:t>
            </a:r>
            <a:r>
              <a:rPr lang="en-US" sz="2800" dirty="0">
                <a:uFillTx/>
              </a:rPr>
              <a:t>, =, &lt;, &gt;, …</a:t>
            </a:r>
          </a:p>
          <a:p>
            <a:r>
              <a:rPr lang="en-US" sz="2800" dirty="0">
                <a:uFillTx/>
              </a:rPr>
              <a:t>Functions</a:t>
            </a:r>
          </a:p>
          <a:p>
            <a:pPr lvl="1"/>
            <a:r>
              <a:rPr lang="en-US" sz="2800" dirty="0">
                <a:uFillTx/>
              </a:rPr>
              <a:t>Successor, +, -, </a:t>
            </a:r>
            <a:r>
              <a:rPr lang="en-US" sz="2800" dirty="0" err="1">
                <a:uFillTx/>
              </a:rPr>
              <a:t>x</a:t>
            </a:r>
            <a:r>
              <a:rPr lang="en-US" sz="2800" dirty="0">
                <a:uFillTx/>
              </a:rPr>
              <a:t>, integer division, remainder, exponentiation,…</a:t>
            </a: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646793" y="5299177"/>
            <a:ext cx="7406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uFillTx/>
              </a:rPr>
              <a:t>E.g., &gt;(+(5, 20211), -(5111,777)) </a:t>
            </a:r>
            <a:r>
              <a:rPr lang="en-US" sz="2800" dirty="0" err="1">
                <a:solidFill>
                  <a:srgbClr val="FF0000"/>
                </a:solidFill>
                <a:uFillTx/>
                <a:sym typeface="Symbol" charset="2"/>
              </a:rPr>
              <a:t></a:t>
            </a:r>
            <a:r>
              <a:rPr lang="en-US" sz="2800" dirty="0">
                <a:solidFill>
                  <a:srgbClr val="FF0000"/>
                </a:solidFill>
                <a:uFillTx/>
                <a:sym typeface="Symbol" charset="2"/>
              </a:rPr>
              <a:t> =(5,+(3,2))</a:t>
            </a:r>
            <a:r>
              <a:rPr lang="en-US" sz="2800" dirty="0">
                <a:solidFill>
                  <a:srgbClr val="FF0000"/>
                </a:solidFill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229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8080998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 from English to FOL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24" y="914400"/>
            <a:ext cx="8436034" cy="4732867"/>
          </a:xfrm>
        </p:spPr>
        <p:txBody>
          <a:bodyPr>
            <a:noAutofit/>
          </a:bodyPr>
          <a:lstStyle/>
          <a:p>
            <a:r>
              <a:rPr lang="en-US" sz="1800" dirty="0"/>
              <a:t>Circle True or False. For sentences in English make your judgment of the meaning of the sentence, i.e., you may want to translate it in FOL to conclude.</a:t>
            </a:r>
          </a:p>
          <a:p>
            <a:pPr marL="68580" indent="0">
              <a:buNone/>
            </a:pPr>
            <a:r>
              <a:rPr lang="en-US" sz="1800" b="0" dirty="0"/>
              <a:t>1. [True/False] "Bert and Ernie are brothers" is equivalent to "Bert is a brother and Ernie is a brother”</a:t>
            </a:r>
          </a:p>
          <a:p>
            <a:pPr marL="68580" indent="0">
              <a:buNone/>
            </a:pPr>
            <a:r>
              <a:rPr lang="en-US" sz="1800" b="0" dirty="0"/>
              <a:t>2. [True/False] “ p and q are not both true” is equivalent to “ p and q are both not true”</a:t>
            </a:r>
          </a:p>
          <a:p>
            <a:pPr marL="68580" indent="0">
              <a:buNone/>
            </a:pPr>
            <a:r>
              <a:rPr lang="en-US" sz="1800" b="0" dirty="0"/>
              <a:t> </a:t>
            </a:r>
          </a:p>
          <a:p>
            <a:pPr marL="68580" indent="0">
              <a:buNone/>
            </a:pPr>
            <a:r>
              <a:rPr lang="en-US" sz="1800" b="0" dirty="0"/>
              <a:t>3. [True/False] “Neither p nor q” is equivalent to “both p and q are false”</a:t>
            </a:r>
          </a:p>
          <a:p>
            <a:pPr marL="411480" indent="-342900">
              <a:buAutoNum type="arabicPeriod" startAt="3"/>
            </a:pPr>
            <a:endParaRPr lang="en-US" sz="1800" b="0" dirty="0"/>
          </a:p>
          <a:p>
            <a:pPr marL="68580" indent="0">
              <a:buNone/>
            </a:pPr>
            <a:r>
              <a:rPr lang="en-US" sz="1800" b="0" dirty="0"/>
              <a:t> 4.  [True/False] “Not all A’s are B’s” is equivalent to “∃x (A(x) ∧</a:t>
            </a:r>
            <a:r>
              <a:rPr lang="en-US" sz="1800" b="0" dirty="0">
                <a:sym typeface="Symbol"/>
              </a:rPr>
              <a:t></a:t>
            </a:r>
            <a:r>
              <a:rPr lang="en-US" sz="1800" b="0" dirty="0"/>
              <a:t>B(x) ) ”</a:t>
            </a:r>
          </a:p>
          <a:p>
            <a:endParaRPr lang="en-US" sz="1800" b="0" dirty="0"/>
          </a:p>
          <a:p>
            <a:pPr marL="68580" indent="0">
              <a:buNone/>
            </a:pPr>
            <a:r>
              <a:rPr lang="en-US" sz="1800" b="0" dirty="0"/>
              <a:t>5.  [True/False] "MS students and PhD students are welcome to apply." is equivalent to “∀x [(M(x)∧P(x)) ⇒ Apply(x)]”</a:t>
            </a:r>
          </a:p>
          <a:p>
            <a:endParaRPr lang="en-US" sz="18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25</a:t>
            </a:fld>
            <a:endParaRPr lang="en-US">
              <a:uFillTx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0678" y="2132625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85317" y="2879624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21795" y="3628240"/>
            <a:ext cx="65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82317" y="4549293"/>
            <a:ext cx="65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81372" y="5674323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293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92049"/>
            <a:ext cx="7772400" cy="1143000"/>
          </a:xfrm>
        </p:spPr>
        <p:txBody>
          <a:bodyPr/>
          <a:lstStyle/>
          <a:p>
            <a:r>
              <a:rPr lang="en-US" dirty="0"/>
              <a:t>Convert from English to FOL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56" y="1014660"/>
            <a:ext cx="8158382" cy="5090005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sz="1900" dirty="0"/>
              <a:t>Questions 6 to 9: Attract is a relation from x to y, i.e., A(</a:t>
            </a:r>
            <a:r>
              <a:rPr lang="en-US" sz="1900" dirty="0" err="1"/>
              <a:t>x,y</a:t>
            </a:r>
            <a:r>
              <a:rPr lang="en-US" sz="1900" dirty="0"/>
              <a:t>) says that “x attracts y” or equivalently that “y is attracted by x”.</a:t>
            </a:r>
          </a:p>
          <a:p>
            <a:pPr marL="68580" indent="0">
              <a:buNone/>
            </a:pPr>
            <a:r>
              <a:rPr lang="en-US" sz="1900" dirty="0"/>
              <a:t>6.  [True/False] “Everything attracts something”, where “something” means “something or other”, is equivalent to “∀x ∃y A(x, y) ” </a:t>
            </a:r>
          </a:p>
          <a:p>
            <a:pPr marL="68580" indent="0">
              <a:buNone/>
            </a:pPr>
            <a:r>
              <a:rPr lang="en-US" sz="1900" dirty="0"/>
              <a:t> </a:t>
            </a:r>
          </a:p>
          <a:p>
            <a:pPr marL="68580" indent="0">
              <a:buNone/>
            </a:pPr>
            <a:r>
              <a:rPr lang="en-US" sz="1900" dirty="0"/>
              <a:t> </a:t>
            </a:r>
          </a:p>
          <a:p>
            <a:pPr marL="68580" indent="0">
              <a:buNone/>
            </a:pPr>
            <a:r>
              <a:rPr lang="en-US" sz="1900" dirty="0"/>
              <a:t>7. [True/False] “Something is attracted by everything”, where “something” means “something in particular”, is equivalent to “∃y ∃x A( x, y) ”</a:t>
            </a:r>
          </a:p>
          <a:p>
            <a:pPr marL="68580" indent="0">
              <a:buNone/>
            </a:pPr>
            <a:r>
              <a:rPr lang="en-US" sz="1900" dirty="0"/>
              <a:t> </a:t>
            </a:r>
          </a:p>
          <a:p>
            <a:pPr marL="68580" indent="0">
              <a:buNone/>
            </a:pPr>
            <a:r>
              <a:rPr lang="en-US" sz="1900" dirty="0"/>
              <a:t> </a:t>
            </a:r>
          </a:p>
          <a:p>
            <a:pPr marL="68580" indent="0">
              <a:buNone/>
            </a:pPr>
            <a:r>
              <a:rPr lang="en-US" sz="1900" dirty="0"/>
              <a:t>8. [True/False] “Everything is attracted by something” ”, where “something” means “something or other”, is equivalent to “∃x ∀y A(x, y) ”</a:t>
            </a:r>
          </a:p>
          <a:p>
            <a:pPr marL="68580" indent="0">
              <a:buNone/>
            </a:pPr>
            <a:r>
              <a:rPr lang="en-US" sz="1900" dirty="0"/>
              <a:t> </a:t>
            </a:r>
          </a:p>
          <a:p>
            <a:pPr marL="68580" indent="0">
              <a:buNone/>
            </a:pPr>
            <a:r>
              <a:rPr lang="en-US" sz="1900" dirty="0"/>
              <a:t> </a:t>
            </a:r>
          </a:p>
          <a:p>
            <a:pPr marL="68580" indent="0">
              <a:buNone/>
            </a:pPr>
            <a:r>
              <a:rPr lang="en-US" sz="1900" dirty="0"/>
              <a:t>9.  [True/False] “Something attracts everything”, where “something” means “something in particular”, is equivalent to “∃x ∃y A(x, y) ”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26</a:t>
            </a:fld>
            <a:endParaRPr lang="en-US" dirty="0">
              <a:uFillTx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97972" y="1866983"/>
            <a:ext cx="65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97972" y="3148072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97972" y="4325341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97972" y="5472752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0917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62009"/>
            <a:ext cx="7772400" cy="1143000"/>
          </a:xfrm>
        </p:spPr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58376"/>
            <a:ext cx="8839200" cy="4962723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/>
              <a:t>What is entailment and inference? How do they differ?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What are examples of sound or complete inference techniques?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What does </a:t>
            </a:r>
            <a:r>
              <a:rPr lang="en-US" sz="3600" dirty="0" err="1"/>
              <a:t>satisfiable</a:t>
            </a:r>
            <a:r>
              <a:rPr lang="en-US" sz="3600" dirty="0"/>
              <a:t> or valid mean?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What is propositional logic? Basic manipulation rules? Inference rules? What are some of its limitations?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What is first order logic?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88015" y="27809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36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More?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70" y="1100628"/>
            <a:ext cx="8983029" cy="4546639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Check out some of these exercises in the book:</a:t>
            </a:r>
          </a:p>
          <a:p>
            <a:pPr marL="516636" lvl="4" indent="0">
              <a:buNone/>
            </a:pPr>
            <a:r>
              <a:rPr lang="en-US" sz="2800" dirty="0"/>
              <a:t>7.1, 7.4-8, 10</a:t>
            </a:r>
          </a:p>
          <a:p>
            <a:pPr marL="516636" lvl="4" indent="0">
              <a:buNone/>
            </a:pPr>
            <a:endParaRPr lang="en-US" sz="2800" dirty="0"/>
          </a:p>
          <a:p>
            <a:pPr marL="516636" lvl="4" indent="0">
              <a:buNone/>
            </a:pPr>
            <a:r>
              <a:rPr lang="en-US" sz="2800"/>
              <a:t>Chap 8:	8.1-3, 8.6, 8.9-10, 8.14,17, 8.28</a:t>
            </a:r>
          </a:p>
          <a:p>
            <a:pPr marL="516636" lvl="4" indent="0">
              <a:buNone/>
            </a:pPr>
            <a:endParaRPr lang="en-US" sz="2800" dirty="0"/>
          </a:p>
          <a:p>
            <a:pPr marL="516636" lvl="4" indent="0">
              <a:buNone/>
            </a:pPr>
            <a:r>
              <a:rPr lang="en-US" sz="2800" dirty="0"/>
              <a:t>				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0" lvl="1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917B1B-9B0C-7244-84F8-BC42A60CFCE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67546" y="914400"/>
            <a:ext cx="892492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87511" y="4044714"/>
            <a:ext cx="8931287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800" dirty="0">
                <a:latin typeface="Tahoma" charset="0"/>
                <a:ea typeface="Arial" charset="0"/>
                <a:cs typeface="Arial" charset="0"/>
              </a:rPr>
              <a:t>Entailment means it is impossible for this case to occur: </a:t>
            </a:r>
          </a:p>
          <a:p>
            <a:pPr eaLnBrk="1" hangingPunct="1"/>
            <a:r>
              <a:rPr lang="en-US" sz="2800" b="1" dirty="0">
                <a:solidFill>
                  <a:srgbClr val="FFFF00"/>
                </a:solidFill>
                <a:latin typeface="Tahoma" charset="0"/>
                <a:ea typeface="Arial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premises are true and the consequence is false.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Entailment</a:t>
            </a:r>
          </a:p>
        </p:txBody>
      </p:sp>
    </p:spTree>
    <p:extLst>
      <p:ext uri="{BB962C8B-B14F-4D97-AF65-F5344CB8AC3E}">
        <p14:creationId xmlns:p14="http://schemas.microsoft.com/office/powerpoint/2010/main" val="66410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94482" y="1270083"/>
            <a:ext cx="8388583" cy="4130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rcRect t="-20755" b="-20755"/>
          <a:stretch>
            <a:fillRect/>
          </a:stretch>
        </p:blipFill>
        <p:spPr>
          <a:xfrm>
            <a:off x="294483" y="615526"/>
            <a:ext cx="8388583" cy="5070684"/>
          </a:xfrm>
          <a:solidFill>
            <a:schemeClr val="bg1"/>
          </a:solidFill>
          <a:ln w="19050" cmpd="sng"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47606" y="5031077"/>
            <a:ext cx="11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α</a:t>
            </a:r>
            <a:r>
              <a:rPr lang="en-US" b="1" baseline="-25000" dirty="0">
                <a:solidFill>
                  <a:srgbClr val="3366FF"/>
                </a:solidFill>
              </a:rPr>
              <a:t>1</a:t>
            </a:r>
            <a:r>
              <a:rPr lang="en-US" b="1" dirty="0">
                <a:solidFill>
                  <a:srgbClr val="3366FF"/>
                </a:solidFill>
              </a:rPr>
              <a:t> = ¬P</a:t>
            </a:r>
            <a:r>
              <a:rPr lang="en-US" b="1" baseline="-25000" dirty="0">
                <a:solidFill>
                  <a:srgbClr val="3366FF"/>
                </a:solidFill>
              </a:rPr>
              <a:t>1,2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267" y="3640667"/>
            <a:ext cx="220133" cy="228600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6667" y="2760132"/>
            <a:ext cx="228600" cy="228601"/>
          </a:xfrm>
          <a:prstGeom prst="rect">
            <a:avLst/>
          </a:prstGeom>
          <a:solidFill>
            <a:srgbClr val="3366FF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48867" y="1849967"/>
            <a:ext cx="237066" cy="266700"/>
          </a:xfrm>
          <a:prstGeom prst="rect">
            <a:avLst/>
          </a:prstGeom>
          <a:solidFill>
            <a:srgbClr val="F96A1B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13933" y="1799166"/>
            <a:ext cx="262467" cy="258234"/>
          </a:xfrm>
          <a:prstGeom prst="rect">
            <a:avLst/>
          </a:prstGeom>
          <a:solidFill>
            <a:srgbClr val="3366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95499" y="2832100"/>
            <a:ext cx="225427" cy="231775"/>
          </a:xfrm>
          <a:prstGeom prst="rect">
            <a:avLst/>
          </a:prstGeom>
          <a:solidFill>
            <a:srgbClr val="3366FF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00800" y="2868083"/>
            <a:ext cx="237066" cy="218017"/>
          </a:xfrm>
          <a:prstGeom prst="rect">
            <a:avLst/>
          </a:prstGeom>
          <a:solidFill>
            <a:srgbClr val="F96A1B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96200" y="2715683"/>
            <a:ext cx="237066" cy="256117"/>
          </a:xfrm>
          <a:prstGeom prst="rect">
            <a:avLst/>
          </a:prstGeom>
          <a:solidFill>
            <a:srgbClr val="F96A1B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44266" y="1799166"/>
            <a:ext cx="237066" cy="228600"/>
          </a:xfrm>
          <a:prstGeom prst="rect">
            <a:avLst/>
          </a:prstGeom>
          <a:solidFill>
            <a:srgbClr val="F96A1B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31739" y="5031077"/>
            <a:ext cx="11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66842"/>
                </a:solidFill>
              </a:rPr>
              <a:t>α</a:t>
            </a:r>
            <a:r>
              <a:rPr lang="en-US" b="1" baseline="-25000" dirty="0">
                <a:solidFill>
                  <a:srgbClr val="E66842"/>
                </a:solidFill>
              </a:rPr>
              <a:t>2</a:t>
            </a:r>
            <a:r>
              <a:rPr lang="en-US" b="1" dirty="0">
                <a:solidFill>
                  <a:srgbClr val="E66842"/>
                </a:solidFill>
              </a:rPr>
              <a:t> = ¬P</a:t>
            </a:r>
            <a:r>
              <a:rPr lang="en-US" b="1" baseline="-25000" dirty="0">
                <a:solidFill>
                  <a:srgbClr val="E66842"/>
                </a:solidFill>
              </a:rPr>
              <a:t>2,2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Entailment in </a:t>
            </a:r>
            <a:r>
              <a:rPr lang="en-US" dirty="0" err="1"/>
              <a:t>wumpus</a:t>
            </a:r>
            <a:r>
              <a:rPr lang="en-US" dirty="0"/>
              <a:t> world</a:t>
            </a:r>
          </a:p>
        </p:txBody>
      </p:sp>
    </p:spTree>
    <p:extLst>
      <p:ext uri="{BB962C8B-B14F-4D97-AF65-F5344CB8AC3E}">
        <p14:creationId xmlns:p14="http://schemas.microsoft.com/office/powerpoint/2010/main" val="41485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5481"/>
            <a:ext cx="7772400" cy="1143000"/>
          </a:xfrm>
        </p:spPr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AA5BEA-AD5F-214D-8AF6-F7CE5546E21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34838" y="1272170"/>
            <a:ext cx="8991600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024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199"/>
            <a:ext cx="7772400" cy="1143000"/>
          </a:xfrm>
        </p:spPr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011067"/>
            <a:ext cx="8822267" cy="473286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False |= True.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True |= False.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(A∧B)|=(A ⇔ B).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 ⇔ B |= A ∨ B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 ⇔ B|=¬A∨B.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(A∧B) ⇒ C|=(A ⇒ C)∨(B ⇒ C). (C∨(¬A∧¬B))≡((A ⇒ C)∧(B ⇒ C)).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(A∨B)∧(¬C∨¬D∨E)|=(A∨B).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(A∨B)∧(¬C∨¬D∨E)|=(A∨B)∧(¬D∨E).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(A∨B)∧¬(A ⇒ B) is </a:t>
            </a:r>
            <a:r>
              <a:rPr lang="en-US" sz="2800" dirty="0" err="1"/>
              <a:t>satisfiable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 ⇔ B)∧(¬A∨B) Is </a:t>
            </a:r>
            <a:r>
              <a:rPr lang="en-US" sz="2800" dirty="0" err="1"/>
              <a:t>satisfiable</a:t>
            </a:r>
            <a:r>
              <a:rPr lang="en-US" sz="2800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 ⇔ B) ⇔ C has the same number of models as (A ⇔ B) for any fixed set of proposition symbols that includes A, B, C. 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5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72064"/>
            <a:ext cx="8822267" cy="4732867"/>
          </a:xfrm>
        </p:spPr>
        <p:txBody>
          <a:bodyPr>
            <a:normAutofit/>
          </a:bodyPr>
          <a:lstStyle/>
          <a:p>
            <a:pPr marL="0" lvl="1" indent="0">
              <a:spcBef>
                <a:spcPts val="800"/>
              </a:spcBef>
              <a:buClrTx/>
              <a:buNone/>
            </a:pPr>
            <a:r>
              <a:rPr lang="en-US" sz="2800" dirty="0"/>
              <a:t>False </a:t>
            </a:r>
            <a:r>
              <a:rPr lang="en-US" sz="3200" i="1" dirty="0"/>
              <a:t>⊨ </a:t>
            </a:r>
            <a:r>
              <a:rPr lang="en-US" sz="2800" dirty="0"/>
              <a:t>True.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4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72064"/>
            <a:ext cx="8822267" cy="4732867"/>
          </a:xfrm>
        </p:spPr>
        <p:txBody>
          <a:bodyPr>
            <a:normAutofit/>
          </a:bodyPr>
          <a:lstStyle/>
          <a:p>
            <a:pPr marL="0" lvl="1" indent="0">
              <a:spcBef>
                <a:spcPts val="800"/>
              </a:spcBef>
              <a:buClrTx/>
              <a:buNone/>
            </a:pPr>
            <a:r>
              <a:rPr lang="en-US" sz="2800" dirty="0"/>
              <a:t>False </a:t>
            </a:r>
            <a:r>
              <a:rPr lang="en-US" sz="3200" i="1" dirty="0"/>
              <a:t>⊨ </a:t>
            </a:r>
            <a:r>
              <a:rPr lang="en-US" sz="2800" dirty="0"/>
              <a:t>True.  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TRUE</a:t>
            </a:r>
          </a:p>
          <a:p>
            <a:pPr marL="0" indent="0"/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False has no models and hence entails every sentence 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True is true in all models and hence is entailed by every sentence. 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7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72064"/>
            <a:ext cx="8822267" cy="4732867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True </a:t>
            </a:r>
            <a:r>
              <a:rPr lang="en-US" sz="2800" i="1" dirty="0"/>
              <a:t>⊨ </a:t>
            </a:r>
            <a:r>
              <a:rPr lang="en-US" sz="2800" dirty="0"/>
              <a:t>False.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46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561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I Spring 2015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4A10AA8828C24FA9878178CBCC03B5" ma:contentTypeVersion="2" ma:contentTypeDescription="Create a new document." ma:contentTypeScope="" ma:versionID="7631e1d29a60df82c7f1cc6801ced011">
  <xsd:schema xmlns:xsd="http://www.w3.org/2001/XMLSchema" xmlns:xs="http://www.w3.org/2001/XMLSchema" xmlns:p="http://schemas.microsoft.com/office/2006/metadata/properties" xmlns:ns3="c61f80f0-d072-4069-92ca-a028e99a673e" targetNamespace="http://schemas.microsoft.com/office/2006/metadata/properties" ma:root="true" ma:fieldsID="5aca8e9b09917d9b36b55fce769f2b75" ns3:_="">
    <xsd:import namespace="c61f80f0-d072-4069-92ca-a028e99a67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f80f0-d072-4069-92ca-a028e99a67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E43405-45EF-4878-80BB-BBF4AE02AB13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6A0993E4-8BD5-4B54-90AA-444B278C4A5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61f80f0-d072-4069-92ca-a028e99a673e"/>
  </ds:schemaRefs>
</ds:datastoreItem>
</file>

<file path=customXml/itemProps3.xml><?xml version="1.0" encoding="utf-8"?>
<ds:datastoreItem xmlns:ds="http://schemas.openxmlformats.org/officeDocument/2006/customXml" ds:itemID="{CB6DAE68-EC6B-45D6-8CB3-5AF8ABEDFF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cs561.thmx</Template>
  <TotalTime>9662</TotalTime>
  <Words>5104</Words>
  <Application>Microsoft Office PowerPoint</Application>
  <PresentationFormat>On-screen Show (4:3)</PresentationFormat>
  <Paragraphs>312</Paragraphs>
  <Slides>28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cs561</vt:lpstr>
      <vt:lpstr>1_AI Spring 2015</vt:lpstr>
      <vt:lpstr>CSCI561 FALL 2017 Week 6 Discussion</vt:lpstr>
      <vt:lpstr>Logic concepts</vt:lpstr>
      <vt:lpstr>Entailment</vt:lpstr>
      <vt:lpstr>Entailment in wumpus world</vt:lpstr>
      <vt:lpstr>Propositional logic</vt:lpstr>
      <vt:lpstr>Exercise 7.4</vt:lpstr>
      <vt:lpstr>Exercise 7.4</vt:lpstr>
      <vt:lpstr>Exercise 7.4</vt:lpstr>
      <vt:lpstr>Exercise 7.4</vt:lpstr>
      <vt:lpstr>Exercise 7.4</vt:lpstr>
      <vt:lpstr>Exercise 7.4</vt:lpstr>
      <vt:lpstr>Exercise 7.4</vt:lpstr>
      <vt:lpstr>Exercise 7.4</vt:lpstr>
      <vt:lpstr>Exercise 7.4</vt:lpstr>
      <vt:lpstr>Exercise 7.4</vt:lpstr>
      <vt:lpstr>Validity and satisfiability </vt:lpstr>
      <vt:lpstr>Exercise 7.4</vt:lpstr>
      <vt:lpstr>Exercise 7.4</vt:lpstr>
      <vt:lpstr>Proof methods</vt:lpstr>
      <vt:lpstr>basic manipulation rules</vt:lpstr>
      <vt:lpstr>Inference Rules</vt:lpstr>
      <vt:lpstr>Inference Rules</vt:lpstr>
      <vt:lpstr>Syntax of FOL: Basic Elements</vt:lpstr>
      <vt:lpstr>Example Domain:  Arithmetic on Natural Numbers</vt:lpstr>
      <vt:lpstr>Convert from English to FOL </vt:lpstr>
      <vt:lpstr>Convert from English to FOL </vt:lpstr>
      <vt:lpstr>What you should know</vt:lpstr>
      <vt:lpstr>Want More?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 CSCI561 Discussion</dc:title>
  <dc:creator>Sheila Tejada</dc:creator>
  <cp:lastModifiedBy>Sheila Tejada</cp:lastModifiedBy>
  <cp:revision>149</cp:revision>
  <dcterms:created xsi:type="dcterms:W3CDTF">2014-08-23T20:52:29Z</dcterms:created>
  <dcterms:modified xsi:type="dcterms:W3CDTF">2017-09-27T22:59:10Z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0x010100414A10AA8828C24FA9878178CBCC03B5</vt:lpwstr>
  </property>
</Properties>
</file>