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 id="2147483699" r:id="rId5"/>
  </p:sldMasterIdLst>
  <p:notesMasterIdLst>
    <p:notesMasterId r:id="rId30"/>
  </p:notesMasterIdLst>
  <p:sldIdLst>
    <p:sldId id="256" r:id="rId6"/>
    <p:sldId id="257" r:id="rId7"/>
    <p:sldId id="258" r:id="rId8"/>
    <p:sldId id="259" r:id="rId9"/>
    <p:sldId id="261" r:id="rId10"/>
    <p:sldId id="262" r:id="rId11"/>
    <p:sldId id="263" r:id="rId12"/>
    <p:sldId id="264" r:id="rId13"/>
    <p:sldId id="265" r:id="rId14"/>
    <p:sldId id="266" r:id="rId15"/>
    <p:sldId id="270" r:id="rId16"/>
    <p:sldId id="271" r:id="rId17"/>
    <p:sldId id="272" r:id="rId18"/>
    <p:sldId id="273" r:id="rId19"/>
    <p:sldId id="294" r:id="rId20"/>
    <p:sldId id="295" r:id="rId21"/>
    <p:sldId id="296" r:id="rId22"/>
    <p:sldId id="289" r:id="rId23"/>
    <p:sldId id="290" r:id="rId24"/>
    <p:sldId id="291" r:id="rId25"/>
    <p:sldId id="292" r:id="rId26"/>
    <p:sldId id="293" r:id="rId27"/>
    <p:sldId id="286" r:id="rId28"/>
    <p:sldId id="288" r:id="rId29"/>
  </p:sldIdLst>
  <p:sldSz cx="9144000" cy="6858000" type="screen4x3"/>
  <p:notesSz cx="6858000" cy="9144000"/>
  <p:defaultTextStyle>
    <a:defPPr>
      <a:defRPr lang="en-US">
        <a:uFillTx/>
      </a:defRPr>
    </a:defPPr>
    <a:lvl1pPr algn="l" rtl="0" fontAlgn="base">
      <a:spcBef>
        <a:spcPct val="0"/>
      </a:spcBef>
      <a:spcAft>
        <a:spcPct val="0"/>
      </a:spcAft>
      <a:defRPr kern="1200">
        <a:solidFill>
          <a:schemeClr val="tx1"/>
        </a:solidFill>
        <a:uFillTx/>
        <a:latin typeface="Arial" charset="0"/>
        <a:ea typeface="ＭＳ Ｐゴシック" charset="0"/>
        <a:cs typeface="+mn-cs"/>
      </a:defRPr>
    </a:lvl1pPr>
    <a:lvl2pPr marL="457200" algn="l" rtl="0" fontAlgn="base">
      <a:spcBef>
        <a:spcPct val="0"/>
      </a:spcBef>
      <a:spcAft>
        <a:spcPct val="0"/>
      </a:spcAft>
      <a:defRPr kern="1200">
        <a:solidFill>
          <a:schemeClr val="tx1"/>
        </a:solidFill>
        <a:uFillTx/>
        <a:latin typeface="Arial" charset="0"/>
        <a:ea typeface="ＭＳ Ｐゴシック" charset="0"/>
        <a:cs typeface="+mn-cs"/>
      </a:defRPr>
    </a:lvl2pPr>
    <a:lvl3pPr marL="914400" algn="l" rtl="0" fontAlgn="base">
      <a:spcBef>
        <a:spcPct val="0"/>
      </a:spcBef>
      <a:spcAft>
        <a:spcPct val="0"/>
      </a:spcAft>
      <a:defRPr kern="1200">
        <a:solidFill>
          <a:schemeClr val="tx1"/>
        </a:solidFill>
        <a:uFillTx/>
        <a:latin typeface="Arial" charset="0"/>
        <a:ea typeface="ＭＳ Ｐゴシック" charset="0"/>
        <a:cs typeface="+mn-cs"/>
      </a:defRPr>
    </a:lvl3pPr>
    <a:lvl4pPr marL="1371600" algn="l" rtl="0" fontAlgn="base">
      <a:spcBef>
        <a:spcPct val="0"/>
      </a:spcBef>
      <a:spcAft>
        <a:spcPct val="0"/>
      </a:spcAft>
      <a:defRPr kern="1200">
        <a:solidFill>
          <a:schemeClr val="tx1"/>
        </a:solidFill>
        <a:uFillTx/>
        <a:latin typeface="Arial" charset="0"/>
        <a:ea typeface="ＭＳ Ｐゴシック" charset="0"/>
        <a:cs typeface="+mn-cs"/>
      </a:defRPr>
    </a:lvl4pPr>
    <a:lvl5pPr marL="1828800" algn="l" rtl="0" fontAlgn="base">
      <a:spcBef>
        <a:spcPct val="0"/>
      </a:spcBef>
      <a:spcAft>
        <a:spcPct val="0"/>
      </a:spcAft>
      <a:defRPr kern="1200">
        <a:solidFill>
          <a:schemeClr val="tx1"/>
        </a:solidFill>
        <a:uFillTx/>
        <a:latin typeface="Arial" charset="0"/>
        <a:ea typeface="ＭＳ Ｐゴシック" charset="0"/>
        <a:cs typeface="+mn-cs"/>
      </a:defRPr>
    </a:lvl5pPr>
    <a:lvl6pPr marL="2286000" algn="l" defTabSz="457200" rtl="0" eaLnBrk="1" latinLnBrk="0" hangingPunct="1">
      <a:defRPr kern="1200">
        <a:solidFill>
          <a:schemeClr val="tx1"/>
        </a:solidFill>
        <a:uFillTx/>
        <a:latin typeface="Arial" charset="0"/>
        <a:ea typeface="ＭＳ Ｐゴシック" charset="0"/>
        <a:cs typeface="+mn-cs"/>
      </a:defRPr>
    </a:lvl6pPr>
    <a:lvl7pPr marL="2743200" algn="l" defTabSz="457200" rtl="0" eaLnBrk="1" latinLnBrk="0" hangingPunct="1">
      <a:defRPr kern="1200">
        <a:solidFill>
          <a:schemeClr val="tx1"/>
        </a:solidFill>
        <a:uFillTx/>
        <a:latin typeface="Arial" charset="0"/>
        <a:ea typeface="ＭＳ Ｐゴシック" charset="0"/>
        <a:cs typeface="+mn-cs"/>
      </a:defRPr>
    </a:lvl7pPr>
    <a:lvl8pPr marL="3200400" algn="l" defTabSz="457200" rtl="0" eaLnBrk="1" latinLnBrk="0" hangingPunct="1">
      <a:defRPr kern="1200">
        <a:solidFill>
          <a:schemeClr val="tx1"/>
        </a:solidFill>
        <a:uFillTx/>
        <a:latin typeface="Arial" charset="0"/>
        <a:ea typeface="ＭＳ Ｐゴシック" charset="0"/>
        <a:cs typeface="+mn-cs"/>
      </a:defRPr>
    </a:lvl8pPr>
    <a:lvl9pPr marL="3657600" algn="l" defTabSz="457200" rtl="0" eaLnBrk="1" latinLnBrk="0" hangingPunct="1">
      <a:defRPr kern="1200">
        <a:solidFill>
          <a:schemeClr val="tx1"/>
        </a:solidFill>
        <a:uFillTx/>
        <a:latin typeface="Arial" charset="0"/>
        <a:ea typeface="ＭＳ Ｐゴシック" charset="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25" autoAdjust="0"/>
    <p:restoredTop sz="73083" autoAdjust="0"/>
  </p:normalViewPr>
  <p:slideViewPr>
    <p:cSldViewPr snapToGrid="0" snapToObjects="1">
      <p:cViewPr>
        <p:scale>
          <a:sx n="114" d="100"/>
          <a:sy n="114" d="100"/>
        </p:scale>
        <p:origin x="-592" y="154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113" d="100"/>
          <a:sy n="113" d="100"/>
        </p:scale>
        <p:origin x="-210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uFillTx/>
              </a:defRPr>
            </a:lvl1pPr>
          </a:lstStyle>
          <a:p>
            <a:endParaRPr lang="en-US">
              <a:uFillTx/>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uFillTx/>
              </a:defRPr>
            </a:lvl1pPr>
          </a:lstStyle>
          <a:p>
            <a:fld id="{61684C41-F1E4-1746-B9EE-6EB23FB69C2C}" type="datetimeFigureOut">
              <a:rPr lang="en-US" smtClean="0">
                <a:uFillTx/>
              </a:rPr>
              <a:t>10/3/17</a:t>
            </a:fld>
            <a:endParaRPr lang="en-US">
              <a:uFillTx/>
            </a:endParaRP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srgbClr val="000000"/>
            </a:solidFill>
          </a:ln>
        </p:spPr>
        <p:txBody>
          <a:bodyPr vert="horz" lIns="91440" tIns="45720" rIns="91440" bIns="45720" rtlCol="0" anchor="ctr"/>
          <a:lstStyle/>
          <a:p>
            <a:endParaRPr lang="en-US">
              <a:uFillTx/>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uFillTx/>
              </a:defRPr>
            </a:lvl1pPr>
          </a:lstStyle>
          <a:p>
            <a:endParaRPr lang="en-US">
              <a:uFillTx/>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uFillTx/>
              </a:defRPr>
            </a:lvl1pPr>
          </a:lstStyle>
          <a:p>
            <a:fld id="{68B24AD3-3069-BE4F-BC9C-D220061702B3}" type="slidenum">
              <a:rPr lang="en-US" smtClean="0">
                <a:uFillTx/>
              </a:rPr>
              <a:t>‹#›</a:t>
            </a:fld>
            <a:endParaRPr lang="en-US">
              <a:uFillTx/>
            </a:endParaRPr>
          </a:p>
        </p:txBody>
      </p:sp>
    </p:spTree>
    <p:extLst>
      <p:ext uri="{BB962C8B-B14F-4D97-AF65-F5344CB8AC3E}">
        <p14:creationId xmlns:p14="http://schemas.microsoft.com/office/powerpoint/2010/main" val="157555050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uFillTx/>
        <a:latin typeface="+mn-lt"/>
        <a:ea typeface="+mn-ea"/>
        <a:cs typeface="+mn-cs"/>
      </a:defRPr>
    </a:lvl1pPr>
    <a:lvl2pPr marL="457200" algn="l" defTabSz="457200" rtl="0" eaLnBrk="1" latinLnBrk="0" hangingPunct="1">
      <a:defRPr sz="1200" kern="1200">
        <a:solidFill>
          <a:schemeClr val="tx1"/>
        </a:solidFill>
        <a:uFillTx/>
        <a:latin typeface="+mn-lt"/>
        <a:ea typeface="+mn-ea"/>
        <a:cs typeface="+mn-cs"/>
      </a:defRPr>
    </a:lvl2pPr>
    <a:lvl3pPr marL="914400" algn="l" defTabSz="457200" rtl="0" eaLnBrk="1" latinLnBrk="0" hangingPunct="1">
      <a:defRPr sz="1200" kern="1200">
        <a:solidFill>
          <a:schemeClr val="tx1"/>
        </a:solidFill>
        <a:uFillTx/>
        <a:latin typeface="+mn-lt"/>
        <a:ea typeface="+mn-ea"/>
        <a:cs typeface="+mn-cs"/>
      </a:defRPr>
    </a:lvl3pPr>
    <a:lvl4pPr marL="1371600" algn="l" defTabSz="457200" rtl="0" eaLnBrk="1" latinLnBrk="0" hangingPunct="1">
      <a:defRPr sz="1200" kern="1200">
        <a:solidFill>
          <a:schemeClr val="tx1"/>
        </a:solidFill>
        <a:uFillTx/>
        <a:latin typeface="+mn-lt"/>
        <a:ea typeface="+mn-ea"/>
        <a:cs typeface="+mn-cs"/>
      </a:defRPr>
    </a:lvl4pPr>
    <a:lvl5pPr marL="1828800" algn="l" defTabSz="457200" rtl="0" eaLnBrk="1" latinLnBrk="0" hangingPunct="1">
      <a:defRPr sz="1200" kern="1200">
        <a:solidFill>
          <a:schemeClr val="tx1"/>
        </a:solidFill>
        <a:uFillTx/>
        <a:latin typeface="+mn-lt"/>
        <a:ea typeface="+mn-ea"/>
        <a:cs typeface="+mn-cs"/>
      </a:defRPr>
    </a:lvl5pPr>
    <a:lvl6pPr marL="2286000" algn="l" defTabSz="457200" rtl="0" eaLnBrk="1" latinLnBrk="0" hangingPunct="1">
      <a:defRPr sz="1200" kern="1200">
        <a:solidFill>
          <a:schemeClr val="tx1"/>
        </a:solidFill>
        <a:uFillTx/>
        <a:latin typeface="+mn-lt"/>
        <a:ea typeface="+mn-ea"/>
        <a:cs typeface="+mn-cs"/>
      </a:defRPr>
    </a:lvl6pPr>
    <a:lvl7pPr marL="2743200" algn="l" defTabSz="457200" rtl="0" eaLnBrk="1" latinLnBrk="0" hangingPunct="1">
      <a:defRPr sz="1200" kern="1200">
        <a:solidFill>
          <a:schemeClr val="tx1"/>
        </a:solidFill>
        <a:uFillTx/>
        <a:latin typeface="+mn-lt"/>
        <a:ea typeface="+mn-ea"/>
        <a:cs typeface="+mn-cs"/>
      </a:defRPr>
    </a:lvl7pPr>
    <a:lvl8pPr marL="3200400" algn="l" defTabSz="457200" rtl="0" eaLnBrk="1" latinLnBrk="0" hangingPunct="1">
      <a:defRPr sz="1200" kern="1200">
        <a:solidFill>
          <a:schemeClr val="tx1"/>
        </a:solidFill>
        <a:uFillTx/>
        <a:latin typeface="+mn-lt"/>
        <a:ea typeface="+mn-ea"/>
        <a:cs typeface="+mn-cs"/>
      </a:defRPr>
    </a:lvl8pPr>
    <a:lvl9pPr marL="3657600" algn="l" defTabSz="457200" rtl="0" eaLnBrk="1" latinLnBrk="0" hangingPunct="1">
      <a:defRPr sz="1200" kern="1200">
        <a:solidFill>
          <a:schemeClr val="tx1"/>
        </a:solidFill>
        <a:uFillTx/>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uFillTx/>
            </a:endParaRPr>
          </a:p>
        </p:txBody>
      </p:sp>
      <p:sp>
        <p:nvSpPr>
          <p:cNvPr id="4" name="Slide Number Placeholder 3"/>
          <p:cNvSpPr>
            <a:spLocks noGrp="1"/>
          </p:cNvSpPr>
          <p:nvPr>
            <p:ph type="sldNum" sz="quarter" idx="10"/>
          </p:nvPr>
        </p:nvSpPr>
        <p:spPr/>
        <p:txBody>
          <a:bodyPr/>
          <a:lstStyle/>
          <a:p>
            <a:fld id="{68B24AD3-3069-BE4F-BC9C-D220061702B3}" type="slidenum">
              <a:rPr lang="en-US" smtClean="0">
                <a:uFillTx/>
              </a:rPr>
              <a:t>1</a:t>
            </a:fld>
            <a:endParaRPr lang="en-US">
              <a:uFillTx/>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0890127-1F18-AD40-8021-8192CD058E67}" type="slidenum">
              <a:rPr lang="en-US">
                <a:uFillTx/>
              </a:rPr>
              <a:pPr/>
              <a:t>10</a:t>
            </a:fld>
            <a:endParaRPr lang="en-US">
              <a:uFillTx/>
            </a:endParaRPr>
          </a:p>
        </p:txBody>
      </p:sp>
      <p:sp>
        <p:nvSpPr>
          <p:cNvPr id="968706" name="Rectangle 2"/>
          <p:cNvSpPr>
            <a:spLocks noGrp="1" noRot="1" noChangeAspect="1" noChangeArrowheads="1" noTextEdit="1"/>
          </p:cNvSpPr>
          <p:nvPr>
            <p:ph type="sldImg"/>
          </p:nvPr>
        </p:nvSpPr>
        <p:spPr/>
      </p:sp>
      <p:sp>
        <p:nvSpPr>
          <p:cNvPr id="968707" name="Rectangle 3"/>
          <p:cNvSpPr>
            <a:spLocks noGrp="1" noChangeArrowheads="1"/>
          </p:cNvSpPr>
          <p:nvPr>
            <p:ph type="body" idx="1"/>
          </p:nvPr>
        </p:nvSpPr>
        <p:spPr/>
        <p:txBody>
          <a:bodyPr/>
          <a:lstStyle/>
          <a:p>
            <a:endParaRPr lang="en-US">
              <a:uFillTx/>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FontTx/>
              <a:buNone/>
              <a:defRPr>
                <a:uFillTx/>
              </a:defRPr>
            </a:pPr>
            <a:r>
              <a:rPr lang="en-US" sz="1200" kern="1200" dirty="0">
                <a:solidFill>
                  <a:schemeClr val="tx1"/>
                </a:solidFill>
                <a:effectLst/>
                <a:uFillTx/>
                <a:latin typeface="+mn-lt"/>
                <a:ea typeface="+mn-ea"/>
                <a:cs typeface="+mn-cs"/>
              </a:rPr>
              <a:t>T </a:t>
            </a:r>
            <a:r>
              <a:rPr lang="en-US" sz="1200" kern="1200" dirty="0" err="1">
                <a:solidFill>
                  <a:schemeClr val="tx1"/>
                </a:solidFill>
                <a:effectLst/>
                <a:uFillTx/>
                <a:latin typeface="+mn-lt"/>
                <a:ea typeface="+mn-ea"/>
                <a:cs typeface="+mn-cs"/>
              </a:rPr>
              <a:t>akes</a:t>
            </a:r>
            <a:r>
              <a:rPr lang="en-US" sz="1200" kern="1200" dirty="0">
                <a:solidFill>
                  <a:schemeClr val="tx1"/>
                </a:solidFill>
                <a:effectLst/>
                <a:uFillTx/>
                <a:latin typeface="+mn-lt"/>
                <a:ea typeface="+mn-ea"/>
                <a:cs typeface="+mn-cs"/>
              </a:rPr>
              <a:t>(x, c, s): student x takes course c in semester s;</a:t>
            </a:r>
            <a:br>
              <a:rPr lang="en-US" sz="1200" kern="1200" dirty="0">
                <a:solidFill>
                  <a:schemeClr val="tx1"/>
                </a:solidFill>
                <a:effectLst/>
                <a:uFillTx/>
                <a:latin typeface="+mn-lt"/>
                <a:ea typeface="+mn-ea"/>
                <a:cs typeface="+mn-cs"/>
              </a:rPr>
            </a:br>
            <a:r>
              <a:rPr lang="en-US" sz="1200" kern="1200" dirty="0">
                <a:solidFill>
                  <a:schemeClr val="tx1"/>
                </a:solidFill>
                <a:effectLst/>
                <a:uFillTx/>
                <a:latin typeface="+mn-lt"/>
                <a:ea typeface="+mn-ea"/>
                <a:cs typeface="+mn-cs"/>
              </a:rPr>
              <a:t>P asses(x, c, s): student x passes course c in semester s;</a:t>
            </a:r>
            <a:br>
              <a:rPr lang="en-US" sz="1200" kern="1200" dirty="0">
                <a:solidFill>
                  <a:schemeClr val="tx1"/>
                </a:solidFill>
                <a:effectLst/>
                <a:uFillTx/>
                <a:latin typeface="+mn-lt"/>
                <a:ea typeface="+mn-ea"/>
                <a:cs typeface="+mn-cs"/>
              </a:rPr>
            </a:br>
            <a:r>
              <a:rPr lang="en-US" sz="1200" kern="1200" dirty="0">
                <a:solidFill>
                  <a:schemeClr val="tx1"/>
                </a:solidFill>
                <a:effectLst/>
                <a:uFillTx/>
                <a:latin typeface="+mn-lt"/>
                <a:ea typeface="+mn-ea"/>
                <a:cs typeface="+mn-cs"/>
              </a:rPr>
              <a:t>Score(x, c, s): the score obtained by student x in course c in semester s;</a:t>
            </a:r>
            <a:br>
              <a:rPr lang="en-US" sz="1200" kern="1200" dirty="0">
                <a:solidFill>
                  <a:schemeClr val="tx1"/>
                </a:solidFill>
                <a:effectLst/>
                <a:uFillTx/>
                <a:latin typeface="+mn-lt"/>
                <a:ea typeface="+mn-ea"/>
                <a:cs typeface="+mn-cs"/>
              </a:rPr>
            </a:br>
            <a:r>
              <a:rPr lang="en-US" sz="1200" kern="1200" dirty="0">
                <a:solidFill>
                  <a:schemeClr val="tx1"/>
                </a:solidFill>
                <a:effectLst/>
                <a:uFillTx/>
                <a:latin typeface="+mn-lt"/>
                <a:ea typeface="+mn-ea"/>
                <a:cs typeface="+mn-cs"/>
              </a:rPr>
              <a:t>x &gt; y: x is greater than y;</a:t>
            </a:r>
            <a:br>
              <a:rPr lang="en-US" sz="1200" kern="1200" dirty="0">
                <a:solidFill>
                  <a:schemeClr val="tx1"/>
                </a:solidFill>
                <a:effectLst/>
                <a:uFillTx/>
                <a:latin typeface="+mn-lt"/>
                <a:ea typeface="+mn-ea"/>
                <a:cs typeface="+mn-cs"/>
              </a:rPr>
            </a:br>
            <a:r>
              <a:rPr lang="en-US" sz="1200" kern="1200" dirty="0">
                <a:solidFill>
                  <a:schemeClr val="tx1"/>
                </a:solidFill>
                <a:effectLst/>
                <a:uFillTx/>
                <a:latin typeface="+mn-lt"/>
                <a:ea typeface="+mn-ea"/>
                <a:cs typeface="+mn-cs"/>
              </a:rPr>
              <a:t>F and G: specific French and Greek courses (one could also interpret these sentences as re- </a:t>
            </a:r>
            <a:r>
              <a:rPr lang="en-US" sz="1200" kern="1200" dirty="0" err="1">
                <a:solidFill>
                  <a:schemeClr val="tx1"/>
                </a:solidFill>
                <a:effectLst/>
                <a:uFillTx/>
                <a:latin typeface="+mn-lt"/>
                <a:ea typeface="+mn-ea"/>
                <a:cs typeface="+mn-cs"/>
              </a:rPr>
              <a:t>ferring</a:t>
            </a:r>
            <a:r>
              <a:rPr lang="en-US" sz="1200" kern="1200" dirty="0">
                <a:solidFill>
                  <a:schemeClr val="tx1"/>
                </a:solidFill>
                <a:effectLst/>
                <a:uFillTx/>
                <a:latin typeface="+mn-lt"/>
                <a:ea typeface="+mn-ea"/>
                <a:cs typeface="+mn-cs"/>
              </a:rPr>
              <a:t> to </a:t>
            </a:r>
            <a:r>
              <a:rPr lang="en-US" sz="1200" i="1" kern="1200" dirty="0">
                <a:solidFill>
                  <a:schemeClr val="tx1"/>
                </a:solidFill>
                <a:effectLst/>
                <a:uFillTx/>
                <a:latin typeface="+mn-lt"/>
                <a:ea typeface="+mn-ea"/>
                <a:cs typeface="+mn-cs"/>
              </a:rPr>
              <a:t>any </a:t>
            </a:r>
            <a:r>
              <a:rPr lang="en-US" sz="1200" kern="1200" dirty="0">
                <a:solidFill>
                  <a:schemeClr val="tx1"/>
                </a:solidFill>
                <a:effectLst/>
                <a:uFillTx/>
                <a:latin typeface="+mn-lt"/>
                <a:ea typeface="+mn-ea"/>
                <a:cs typeface="+mn-cs"/>
              </a:rPr>
              <a:t>such course, in which case one could use a predicate Subject(</a:t>
            </a:r>
            <a:r>
              <a:rPr lang="en-US" sz="1200" kern="1200" dirty="0" err="1">
                <a:solidFill>
                  <a:schemeClr val="tx1"/>
                </a:solidFill>
                <a:effectLst/>
                <a:uFillTx/>
                <a:latin typeface="+mn-lt"/>
                <a:ea typeface="+mn-ea"/>
                <a:cs typeface="+mn-cs"/>
              </a:rPr>
              <a:t>c,f</a:t>
            </a:r>
            <a:r>
              <a:rPr lang="en-US" sz="1200" kern="1200" dirty="0">
                <a:solidFill>
                  <a:schemeClr val="tx1"/>
                </a:solidFill>
                <a:effectLst/>
                <a:uFillTx/>
                <a:latin typeface="+mn-lt"/>
                <a:ea typeface="+mn-ea"/>
                <a:cs typeface="+mn-cs"/>
              </a:rPr>
              <a:t>) meaning that the subject of course c is field f ;</a:t>
            </a:r>
            <a:br>
              <a:rPr lang="en-US" sz="1200" kern="1200" dirty="0">
                <a:solidFill>
                  <a:schemeClr val="tx1"/>
                </a:solidFill>
                <a:effectLst/>
                <a:uFillTx/>
                <a:latin typeface="+mn-lt"/>
                <a:ea typeface="+mn-ea"/>
                <a:cs typeface="+mn-cs"/>
              </a:rPr>
            </a:br>
            <a:r>
              <a:rPr lang="en-US" sz="1200" kern="1200" dirty="0">
                <a:solidFill>
                  <a:schemeClr val="tx1"/>
                </a:solidFill>
                <a:effectLst/>
                <a:uFillTx/>
                <a:latin typeface="+mn-lt"/>
                <a:ea typeface="+mn-ea"/>
                <a:cs typeface="+mn-cs"/>
              </a:rPr>
              <a:t>Buys(x, y, z): x buys y from z (using a binary predicate with unspecified seller is OK but </a:t>
            </a:r>
            <a:endParaRPr lang="en-US" dirty="0">
              <a:uFillTx/>
            </a:endParaRPr>
          </a:p>
          <a:p>
            <a:pPr marL="0" marR="0" indent="0" algn="l" defTabSz="457200" rtl="0" eaLnBrk="1" fontAlgn="auto" latinLnBrk="0" hangingPunct="1">
              <a:lnSpc>
                <a:spcPct val="100000"/>
              </a:lnSpc>
              <a:spcBef>
                <a:spcPts val="0"/>
              </a:spcBef>
              <a:spcAft>
                <a:spcPts val="0"/>
              </a:spcAft>
              <a:buFontTx/>
              <a:buNone/>
              <a:defRPr>
                <a:uFillTx/>
              </a:defRPr>
            </a:pPr>
            <a:r>
              <a:rPr lang="en-US" sz="1200" kern="1200" dirty="0">
                <a:solidFill>
                  <a:schemeClr val="tx1"/>
                </a:solidFill>
                <a:effectLst/>
                <a:uFillTx/>
                <a:latin typeface="+mn-lt"/>
                <a:ea typeface="+mn-ea"/>
                <a:cs typeface="+mn-cs"/>
              </a:rPr>
              <a:t>less felicitous);</a:t>
            </a:r>
            <a:br>
              <a:rPr lang="en-US" sz="1200" kern="1200" dirty="0">
                <a:solidFill>
                  <a:schemeClr val="tx1"/>
                </a:solidFill>
                <a:effectLst/>
                <a:uFillTx/>
                <a:latin typeface="+mn-lt"/>
                <a:ea typeface="+mn-ea"/>
                <a:cs typeface="+mn-cs"/>
              </a:rPr>
            </a:br>
            <a:r>
              <a:rPr lang="en-US" sz="1200" kern="1200" dirty="0">
                <a:solidFill>
                  <a:schemeClr val="tx1"/>
                </a:solidFill>
                <a:effectLst/>
                <a:uFillTx/>
                <a:latin typeface="+mn-lt"/>
                <a:ea typeface="+mn-ea"/>
                <a:cs typeface="+mn-cs"/>
              </a:rPr>
              <a:t>Sells(x, y, z): x sells y to z;</a:t>
            </a:r>
            <a:br>
              <a:rPr lang="en-US" sz="1200" kern="1200" dirty="0">
                <a:solidFill>
                  <a:schemeClr val="tx1"/>
                </a:solidFill>
                <a:effectLst/>
                <a:uFillTx/>
                <a:latin typeface="+mn-lt"/>
                <a:ea typeface="+mn-ea"/>
                <a:cs typeface="+mn-cs"/>
              </a:rPr>
            </a:br>
            <a:r>
              <a:rPr lang="en-US" sz="1200" kern="1200" dirty="0">
                <a:solidFill>
                  <a:schemeClr val="tx1"/>
                </a:solidFill>
                <a:effectLst/>
                <a:uFillTx/>
                <a:latin typeface="+mn-lt"/>
                <a:ea typeface="+mn-ea"/>
                <a:cs typeface="+mn-cs"/>
              </a:rPr>
              <a:t>Shaves(x, y): person x shaves person y</a:t>
            </a:r>
            <a:br>
              <a:rPr lang="en-US" sz="1200" kern="1200" dirty="0">
                <a:solidFill>
                  <a:schemeClr val="tx1"/>
                </a:solidFill>
                <a:effectLst/>
                <a:uFillTx/>
                <a:latin typeface="+mn-lt"/>
                <a:ea typeface="+mn-ea"/>
                <a:cs typeface="+mn-cs"/>
              </a:rPr>
            </a:br>
            <a:r>
              <a:rPr lang="en-US" sz="1200" kern="1200" dirty="0">
                <a:solidFill>
                  <a:schemeClr val="tx1"/>
                </a:solidFill>
                <a:effectLst/>
                <a:uFillTx/>
                <a:latin typeface="+mn-lt"/>
                <a:ea typeface="+mn-ea"/>
                <a:cs typeface="+mn-cs"/>
              </a:rPr>
              <a:t>Born(x, c): person x is born in country c;</a:t>
            </a:r>
            <a:br>
              <a:rPr lang="en-US" sz="1200" kern="1200" dirty="0">
                <a:solidFill>
                  <a:schemeClr val="tx1"/>
                </a:solidFill>
                <a:effectLst/>
                <a:uFillTx/>
                <a:latin typeface="+mn-lt"/>
                <a:ea typeface="+mn-ea"/>
                <a:cs typeface="+mn-cs"/>
              </a:rPr>
            </a:br>
            <a:r>
              <a:rPr lang="en-US" sz="1200" kern="1200" dirty="0">
                <a:solidFill>
                  <a:schemeClr val="tx1"/>
                </a:solidFill>
                <a:effectLst/>
                <a:uFillTx/>
                <a:latin typeface="+mn-lt"/>
                <a:ea typeface="+mn-ea"/>
                <a:cs typeface="+mn-cs"/>
              </a:rPr>
              <a:t>P </a:t>
            </a:r>
            <a:r>
              <a:rPr lang="en-US" sz="1200" kern="1200" dirty="0" err="1">
                <a:solidFill>
                  <a:schemeClr val="tx1"/>
                </a:solidFill>
                <a:effectLst/>
                <a:uFillTx/>
                <a:latin typeface="+mn-lt"/>
                <a:ea typeface="+mn-ea"/>
                <a:cs typeface="+mn-cs"/>
              </a:rPr>
              <a:t>arent</a:t>
            </a:r>
            <a:r>
              <a:rPr lang="en-US" sz="1200" kern="1200" dirty="0">
                <a:solidFill>
                  <a:schemeClr val="tx1"/>
                </a:solidFill>
                <a:effectLst/>
                <a:uFillTx/>
                <a:latin typeface="+mn-lt"/>
                <a:ea typeface="+mn-ea"/>
                <a:cs typeface="+mn-cs"/>
              </a:rPr>
              <a:t>(x, y): x is a parent of y;</a:t>
            </a:r>
            <a:br>
              <a:rPr lang="en-US" sz="1200" kern="1200" dirty="0">
                <a:solidFill>
                  <a:schemeClr val="tx1"/>
                </a:solidFill>
                <a:effectLst/>
                <a:uFillTx/>
                <a:latin typeface="+mn-lt"/>
                <a:ea typeface="+mn-ea"/>
                <a:cs typeface="+mn-cs"/>
              </a:rPr>
            </a:br>
            <a:r>
              <a:rPr lang="en-US" sz="1200" kern="1200" dirty="0">
                <a:solidFill>
                  <a:schemeClr val="tx1"/>
                </a:solidFill>
                <a:effectLst/>
                <a:uFillTx/>
                <a:latin typeface="+mn-lt"/>
                <a:ea typeface="+mn-ea"/>
                <a:cs typeface="+mn-cs"/>
              </a:rPr>
              <a:t>Citizen(x, c, r): x is a citizen of country c for reason r;</a:t>
            </a:r>
            <a:br>
              <a:rPr lang="en-US" sz="1200" kern="1200" dirty="0">
                <a:solidFill>
                  <a:schemeClr val="tx1"/>
                </a:solidFill>
                <a:effectLst/>
                <a:uFillTx/>
                <a:latin typeface="+mn-lt"/>
                <a:ea typeface="+mn-ea"/>
                <a:cs typeface="+mn-cs"/>
              </a:rPr>
            </a:br>
            <a:r>
              <a:rPr lang="en-US" sz="1200" kern="1200" dirty="0">
                <a:solidFill>
                  <a:schemeClr val="tx1"/>
                </a:solidFill>
                <a:effectLst/>
                <a:uFillTx/>
                <a:latin typeface="+mn-lt"/>
                <a:ea typeface="+mn-ea"/>
                <a:cs typeface="+mn-cs"/>
              </a:rPr>
              <a:t>Resident(x, c): x is a resident of country c;</a:t>
            </a:r>
            <a:br>
              <a:rPr lang="en-US" sz="1200" kern="1200" dirty="0">
                <a:solidFill>
                  <a:schemeClr val="tx1"/>
                </a:solidFill>
                <a:effectLst/>
                <a:uFillTx/>
                <a:latin typeface="+mn-lt"/>
                <a:ea typeface="+mn-ea"/>
                <a:cs typeface="+mn-cs"/>
              </a:rPr>
            </a:br>
            <a:r>
              <a:rPr lang="en-US" sz="1200" kern="1200" dirty="0">
                <a:solidFill>
                  <a:schemeClr val="tx1"/>
                </a:solidFill>
                <a:effectLst/>
                <a:uFillTx/>
                <a:latin typeface="+mn-lt"/>
                <a:ea typeface="+mn-ea"/>
                <a:cs typeface="+mn-cs"/>
              </a:rPr>
              <a:t>F </a:t>
            </a:r>
            <a:r>
              <a:rPr lang="en-US" sz="1200" kern="1200" dirty="0" err="1">
                <a:solidFill>
                  <a:schemeClr val="tx1"/>
                </a:solidFill>
                <a:effectLst/>
                <a:uFillTx/>
                <a:latin typeface="+mn-lt"/>
                <a:ea typeface="+mn-ea"/>
                <a:cs typeface="+mn-cs"/>
              </a:rPr>
              <a:t>ools</a:t>
            </a:r>
            <a:r>
              <a:rPr lang="en-US" sz="1200" kern="1200" dirty="0">
                <a:solidFill>
                  <a:schemeClr val="tx1"/>
                </a:solidFill>
                <a:effectLst/>
                <a:uFillTx/>
                <a:latin typeface="+mn-lt"/>
                <a:ea typeface="+mn-ea"/>
                <a:cs typeface="+mn-cs"/>
              </a:rPr>
              <a:t>(x, y, t): person x fools person y at time t;</a:t>
            </a:r>
            <a:br>
              <a:rPr lang="en-US" sz="1200" kern="1200" dirty="0">
                <a:solidFill>
                  <a:schemeClr val="tx1"/>
                </a:solidFill>
                <a:effectLst/>
                <a:uFillTx/>
                <a:latin typeface="+mn-lt"/>
                <a:ea typeface="+mn-ea"/>
                <a:cs typeface="+mn-cs"/>
              </a:rPr>
            </a:br>
            <a:r>
              <a:rPr lang="en-US" sz="1200" kern="1200" dirty="0">
                <a:solidFill>
                  <a:schemeClr val="tx1"/>
                </a:solidFill>
                <a:effectLst/>
                <a:uFillTx/>
                <a:latin typeface="+mn-lt"/>
                <a:ea typeface="+mn-ea"/>
                <a:cs typeface="+mn-cs"/>
              </a:rPr>
              <a:t>Student(x), Person(x), Man(x), Barber(x), Expensive(x), Agent(x), Insured(x), Smart(x), Politician(x): predicates satisfied by members of the corresponding categories. </a:t>
            </a:r>
          </a:p>
          <a:p>
            <a:pPr marL="0" marR="0" indent="0" algn="l" defTabSz="457200" rtl="0" eaLnBrk="1" fontAlgn="auto" latinLnBrk="0" hangingPunct="1">
              <a:lnSpc>
                <a:spcPct val="100000"/>
              </a:lnSpc>
              <a:spcBef>
                <a:spcPts val="0"/>
              </a:spcBef>
              <a:spcAft>
                <a:spcPts val="0"/>
              </a:spcAft>
              <a:buFontTx/>
              <a:buNone/>
              <a:defRPr>
                <a:uFillTx/>
              </a:defRPr>
            </a:pPr>
            <a:endParaRPr lang="en-US" sz="1200" kern="1200" dirty="0">
              <a:solidFill>
                <a:schemeClr val="tx1"/>
              </a:solidFill>
              <a:effectLst/>
              <a:uFillTx/>
              <a:latin typeface="+mn-lt"/>
              <a:ea typeface="+mn-ea"/>
              <a:cs typeface="+mn-cs"/>
            </a:endParaRPr>
          </a:p>
          <a:p>
            <a:r>
              <a:rPr lang="en-US" sz="1200" b="1" kern="1200" dirty="0">
                <a:solidFill>
                  <a:schemeClr val="tx1"/>
                </a:solidFill>
                <a:effectLst/>
                <a:uFillTx/>
                <a:latin typeface="+mn-lt"/>
                <a:ea typeface="+mn-ea"/>
                <a:cs typeface="+mn-cs"/>
              </a:rPr>
              <a:t>Some students took French in spring 2001.</a:t>
            </a:r>
            <a:br>
              <a:rPr lang="en-US" sz="1200" b="1" kern="1200" dirty="0">
                <a:solidFill>
                  <a:schemeClr val="tx1"/>
                </a:solidFill>
                <a:effectLst/>
                <a:uFillTx/>
                <a:latin typeface="+mn-lt"/>
                <a:ea typeface="+mn-ea"/>
                <a:cs typeface="+mn-cs"/>
              </a:rPr>
            </a:br>
            <a:r>
              <a:rPr lang="en-US" sz="1200" b="1" kern="1200" dirty="0">
                <a:solidFill>
                  <a:schemeClr val="tx1"/>
                </a:solidFill>
                <a:effectLst/>
                <a:uFillTx/>
                <a:latin typeface="+mn-lt"/>
                <a:ea typeface="+mn-ea"/>
                <a:cs typeface="+mn-cs"/>
              </a:rPr>
              <a:t>∃x Student(x)∧Takes(x,F,Spring2001). </a:t>
            </a:r>
          </a:p>
          <a:p>
            <a:r>
              <a:rPr lang="en-US" sz="1200" b="1" kern="1200" dirty="0">
                <a:solidFill>
                  <a:schemeClr val="tx1"/>
                </a:solidFill>
                <a:effectLst/>
                <a:uFillTx/>
                <a:latin typeface="+mn-lt"/>
                <a:ea typeface="+mn-ea"/>
                <a:cs typeface="+mn-cs"/>
              </a:rPr>
              <a:t>Every student who takes French passes it.</a:t>
            </a:r>
            <a:br>
              <a:rPr lang="en-US" sz="1200" b="1" kern="1200" dirty="0">
                <a:solidFill>
                  <a:schemeClr val="tx1"/>
                </a:solidFill>
                <a:effectLst/>
                <a:uFillTx/>
                <a:latin typeface="+mn-lt"/>
                <a:ea typeface="+mn-ea"/>
                <a:cs typeface="+mn-cs"/>
              </a:rPr>
            </a:br>
            <a:r>
              <a:rPr lang="en-US" sz="1200" b="1" kern="1200" dirty="0">
                <a:solidFill>
                  <a:schemeClr val="tx1"/>
                </a:solidFill>
                <a:effectLst/>
                <a:uFillTx/>
                <a:latin typeface="+mn-lt"/>
                <a:ea typeface="+mn-ea"/>
                <a:cs typeface="+mn-cs"/>
              </a:rPr>
              <a:t>∀</a:t>
            </a:r>
            <a:r>
              <a:rPr lang="en-US" sz="1200" b="1" kern="1200" dirty="0" err="1">
                <a:solidFill>
                  <a:schemeClr val="tx1"/>
                </a:solidFill>
                <a:effectLst/>
                <a:uFillTx/>
                <a:latin typeface="+mn-lt"/>
                <a:ea typeface="+mn-ea"/>
                <a:cs typeface="+mn-cs"/>
              </a:rPr>
              <a:t>x,s</a:t>
            </a:r>
            <a:r>
              <a:rPr lang="en-US" sz="1200" b="1" kern="1200" dirty="0">
                <a:solidFill>
                  <a:schemeClr val="tx1"/>
                </a:solidFill>
                <a:effectLst/>
                <a:uFillTx/>
                <a:latin typeface="+mn-lt"/>
                <a:ea typeface="+mn-ea"/>
                <a:cs typeface="+mn-cs"/>
              </a:rPr>
              <a:t> Student(x)∧Takes(</a:t>
            </a:r>
            <a:r>
              <a:rPr lang="en-US" sz="1200" b="1" kern="1200" dirty="0" err="1">
                <a:solidFill>
                  <a:schemeClr val="tx1"/>
                </a:solidFill>
                <a:effectLst/>
                <a:uFillTx/>
                <a:latin typeface="+mn-lt"/>
                <a:ea typeface="+mn-ea"/>
                <a:cs typeface="+mn-cs"/>
              </a:rPr>
              <a:t>x,F,s</a:t>
            </a:r>
            <a:r>
              <a:rPr lang="en-US" sz="1200" b="1" kern="1200" dirty="0">
                <a:solidFill>
                  <a:schemeClr val="tx1"/>
                </a:solidFill>
                <a:effectLst/>
                <a:uFillTx/>
                <a:latin typeface="+mn-lt"/>
                <a:ea typeface="+mn-ea"/>
                <a:cs typeface="+mn-cs"/>
              </a:rPr>
              <a:t>) ⇒ Passes(</a:t>
            </a:r>
            <a:r>
              <a:rPr lang="en-US" sz="1200" b="1" kern="1200" dirty="0" err="1">
                <a:solidFill>
                  <a:schemeClr val="tx1"/>
                </a:solidFill>
                <a:effectLst/>
                <a:uFillTx/>
                <a:latin typeface="+mn-lt"/>
                <a:ea typeface="+mn-ea"/>
                <a:cs typeface="+mn-cs"/>
              </a:rPr>
              <a:t>x,F,s</a:t>
            </a:r>
            <a:r>
              <a:rPr lang="en-US" sz="1200" b="1" kern="1200" dirty="0">
                <a:solidFill>
                  <a:schemeClr val="tx1"/>
                </a:solidFill>
                <a:effectLst/>
                <a:uFillTx/>
                <a:latin typeface="+mn-lt"/>
                <a:ea typeface="+mn-ea"/>
                <a:cs typeface="+mn-cs"/>
              </a:rPr>
              <a:t>). </a:t>
            </a:r>
          </a:p>
          <a:p>
            <a:r>
              <a:rPr lang="en-US" sz="1200" b="1" kern="1200" dirty="0">
                <a:solidFill>
                  <a:schemeClr val="tx1"/>
                </a:solidFill>
                <a:effectLst/>
                <a:uFillTx/>
                <a:latin typeface="+mn-lt"/>
                <a:ea typeface="+mn-ea"/>
                <a:cs typeface="+mn-cs"/>
              </a:rPr>
              <a:t>Only one student took Greek in spring 2001.</a:t>
            </a:r>
            <a:br>
              <a:rPr lang="en-US" sz="1200" b="1" kern="1200" dirty="0">
                <a:solidFill>
                  <a:schemeClr val="tx1"/>
                </a:solidFill>
                <a:effectLst/>
                <a:uFillTx/>
                <a:latin typeface="+mn-lt"/>
                <a:ea typeface="+mn-ea"/>
                <a:cs typeface="+mn-cs"/>
              </a:rPr>
            </a:br>
            <a:r>
              <a:rPr lang="en-US" sz="1200" b="1" kern="1200" dirty="0">
                <a:solidFill>
                  <a:schemeClr val="tx1"/>
                </a:solidFill>
                <a:effectLst/>
                <a:uFillTx/>
                <a:latin typeface="+mn-lt"/>
                <a:ea typeface="+mn-ea"/>
                <a:cs typeface="+mn-cs"/>
              </a:rPr>
              <a:t>∃x Student(x)∧Takes(x,G,Spring2001)∧∀y y̸=x⇒¬Takes(y,G,Spring2001). </a:t>
            </a:r>
          </a:p>
          <a:p>
            <a:r>
              <a:rPr lang="en-US" sz="1200" b="1" kern="1200" dirty="0">
                <a:solidFill>
                  <a:schemeClr val="tx1"/>
                </a:solidFill>
                <a:effectLst/>
                <a:uFillTx/>
                <a:latin typeface="+mn-lt"/>
                <a:ea typeface="+mn-ea"/>
                <a:cs typeface="+mn-cs"/>
              </a:rPr>
              <a:t>The best score in Greek is always higher than the best score in French. ∀s ∃x ∀y Score(</a:t>
            </a:r>
            <a:r>
              <a:rPr lang="en-US" sz="1200" b="1" kern="1200" dirty="0" err="1">
                <a:solidFill>
                  <a:schemeClr val="tx1"/>
                </a:solidFill>
                <a:effectLst/>
                <a:uFillTx/>
                <a:latin typeface="+mn-lt"/>
                <a:ea typeface="+mn-ea"/>
                <a:cs typeface="+mn-cs"/>
              </a:rPr>
              <a:t>x,G,s</a:t>
            </a:r>
            <a:r>
              <a:rPr lang="en-US" sz="1200" b="1" kern="1200" dirty="0">
                <a:solidFill>
                  <a:schemeClr val="tx1"/>
                </a:solidFill>
                <a:effectLst/>
                <a:uFillTx/>
                <a:latin typeface="+mn-lt"/>
                <a:ea typeface="+mn-ea"/>
                <a:cs typeface="+mn-cs"/>
              </a:rPr>
              <a:t>) &gt; Score(</a:t>
            </a:r>
            <a:r>
              <a:rPr lang="en-US" sz="1200" b="1" kern="1200" dirty="0" err="1">
                <a:solidFill>
                  <a:schemeClr val="tx1"/>
                </a:solidFill>
                <a:effectLst/>
                <a:uFillTx/>
                <a:latin typeface="+mn-lt"/>
                <a:ea typeface="+mn-ea"/>
                <a:cs typeface="+mn-cs"/>
              </a:rPr>
              <a:t>y,F,s</a:t>
            </a:r>
            <a:r>
              <a:rPr lang="en-US" sz="1200" b="1" kern="1200" dirty="0">
                <a:solidFill>
                  <a:schemeClr val="tx1"/>
                </a:solidFill>
                <a:effectLst/>
                <a:uFillTx/>
                <a:latin typeface="+mn-lt"/>
                <a:ea typeface="+mn-ea"/>
                <a:cs typeface="+mn-cs"/>
              </a:rPr>
              <a:t>). </a:t>
            </a:r>
          </a:p>
          <a:p>
            <a:r>
              <a:rPr lang="en-US" sz="1200" b="1" kern="1200" dirty="0">
                <a:solidFill>
                  <a:schemeClr val="tx1"/>
                </a:solidFill>
                <a:effectLst/>
                <a:uFillTx/>
                <a:latin typeface="+mn-lt"/>
                <a:ea typeface="+mn-ea"/>
                <a:cs typeface="+mn-cs"/>
              </a:rPr>
              <a:t>Every person who buys a policy is smart.</a:t>
            </a:r>
            <a:br>
              <a:rPr lang="en-US" sz="1200" b="1" kern="1200" dirty="0">
                <a:solidFill>
                  <a:schemeClr val="tx1"/>
                </a:solidFill>
                <a:effectLst/>
                <a:uFillTx/>
                <a:latin typeface="+mn-lt"/>
                <a:ea typeface="+mn-ea"/>
                <a:cs typeface="+mn-cs"/>
              </a:rPr>
            </a:br>
            <a:r>
              <a:rPr lang="en-US" sz="1200" b="1" kern="1200" dirty="0">
                <a:solidFill>
                  <a:schemeClr val="tx1"/>
                </a:solidFill>
                <a:effectLst/>
                <a:uFillTx/>
                <a:latin typeface="+mn-lt"/>
                <a:ea typeface="+mn-ea"/>
                <a:cs typeface="+mn-cs"/>
              </a:rPr>
              <a:t>∀x Person(x)∧(∃</a:t>
            </a:r>
            <a:r>
              <a:rPr lang="en-US" sz="1200" b="1" kern="1200" dirty="0" err="1">
                <a:solidFill>
                  <a:schemeClr val="tx1"/>
                </a:solidFill>
                <a:effectLst/>
                <a:uFillTx/>
                <a:latin typeface="+mn-lt"/>
                <a:ea typeface="+mn-ea"/>
                <a:cs typeface="+mn-cs"/>
              </a:rPr>
              <a:t>y,z</a:t>
            </a:r>
            <a:r>
              <a:rPr lang="en-US" sz="1200" b="1" kern="1200" dirty="0">
                <a:solidFill>
                  <a:schemeClr val="tx1"/>
                </a:solidFill>
                <a:effectLst/>
                <a:uFillTx/>
                <a:latin typeface="+mn-lt"/>
                <a:ea typeface="+mn-ea"/>
                <a:cs typeface="+mn-cs"/>
              </a:rPr>
              <a:t> Policy(y)∧Buys(</a:t>
            </a:r>
            <a:r>
              <a:rPr lang="en-US" sz="1200" b="1" kern="1200" dirty="0" err="1">
                <a:solidFill>
                  <a:schemeClr val="tx1"/>
                </a:solidFill>
                <a:effectLst/>
                <a:uFillTx/>
                <a:latin typeface="+mn-lt"/>
                <a:ea typeface="+mn-ea"/>
                <a:cs typeface="+mn-cs"/>
              </a:rPr>
              <a:t>x,y,z</a:t>
            </a:r>
            <a:r>
              <a:rPr lang="en-US" sz="1200" b="1" kern="1200" dirty="0">
                <a:solidFill>
                  <a:schemeClr val="tx1"/>
                </a:solidFill>
                <a:effectLst/>
                <a:uFillTx/>
                <a:latin typeface="+mn-lt"/>
                <a:ea typeface="+mn-ea"/>
                <a:cs typeface="+mn-cs"/>
              </a:rPr>
              <a:t>)) ⇒ Smart(x). </a:t>
            </a:r>
          </a:p>
          <a:p>
            <a:r>
              <a:rPr lang="en-US" sz="1200" b="1" kern="1200" dirty="0">
                <a:solidFill>
                  <a:schemeClr val="tx1"/>
                </a:solidFill>
                <a:effectLst/>
                <a:uFillTx/>
                <a:latin typeface="+mn-lt"/>
                <a:ea typeface="+mn-ea"/>
                <a:cs typeface="+mn-cs"/>
              </a:rPr>
              <a:t>No person buys an expensive policy.</a:t>
            </a:r>
            <a:br>
              <a:rPr lang="en-US" sz="1200" b="1" kern="1200" dirty="0">
                <a:solidFill>
                  <a:schemeClr val="tx1"/>
                </a:solidFill>
                <a:effectLst/>
                <a:uFillTx/>
                <a:latin typeface="+mn-lt"/>
                <a:ea typeface="+mn-ea"/>
                <a:cs typeface="+mn-cs"/>
              </a:rPr>
            </a:br>
            <a:r>
              <a:rPr lang="en-US" sz="1200" b="1" kern="1200" dirty="0">
                <a:solidFill>
                  <a:schemeClr val="tx1"/>
                </a:solidFill>
                <a:effectLst/>
                <a:uFillTx/>
                <a:latin typeface="+mn-lt"/>
                <a:ea typeface="+mn-ea"/>
                <a:cs typeface="+mn-cs"/>
              </a:rPr>
              <a:t>∀</a:t>
            </a:r>
            <a:r>
              <a:rPr lang="en-US" sz="1200" b="1" kern="1200" dirty="0" err="1">
                <a:solidFill>
                  <a:schemeClr val="tx1"/>
                </a:solidFill>
                <a:effectLst/>
                <a:uFillTx/>
                <a:latin typeface="+mn-lt"/>
                <a:ea typeface="+mn-ea"/>
                <a:cs typeface="+mn-cs"/>
              </a:rPr>
              <a:t>x,y,z</a:t>
            </a:r>
            <a:r>
              <a:rPr lang="en-US" sz="1200" b="1" kern="1200" dirty="0">
                <a:solidFill>
                  <a:schemeClr val="tx1"/>
                </a:solidFill>
                <a:effectLst/>
                <a:uFillTx/>
                <a:latin typeface="+mn-lt"/>
                <a:ea typeface="+mn-ea"/>
                <a:cs typeface="+mn-cs"/>
              </a:rPr>
              <a:t> Person(x)∧Policy(y)∧Expensive(y) ⇒ ¬Buys(</a:t>
            </a:r>
            <a:r>
              <a:rPr lang="en-US" sz="1200" b="1" kern="1200" dirty="0" err="1">
                <a:solidFill>
                  <a:schemeClr val="tx1"/>
                </a:solidFill>
                <a:effectLst/>
                <a:uFillTx/>
                <a:latin typeface="+mn-lt"/>
                <a:ea typeface="+mn-ea"/>
                <a:cs typeface="+mn-cs"/>
              </a:rPr>
              <a:t>x,y,z</a:t>
            </a:r>
            <a:r>
              <a:rPr lang="en-US" sz="1200" b="1" kern="1200" dirty="0">
                <a:solidFill>
                  <a:schemeClr val="tx1"/>
                </a:solidFill>
                <a:effectLst/>
                <a:uFillTx/>
                <a:latin typeface="+mn-lt"/>
                <a:ea typeface="+mn-ea"/>
                <a:cs typeface="+mn-cs"/>
              </a:rPr>
              <a:t>). </a:t>
            </a:r>
          </a:p>
          <a:p>
            <a:r>
              <a:rPr lang="en-US" sz="1200" b="1" kern="1200" dirty="0">
                <a:solidFill>
                  <a:schemeClr val="tx1"/>
                </a:solidFill>
                <a:effectLst/>
                <a:uFillTx/>
                <a:latin typeface="+mn-lt"/>
                <a:ea typeface="+mn-ea"/>
                <a:cs typeface="+mn-cs"/>
              </a:rPr>
              <a:t>There is an agent who sells policies only to people who are not insured.</a:t>
            </a:r>
            <a:br>
              <a:rPr lang="en-US" sz="1200" b="1" kern="1200" dirty="0">
                <a:solidFill>
                  <a:schemeClr val="tx1"/>
                </a:solidFill>
                <a:effectLst/>
                <a:uFillTx/>
                <a:latin typeface="+mn-lt"/>
                <a:ea typeface="+mn-ea"/>
                <a:cs typeface="+mn-cs"/>
              </a:rPr>
            </a:br>
            <a:r>
              <a:rPr lang="en-US" sz="1200" b="1" kern="1200" dirty="0">
                <a:solidFill>
                  <a:schemeClr val="tx1"/>
                </a:solidFill>
                <a:effectLst/>
                <a:uFillTx/>
                <a:latin typeface="+mn-lt"/>
                <a:ea typeface="+mn-ea"/>
                <a:cs typeface="+mn-cs"/>
              </a:rPr>
              <a:t>∃x Agent(x)∧∀</a:t>
            </a:r>
            <a:r>
              <a:rPr lang="en-US" sz="1200" b="1" kern="1200" dirty="0" err="1">
                <a:solidFill>
                  <a:schemeClr val="tx1"/>
                </a:solidFill>
                <a:effectLst/>
                <a:uFillTx/>
                <a:latin typeface="+mn-lt"/>
                <a:ea typeface="+mn-ea"/>
                <a:cs typeface="+mn-cs"/>
              </a:rPr>
              <a:t>y,z</a:t>
            </a:r>
            <a:r>
              <a:rPr lang="en-US" sz="1200" b="1" kern="1200" dirty="0">
                <a:solidFill>
                  <a:schemeClr val="tx1"/>
                </a:solidFill>
                <a:effectLst/>
                <a:uFillTx/>
                <a:latin typeface="+mn-lt"/>
                <a:ea typeface="+mn-ea"/>
                <a:cs typeface="+mn-cs"/>
              </a:rPr>
              <a:t> Policy(y)∧Sells(</a:t>
            </a:r>
            <a:r>
              <a:rPr lang="en-US" sz="1200" b="1" kern="1200" dirty="0" err="1">
                <a:solidFill>
                  <a:schemeClr val="tx1"/>
                </a:solidFill>
                <a:effectLst/>
                <a:uFillTx/>
                <a:latin typeface="+mn-lt"/>
                <a:ea typeface="+mn-ea"/>
                <a:cs typeface="+mn-cs"/>
              </a:rPr>
              <a:t>x,y,z</a:t>
            </a:r>
            <a:r>
              <a:rPr lang="en-US" sz="1200" b="1" kern="1200" dirty="0">
                <a:solidFill>
                  <a:schemeClr val="tx1"/>
                </a:solidFill>
                <a:effectLst/>
                <a:uFillTx/>
                <a:latin typeface="+mn-lt"/>
                <a:ea typeface="+mn-ea"/>
                <a:cs typeface="+mn-cs"/>
              </a:rPr>
              <a:t>) ⇒ (Person(z)∧¬Insured(z)). </a:t>
            </a:r>
          </a:p>
          <a:p>
            <a:r>
              <a:rPr lang="en-US" sz="1200" b="1" kern="1200" dirty="0">
                <a:solidFill>
                  <a:schemeClr val="tx1"/>
                </a:solidFill>
                <a:effectLst/>
                <a:uFillTx/>
                <a:latin typeface="+mn-lt"/>
                <a:ea typeface="+mn-ea"/>
                <a:cs typeface="+mn-cs"/>
              </a:rPr>
              <a:t>There is a barber who shaves all men in town who do not shave themselves. ∃x Barber(x)∧∀y Man(y)∧¬Shaves(</a:t>
            </a:r>
            <a:r>
              <a:rPr lang="en-US" sz="1200" b="1" kern="1200" dirty="0" err="1">
                <a:solidFill>
                  <a:schemeClr val="tx1"/>
                </a:solidFill>
                <a:effectLst/>
                <a:uFillTx/>
                <a:latin typeface="+mn-lt"/>
                <a:ea typeface="+mn-ea"/>
                <a:cs typeface="+mn-cs"/>
              </a:rPr>
              <a:t>y,y</a:t>
            </a:r>
            <a:r>
              <a:rPr lang="en-US" sz="1200" b="1" kern="1200" dirty="0">
                <a:solidFill>
                  <a:schemeClr val="tx1"/>
                </a:solidFill>
                <a:effectLst/>
                <a:uFillTx/>
                <a:latin typeface="+mn-lt"/>
                <a:ea typeface="+mn-ea"/>
                <a:cs typeface="+mn-cs"/>
              </a:rPr>
              <a:t>) ⇒ Shaves(</a:t>
            </a:r>
            <a:r>
              <a:rPr lang="en-US" sz="1200" b="1" kern="1200" dirty="0" err="1">
                <a:solidFill>
                  <a:schemeClr val="tx1"/>
                </a:solidFill>
                <a:effectLst/>
                <a:uFillTx/>
                <a:latin typeface="+mn-lt"/>
                <a:ea typeface="+mn-ea"/>
                <a:cs typeface="+mn-cs"/>
              </a:rPr>
              <a:t>x,y</a:t>
            </a:r>
            <a:r>
              <a:rPr lang="en-US" sz="1200" b="1" kern="1200" dirty="0">
                <a:solidFill>
                  <a:schemeClr val="tx1"/>
                </a:solidFill>
                <a:effectLst/>
                <a:uFillTx/>
                <a:latin typeface="+mn-lt"/>
                <a:ea typeface="+mn-ea"/>
                <a:cs typeface="+mn-cs"/>
              </a:rPr>
              <a:t>). </a:t>
            </a:r>
          </a:p>
          <a:p>
            <a:r>
              <a:rPr lang="en-US" sz="1200" b="1" kern="1200" dirty="0">
                <a:solidFill>
                  <a:schemeClr val="tx1"/>
                </a:solidFill>
                <a:effectLst/>
                <a:uFillTx/>
                <a:latin typeface="+mn-lt"/>
                <a:ea typeface="+mn-ea"/>
                <a:cs typeface="+mn-cs"/>
              </a:rPr>
              <a:t>A person born in the UK, each of whose parents is a UK citizen or a UK resident, is a UK citizen by birth.</a:t>
            </a:r>
            <a:br>
              <a:rPr lang="en-US" sz="1200" b="1" kern="1200" dirty="0">
                <a:solidFill>
                  <a:schemeClr val="tx1"/>
                </a:solidFill>
                <a:effectLst/>
                <a:uFillTx/>
                <a:latin typeface="+mn-lt"/>
                <a:ea typeface="+mn-ea"/>
                <a:cs typeface="+mn-cs"/>
              </a:rPr>
            </a:br>
            <a:r>
              <a:rPr lang="en-US" sz="1200" b="1" kern="1200" dirty="0">
                <a:solidFill>
                  <a:schemeClr val="tx1"/>
                </a:solidFill>
                <a:effectLst/>
                <a:uFillTx/>
                <a:latin typeface="+mn-lt"/>
                <a:ea typeface="+mn-ea"/>
                <a:cs typeface="+mn-cs"/>
              </a:rPr>
              <a:t>∀x Person(x)∧Born(</a:t>
            </a:r>
            <a:r>
              <a:rPr lang="en-US" sz="1200" b="1" kern="1200" dirty="0" err="1">
                <a:solidFill>
                  <a:schemeClr val="tx1"/>
                </a:solidFill>
                <a:effectLst/>
                <a:uFillTx/>
                <a:latin typeface="+mn-lt"/>
                <a:ea typeface="+mn-ea"/>
                <a:cs typeface="+mn-cs"/>
              </a:rPr>
              <a:t>x,UK</a:t>
            </a:r>
            <a:r>
              <a:rPr lang="en-US" sz="1200" b="1" kern="1200" dirty="0">
                <a:solidFill>
                  <a:schemeClr val="tx1"/>
                </a:solidFill>
                <a:effectLst/>
                <a:uFillTx/>
                <a:latin typeface="+mn-lt"/>
                <a:ea typeface="+mn-ea"/>
                <a:cs typeface="+mn-cs"/>
              </a:rPr>
              <a:t>)∧(∀y Parent(</a:t>
            </a:r>
            <a:r>
              <a:rPr lang="en-US" sz="1200" b="1" kern="1200" dirty="0" err="1">
                <a:solidFill>
                  <a:schemeClr val="tx1"/>
                </a:solidFill>
                <a:effectLst/>
                <a:uFillTx/>
                <a:latin typeface="+mn-lt"/>
                <a:ea typeface="+mn-ea"/>
                <a:cs typeface="+mn-cs"/>
              </a:rPr>
              <a:t>y,x</a:t>
            </a:r>
            <a:r>
              <a:rPr lang="en-US" sz="1200" b="1" kern="1200" dirty="0">
                <a:solidFill>
                  <a:schemeClr val="tx1"/>
                </a:solidFill>
                <a:effectLst/>
                <a:uFillTx/>
                <a:latin typeface="+mn-lt"/>
                <a:ea typeface="+mn-ea"/>
                <a:cs typeface="+mn-cs"/>
              </a:rPr>
              <a:t>) ⇒ ((∃r Citizen(</a:t>
            </a:r>
            <a:r>
              <a:rPr lang="en-US" sz="1200" b="1" kern="1200" dirty="0" err="1">
                <a:solidFill>
                  <a:schemeClr val="tx1"/>
                </a:solidFill>
                <a:effectLst/>
                <a:uFillTx/>
                <a:latin typeface="+mn-lt"/>
                <a:ea typeface="+mn-ea"/>
                <a:cs typeface="+mn-cs"/>
              </a:rPr>
              <a:t>y,UK,r</a:t>
            </a:r>
            <a:r>
              <a:rPr lang="en-US" sz="1200" b="1" kern="1200" dirty="0">
                <a:solidFill>
                  <a:schemeClr val="tx1"/>
                </a:solidFill>
                <a:effectLst/>
                <a:uFillTx/>
                <a:latin typeface="+mn-lt"/>
                <a:ea typeface="+mn-ea"/>
                <a:cs typeface="+mn-cs"/>
              </a:rPr>
              <a:t>))∨ Resident(</a:t>
            </a:r>
            <a:r>
              <a:rPr lang="en-US" sz="1200" b="1" kern="1200" dirty="0" err="1">
                <a:solidFill>
                  <a:schemeClr val="tx1"/>
                </a:solidFill>
                <a:effectLst/>
                <a:uFillTx/>
                <a:latin typeface="+mn-lt"/>
                <a:ea typeface="+mn-ea"/>
                <a:cs typeface="+mn-cs"/>
              </a:rPr>
              <a:t>y,UK</a:t>
            </a:r>
            <a:r>
              <a:rPr lang="en-US" sz="1200" b="1" kern="1200" dirty="0">
                <a:solidFill>
                  <a:schemeClr val="tx1"/>
                </a:solidFill>
                <a:effectLst/>
                <a:uFillTx/>
                <a:latin typeface="+mn-lt"/>
                <a:ea typeface="+mn-ea"/>
                <a:cs typeface="+mn-cs"/>
              </a:rPr>
              <a:t>))) ⇒ Citizen(</a:t>
            </a:r>
            <a:r>
              <a:rPr lang="en-US" sz="1200" b="1" kern="1200" dirty="0" err="1">
                <a:solidFill>
                  <a:schemeClr val="tx1"/>
                </a:solidFill>
                <a:effectLst/>
                <a:uFillTx/>
                <a:latin typeface="+mn-lt"/>
                <a:ea typeface="+mn-ea"/>
                <a:cs typeface="+mn-cs"/>
              </a:rPr>
              <a:t>x,UK,Birth</a:t>
            </a:r>
            <a:r>
              <a:rPr lang="en-US" sz="1200" b="1" kern="1200" dirty="0">
                <a:solidFill>
                  <a:schemeClr val="tx1"/>
                </a:solidFill>
                <a:effectLst/>
                <a:uFillTx/>
                <a:latin typeface="+mn-lt"/>
                <a:ea typeface="+mn-ea"/>
                <a:cs typeface="+mn-cs"/>
              </a:rPr>
              <a:t>). </a:t>
            </a:r>
          </a:p>
          <a:p>
            <a:r>
              <a:rPr lang="en-US" sz="1200" b="1" kern="1200" dirty="0">
                <a:solidFill>
                  <a:schemeClr val="tx1"/>
                </a:solidFill>
                <a:effectLst/>
                <a:uFillTx/>
                <a:latin typeface="+mn-lt"/>
                <a:ea typeface="+mn-ea"/>
                <a:cs typeface="+mn-cs"/>
              </a:rPr>
              <a:t>A person born outside the UK, one of whose parents is a UK citizen by birth, is a UK citizen by descent. </a:t>
            </a:r>
          </a:p>
          <a:p>
            <a:r>
              <a:rPr lang="en-US" sz="1200" b="1" kern="1200" dirty="0">
                <a:solidFill>
                  <a:schemeClr val="tx1"/>
                </a:solidFill>
                <a:effectLst/>
                <a:uFillTx/>
                <a:latin typeface="+mn-lt"/>
                <a:ea typeface="+mn-ea"/>
                <a:cs typeface="+mn-cs"/>
              </a:rPr>
              <a:t>∀x Person(x)∧¬Born(</a:t>
            </a:r>
            <a:r>
              <a:rPr lang="en-US" sz="1200" b="1" kern="1200" dirty="0" err="1">
                <a:solidFill>
                  <a:schemeClr val="tx1"/>
                </a:solidFill>
                <a:effectLst/>
                <a:uFillTx/>
                <a:latin typeface="+mn-lt"/>
                <a:ea typeface="+mn-ea"/>
                <a:cs typeface="+mn-cs"/>
              </a:rPr>
              <a:t>x,UK</a:t>
            </a:r>
            <a:r>
              <a:rPr lang="en-US" sz="1200" b="1" kern="1200" dirty="0">
                <a:solidFill>
                  <a:schemeClr val="tx1"/>
                </a:solidFill>
                <a:effectLst/>
                <a:uFillTx/>
                <a:latin typeface="+mn-lt"/>
                <a:ea typeface="+mn-ea"/>
                <a:cs typeface="+mn-cs"/>
              </a:rPr>
              <a:t>)∧(∃y Parent(</a:t>
            </a:r>
            <a:r>
              <a:rPr lang="en-US" sz="1200" b="1" kern="1200" dirty="0" err="1">
                <a:solidFill>
                  <a:schemeClr val="tx1"/>
                </a:solidFill>
                <a:effectLst/>
                <a:uFillTx/>
                <a:latin typeface="+mn-lt"/>
                <a:ea typeface="+mn-ea"/>
                <a:cs typeface="+mn-cs"/>
              </a:rPr>
              <a:t>y,x</a:t>
            </a:r>
            <a:r>
              <a:rPr lang="en-US" sz="1200" b="1" kern="1200" dirty="0">
                <a:solidFill>
                  <a:schemeClr val="tx1"/>
                </a:solidFill>
                <a:effectLst/>
                <a:uFillTx/>
                <a:latin typeface="+mn-lt"/>
                <a:ea typeface="+mn-ea"/>
                <a:cs typeface="+mn-cs"/>
              </a:rPr>
              <a:t>)∧Citizen(</a:t>
            </a:r>
            <a:r>
              <a:rPr lang="en-US" sz="1200" b="1" kern="1200" dirty="0" err="1">
                <a:solidFill>
                  <a:schemeClr val="tx1"/>
                </a:solidFill>
                <a:effectLst/>
                <a:uFillTx/>
                <a:latin typeface="+mn-lt"/>
                <a:ea typeface="+mn-ea"/>
                <a:cs typeface="+mn-cs"/>
              </a:rPr>
              <a:t>y,UK,Birth</a:t>
            </a:r>
            <a:r>
              <a:rPr lang="en-US" sz="1200" b="1" kern="1200" dirty="0">
                <a:solidFill>
                  <a:schemeClr val="tx1"/>
                </a:solidFill>
                <a:effectLst/>
                <a:uFillTx/>
                <a:latin typeface="+mn-lt"/>
                <a:ea typeface="+mn-ea"/>
                <a:cs typeface="+mn-cs"/>
              </a:rPr>
              <a:t>)) ⇒ Citizen(</a:t>
            </a:r>
            <a:r>
              <a:rPr lang="en-US" sz="1200" b="1" kern="1200" dirty="0" err="1">
                <a:solidFill>
                  <a:schemeClr val="tx1"/>
                </a:solidFill>
                <a:effectLst/>
                <a:uFillTx/>
                <a:latin typeface="+mn-lt"/>
                <a:ea typeface="+mn-ea"/>
                <a:cs typeface="+mn-cs"/>
              </a:rPr>
              <a:t>x,UK,Descent</a:t>
            </a:r>
            <a:r>
              <a:rPr lang="en-US" sz="1200" b="1" kern="1200" dirty="0">
                <a:solidFill>
                  <a:schemeClr val="tx1"/>
                </a:solidFill>
                <a:effectLst/>
                <a:uFillTx/>
                <a:latin typeface="+mn-lt"/>
                <a:ea typeface="+mn-ea"/>
                <a:cs typeface="+mn-cs"/>
              </a:rPr>
              <a:t>). </a:t>
            </a:r>
          </a:p>
          <a:p>
            <a:r>
              <a:rPr lang="en-US" sz="1200" b="1" kern="1200" dirty="0">
                <a:solidFill>
                  <a:schemeClr val="tx1"/>
                </a:solidFill>
                <a:effectLst/>
                <a:uFillTx/>
                <a:latin typeface="+mn-lt"/>
                <a:ea typeface="+mn-ea"/>
                <a:cs typeface="+mn-cs"/>
              </a:rPr>
              <a:t>Politicians can fool some of the people all of the time, and they can fool all of the people some of the time, but they can’t fool all of the people all of the time. </a:t>
            </a:r>
          </a:p>
          <a:p>
            <a:r>
              <a:rPr lang="en-US" sz="1200" b="1" kern="1200" dirty="0">
                <a:solidFill>
                  <a:schemeClr val="tx1"/>
                </a:solidFill>
                <a:effectLst/>
                <a:uFillTx/>
                <a:latin typeface="+mn-lt"/>
                <a:ea typeface="+mn-ea"/>
                <a:cs typeface="+mn-cs"/>
              </a:rPr>
              <a:t>∀x Politician(x) ⇒</a:t>
            </a:r>
            <a:br>
              <a:rPr lang="en-US" sz="1200" b="1" kern="1200" dirty="0">
                <a:solidFill>
                  <a:schemeClr val="tx1"/>
                </a:solidFill>
                <a:effectLst/>
                <a:uFillTx/>
                <a:latin typeface="+mn-lt"/>
                <a:ea typeface="+mn-ea"/>
                <a:cs typeface="+mn-cs"/>
              </a:rPr>
            </a:br>
            <a:r>
              <a:rPr lang="en-US" sz="1200" b="1" kern="1200" dirty="0">
                <a:solidFill>
                  <a:schemeClr val="tx1"/>
                </a:solidFill>
                <a:effectLst/>
                <a:uFillTx/>
                <a:latin typeface="+mn-lt"/>
                <a:ea typeface="+mn-ea"/>
                <a:cs typeface="+mn-cs"/>
              </a:rPr>
              <a:t>(∃y ∀t Person(y)∧Fools(</a:t>
            </a:r>
            <a:r>
              <a:rPr lang="en-US" sz="1200" b="1" kern="1200" dirty="0" err="1">
                <a:solidFill>
                  <a:schemeClr val="tx1"/>
                </a:solidFill>
                <a:effectLst/>
                <a:uFillTx/>
                <a:latin typeface="+mn-lt"/>
                <a:ea typeface="+mn-ea"/>
                <a:cs typeface="+mn-cs"/>
              </a:rPr>
              <a:t>x,y,t</a:t>
            </a:r>
            <a:r>
              <a:rPr lang="en-US" sz="1200" b="1" kern="1200" dirty="0">
                <a:solidFill>
                  <a:schemeClr val="tx1"/>
                </a:solidFill>
                <a:effectLst/>
                <a:uFillTx/>
                <a:latin typeface="+mn-lt"/>
                <a:ea typeface="+mn-ea"/>
                <a:cs typeface="+mn-cs"/>
              </a:rPr>
              <a:t>))∧ (∃t ∀y Person(y) ⇒ Fools(</a:t>
            </a:r>
            <a:r>
              <a:rPr lang="en-US" sz="1200" b="1" kern="1200" dirty="0" err="1">
                <a:solidFill>
                  <a:schemeClr val="tx1"/>
                </a:solidFill>
                <a:effectLst/>
                <a:uFillTx/>
                <a:latin typeface="+mn-lt"/>
                <a:ea typeface="+mn-ea"/>
                <a:cs typeface="+mn-cs"/>
              </a:rPr>
              <a:t>x,y,t</a:t>
            </a:r>
            <a:r>
              <a:rPr lang="en-US" sz="1200" b="1" kern="1200" dirty="0">
                <a:solidFill>
                  <a:schemeClr val="tx1"/>
                </a:solidFill>
                <a:effectLst/>
                <a:uFillTx/>
                <a:latin typeface="+mn-lt"/>
                <a:ea typeface="+mn-ea"/>
                <a:cs typeface="+mn-cs"/>
              </a:rPr>
              <a:t>)) ∧ ¬(∀t ∀y Person(y) ⇒ Fools(</a:t>
            </a:r>
            <a:r>
              <a:rPr lang="en-US" sz="1200" b="1" kern="1200" dirty="0" err="1">
                <a:solidFill>
                  <a:schemeClr val="tx1"/>
                </a:solidFill>
                <a:effectLst/>
                <a:uFillTx/>
                <a:latin typeface="+mn-lt"/>
                <a:ea typeface="+mn-ea"/>
                <a:cs typeface="+mn-cs"/>
              </a:rPr>
              <a:t>x,y,t</a:t>
            </a:r>
            <a:r>
              <a:rPr lang="en-US" sz="1200" b="1" kern="1200" dirty="0">
                <a:solidFill>
                  <a:schemeClr val="tx1"/>
                </a:solidFill>
                <a:effectLst/>
                <a:uFillTx/>
                <a:latin typeface="+mn-lt"/>
                <a:ea typeface="+mn-ea"/>
                <a:cs typeface="+mn-cs"/>
              </a:rPr>
              <a:t>)) </a:t>
            </a:r>
          </a:p>
          <a:p>
            <a:r>
              <a:rPr lang="en-US" sz="1200" b="1" kern="1200" dirty="0">
                <a:solidFill>
                  <a:schemeClr val="tx1"/>
                </a:solidFill>
                <a:effectLst/>
                <a:uFillTx/>
                <a:latin typeface="+mn-lt"/>
                <a:ea typeface="+mn-ea"/>
                <a:cs typeface="+mn-cs"/>
              </a:rPr>
              <a:t>l. </a:t>
            </a:r>
            <a:r>
              <a:rPr lang="en-US" sz="1200" kern="1200" dirty="0">
                <a:solidFill>
                  <a:schemeClr val="tx1"/>
                </a:solidFill>
                <a:effectLst/>
                <a:uFillTx/>
                <a:latin typeface="+mn-lt"/>
                <a:ea typeface="+mn-ea"/>
                <a:cs typeface="+mn-cs"/>
              </a:rPr>
              <a:t>All Greeks speak the same language.</a:t>
            </a:r>
            <a:br>
              <a:rPr lang="en-US" sz="1200" kern="1200" dirty="0">
                <a:solidFill>
                  <a:schemeClr val="tx1"/>
                </a:solidFill>
                <a:effectLst/>
                <a:uFillTx/>
                <a:latin typeface="+mn-lt"/>
                <a:ea typeface="+mn-ea"/>
                <a:cs typeface="+mn-cs"/>
              </a:rPr>
            </a:br>
            <a:r>
              <a:rPr lang="en-US" sz="1200" kern="1200" dirty="0">
                <a:solidFill>
                  <a:schemeClr val="tx1"/>
                </a:solidFill>
                <a:effectLst/>
                <a:uFillTx/>
                <a:latin typeface="+mn-lt"/>
                <a:ea typeface="+mn-ea"/>
                <a:cs typeface="+mn-cs"/>
              </a:rPr>
              <a:t>∀</a:t>
            </a:r>
            <a:r>
              <a:rPr lang="en-US" sz="1200" kern="1200" dirty="0" err="1">
                <a:solidFill>
                  <a:schemeClr val="tx1"/>
                </a:solidFill>
                <a:effectLst/>
                <a:uFillTx/>
                <a:latin typeface="+mn-lt"/>
                <a:ea typeface="+mn-ea"/>
                <a:cs typeface="+mn-cs"/>
              </a:rPr>
              <a:t>x,y,l</a:t>
            </a:r>
            <a:r>
              <a:rPr lang="en-US" sz="1200" kern="1200" dirty="0">
                <a:solidFill>
                  <a:schemeClr val="tx1"/>
                </a:solidFill>
                <a:effectLst/>
                <a:uFillTx/>
                <a:latin typeface="+mn-lt"/>
                <a:ea typeface="+mn-ea"/>
                <a:cs typeface="+mn-cs"/>
              </a:rPr>
              <a:t> Person(x)∧[∃r Citizen(</a:t>
            </a:r>
            <a:r>
              <a:rPr lang="en-US" sz="1200" kern="1200" dirty="0" err="1">
                <a:solidFill>
                  <a:schemeClr val="tx1"/>
                </a:solidFill>
                <a:effectLst/>
                <a:uFillTx/>
                <a:latin typeface="+mn-lt"/>
                <a:ea typeface="+mn-ea"/>
                <a:cs typeface="+mn-cs"/>
              </a:rPr>
              <a:t>x,Greece,r</a:t>
            </a:r>
            <a:r>
              <a:rPr lang="en-US" sz="1200" kern="1200" dirty="0">
                <a:solidFill>
                  <a:schemeClr val="tx1"/>
                </a:solidFill>
                <a:effectLst/>
                <a:uFillTx/>
                <a:latin typeface="+mn-lt"/>
                <a:ea typeface="+mn-ea"/>
                <a:cs typeface="+mn-cs"/>
              </a:rPr>
              <a:t>)]∧Person(y)∧[∃r Citizen(</a:t>
            </a:r>
            <a:r>
              <a:rPr lang="en-US" sz="1200" kern="1200" dirty="0" err="1">
                <a:solidFill>
                  <a:schemeClr val="tx1"/>
                </a:solidFill>
                <a:effectLst/>
                <a:uFillTx/>
                <a:latin typeface="+mn-lt"/>
                <a:ea typeface="+mn-ea"/>
                <a:cs typeface="+mn-cs"/>
              </a:rPr>
              <a:t>y,Greece,r</a:t>
            </a:r>
            <a:r>
              <a:rPr lang="en-US" sz="1200" kern="1200" dirty="0">
                <a:solidFill>
                  <a:schemeClr val="tx1"/>
                </a:solidFill>
                <a:effectLst/>
                <a:uFillTx/>
                <a:latin typeface="+mn-lt"/>
                <a:ea typeface="+mn-ea"/>
                <a:cs typeface="+mn-cs"/>
              </a:rPr>
              <a:t>)] </a:t>
            </a:r>
            <a:endParaRPr lang="en-US" dirty="0">
              <a:uFillTx/>
            </a:endParaRPr>
          </a:p>
          <a:p>
            <a:r>
              <a:rPr lang="en-US" sz="1200" kern="1200" dirty="0">
                <a:solidFill>
                  <a:schemeClr val="tx1"/>
                </a:solidFill>
                <a:effectLst/>
                <a:uFillTx/>
                <a:latin typeface="+mn-lt"/>
                <a:ea typeface="+mn-ea"/>
                <a:cs typeface="+mn-cs"/>
              </a:rPr>
              <a:t>∧Speaks(</a:t>
            </a:r>
            <a:r>
              <a:rPr lang="en-US" sz="1200" kern="1200" dirty="0" err="1">
                <a:solidFill>
                  <a:schemeClr val="tx1"/>
                </a:solidFill>
                <a:effectLst/>
                <a:uFillTx/>
                <a:latin typeface="+mn-lt"/>
                <a:ea typeface="+mn-ea"/>
                <a:cs typeface="+mn-cs"/>
              </a:rPr>
              <a:t>x,l</a:t>
            </a:r>
            <a:r>
              <a:rPr lang="en-US" sz="1200" kern="1200" dirty="0">
                <a:solidFill>
                  <a:schemeClr val="tx1"/>
                </a:solidFill>
                <a:effectLst/>
                <a:uFillTx/>
                <a:latin typeface="+mn-lt"/>
                <a:ea typeface="+mn-ea"/>
                <a:cs typeface="+mn-cs"/>
              </a:rPr>
              <a:t>) ⇒ Speaks(</a:t>
            </a:r>
            <a:r>
              <a:rPr lang="en-US" sz="1200" kern="1200" dirty="0" err="1">
                <a:solidFill>
                  <a:schemeClr val="tx1"/>
                </a:solidFill>
                <a:effectLst/>
                <a:uFillTx/>
                <a:latin typeface="+mn-lt"/>
                <a:ea typeface="+mn-ea"/>
                <a:cs typeface="+mn-cs"/>
              </a:rPr>
              <a:t>y,l</a:t>
            </a:r>
            <a:r>
              <a:rPr lang="en-US" sz="1200" kern="1200" dirty="0">
                <a:solidFill>
                  <a:schemeClr val="tx1"/>
                </a:solidFill>
                <a:effectLst/>
                <a:uFillTx/>
                <a:latin typeface="+mn-lt"/>
                <a:ea typeface="+mn-ea"/>
                <a:cs typeface="+mn-cs"/>
              </a:rPr>
              <a:t>) </a:t>
            </a:r>
          </a:p>
          <a:p>
            <a:endParaRPr lang="en-US" sz="1200" kern="1200" dirty="0">
              <a:solidFill>
                <a:schemeClr val="tx1"/>
              </a:solidFill>
              <a:effectLst/>
              <a:uFillTx/>
              <a:latin typeface="+mn-lt"/>
              <a:ea typeface="+mn-ea"/>
              <a:cs typeface="+mn-cs"/>
            </a:endParaRPr>
          </a:p>
          <a:p>
            <a:r>
              <a:rPr lang="fr-FR" sz="1200" b="1" kern="1200" dirty="0">
                <a:solidFill>
                  <a:schemeClr val="tx1"/>
                </a:solidFill>
                <a:effectLst/>
                <a:uFillTx/>
                <a:latin typeface="+mn-lt"/>
                <a:ea typeface="+mn-ea"/>
                <a:cs typeface="+mn-cs"/>
              </a:rPr>
              <a:t>W(G,T). </a:t>
            </a:r>
          </a:p>
          <a:p>
            <a:r>
              <a:rPr lang="fr-FR" sz="1200" b="1" kern="1200" dirty="0">
                <a:solidFill>
                  <a:schemeClr val="tx1"/>
                </a:solidFill>
                <a:effectLst/>
                <a:uFillTx/>
                <a:latin typeface="+mn-lt"/>
                <a:ea typeface="+mn-ea"/>
                <a:cs typeface="+mn-cs"/>
              </a:rPr>
              <a:t>¬W(G,E). </a:t>
            </a:r>
          </a:p>
          <a:p>
            <a:r>
              <a:rPr lang="fr-FR" sz="1200" b="1" kern="1200" dirty="0">
                <a:solidFill>
                  <a:schemeClr val="tx1"/>
                </a:solidFill>
                <a:effectLst/>
                <a:uFillTx/>
                <a:latin typeface="+mn-lt"/>
                <a:ea typeface="+mn-ea"/>
                <a:cs typeface="+mn-cs"/>
              </a:rPr>
              <a:t>W(G,T)∨W(M,T). </a:t>
            </a:r>
          </a:p>
          <a:p>
            <a:r>
              <a:rPr lang="fr-FR" sz="1200" b="1" kern="1200" dirty="0">
                <a:solidFill>
                  <a:schemeClr val="tx1"/>
                </a:solidFill>
                <a:effectLst/>
                <a:uFillTx/>
                <a:latin typeface="+mn-lt"/>
                <a:ea typeface="+mn-ea"/>
                <a:cs typeface="+mn-cs"/>
              </a:rPr>
              <a:t>∃s W(</a:t>
            </a:r>
            <a:r>
              <a:rPr lang="fr-FR" sz="1200" b="1" kern="1200" dirty="0" err="1">
                <a:solidFill>
                  <a:schemeClr val="tx1"/>
                </a:solidFill>
                <a:effectLst/>
                <a:uFillTx/>
                <a:latin typeface="+mn-lt"/>
                <a:ea typeface="+mn-ea"/>
                <a:cs typeface="+mn-cs"/>
              </a:rPr>
              <a:t>J,s</a:t>
            </a:r>
            <a:r>
              <a:rPr lang="fr-FR" sz="1200" b="1" kern="1200" dirty="0">
                <a:solidFill>
                  <a:schemeClr val="tx1"/>
                </a:solidFill>
                <a:effectLst/>
                <a:uFillTx/>
                <a:latin typeface="+mn-lt"/>
                <a:ea typeface="+mn-ea"/>
                <a:cs typeface="+mn-cs"/>
              </a:rPr>
              <a:t>). </a:t>
            </a:r>
          </a:p>
          <a:p>
            <a:r>
              <a:rPr lang="fr-FR" sz="1200" b="1" kern="1200" dirty="0">
                <a:solidFill>
                  <a:schemeClr val="tx1"/>
                </a:solidFill>
                <a:effectLst/>
                <a:uFillTx/>
                <a:latin typeface="+mn-lt"/>
                <a:ea typeface="+mn-ea"/>
                <a:cs typeface="+mn-cs"/>
              </a:rPr>
              <a:t>∃x C(</a:t>
            </a:r>
            <a:r>
              <a:rPr lang="fr-FR" sz="1200" b="1" kern="1200" dirty="0" err="1">
                <a:solidFill>
                  <a:schemeClr val="tx1"/>
                </a:solidFill>
                <a:effectLst/>
                <a:uFillTx/>
                <a:latin typeface="+mn-lt"/>
                <a:ea typeface="+mn-ea"/>
                <a:cs typeface="+mn-cs"/>
              </a:rPr>
              <a:t>x,R</a:t>
            </a:r>
            <a:r>
              <a:rPr lang="fr-FR" sz="1200" b="1" kern="1200" dirty="0">
                <a:solidFill>
                  <a:schemeClr val="tx1"/>
                </a:solidFill>
                <a:effectLst/>
                <a:uFillTx/>
                <a:latin typeface="+mn-lt"/>
                <a:ea typeface="+mn-ea"/>
                <a:cs typeface="+mn-cs"/>
              </a:rPr>
              <a:t>)∧O(</a:t>
            </a:r>
            <a:r>
              <a:rPr lang="fr-FR" sz="1200" b="1" kern="1200" dirty="0" err="1">
                <a:solidFill>
                  <a:schemeClr val="tx1"/>
                </a:solidFill>
                <a:effectLst/>
                <a:uFillTx/>
                <a:latin typeface="+mn-lt"/>
                <a:ea typeface="+mn-ea"/>
                <a:cs typeface="+mn-cs"/>
              </a:rPr>
              <a:t>J,x</a:t>
            </a:r>
            <a:r>
              <a:rPr lang="fr-FR" sz="1200" b="1" kern="1200" dirty="0">
                <a:solidFill>
                  <a:schemeClr val="tx1"/>
                </a:solidFill>
                <a:effectLst/>
                <a:uFillTx/>
                <a:latin typeface="+mn-lt"/>
                <a:ea typeface="+mn-ea"/>
                <a:cs typeface="+mn-cs"/>
              </a:rPr>
              <a:t>). </a:t>
            </a:r>
          </a:p>
          <a:p>
            <a:r>
              <a:rPr lang="fr-FR" sz="1200" b="1" kern="1200" dirty="0">
                <a:solidFill>
                  <a:schemeClr val="tx1"/>
                </a:solidFill>
                <a:effectLst/>
                <a:uFillTx/>
                <a:latin typeface="+mn-lt"/>
                <a:ea typeface="+mn-ea"/>
                <a:cs typeface="+mn-cs"/>
              </a:rPr>
              <a:t>∀s S(</a:t>
            </a:r>
            <a:r>
              <a:rPr lang="fr-FR" sz="1200" b="1" kern="1200" dirty="0" err="1">
                <a:solidFill>
                  <a:schemeClr val="tx1"/>
                </a:solidFill>
                <a:effectLst/>
                <a:uFillTx/>
                <a:latin typeface="+mn-lt"/>
                <a:ea typeface="+mn-ea"/>
                <a:cs typeface="+mn-cs"/>
              </a:rPr>
              <a:t>M,s,R</a:t>
            </a:r>
            <a:r>
              <a:rPr lang="fr-FR" sz="1200" b="1" kern="1200" dirty="0">
                <a:solidFill>
                  <a:schemeClr val="tx1"/>
                </a:solidFill>
                <a:effectLst/>
                <a:uFillTx/>
                <a:latin typeface="+mn-lt"/>
                <a:ea typeface="+mn-ea"/>
                <a:cs typeface="+mn-cs"/>
              </a:rPr>
              <a:t>) ⇒ W(</a:t>
            </a:r>
            <a:r>
              <a:rPr lang="fr-FR" sz="1200" b="1" kern="1200" dirty="0" err="1">
                <a:solidFill>
                  <a:schemeClr val="tx1"/>
                </a:solidFill>
                <a:effectLst/>
                <a:uFillTx/>
                <a:latin typeface="+mn-lt"/>
                <a:ea typeface="+mn-ea"/>
                <a:cs typeface="+mn-cs"/>
              </a:rPr>
              <a:t>M,s</a:t>
            </a:r>
            <a:r>
              <a:rPr lang="fr-FR" sz="1200" b="1" kern="1200" dirty="0">
                <a:solidFill>
                  <a:schemeClr val="tx1"/>
                </a:solidFill>
                <a:effectLst/>
                <a:uFillTx/>
                <a:latin typeface="+mn-lt"/>
                <a:ea typeface="+mn-ea"/>
                <a:cs typeface="+mn-cs"/>
              </a:rPr>
              <a:t>). </a:t>
            </a:r>
          </a:p>
          <a:p>
            <a:r>
              <a:rPr lang="fr-FR" sz="1200" b="1" kern="1200" dirty="0">
                <a:solidFill>
                  <a:schemeClr val="tx1"/>
                </a:solidFill>
                <a:effectLst/>
                <a:uFillTx/>
                <a:latin typeface="+mn-lt"/>
                <a:ea typeface="+mn-ea"/>
                <a:cs typeface="+mn-cs"/>
              </a:rPr>
              <a:t>¬[∃s W(</a:t>
            </a:r>
            <a:r>
              <a:rPr lang="fr-FR" sz="1200" b="1" kern="1200" dirty="0" err="1">
                <a:solidFill>
                  <a:schemeClr val="tx1"/>
                </a:solidFill>
                <a:effectLst/>
                <a:uFillTx/>
                <a:latin typeface="+mn-lt"/>
                <a:ea typeface="+mn-ea"/>
                <a:cs typeface="+mn-cs"/>
              </a:rPr>
              <a:t>G,s</a:t>
            </a:r>
            <a:r>
              <a:rPr lang="fr-FR" sz="1200" b="1" kern="1200" dirty="0">
                <a:solidFill>
                  <a:schemeClr val="tx1"/>
                </a:solidFill>
                <a:effectLst/>
                <a:uFillTx/>
                <a:latin typeface="+mn-lt"/>
                <a:ea typeface="+mn-ea"/>
                <a:cs typeface="+mn-cs"/>
              </a:rPr>
              <a:t>)∧∃p S(</a:t>
            </a:r>
            <a:r>
              <a:rPr lang="fr-FR" sz="1200" b="1" kern="1200" dirty="0" err="1">
                <a:solidFill>
                  <a:schemeClr val="tx1"/>
                </a:solidFill>
                <a:effectLst/>
                <a:uFillTx/>
                <a:latin typeface="+mn-lt"/>
                <a:ea typeface="+mn-ea"/>
                <a:cs typeface="+mn-cs"/>
              </a:rPr>
              <a:t>p,s,R</a:t>
            </a:r>
            <a:r>
              <a:rPr lang="fr-FR" sz="1200" b="1" kern="1200" dirty="0">
                <a:solidFill>
                  <a:schemeClr val="tx1"/>
                </a:solidFill>
                <a:effectLst/>
                <a:uFillTx/>
                <a:latin typeface="+mn-lt"/>
                <a:ea typeface="+mn-ea"/>
                <a:cs typeface="+mn-cs"/>
              </a:rPr>
              <a:t>)]. </a:t>
            </a:r>
          </a:p>
          <a:p>
            <a:r>
              <a:rPr lang="fr-FR" sz="1200" b="1" kern="1200" dirty="0">
                <a:solidFill>
                  <a:schemeClr val="tx1"/>
                </a:solidFill>
                <a:effectLst/>
                <a:uFillTx/>
                <a:latin typeface="+mn-lt"/>
                <a:ea typeface="+mn-ea"/>
                <a:cs typeface="+mn-cs"/>
              </a:rPr>
              <a:t>∀s W(</a:t>
            </a:r>
            <a:r>
              <a:rPr lang="fr-FR" sz="1200" b="1" kern="1200" dirty="0" err="1">
                <a:solidFill>
                  <a:schemeClr val="tx1"/>
                </a:solidFill>
                <a:effectLst/>
                <a:uFillTx/>
                <a:latin typeface="+mn-lt"/>
                <a:ea typeface="+mn-ea"/>
                <a:cs typeface="+mn-cs"/>
              </a:rPr>
              <a:t>G,s</a:t>
            </a:r>
            <a:r>
              <a:rPr lang="fr-FR" sz="1200" b="1" kern="1200" dirty="0">
                <a:solidFill>
                  <a:schemeClr val="tx1"/>
                </a:solidFill>
                <a:effectLst/>
                <a:uFillTx/>
                <a:latin typeface="+mn-lt"/>
                <a:ea typeface="+mn-ea"/>
                <a:cs typeface="+mn-cs"/>
              </a:rPr>
              <a:t>) ⇒ ∃</a:t>
            </a:r>
            <a:r>
              <a:rPr lang="fr-FR" sz="1200" b="1" kern="1200" dirty="0" err="1">
                <a:solidFill>
                  <a:schemeClr val="tx1"/>
                </a:solidFill>
                <a:effectLst/>
                <a:uFillTx/>
                <a:latin typeface="+mn-lt"/>
                <a:ea typeface="+mn-ea"/>
                <a:cs typeface="+mn-cs"/>
              </a:rPr>
              <a:t>p,a</a:t>
            </a:r>
            <a:r>
              <a:rPr lang="fr-FR" sz="1200" b="1" kern="1200" dirty="0">
                <a:solidFill>
                  <a:schemeClr val="tx1"/>
                </a:solidFill>
                <a:effectLst/>
                <a:uFillTx/>
                <a:latin typeface="+mn-lt"/>
                <a:ea typeface="+mn-ea"/>
                <a:cs typeface="+mn-cs"/>
              </a:rPr>
              <a:t> S(</a:t>
            </a:r>
            <a:r>
              <a:rPr lang="fr-FR" sz="1200" b="1" kern="1200" dirty="0" err="1">
                <a:solidFill>
                  <a:schemeClr val="tx1"/>
                </a:solidFill>
                <a:effectLst/>
                <a:uFillTx/>
                <a:latin typeface="+mn-lt"/>
                <a:ea typeface="+mn-ea"/>
                <a:cs typeface="+mn-cs"/>
              </a:rPr>
              <a:t>p,s,a</a:t>
            </a:r>
            <a:r>
              <a:rPr lang="fr-FR" sz="1200" b="1" kern="1200" dirty="0">
                <a:solidFill>
                  <a:schemeClr val="tx1"/>
                </a:solidFill>
                <a:effectLst/>
                <a:uFillTx/>
                <a:latin typeface="+mn-lt"/>
                <a:ea typeface="+mn-ea"/>
                <a:cs typeface="+mn-cs"/>
              </a:rPr>
              <a:t>). </a:t>
            </a:r>
          </a:p>
          <a:p>
            <a:r>
              <a:rPr lang="fr-FR" sz="1200" b="1" kern="1200" dirty="0">
                <a:solidFill>
                  <a:schemeClr val="tx1"/>
                </a:solidFill>
                <a:effectLst/>
                <a:uFillTx/>
                <a:latin typeface="+mn-lt"/>
                <a:ea typeface="+mn-ea"/>
                <a:cs typeface="+mn-cs"/>
              </a:rPr>
              <a:t>∃a ∀s W(</a:t>
            </a:r>
            <a:r>
              <a:rPr lang="fr-FR" sz="1200" b="1" kern="1200" dirty="0" err="1">
                <a:solidFill>
                  <a:schemeClr val="tx1"/>
                </a:solidFill>
                <a:effectLst/>
                <a:uFillTx/>
                <a:latin typeface="+mn-lt"/>
                <a:ea typeface="+mn-ea"/>
                <a:cs typeface="+mn-cs"/>
              </a:rPr>
              <a:t>J,s</a:t>
            </a:r>
            <a:r>
              <a:rPr lang="fr-FR" sz="1200" b="1" kern="1200" dirty="0">
                <a:solidFill>
                  <a:schemeClr val="tx1"/>
                </a:solidFill>
                <a:effectLst/>
                <a:uFillTx/>
                <a:latin typeface="+mn-lt"/>
                <a:ea typeface="+mn-ea"/>
                <a:cs typeface="+mn-cs"/>
              </a:rPr>
              <a:t>) ⇒ ∃p S(</a:t>
            </a:r>
            <a:r>
              <a:rPr lang="fr-FR" sz="1200" b="1" kern="1200" dirty="0" err="1">
                <a:solidFill>
                  <a:schemeClr val="tx1"/>
                </a:solidFill>
                <a:effectLst/>
                <a:uFillTx/>
                <a:latin typeface="+mn-lt"/>
                <a:ea typeface="+mn-ea"/>
                <a:cs typeface="+mn-cs"/>
              </a:rPr>
              <a:t>p,s,a</a:t>
            </a:r>
            <a:r>
              <a:rPr lang="fr-FR" sz="1200" b="1" kern="1200" dirty="0">
                <a:solidFill>
                  <a:schemeClr val="tx1"/>
                </a:solidFill>
                <a:effectLst/>
                <a:uFillTx/>
                <a:latin typeface="+mn-lt"/>
                <a:ea typeface="+mn-ea"/>
                <a:cs typeface="+mn-cs"/>
              </a:rPr>
              <a:t>). </a:t>
            </a:r>
          </a:p>
          <a:p>
            <a:r>
              <a:rPr lang="fr-FR" sz="1200" b="1" kern="1200" dirty="0">
                <a:solidFill>
                  <a:schemeClr val="tx1"/>
                </a:solidFill>
                <a:effectLst/>
                <a:uFillTx/>
                <a:latin typeface="+mn-lt"/>
                <a:ea typeface="+mn-ea"/>
                <a:cs typeface="+mn-cs"/>
              </a:rPr>
              <a:t>∃</a:t>
            </a:r>
            <a:r>
              <a:rPr lang="fr-FR" sz="1200" b="1" kern="1200" dirty="0" err="1">
                <a:solidFill>
                  <a:schemeClr val="tx1"/>
                </a:solidFill>
                <a:effectLst/>
                <a:uFillTx/>
                <a:latin typeface="+mn-lt"/>
                <a:ea typeface="+mn-ea"/>
                <a:cs typeface="+mn-cs"/>
              </a:rPr>
              <a:t>d,a,s</a:t>
            </a:r>
            <a:r>
              <a:rPr lang="fr-FR" sz="1200" b="1" kern="1200" dirty="0">
                <a:solidFill>
                  <a:schemeClr val="tx1"/>
                </a:solidFill>
                <a:effectLst/>
                <a:uFillTx/>
                <a:latin typeface="+mn-lt"/>
                <a:ea typeface="+mn-ea"/>
                <a:cs typeface="+mn-cs"/>
              </a:rPr>
              <a:t> C(</a:t>
            </a:r>
            <a:r>
              <a:rPr lang="fr-FR" sz="1200" b="1" kern="1200" dirty="0" err="1">
                <a:solidFill>
                  <a:schemeClr val="tx1"/>
                </a:solidFill>
                <a:effectLst/>
                <a:uFillTx/>
                <a:latin typeface="+mn-lt"/>
                <a:ea typeface="+mn-ea"/>
                <a:cs typeface="+mn-cs"/>
              </a:rPr>
              <a:t>d,a</a:t>
            </a:r>
            <a:r>
              <a:rPr lang="fr-FR" sz="1200" b="1" kern="1200" dirty="0">
                <a:solidFill>
                  <a:schemeClr val="tx1"/>
                </a:solidFill>
                <a:effectLst/>
                <a:uFillTx/>
                <a:latin typeface="+mn-lt"/>
                <a:ea typeface="+mn-ea"/>
                <a:cs typeface="+mn-cs"/>
              </a:rPr>
              <a:t>)∧O(</a:t>
            </a:r>
            <a:r>
              <a:rPr lang="fr-FR" sz="1200" b="1" kern="1200" dirty="0" err="1">
                <a:solidFill>
                  <a:schemeClr val="tx1"/>
                </a:solidFill>
                <a:effectLst/>
                <a:uFillTx/>
                <a:latin typeface="+mn-lt"/>
                <a:ea typeface="+mn-ea"/>
                <a:cs typeface="+mn-cs"/>
              </a:rPr>
              <a:t>J,d</a:t>
            </a:r>
            <a:r>
              <a:rPr lang="fr-FR" sz="1200" b="1" kern="1200" dirty="0">
                <a:solidFill>
                  <a:schemeClr val="tx1"/>
                </a:solidFill>
                <a:effectLst/>
                <a:uFillTx/>
                <a:latin typeface="+mn-lt"/>
                <a:ea typeface="+mn-ea"/>
                <a:cs typeface="+mn-cs"/>
              </a:rPr>
              <a:t>)∧S(</a:t>
            </a:r>
            <a:r>
              <a:rPr lang="fr-FR" sz="1200" b="1" kern="1200" dirty="0" err="1">
                <a:solidFill>
                  <a:schemeClr val="tx1"/>
                </a:solidFill>
                <a:effectLst/>
                <a:uFillTx/>
                <a:latin typeface="+mn-lt"/>
                <a:ea typeface="+mn-ea"/>
                <a:cs typeface="+mn-cs"/>
              </a:rPr>
              <a:t>B,T,a</a:t>
            </a:r>
            <a:r>
              <a:rPr lang="fr-FR" sz="1200" b="1" kern="1200" dirty="0">
                <a:solidFill>
                  <a:schemeClr val="tx1"/>
                </a:solidFill>
                <a:effectLst/>
                <a:uFillTx/>
                <a:latin typeface="+mn-lt"/>
                <a:ea typeface="+mn-ea"/>
                <a:cs typeface="+mn-cs"/>
              </a:rPr>
              <a:t>). </a:t>
            </a:r>
          </a:p>
          <a:p>
            <a:r>
              <a:rPr lang="fr-FR" sz="1200" b="1" kern="1200" dirty="0">
                <a:solidFill>
                  <a:schemeClr val="tx1"/>
                </a:solidFill>
                <a:effectLst/>
                <a:uFillTx/>
                <a:latin typeface="+mn-lt"/>
                <a:ea typeface="+mn-ea"/>
                <a:cs typeface="+mn-cs"/>
              </a:rPr>
              <a:t>∀a [∃s S(</a:t>
            </a:r>
            <a:r>
              <a:rPr lang="fr-FR" sz="1200" b="1" kern="1200" dirty="0" err="1">
                <a:solidFill>
                  <a:schemeClr val="tx1"/>
                </a:solidFill>
                <a:effectLst/>
                <a:uFillTx/>
                <a:latin typeface="+mn-lt"/>
                <a:ea typeface="+mn-ea"/>
                <a:cs typeface="+mn-cs"/>
              </a:rPr>
              <a:t>M,s,a</a:t>
            </a:r>
            <a:r>
              <a:rPr lang="fr-FR" sz="1200" b="1" kern="1200" dirty="0">
                <a:solidFill>
                  <a:schemeClr val="tx1"/>
                </a:solidFill>
                <a:effectLst/>
                <a:uFillTx/>
                <a:latin typeface="+mn-lt"/>
                <a:ea typeface="+mn-ea"/>
                <a:cs typeface="+mn-cs"/>
              </a:rPr>
              <a:t>)] ⇒ ∃d C(</a:t>
            </a:r>
            <a:r>
              <a:rPr lang="fr-FR" sz="1200" b="1" kern="1200" dirty="0" err="1">
                <a:solidFill>
                  <a:schemeClr val="tx1"/>
                </a:solidFill>
                <a:effectLst/>
                <a:uFillTx/>
                <a:latin typeface="+mn-lt"/>
                <a:ea typeface="+mn-ea"/>
                <a:cs typeface="+mn-cs"/>
              </a:rPr>
              <a:t>d,a</a:t>
            </a:r>
            <a:r>
              <a:rPr lang="fr-FR" sz="1200" b="1" kern="1200" dirty="0">
                <a:solidFill>
                  <a:schemeClr val="tx1"/>
                </a:solidFill>
                <a:effectLst/>
                <a:uFillTx/>
                <a:latin typeface="+mn-lt"/>
                <a:ea typeface="+mn-ea"/>
                <a:cs typeface="+mn-cs"/>
              </a:rPr>
              <a:t>)∧O(</a:t>
            </a:r>
            <a:r>
              <a:rPr lang="fr-FR" sz="1200" b="1" kern="1200" dirty="0" err="1">
                <a:solidFill>
                  <a:schemeClr val="tx1"/>
                </a:solidFill>
                <a:effectLst/>
                <a:uFillTx/>
                <a:latin typeface="+mn-lt"/>
                <a:ea typeface="+mn-ea"/>
                <a:cs typeface="+mn-cs"/>
              </a:rPr>
              <a:t>J,d</a:t>
            </a:r>
            <a:r>
              <a:rPr lang="fr-FR" sz="1200" b="1" kern="1200" dirty="0">
                <a:solidFill>
                  <a:schemeClr val="tx1"/>
                </a:solidFill>
                <a:effectLst/>
                <a:uFillTx/>
                <a:latin typeface="+mn-lt"/>
                <a:ea typeface="+mn-ea"/>
                <a:cs typeface="+mn-cs"/>
              </a:rPr>
              <a:t>). </a:t>
            </a:r>
          </a:p>
          <a:p>
            <a:r>
              <a:rPr lang="fr-FR" sz="1200" b="1" kern="1200" dirty="0">
                <a:solidFill>
                  <a:schemeClr val="tx1"/>
                </a:solidFill>
                <a:effectLst/>
                <a:uFillTx/>
                <a:latin typeface="+mn-lt"/>
                <a:ea typeface="+mn-ea"/>
                <a:cs typeface="+mn-cs"/>
              </a:rPr>
              <a:t>∀a [∀</a:t>
            </a:r>
            <a:r>
              <a:rPr lang="fr-FR" sz="1200" b="1" kern="1200" dirty="0" err="1">
                <a:solidFill>
                  <a:schemeClr val="tx1"/>
                </a:solidFill>
                <a:effectLst/>
                <a:uFillTx/>
                <a:latin typeface="+mn-lt"/>
                <a:ea typeface="+mn-ea"/>
                <a:cs typeface="+mn-cs"/>
              </a:rPr>
              <a:t>s,p</a:t>
            </a:r>
            <a:r>
              <a:rPr lang="fr-FR" sz="1200" b="1" kern="1200" dirty="0">
                <a:solidFill>
                  <a:schemeClr val="tx1"/>
                </a:solidFill>
                <a:effectLst/>
                <a:uFillTx/>
                <a:latin typeface="+mn-lt"/>
                <a:ea typeface="+mn-ea"/>
                <a:cs typeface="+mn-cs"/>
              </a:rPr>
              <a:t> S(</a:t>
            </a:r>
            <a:r>
              <a:rPr lang="fr-FR" sz="1200" b="1" kern="1200" dirty="0" err="1">
                <a:solidFill>
                  <a:schemeClr val="tx1"/>
                </a:solidFill>
                <a:effectLst/>
                <a:uFillTx/>
                <a:latin typeface="+mn-lt"/>
                <a:ea typeface="+mn-ea"/>
                <a:cs typeface="+mn-cs"/>
              </a:rPr>
              <a:t>p,s,a</a:t>
            </a:r>
            <a:r>
              <a:rPr lang="fr-FR" sz="1200" b="1" kern="1200" dirty="0">
                <a:solidFill>
                  <a:schemeClr val="tx1"/>
                </a:solidFill>
                <a:effectLst/>
                <a:uFillTx/>
                <a:latin typeface="+mn-lt"/>
                <a:ea typeface="+mn-ea"/>
                <a:cs typeface="+mn-cs"/>
              </a:rPr>
              <a:t>) ⇒ S(</a:t>
            </a:r>
            <a:r>
              <a:rPr lang="fr-FR" sz="1200" b="1" kern="1200" dirty="0" err="1">
                <a:solidFill>
                  <a:schemeClr val="tx1"/>
                </a:solidFill>
                <a:effectLst/>
                <a:uFillTx/>
                <a:latin typeface="+mn-lt"/>
                <a:ea typeface="+mn-ea"/>
                <a:cs typeface="+mn-cs"/>
              </a:rPr>
              <a:t>B,s,a</a:t>
            </a:r>
            <a:r>
              <a:rPr lang="fr-FR" sz="1200" b="1" kern="1200" dirty="0">
                <a:solidFill>
                  <a:schemeClr val="tx1"/>
                </a:solidFill>
                <a:effectLst/>
                <a:uFillTx/>
                <a:latin typeface="+mn-lt"/>
                <a:ea typeface="+mn-ea"/>
                <a:cs typeface="+mn-cs"/>
              </a:rPr>
              <a:t>)] ⇒ ∃d C(</a:t>
            </a:r>
            <a:r>
              <a:rPr lang="fr-FR" sz="1200" b="1" kern="1200" dirty="0" err="1">
                <a:solidFill>
                  <a:schemeClr val="tx1"/>
                </a:solidFill>
                <a:effectLst/>
                <a:uFillTx/>
                <a:latin typeface="+mn-lt"/>
                <a:ea typeface="+mn-ea"/>
                <a:cs typeface="+mn-cs"/>
              </a:rPr>
              <a:t>d,a</a:t>
            </a:r>
            <a:r>
              <a:rPr lang="fr-FR" sz="1200" b="1" kern="1200" dirty="0">
                <a:solidFill>
                  <a:schemeClr val="tx1"/>
                </a:solidFill>
                <a:effectLst/>
                <a:uFillTx/>
                <a:latin typeface="+mn-lt"/>
                <a:ea typeface="+mn-ea"/>
                <a:cs typeface="+mn-cs"/>
              </a:rPr>
              <a:t>)∧O(</a:t>
            </a:r>
            <a:r>
              <a:rPr lang="fr-FR" sz="1200" b="1" kern="1200" dirty="0" err="1">
                <a:solidFill>
                  <a:schemeClr val="tx1"/>
                </a:solidFill>
                <a:effectLst/>
                <a:uFillTx/>
                <a:latin typeface="+mn-lt"/>
                <a:ea typeface="+mn-ea"/>
                <a:cs typeface="+mn-cs"/>
              </a:rPr>
              <a:t>J,d</a:t>
            </a:r>
            <a:r>
              <a:rPr lang="fr-FR" sz="1200" b="1" kern="1200" dirty="0">
                <a:solidFill>
                  <a:schemeClr val="tx1"/>
                </a:solidFill>
                <a:effectLst/>
                <a:uFillTx/>
                <a:latin typeface="+mn-lt"/>
                <a:ea typeface="+mn-ea"/>
                <a:cs typeface="+mn-cs"/>
              </a:rPr>
              <a:t>). </a:t>
            </a:r>
          </a:p>
          <a:p>
            <a:endParaRPr lang="en-US" dirty="0">
              <a:uFillTx/>
            </a:endParaRPr>
          </a:p>
          <a:p>
            <a:pPr marL="0" marR="0" indent="0" algn="l" defTabSz="457200" rtl="0" eaLnBrk="1" fontAlgn="auto" latinLnBrk="0" hangingPunct="1">
              <a:lnSpc>
                <a:spcPct val="100000"/>
              </a:lnSpc>
              <a:spcBef>
                <a:spcPts val="0"/>
              </a:spcBef>
              <a:spcAft>
                <a:spcPts val="0"/>
              </a:spcAft>
              <a:buFontTx/>
              <a:buNone/>
              <a:defRPr>
                <a:uFillTx/>
              </a:defRPr>
            </a:pPr>
            <a:endParaRPr lang="en-US" dirty="0">
              <a:uFillTx/>
            </a:endParaRPr>
          </a:p>
          <a:p>
            <a:endParaRPr lang="en-US" dirty="0">
              <a:uFillTx/>
            </a:endParaRPr>
          </a:p>
        </p:txBody>
      </p:sp>
      <p:sp>
        <p:nvSpPr>
          <p:cNvPr id="4" name="Slide Number Placeholder 3"/>
          <p:cNvSpPr>
            <a:spLocks noGrp="1"/>
          </p:cNvSpPr>
          <p:nvPr>
            <p:ph type="sldNum" sz="quarter" idx="10"/>
          </p:nvPr>
        </p:nvSpPr>
        <p:spPr/>
        <p:txBody>
          <a:bodyPr/>
          <a:lstStyle/>
          <a:p>
            <a:fld id="{68B24AD3-3069-BE4F-BC9C-D220061702B3}" type="slidenum">
              <a:rPr lang="en-US" smtClean="0">
                <a:uFillTx/>
              </a:rPr>
              <a:t>11</a:t>
            </a:fld>
            <a:endParaRPr lang="en-US">
              <a:uFillTx/>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FontTx/>
              <a:buNone/>
              <a:defRPr>
                <a:uFillTx/>
              </a:defRPr>
            </a:pPr>
            <a:r>
              <a:rPr lang="en-US" dirty="0">
                <a:uFillTx/>
              </a:rPr>
              <a:t>Takes(x, c, s): student x takes course c in semester s;</a:t>
            </a:r>
            <a:br>
              <a:rPr lang="en-US" dirty="0">
                <a:uFillTx/>
              </a:rPr>
            </a:br>
            <a:r>
              <a:rPr lang="en-US" dirty="0">
                <a:uFillTx/>
              </a:rPr>
              <a:t>Passes(x, c, s): student x passes course c in semester s;</a:t>
            </a:r>
            <a:br>
              <a:rPr lang="en-US" dirty="0">
                <a:uFillTx/>
              </a:rPr>
            </a:br>
            <a:r>
              <a:rPr lang="en-US" dirty="0">
                <a:uFillTx/>
              </a:rPr>
              <a:t>F and G: specific French and Greek courses (one could also interpret these sentences as referring to </a:t>
            </a:r>
            <a:r>
              <a:rPr lang="en-US" i="1" dirty="0">
                <a:uFillTx/>
              </a:rPr>
              <a:t>any </a:t>
            </a:r>
            <a:r>
              <a:rPr lang="en-US" dirty="0">
                <a:uFillTx/>
              </a:rPr>
              <a:t>such course, in which case one could use a predicate Subject(</a:t>
            </a:r>
            <a:r>
              <a:rPr lang="en-US" dirty="0" err="1">
                <a:uFillTx/>
              </a:rPr>
              <a:t>c,f</a:t>
            </a:r>
            <a:r>
              <a:rPr lang="en-US" dirty="0">
                <a:uFillTx/>
              </a:rPr>
              <a:t>) meaning that the subject of course c is field f ;</a:t>
            </a:r>
            <a:br>
              <a:rPr lang="en-US" dirty="0">
                <a:uFillTx/>
              </a:rPr>
            </a:br>
            <a:endParaRPr lang="en-US" dirty="0">
              <a:uFillTx/>
            </a:endParaRPr>
          </a:p>
          <a:p>
            <a:pPr marL="0" indent="0" defTabSz="457200">
              <a:spcBef>
                <a:spcPts val="0"/>
              </a:spcBef>
              <a:defRPr>
                <a:uFillTx/>
              </a:defRPr>
            </a:pPr>
            <a:r>
              <a:rPr lang="en-US" dirty="0">
                <a:uFillTx/>
              </a:rPr>
              <a:t>Buys(x, y, z): x buys y from z (using a binary predicate with unspecified seller is OK but </a:t>
            </a:r>
          </a:p>
          <a:p>
            <a:pPr marL="0" indent="0" defTabSz="457200">
              <a:spcBef>
                <a:spcPts val="0"/>
              </a:spcBef>
              <a:defRPr>
                <a:uFillTx/>
              </a:defRPr>
            </a:pPr>
            <a:r>
              <a:rPr lang="en-US" dirty="0">
                <a:uFillTx/>
              </a:rPr>
              <a:t>less felicitous);</a:t>
            </a:r>
            <a:br>
              <a:rPr lang="en-US" dirty="0">
                <a:uFillTx/>
              </a:rPr>
            </a:br>
            <a:endParaRPr lang="en-US" dirty="0">
              <a:uFillTx/>
            </a:endParaRPr>
          </a:p>
          <a:p>
            <a:pPr marL="0" marR="0" indent="0" algn="l" defTabSz="457200" rtl="0" eaLnBrk="1" fontAlgn="auto" latinLnBrk="0" hangingPunct="1">
              <a:lnSpc>
                <a:spcPct val="100000"/>
              </a:lnSpc>
              <a:spcBef>
                <a:spcPts val="0"/>
              </a:spcBef>
              <a:spcAft>
                <a:spcPts val="0"/>
              </a:spcAft>
              <a:buFontTx/>
              <a:buNone/>
              <a:defRPr>
                <a:uFillTx/>
              </a:defRPr>
            </a:pPr>
            <a:r>
              <a:rPr lang="en-US" dirty="0">
                <a:uFillTx/>
              </a:rPr>
              <a:t>Student(x), Person(x), Expensive(x), Policy(x): predicates satisfied by members of the corresponding categories. </a:t>
            </a:r>
          </a:p>
          <a:p>
            <a:pPr marL="0" indent="0" defTabSz="457200">
              <a:spcBef>
                <a:spcPts val="0"/>
              </a:spcBef>
              <a:defRPr>
                <a:uFillTx/>
              </a:defRPr>
            </a:pPr>
            <a:endParaRPr lang="en-US" dirty="0">
              <a:uFillTx/>
            </a:endParaRPr>
          </a:p>
          <a:p>
            <a:pPr marL="0" marR="0" indent="0" algn="l" defTabSz="457200" rtl="0" eaLnBrk="1" fontAlgn="auto" latinLnBrk="0" hangingPunct="1">
              <a:lnSpc>
                <a:spcPct val="100000"/>
              </a:lnSpc>
              <a:spcBef>
                <a:spcPts val="0"/>
              </a:spcBef>
              <a:spcAft>
                <a:spcPts val="0"/>
              </a:spcAft>
              <a:buFontTx/>
              <a:buNone/>
              <a:defRPr>
                <a:uFillTx/>
              </a:defRPr>
            </a:pPr>
            <a:r>
              <a:rPr lang="en-US" dirty="0">
                <a:uFillTx/>
              </a:rPr>
              <a:t>∃x Student(x)∧Takes(x,F,Spring2001). </a:t>
            </a:r>
          </a:p>
          <a:p>
            <a:pPr marL="0" marR="0" indent="0" algn="l" defTabSz="457200" rtl="0" eaLnBrk="1" fontAlgn="auto" latinLnBrk="0" hangingPunct="1">
              <a:lnSpc>
                <a:spcPct val="100000"/>
              </a:lnSpc>
              <a:spcBef>
                <a:spcPts val="0"/>
              </a:spcBef>
              <a:spcAft>
                <a:spcPts val="0"/>
              </a:spcAft>
              <a:buFontTx/>
              <a:buNone/>
              <a:defRPr>
                <a:uFillTx/>
              </a:defRPr>
            </a:pPr>
            <a:endParaRPr lang="en-US" dirty="0">
              <a:uFillTx/>
            </a:endParaRPr>
          </a:p>
          <a:p>
            <a:pPr marL="0" marR="0" indent="0" algn="l" defTabSz="457200" rtl="0" eaLnBrk="1" fontAlgn="auto" latinLnBrk="0" hangingPunct="1">
              <a:lnSpc>
                <a:spcPct val="100000"/>
              </a:lnSpc>
              <a:spcBef>
                <a:spcPts val="0"/>
              </a:spcBef>
              <a:spcAft>
                <a:spcPts val="0"/>
              </a:spcAft>
              <a:buFontTx/>
              <a:buNone/>
              <a:defRPr>
                <a:uFillTx/>
              </a:defRPr>
            </a:pPr>
            <a:endParaRPr lang="en-US" dirty="0">
              <a:uFillTx/>
            </a:endParaRPr>
          </a:p>
          <a:p>
            <a:pPr marL="0" marR="0" indent="0" algn="l" defTabSz="457200" rtl="0" eaLnBrk="1" fontAlgn="auto" latinLnBrk="0" hangingPunct="1">
              <a:lnSpc>
                <a:spcPct val="100000"/>
              </a:lnSpc>
              <a:spcBef>
                <a:spcPts val="0"/>
              </a:spcBef>
              <a:spcAft>
                <a:spcPts val="0"/>
              </a:spcAft>
              <a:buFontTx/>
              <a:buNone/>
              <a:defRPr>
                <a:uFillTx/>
              </a:defRPr>
            </a:pPr>
            <a:r>
              <a:rPr lang="en-US" dirty="0">
                <a:uFillTx/>
              </a:rPr>
              <a:t>∀</a:t>
            </a:r>
            <a:r>
              <a:rPr lang="en-US" dirty="0" err="1">
                <a:uFillTx/>
              </a:rPr>
              <a:t>x,s</a:t>
            </a:r>
            <a:r>
              <a:rPr lang="en-US" dirty="0">
                <a:uFillTx/>
              </a:rPr>
              <a:t> Student(x)∧Takes(</a:t>
            </a:r>
            <a:r>
              <a:rPr lang="en-US" dirty="0" err="1">
                <a:uFillTx/>
              </a:rPr>
              <a:t>x,F,s</a:t>
            </a:r>
            <a:r>
              <a:rPr lang="en-US" dirty="0">
                <a:uFillTx/>
              </a:rPr>
              <a:t>) ⇒ Passes(</a:t>
            </a:r>
            <a:r>
              <a:rPr lang="en-US" dirty="0" err="1">
                <a:uFillTx/>
              </a:rPr>
              <a:t>x,F,s</a:t>
            </a:r>
            <a:r>
              <a:rPr lang="en-US" dirty="0">
                <a:uFillTx/>
              </a:rPr>
              <a:t>). </a:t>
            </a:r>
          </a:p>
          <a:p>
            <a:pPr marL="0" marR="0" indent="0" algn="l" defTabSz="457200" rtl="0" eaLnBrk="1" fontAlgn="auto" latinLnBrk="0" hangingPunct="1">
              <a:lnSpc>
                <a:spcPct val="100000"/>
              </a:lnSpc>
              <a:spcBef>
                <a:spcPts val="0"/>
              </a:spcBef>
              <a:spcAft>
                <a:spcPts val="0"/>
              </a:spcAft>
              <a:buFontTx/>
              <a:buNone/>
              <a:defRPr>
                <a:uFillTx/>
              </a:defRPr>
            </a:pPr>
            <a:endParaRPr lang="en-US" dirty="0">
              <a:uFillTx/>
            </a:endParaRPr>
          </a:p>
          <a:p>
            <a:pPr marL="0" marR="0" indent="0" algn="l" defTabSz="457200" rtl="0" eaLnBrk="1" fontAlgn="auto" latinLnBrk="0" hangingPunct="1">
              <a:lnSpc>
                <a:spcPct val="100000"/>
              </a:lnSpc>
              <a:spcBef>
                <a:spcPts val="0"/>
              </a:spcBef>
              <a:spcAft>
                <a:spcPts val="0"/>
              </a:spcAft>
              <a:buFontTx/>
              <a:buNone/>
              <a:defRPr>
                <a:uFillTx/>
              </a:defRPr>
            </a:pPr>
            <a:endParaRPr lang="en-US" dirty="0">
              <a:uFillTx/>
            </a:endParaRPr>
          </a:p>
          <a:p>
            <a:pPr marL="0" marR="0" indent="0" algn="l" defTabSz="457200" rtl="0" eaLnBrk="1" fontAlgn="auto" latinLnBrk="0" hangingPunct="1">
              <a:lnSpc>
                <a:spcPct val="100000"/>
              </a:lnSpc>
              <a:spcBef>
                <a:spcPts val="0"/>
              </a:spcBef>
              <a:spcAft>
                <a:spcPts val="0"/>
              </a:spcAft>
              <a:buFontTx/>
              <a:buNone/>
              <a:defRPr>
                <a:uFillTx/>
              </a:defRPr>
            </a:pPr>
            <a:r>
              <a:rPr lang="en-US" dirty="0">
                <a:uFillTx/>
              </a:rPr>
              <a:t>∃x Student(x)∧Takes(x,G,Spring2001)∧∀y y̸=x⇒¬Takes(y,G,Spring2001). </a:t>
            </a:r>
          </a:p>
          <a:p>
            <a:pPr marL="0" marR="0" indent="0" algn="l" defTabSz="457200" rtl="0" eaLnBrk="1" fontAlgn="auto" latinLnBrk="0" hangingPunct="1">
              <a:lnSpc>
                <a:spcPct val="100000"/>
              </a:lnSpc>
              <a:spcBef>
                <a:spcPts val="0"/>
              </a:spcBef>
              <a:spcAft>
                <a:spcPts val="0"/>
              </a:spcAft>
              <a:buFontTx/>
              <a:buNone/>
              <a:defRPr>
                <a:uFillTx/>
              </a:defRPr>
            </a:pPr>
            <a:endParaRPr lang="en-US" dirty="0">
              <a:uFillTx/>
            </a:endParaRPr>
          </a:p>
          <a:p>
            <a:pPr marL="0" marR="0" indent="0" algn="l" defTabSz="457200" rtl="0" eaLnBrk="1" fontAlgn="auto" latinLnBrk="0" hangingPunct="1">
              <a:lnSpc>
                <a:spcPct val="100000"/>
              </a:lnSpc>
              <a:spcBef>
                <a:spcPts val="0"/>
              </a:spcBef>
              <a:spcAft>
                <a:spcPts val="0"/>
              </a:spcAft>
              <a:buFontTx/>
              <a:buNone/>
              <a:defRPr>
                <a:uFillTx/>
              </a:defRPr>
            </a:pPr>
            <a:endParaRPr lang="en-US" dirty="0">
              <a:uFillTx/>
            </a:endParaRPr>
          </a:p>
          <a:p>
            <a:pPr marL="0" marR="0" indent="0" algn="l" defTabSz="457200" rtl="0" eaLnBrk="1" fontAlgn="auto" latinLnBrk="0" hangingPunct="1">
              <a:lnSpc>
                <a:spcPct val="100000"/>
              </a:lnSpc>
              <a:spcBef>
                <a:spcPts val="0"/>
              </a:spcBef>
              <a:spcAft>
                <a:spcPts val="0"/>
              </a:spcAft>
              <a:buFontTx/>
              <a:buNone/>
              <a:defRPr>
                <a:uFillTx/>
              </a:defRPr>
            </a:pPr>
            <a:r>
              <a:rPr lang="en-US" dirty="0">
                <a:uFillTx/>
              </a:rPr>
              <a:t>∀</a:t>
            </a:r>
            <a:r>
              <a:rPr lang="en-US" dirty="0" err="1">
                <a:uFillTx/>
              </a:rPr>
              <a:t>x,y,z</a:t>
            </a:r>
            <a:r>
              <a:rPr lang="en-US" dirty="0">
                <a:uFillTx/>
              </a:rPr>
              <a:t> Person(x)∧Policy(y)∧Expensive(y) ⇒ ¬Buys(</a:t>
            </a:r>
            <a:r>
              <a:rPr lang="en-US" dirty="0" err="1">
                <a:uFillTx/>
              </a:rPr>
              <a:t>x,y,z</a:t>
            </a:r>
            <a:r>
              <a:rPr lang="en-US" dirty="0">
                <a:uFillTx/>
              </a:rPr>
              <a:t>). </a:t>
            </a:r>
          </a:p>
          <a:p>
            <a:endParaRPr lang="en-US" dirty="0">
              <a:uFillTx/>
            </a:endParaRPr>
          </a:p>
        </p:txBody>
      </p:sp>
      <p:sp>
        <p:nvSpPr>
          <p:cNvPr id="4" name="Slide Number Placeholder 3"/>
          <p:cNvSpPr>
            <a:spLocks noGrp="1"/>
          </p:cNvSpPr>
          <p:nvPr>
            <p:ph type="sldNum" sz="quarter" idx="10"/>
          </p:nvPr>
        </p:nvSpPr>
        <p:spPr/>
        <p:txBody>
          <a:bodyPr/>
          <a:lstStyle/>
          <a:p>
            <a:fld id="{68B24AD3-3069-BE4F-BC9C-D220061702B3}" type="slidenum">
              <a:rPr lang="en-US" smtClean="0">
                <a:uFillTx/>
              </a:rPr>
              <a:t>13</a:t>
            </a:fld>
            <a:endParaRPr lang="en-US">
              <a:uFillTx/>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FontTx/>
              <a:buNone/>
              <a:defRPr>
                <a:uFillTx/>
              </a:defRPr>
            </a:pPr>
            <a:r>
              <a:rPr lang="en-US" dirty="0">
                <a:uFillTx/>
              </a:rPr>
              <a:t>Takes(x, c, s): student x takes course c in semester s;</a:t>
            </a:r>
            <a:br>
              <a:rPr lang="en-US" dirty="0">
                <a:uFillTx/>
              </a:rPr>
            </a:br>
            <a:r>
              <a:rPr lang="en-US" dirty="0">
                <a:uFillTx/>
              </a:rPr>
              <a:t>Passes(x, c, s): student x passes course c in semester s;</a:t>
            </a:r>
            <a:br>
              <a:rPr lang="en-US" dirty="0">
                <a:uFillTx/>
              </a:rPr>
            </a:br>
            <a:r>
              <a:rPr lang="en-US" dirty="0">
                <a:uFillTx/>
              </a:rPr>
              <a:t>F and G: specific French and Greek courses (one could also interpret these sentences as referring to </a:t>
            </a:r>
            <a:r>
              <a:rPr lang="en-US" i="1" dirty="0">
                <a:uFillTx/>
              </a:rPr>
              <a:t>any </a:t>
            </a:r>
            <a:r>
              <a:rPr lang="en-US" dirty="0">
                <a:uFillTx/>
              </a:rPr>
              <a:t>such course, in which case one could use a predicate Subject(</a:t>
            </a:r>
            <a:r>
              <a:rPr lang="en-US" dirty="0" err="1">
                <a:uFillTx/>
              </a:rPr>
              <a:t>c,f</a:t>
            </a:r>
            <a:r>
              <a:rPr lang="en-US" dirty="0">
                <a:uFillTx/>
              </a:rPr>
              <a:t>) meaning that the subject of course c is field f ;</a:t>
            </a:r>
            <a:br>
              <a:rPr lang="en-US" dirty="0">
                <a:uFillTx/>
              </a:rPr>
            </a:br>
            <a:endParaRPr lang="en-US" dirty="0">
              <a:uFillTx/>
            </a:endParaRPr>
          </a:p>
          <a:p>
            <a:pPr marL="0" indent="0" defTabSz="457200">
              <a:spcBef>
                <a:spcPts val="0"/>
              </a:spcBef>
              <a:defRPr>
                <a:uFillTx/>
              </a:defRPr>
            </a:pPr>
            <a:r>
              <a:rPr lang="en-US" dirty="0">
                <a:uFillTx/>
              </a:rPr>
              <a:t>Buys(x, y, z): x buys y from z (using a binary predicate with unspecified seller is OK but </a:t>
            </a:r>
          </a:p>
          <a:p>
            <a:pPr marL="0" indent="0" defTabSz="457200">
              <a:spcBef>
                <a:spcPts val="0"/>
              </a:spcBef>
              <a:defRPr>
                <a:uFillTx/>
              </a:defRPr>
            </a:pPr>
            <a:r>
              <a:rPr lang="en-US" dirty="0">
                <a:uFillTx/>
              </a:rPr>
              <a:t>less felicitous);</a:t>
            </a:r>
            <a:br>
              <a:rPr lang="en-US" dirty="0">
                <a:uFillTx/>
              </a:rPr>
            </a:br>
            <a:endParaRPr lang="en-US" dirty="0">
              <a:uFillTx/>
            </a:endParaRPr>
          </a:p>
          <a:p>
            <a:pPr marL="0" marR="0" indent="0" algn="l" defTabSz="457200" rtl="0" eaLnBrk="1" fontAlgn="auto" latinLnBrk="0" hangingPunct="1">
              <a:lnSpc>
                <a:spcPct val="100000"/>
              </a:lnSpc>
              <a:spcBef>
                <a:spcPts val="0"/>
              </a:spcBef>
              <a:spcAft>
                <a:spcPts val="0"/>
              </a:spcAft>
              <a:buFontTx/>
              <a:buNone/>
              <a:defRPr>
                <a:uFillTx/>
              </a:defRPr>
            </a:pPr>
            <a:r>
              <a:rPr lang="en-US" dirty="0">
                <a:uFillTx/>
              </a:rPr>
              <a:t>Student(x), Person(x), Expensive(x), Policy(x): predicates satisfied by members of the corresponding categories. </a:t>
            </a:r>
          </a:p>
          <a:p>
            <a:pPr marL="0" indent="0" defTabSz="457200">
              <a:spcBef>
                <a:spcPts val="0"/>
              </a:spcBef>
              <a:defRPr>
                <a:uFillTx/>
              </a:defRPr>
            </a:pPr>
            <a:endParaRPr lang="en-US" dirty="0">
              <a:uFillTx/>
            </a:endParaRPr>
          </a:p>
          <a:p>
            <a:pPr marL="0" marR="0" indent="0" algn="l" defTabSz="457200" rtl="0" eaLnBrk="1" fontAlgn="auto" latinLnBrk="0" hangingPunct="1">
              <a:lnSpc>
                <a:spcPct val="100000"/>
              </a:lnSpc>
              <a:spcBef>
                <a:spcPts val="0"/>
              </a:spcBef>
              <a:spcAft>
                <a:spcPts val="0"/>
              </a:spcAft>
              <a:buFontTx/>
              <a:buNone/>
              <a:defRPr>
                <a:uFillTx/>
              </a:defRPr>
            </a:pPr>
            <a:r>
              <a:rPr lang="en-US" dirty="0">
                <a:uFillTx/>
              </a:rPr>
              <a:t>∃x Student(x)∧Takes(x,F,Spring2001). </a:t>
            </a:r>
          </a:p>
          <a:p>
            <a:pPr marL="0" marR="0" indent="0" algn="l" defTabSz="457200" rtl="0" eaLnBrk="1" fontAlgn="auto" latinLnBrk="0" hangingPunct="1">
              <a:lnSpc>
                <a:spcPct val="100000"/>
              </a:lnSpc>
              <a:spcBef>
                <a:spcPts val="0"/>
              </a:spcBef>
              <a:spcAft>
                <a:spcPts val="0"/>
              </a:spcAft>
              <a:buFontTx/>
              <a:buNone/>
              <a:defRPr>
                <a:uFillTx/>
              </a:defRPr>
            </a:pPr>
            <a:endParaRPr lang="en-US" dirty="0">
              <a:uFillTx/>
            </a:endParaRPr>
          </a:p>
          <a:p>
            <a:pPr marL="0" marR="0" indent="0" algn="l" defTabSz="457200" rtl="0" eaLnBrk="1" fontAlgn="auto" latinLnBrk="0" hangingPunct="1">
              <a:lnSpc>
                <a:spcPct val="100000"/>
              </a:lnSpc>
              <a:spcBef>
                <a:spcPts val="0"/>
              </a:spcBef>
              <a:spcAft>
                <a:spcPts val="0"/>
              </a:spcAft>
              <a:buFontTx/>
              <a:buNone/>
              <a:defRPr>
                <a:uFillTx/>
              </a:defRPr>
            </a:pPr>
            <a:endParaRPr lang="en-US" dirty="0">
              <a:uFillTx/>
            </a:endParaRPr>
          </a:p>
          <a:p>
            <a:pPr marL="0" marR="0" indent="0" algn="l" defTabSz="457200" rtl="0" eaLnBrk="1" fontAlgn="auto" latinLnBrk="0" hangingPunct="1">
              <a:lnSpc>
                <a:spcPct val="100000"/>
              </a:lnSpc>
              <a:spcBef>
                <a:spcPts val="0"/>
              </a:spcBef>
              <a:spcAft>
                <a:spcPts val="0"/>
              </a:spcAft>
              <a:buFontTx/>
              <a:buNone/>
              <a:defRPr>
                <a:uFillTx/>
              </a:defRPr>
            </a:pPr>
            <a:r>
              <a:rPr lang="en-US" dirty="0">
                <a:uFillTx/>
              </a:rPr>
              <a:t>∀</a:t>
            </a:r>
            <a:r>
              <a:rPr lang="en-US" dirty="0" err="1">
                <a:uFillTx/>
              </a:rPr>
              <a:t>x,s</a:t>
            </a:r>
            <a:r>
              <a:rPr lang="en-US" dirty="0">
                <a:uFillTx/>
              </a:rPr>
              <a:t> Student(x)∧Takes(</a:t>
            </a:r>
            <a:r>
              <a:rPr lang="en-US" dirty="0" err="1">
                <a:uFillTx/>
              </a:rPr>
              <a:t>x,F,s</a:t>
            </a:r>
            <a:r>
              <a:rPr lang="en-US" dirty="0">
                <a:uFillTx/>
              </a:rPr>
              <a:t>) ⇒ Passes(</a:t>
            </a:r>
            <a:r>
              <a:rPr lang="en-US" dirty="0" err="1">
                <a:uFillTx/>
              </a:rPr>
              <a:t>x,F,s</a:t>
            </a:r>
            <a:r>
              <a:rPr lang="en-US" dirty="0">
                <a:uFillTx/>
              </a:rPr>
              <a:t>). </a:t>
            </a:r>
          </a:p>
          <a:p>
            <a:pPr marL="0" marR="0" indent="0" algn="l" defTabSz="457200" rtl="0" eaLnBrk="1" fontAlgn="auto" latinLnBrk="0" hangingPunct="1">
              <a:lnSpc>
                <a:spcPct val="100000"/>
              </a:lnSpc>
              <a:spcBef>
                <a:spcPts val="0"/>
              </a:spcBef>
              <a:spcAft>
                <a:spcPts val="0"/>
              </a:spcAft>
              <a:buFontTx/>
              <a:buNone/>
              <a:defRPr>
                <a:uFillTx/>
              </a:defRPr>
            </a:pPr>
            <a:endParaRPr lang="en-US" dirty="0">
              <a:uFillTx/>
            </a:endParaRPr>
          </a:p>
          <a:p>
            <a:pPr marL="0" marR="0" indent="0" algn="l" defTabSz="457200" rtl="0" eaLnBrk="1" fontAlgn="auto" latinLnBrk="0" hangingPunct="1">
              <a:lnSpc>
                <a:spcPct val="100000"/>
              </a:lnSpc>
              <a:spcBef>
                <a:spcPts val="0"/>
              </a:spcBef>
              <a:spcAft>
                <a:spcPts val="0"/>
              </a:spcAft>
              <a:buFontTx/>
              <a:buNone/>
              <a:defRPr>
                <a:uFillTx/>
              </a:defRPr>
            </a:pPr>
            <a:endParaRPr lang="en-US" dirty="0">
              <a:uFillTx/>
            </a:endParaRPr>
          </a:p>
          <a:p>
            <a:pPr marL="0" marR="0" indent="0" algn="l" defTabSz="457200" rtl="0" eaLnBrk="1" fontAlgn="auto" latinLnBrk="0" hangingPunct="1">
              <a:lnSpc>
                <a:spcPct val="100000"/>
              </a:lnSpc>
              <a:spcBef>
                <a:spcPts val="0"/>
              </a:spcBef>
              <a:spcAft>
                <a:spcPts val="0"/>
              </a:spcAft>
              <a:buFontTx/>
              <a:buNone/>
              <a:defRPr>
                <a:uFillTx/>
              </a:defRPr>
            </a:pPr>
            <a:r>
              <a:rPr lang="en-US" dirty="0">
                <a:uFillTx/>
              </a:rPr>
              <a:t>∃x Student(x)∧Takes(x,G,Spring2001)∧∀y y̸=x⇒¬Takes(y,G,Spring2001). </a:t>
            </a:r>
          </a:p>
          <a:p>
            <a:pPr marL="0" marR="0" indent="0" algn="l" defTabSz="457200" rtl="0" eaLnBrk="1" fontAlgn="auto" latinLnBrk="0" hangingPunct="1">
              <a:lnSpc>
                <a:spcPct val="100000"/>
              </a:lnSpc>
              <a:spcBef>
                <a:spcPts val="0"/>
              </a:spcBef>
              <a:spcAft>
                <a:spcPts val="0"/>
              </a:spcAft>
              <a:buFontTx/>
              <a:buNone/>
              <a:defRPr>
                <a:uFillTx/>
              </a:defRPr>
            </a:pPr>
            <a:endParaRPr lang="en-US" dirty="0">
              <a:uFillTx/>
            </a:endParaRPr>
          </a:p>
          <a:p>
            <a:pPr marL="0" marR="0" indent="0" algn="l" defTabSz="457200" rtl="0" eaLnBrk="1" fontAlgn="auto" latinLnBrk="0" hangingPunct="1">
              <a:lnSpc>
                <a:spcPct val="100000"/>
              </a:lnSpc>
              <a:spcBef>
                <a:spcPts val="0"/>
              </a:spcBef>
              <a:spcAft>
                <a:spcPts val="0"/>
              </a:spcAft>
              <a:buFontTx/>
              <a:buNone/>
              <a:defRPr>
                <a:uFillTx/>
              </a:defRPr>
            </a:pPr>
            <a:endParaRPr lang="en-US" dirty="0">
              <a:uFillTx/>
            </a:endParaRPr>
          </a:p>
          <a:p>
            <a:pPr marL="0" marR="0" indent="0" algn="l" defTabSz="457200" rtl="0" eaLnBrk="1" fontAlgn="auto" latinLnBrk="0" hangingPunct="1">
              <a:lnSpc>
                <a:spcPct val="100000"/>
              </a:lnSpc>
              <a:spcBef>
                <a:spcPts val="0"/>
              </a:spcBef>
              <a:spcAft>
                <a:spcPts val="0"/>
              </a:spcAft>
              <a:buFontTx/>
              <a:buNone/>
              <a:defRPr>
                <a:uFillTx/>
              </a:defRPr>
            </a:pPr>
            <a:r>
              <a:rPr lang="en-US" dirty="0">
                <a:uFillTx/>
              </a:rPr>
              <a:t>∀</a:t>
            </a:r>
            <a:r>
              <a:rPr lang="en-US" dirty="0" err="1">
                <a:uFillTx/>
              </a:rPr>
              <a:t>x,y,z</a:t>
            </a:r>
            <a:r>
              <a:rPr lang="en-US" dirty="0">
                <a:uFillTx/>
              </a:rPr>
              <a:t> Person(x)∧Policy(y)∧Expensive(y) ⇒ ¬Buys(</a:t>
            </a:r>
            <a:r>
              <a:rPr lang="en-US" dirty="0" err="1">
                <a:uFillTx/>
              </a:rPr>
              <a:t>x,y,z</a:t>
            </a:r>
            <a:r>
              <a:rPr lang="en-US" dirty="0">
                <a:uFillTx/>
              </a:rPr>
              <a:t>). </a:t>
            </a:r>
          </a:p>
          <a:p>
            <a:endParaRPr lang="en-US" dirty="0">
              <a:uFillTx/>
            </a:endParaRPr>
          </a:p>
        </p:txBody>
      </p:sp>
      <p:sp>
        <p:nvSpPr>
          <p:cNvPr id="4" name="Slide Number Placeholder 3"/>
          <p:cNvSpPr>
            <a:spLocks noGrp="1"/>
          </p:cNvSpPr>
          <p:nvPr>
            <p:ph type="sldNum" sz="quarter" idx="10"/>
          </p:nvPr>
        </p:nvSpPr>
        <p:spPr/>
        <p:txBody>
          <a:bodyPr/>
          <a:lstStyle/>
          <a:p>
            <a:fld id="{68B24AD3-3069-BE4F-BC9C-D220061702B3}" type="slidenum">
              <a:rPr lang="en-US" smtClean="0">
                <a:uFillTx/>
              </a:rPr>
              <a:t>14</a:t>
            </a:fld>
            <a:endParaRPr lang="en-US">
              <a:uFillTx/>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333592B5-F96C-BD48-A800-914194A67A83}" type="slidenum">
              <a:rPr lang="en-US">
                <a:uFillTx/>
              </a:rPr>
              <a:pPr/>
              <a:t>15</a:t>
            </a:fld>
            <a:endParaRPr lang="en-US">
              <a:uFillTx/>
            </a:endParaRPr>
          </a:p>
        </p:txBody>
      </p:sp>
      <p:sp>
        <p:nvSpPr>
          <p:cNvPr id="31747" name="Rectangle 2"/>
          <p:cNvSpPr>
            <a:spLocks noGrp="1" noRot="1" noChangeAspect="1" noChangeArrowheads="1" noTextEdit="1"/>
          </p:cNvSpPr>
          <p:nvPr>
            <p:ph type="sldImg"/>
          </p:nvPr>
        </p:nvSpPr>
        <p:spPr/>
      </p:sp>
      <p:sp>
        <p:nvSpPr>
          <p:cNvPr id="31748" name="Rectangle 3"/>
          <p:cNvSpPr>
            <a:spLocks noGrp="1" noChangeArrowheads="1"/>
          </p:cNvSpPr>
          <p:nvPr>
            <p:ph type="body" idx="1"/>
          </p:nvPr>
        </p:nvSpPr>
        <p:spPr>
          <a:noFill/>
        </p:spPr>
        <p:txBody>
          <a:bodyPr/>
          <a:lstStyle/>
          <a:p>
            <a:pPr eaLnBrk="1" hangingPunct="1"/>
            <a:endParaRPr lang="en-US">
              <a:uFillTx/>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43512DDE-33F4-624C-AB2A-70F86A92C730}" type="slidenum">
              <a:rPr lang="en-US">
                <a:uFillTx/>
              </a:rPr>
              <a:pPr/>
              <a:t>16</a:t>
            </a:fld>
            <a:endParaRPr lang="en-US">
              <a:uFillTx/>
            </a:endParaRPr>
          </a:p>
        </p:txBody>
      </p:sp>
      <p:sp>
        <p:nvSpPr>
          <p:cNvPr id="37891" name="Rectangle 2"/>
          <p:cNvSpPr>
            <a:spLocks noGrp="1" noRot="1" noChangeAspect="1" noChangeArrowheads="1" noTextEdit="1"/>
          </p:cNvSpPr>
          <p:nvPr>
            <p:ph type="sldImg"/>
          </p:nvPr>
        </p:nvSpPr>
        <p:spPr/>
      </p:sp>
      <p:sp>
        <p:nvSpPr>
          <p:cNvPr id="37892" name="Rectangle 3"/>
          <p:cNvSpPr>
            <a:spLocks noGrp="1" noChangeArrowheads="1"/>
          </p:cNvSpPr>
          <p:nvPr>
            <p:ph type="body" idx="1"/>
          </p:nvPr>
        </p:nvSpPr>
        <p:spPr>
          <a:noFill/>
        </p:spPr>
        <p:txBody>
          <a:bodyPr/>
          <a:lstStyle/>
          <a:p>
            <a:pPr eaLnBrk="1" hangingPunct="1"/>
            <a:endParaRPr lang="en-US">
              <a:uFillTx/>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A02D100E-0F80-2E4E-8EE3-1F3B232C91CB}" type="slidenum">
              <a:rPr lang="en-US">
                <a:uFillTx/>
              </a:rPr>
              <a:pPr/>
              <a:t>17</a:t>
            </a:fld>
            <a:endParaRPr lang="en-US">
              <a:uFillTx/>
            </a:endParaRPr>
          </a:p>
        </p:txBody>
      </p:sp>
      <p:sp>
        <p:nvSpPr>
          <p:cNvPr id="80899" name="Rectangle 2"/>
          <p:cNvSpPr>
            <a:spLocks noGrp="1" noRot="1" noChangeAspect="1" noChangeArrowheads="1" noTextEdit="1"/>
          </p:cNvSpPr>
          <p:nvPr>
            <p:ph type="sldImg"/>
          </p:nvPr>
        </p:nvSpPr>
        <p:spPr/>
      </p:sp>
      <p:sp>
        <p:nvSpPr>
          <p:cNvPr id="80900" name="Rectangle 3"/>
          <p:cNvSpPr>
            <a:spLocks noGrp="1" noChangeArrowheads="1"/>
          </p:cNvSpPr>
          <p:nvPr>
            <p:ph type="body" idx="1"/>
          </p:nvPr>
        </p:nvSpPr>
        <p:spPr>
          <a:noFill/>
        </p:spPr>
        <p:txBody>
          <a:bodyPr/>
          <a:lstStyle/>
          <a:p>
            <a:pPr eaLnBrk="1" hangingPunct="1"/>
            <a:r>
              <a:rPr lang="en-US" dirty="0">
                <a:uFillTx/>
              </a:rPr>
              <a:t>Not sure why it makes sense semantically for </a:t>
            </a:r>
            <a:r>
              <a:rPr lang="en-US" dirty="0" err="1">
                <a:uFillTx/>
              </a:rPr>
              <a:t>PartOf</a:t>
            </a:r>
            <a:r>
              <a:rPr lang="en-US" baseline="0" dirty="0">
                <a:uFillTx/>
              </a:rPr>
              <a:t>  to be reflexive</a:t>
            </a:r>
            <a:endParaRPr lang="en-US" dirty="0">
              <a:uFillTx/>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uFillTx/>
            </a:endParaRPr>
          </a:p>
        </p:txBody>
      </p:sp>
      <p:sp>
        <p:nvSpPr>
          <p:cNvPr id="4" name="Slide Number Placeholder 3"/>
          <p:cNvSpPr>
            <a:spLocks noGrp="1"/>
          </p:cNvSpPr>
          <p:nvPr>
            <p:ph type="sldNum" sz="quarter" idx="10"/>
          </p:nvPr>
        </p:nvSpPr>
        <p:spPr/>
        <p:txBody>
          <a:bodyPr/>
          <a:lstStyle/>
          <a:p>
            <a:fld id="{68B24AD3-3069-BE4F-BC9C-D220061702B3}" type="slidenum">
              <a:rPr lang="en-US" smtClean="0">
                <a:uFillTx/>
              </a:rPr>
              <a:t>23</a:t>
            </a:fld>
            <a:endParaRPr lang="en-US">
              <a:uFillTx/>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3FB8C99-6B49-A048-9933-E3436227DB98}" type="slidenum">
              <a:rPr lang="en-US">
                <a:uFillTx/>
              </a:rPr>
              <a:pPr/>
              <a:t>2</a:t>
            </a:fld>
            <a:endParaRPr lang="en-US">
              <a:uFillTx/>
            </a:endParaRPr>
          </a:p>
        </p:txBody>
      </p:sp>
      <p:sp>
        <p:nvSpPr>
          <p:cNvPr id="90931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ln>
        </p:spPr>
      </p:sp>
      <p:sp>
        <p:nvSpPr>
          <p:cNvPr id="90931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ln>
        </p:spPr>
        <p:txBody>
          <a:bodyPr>
            <a:prstTxWarp prst="textNoShape">
              <a:avLst/>
            </a:prstTxWarp>
          </a:bodyPr>
          <a:lstStyle/>
          <a:p>
            <a:endParaRPr lang="en-US">
              <a:uFillTx/>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AE2C228-369A-154B-B2C6-C919333A716C}" type="slidenum">
              <a:rPr lang="en-US">
                <a:uFillTx/>
              </a:rPr>
              <a:pPr/>
              <a:t>3</a:t>
            </a:fld>
            <a:endParaRPr lang="en-US">
              <a:uFillTx/>
            </a:endParaRPr>
          </a:p>
        </p:txBody>
      </p:sp>
      <p:sp>
        <p:nvSpPr>
          <p:cNvPr id="974850" name="Rectangle 2"/>
          <p:cNvSpPr>
            <a:spLocks noGrp="1" noRot="1" noChangeAspect="1" noChangeArrowheads="1" noTextEdit="1"/>
          </p:cNvSpPr>
          <p:nvPr>
            <p:ph type="sldImg"/>
          </p:nvPr>
        </p:nvSpPr>
        <p:spPr/>
      </p:sp>
      <p:sp>
        <p:nvSpPr>
          <p:cNvPr id="974851" name="Rectangle 3"/>
          <p:cNvSpPr>
            <a:spLocks noGrp="1" noChangeArrowheads="1"/>
          </p:cNvSpPr>
          <p:nvPr>
            <p:ph type="body" idx="1"/>
          </p:nvPr>
        </p:nvSpPr>
        <p:spPr/>
        <p:txBody>
          <a:bodyPr/>
          <a:lstStyle/>
          <a:p>
            <a:r>
              <a:rPr lang="en-US" dirty="0">
                <a:uFillTx/>
              </a:rPr>
              <a:t>What are the objects, relations and functions</a:t>
            </a:r>
            <a:r>
              <a:rPr lang="en-US" baseline="0" dirty="0">
                <a:uFillTx/>
              </a:rPr>
              <a:t> in this domain?</a:t>
            </a:r>
            <a:endParaRPr lang="en-US" dirty="0">
              <a:uFillTx/>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CAE90C5-74A9-7C47-AD55-82737BB12984}" type="slidenum">
              <a:rPr lang="en-US">
                <a:uFillTx/>
              </a:rPr>
              <a:pPr/>
              <a:t>4</a:t>
            </a:fld>
            <a:endParaRPr lang="en-US">
              <a:uFillTx/>
            </a:endParaRPr>
          </a:p>
        </p:txBody>
      </p:sp>
      <p:sp>
        <p:nvSpPr>
          <p:cNvPr id="91341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ln>
        </p:spPr>
      </p:sp>
      <p:sp>
        <p:nvSpPr>
          <p:cNvPr id="91341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ln>
        </p:spPr>
        <p:txBody>
          <a:bodyPr>
            <a:prstTxWarp prst="textNoShape">
              <a:avLst/>
            </a:prstTxWarp>
          </a:bodyPr>
          <a:lstStyle/>
          <a:p>
            <a:r>
              <a:rPr lang="en-US" dirty="0">
                <a:uFillTx/>
              </a:rPr>
              <a:t>In propositional logic had one kind of symbol,</a:t>
            </a:r>
            <a:r>
              <a:rPr lang="en-US" baseline="0" dirty="0">
                <a:uFillTx/>
              </a:rPr>
              <a:t> here have four, each with its own role</a:t>
            </a:r>
          </a:p>
          <a:p>
            <a:r>
              <a:rPr lang="en-US" baseline="0" dirty="0">
                <a:uFillTx/>
              </a:rPr>
              <a:t>Constants in language are simplest way of talking about objects in domain, but can also use functions and variables</a:t>
            </a:r>
            <a:endParaRPr lang="en-US" dirty="0">
              <a:uFillTx/>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FD29519-6EF4-1844-A30C-33D820A7E8B6}" type="slidenum">
              <a:rPr lang="en-US">
                <a:uFillTx/>
              </a:rPr>
              <a:pPr/>
              <a:t>5</a:t>
            </a:fld>
            <a:endParaRPr lang="en-US">
              <a:uFillTx/>
            </a:endParaRPr>
          </a:p>
        </p:txBody>
      </p:sp>
      <p:sp>
        <p:nvSpPr>
          <p:cNvPr id="91545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ln>
        </p:spPr>
      </p:sp>
      <p:sp>
        <p:nvSpPr>
          <p:cNvPr id="91545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ln>
        </p:spPr>
        <p:txBody>
          <a:bodyPr>
            <a:prstTxWarp prst="textNoShape">
              <a:avLst/>
            </a:prstTxWarp>
          </a:bodyPr>
          <a:lstStyle/>
          <a:p>
            <a:r>
              <a:rPr lang="en-US" dirty="0">
                <a:uFillTx/>
              </a:rPr>
              <a:t>Terms are objects</a:t>
            </a:r>
            <a:r>
              <a:rPr lang="en-US" baseline="0" dirty="0">
                <a:uFillTx/>
              </a:rPr>
              <a:t> you can talk about</a:t>
            </a:r>
            <a:endParaRPr lang="en-US" dirty="0">
              <a:uFillTx/>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FD29519-6EF4-1844-A30C-33D820A7E8B6}" type="slidenum">
              <a:rPr lang="en-US">
                <a:uFillTx/>
              </a:rPr>
              <a:pPr/>
              <a:t>6</a:t>
            </a:fld>
            <a:endParaRPr lang="en-US">
              <a:uFillTx/>
            </a:endParaRPr>
          </a:p>
        </p:txBody>
      </p:sp>
      <p:sp>
        <p:nvSpPr>
          <p:cNvPr id="91545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ln>
        </p:spPr>
      </p:sp>
      <p:sp>
        <p:nvSpPr>
          <p:cNvPr id="91545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ln>
        </p:spPr>
        <p:txBody>
          <a:bodyPr>
            <a:prstTxWarp prst="textNoShape">
              <a:avLst/>
            </a:prstTxWarp>
          </a:bodyPr>
          <a:lstStyle/>
          <a:p>
            <a:r>
              <a:rPr lang="en-US" dirty="0">
                <a:uFillTx/>
              </a:rPr>
              <a:t>Correspond to atomic sentences (propositional symbols) in propositional logic</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B00D3C4-980D-F04C-885B-E67A9428A3D4}" type="slidenum">
              <a:rPr lang="en-US">
                <a:uFillTx/>
              </a:rPr>
              <a:pPr/>
              <a:t>7</a:t>
            </a:fld>
            <a:endParaRPr lang="en-US">
              <a:uFillTx/>
            </a:endParaRPr>
          </a:p>
        </p:txBody>
      </p:sp>
      <p:sp>
        <p:nvSpPr>
          <p:cNvPr id="92774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ln>
        </p:spPr>
      </p:sp>
      <p:sp>
        <p:nvSpPr>
          <p:cNvPr id="92774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ln>
        </p:spPr>
        <p:txBody>
          <a:bodyPr>
            <a:prstTxWarp prst="textNoShape">
              <a:avLst/>
            </a:prstTxWarp>
          </a:bodyPr>
          <a:lstStyle/>
          <a:p>
            <a:endParaRPr lang="en-US">
              <a:uFillTx/>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7F8DAE9-DA3E-CA44-B7DA-576BE780782D}" type="slidenum">
              <a:rPr lang="en-US">
                <a:uFillTx/>
              </a:rPr>
              <a:pPr/>
              <a:t>8</a:t>
            </a:fld>
            <a:endParaRPr lang="en-US">
              <a:uFillTx/>
            </a:endParaRPr>
          </a:p>
        </p:txBody>
      </p:sp>
      <p:sp>
        <p:nvSpPr>
          <p:cNvPr id="93184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ln>
        </p:spPr>
      </p:sp>
      <p:sp>
        <p:nvSpPr>
          <p:cNvPr id="93184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ln>
        </p:spPr>
        <p:txBody>
          <a:bodyPr>
            <a:prstTxWarp prst="textNoShape">
              <a:avLst/>
            </a:prstTxWarp>
          </a:bodyPr>
          <a:lstStyle/>
          <a:p>
            <a:endParaRPr lang="en-US">
              <a:uFillTx/>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3602AEE-12FD-BE45-AA75-52C447E0DE64}" type="slidenum">
              <a:rPr lang="en-US">
                <a:uFillTx/>
              </a:rPr>
              <a:pPr/>
              <a:t>9</a:t>
            </a:fld>
            <a:endParaRPr lang="en-US">
              <a:uFillTx/>
            </a:endParaRPr>
          </a:p>
        </p:txBody>
      </p:sp>
      <p:sp>
        <p:nvSpPr>
          <p:cNvPr id="93593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ln>
        </p:spPr>
      </p:sp>
      <p:sp>
        <p:nvSpPr>
          <p:cNvPr id="93593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ln>
        </p:spPr>
        <p:txBody>
          <a:bodyPr>
            <a:prstTxWarp prst="textNoShape">
              <a:avLst/>
            </a:prstTxWarp>
          </a:bodyPr>
          <a:lstStyle/>
          <a:p>
            <a:endParaRPr lang="en-US">
              <a:uFillTx/>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6000" spc="-8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B5ECD5-515E-4817-8A06-1D2ED2C83850}" type="datetime4">
              <a:rPr lang="en-US" smtClean="0"/>
              <a:pPr/>
              <a:t>October 3, 2017</a:t>
            </a:fld>
            <a:endParaRPr lang="en-US"/>
          </a:p>
        </p:txBody>
      </p:sp>
      <p:sp>
        <p:nvSpPr>
          <p:cNvPr id="5" name="Footer Placeholder 4"/>
          <p:cNvSpPr>
            <a:spLocks noGrp="1"/>
          </p:cNvSpPr>
          <p:nvPr>
            <p:ph type="ftr" sz="quarter" idx="11"/>
          </p:nvPr>
        </p:nvSpPr>
        <p:spPr/>
        <p:txBody>
          <a:bodyPr/>
          <a:lstStyle/>
          <a:p>
            <a:endParaRPr lang="en-US">
              <a:uFillTx/>
            </a:endParaRPr>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2754ED01-E2A0-4C1E-8E21-014B99041579}" type="slidenum">
              <a:rPr lang="en-US" smtClean="0">
                <a:uFillTx/>
              </a:rPr>
              <a:pPr/>
              <a:t>‹#›</a:t>
            </a:fld>
            <a:endParaRPr lang="en-US">
              <a:uFillTx/>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2CA070-D3B8-8C41-9F7B-846270079D77}" type="datetimeFigureOut">
              <a:rPr lang="en-US" smtClean="0">
                <a:uFillTx/>
              </a:rPr>
              <a:t>10/3/17</a:t>
            </a:fld>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264BC228-650C-5443-AF07-AD394F0FD572}" type="slidenum">
              <a:rPr lang="en-US" smtClean="0">
                <a:uFillTx/>
              </a:rPr>
              <a:pPr/>
              <a:t>‹#›</a:t>
            </a:fld>
            <a:endParaRPr lang="en-US">
              <a:uFillTx/>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2CA070-D3B8-8C41-9F7B-846270079D77}" type="datetimeFigureOut">
              <a:rPr lang="en-US" smtClean="0">
                <a:uFillTx/>
              </a:rPr>
              <a:t>10/3/17</a:t>
            </a:fld>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DB36D8AD-7274-E34F-83E9-BD647F63C74B}" type="slidenum">
              <a:rPr lang="en-US" smtClean="0">
                <a:uFillTx/>
              </a:rPr>
              <a:pPr/>
              <a:t>‹#›</a:t>
            </a:fld>
            <a:endParaRPr lang="en-US">
              <a:uFillTx/>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nd Text">
    <p:spTree>
      <p:nvGrpSpPr>
        <p:cNvPr id="1" name=""/>
        <p:cNvGrpSpPr/>
        <p:nvPr/>
      </p:nvGrpSpPr>
      <p:grpSpPr>
        <a:xfrm>
          <a:off x="0" y="0"/>
          <a:ext cx="0" cy="0"/>
          <a:chOff x="0" y="0"/>
          <a:chExt cx="0" cy="0"/>
        </a:xfrm>
      </p:grpSpPr>
      <p:sp>
        <p:nvSpPr>
          <p:cNvPr id="6" name="Text Placeholder 2"/>
          <p:cNvSpPr>
            <a:spLocks noGrp="1"/>
          </p:cNvSpPr>
          <p:nvPr>
            <p:ph idx="1"/>
          </p:nvPr>
        </p:nvSpPr>
        <p:spPr>
          <a:xfrm>
            <a:off x="457200" y="1619253"/>
            <a:ext cx="8229600" cy="3952875"/>
          </a:xfrm>
          <a:prstGeom prst="rect">
            <a:avLst/>
          </a:prstGeom>
        </p:spPr>
        <p:txBody>
          <a:bodyPr vert="horz" lIns="91440" tIns="45720" rIns="91440" bIns="45720" rtlCol="0">
            <a:normAutofit/>
          </a:bodyPr>
          <a:lstStyle>
            <a:lvl1pPr>
              <a:buClr>
                <a:schemeClr val="bg1">
                  <a:lumMod val="50000"/>
                </a:schemeClr>
              </a:buClr>
              <a:defRPr sz="2200">
                <a:solidFill>
                  <a:srgbClr val="000000"/>
                </a:solidFill>
                <a:latin typeface="Helvetica" pitchFamily="34" charset="0"/>
                <a:cs typeface="Helvetica" pitchFamily="34" charset="0"/>
              </a:defRPr>
            </a:lvl1pPr>
            <a:lvl2pPr>
              <a:buClr>
                <a:schemeClr val="bg1">
                  <a:lumMod val="50000"/>
                </a:schemeClr>
              </a:buClr>
              <a:defRPr sz="1900">
                <a:solidFill>
                  <a:srgbClr val="000000"/>
                </a:solidFill>
                <a:latin typeface="Helvetica" pitchFamily="34" charset="0"/>
                <a:cs typeface="Helvetica" pitchFamily="34" charset="0"/>
              </a:defRPr>
            </a:lvl2pPr>
            <a:lvl3pPr>
              <a:buClr>
                <a:schemeClr val="bg1">
                  <a:lumMod val="50000"/>
                </a:schemeClr>
              </a:buClr>
              <a:defRPr sz="1700">
                <a:solidFill>
                  <a:srgbClr val="000000"/>
                </a:solidFill>
                <a:latin typeface="Helvetica" pitchFamily="34" charset="0"/>
                <a:cs typeface="Helvetica" pitchFamily="34" charset="0"/>
              </a:defRPr>
            </a:lvl3pPr>
            <a:lvl4pPr>
              <a:buClr>
                <a:schemeClr val="bg1">
                  <a:lumMod val="50000"/>
                </a:schemeClr>
              </a:buClr>
              <a:defRPr sz="1500">
                <a:solidFill>
                  <a:srgbClr val="000000"/>
                </a:solidFill>
                <a:latin typeface="Helvetica" pitchFamily="34" charset="0"/>
                <a:cs typeface="Helvetica" pitchFamily="34" charset="0"/>
              </a:defRPr>
            </a:lvl4pPr>
            <a:lvl5pPr>
              <a:buClr>
                <a:schemeClr val="bg1">
                  <a:lumMod val="50000"/>
                </a:schemeClr>
              </a:buClr>
              <a:defRPr sz="1500" b="0">
                <a:solidFill>
                  <a:srgbClr val="000000"/>
                </a:solidFill>
                <a:latin typeface="Helvetica" pitchFamily="34" charset="0"/>
                <a:cs typeface="Helvetica" pitchFamily="34" charset="0"/>
              </a:defRPr>
            </a:lvl5pPr>
            <a:lvl6pPr marL="2514600" indent="-228600">
              <a:buClr>
                <a:schemeClr val="bg1">
                  <a:lumMod val="50000"/>
                </a:schemeClr>
              </a:buClr>
              <a:buFont typeface="Wingdings" pitchFamily="2" charset="2"/>
              <a:buChar char="§"/>
              <a:defRPr sz="1500" b="0">
                <a:solidFill>
                  <a:srgbClr val="000000"/>
                </a:solidFill>
                <a:latin typeface="Helvetica" pitchFamily="34" charset="0"/>
                <a:cs typeface="Helvetica" pitchFamily="34" charset="0"/>
              </a:defRPr>
            </a:lvl6pPr>
            <a:lvl7pPr marL="2971800" indent="-228600">
              <a:buClr>
                <a:schemeClr val="bg1">
                  <a:lumMod val="50000"/>
                </a:schemeClr>
              </a:buClr>
              <a:buFont typeface="Wingdings" pitchFamily="2" charset="2"/>
              <a:buChar char="§"/>
              <a:defRPr sz="1500" b="0">
                <a:solidFill>
                  <a:srgbClr val="000000"/>
                </a:solidFill>
                <a:latin typeface="Helvetica" pitchFamily="34" charset="0"/>
                <a:cs typeface="Helvetica" pitchFamily="34" charset="0"/>
              </a:defRPr>
            </a:lvl7pPr>
            <a:lvl8pPr marL="3429000" indent="-228600">
              <a:buClr>
                <a:schemeClr val="bg1">
                  <a:lumMod val="50000"/>
                </a:schemeClr>
              </a:buClr>
              <a:buFont typeface="Wingdings" pitchFamily="2" charset="2"/>
              <a:buChar char="§"/>
              <a:defRPr sz="1500" b="0">
                <a:solidFill>
                  <a:srgbClr val="000000"/>
                </a:solidFill>
                <a:latin typeface="Helvetica" pitchFamily="34" charset="0"/>
                <a:cs typeface="Helvetica" pitchFamily="34" charset="0"/>
              </a:defRPr>
            </a:lvl8pPr>
            <a:lvl9pPr marL="3657600" indent="0">
              <a:buNone/>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a:xfrm>
            <a:off x="457200" y="407989"/>
            <a:ext cx="8229600" cy="868363"/>
          </a:xfrm>
          <a:effectLst/>
        </p:spPr>
        <p:txBody>
          <a:bodyPr>
            <a:normAutofit/>
          </a:bodyPr>
          <a:lstStyle>
            <a:lvl1pPr>
              <a:defRPr sz="2400" b="1">
                <a:solidFill>
                  <a:srgbClr val="000000"/>
                </a:solidFill>
                <a:effectLst/>
              </a:defRPr>
            </a:lvl1pPr>
          </a:lstStyle>
          <a:p>
            <a:r>
              <a:rPr lang="en-US" dirty="0"/>
              <a:t>Click to add title</a:t>
            </a:r>
          </a:p>
        </p:txBody>
      </p:sp>
      <p:sp>
        <p:nvSpPr>
          <p:cNvPr id="7" name="Line 10"/>
          <p:cNvSpPr>
            <a:spLocks noChangeShapeType="1"/>
          </p:cNvSpPr>
          <p:nvPr/>
        </p:nvSpPr>
        <p:spPr bwMode="auto">
          <a:xfrm>
            <a:off x="561975" y="1143000"/>
            <a:ext cx="7772400" cy="0"/>
          </a:xfrm>
          <a:prstGeom prst="line">
            <a:avLst/>
          </a:prstGeom>
          <a:noFill/>
          <a:ln w="12700">
            <a:solidFill>
              <a:srgbClr val="404040"/>
            </a:solidFill>
            <a:prstDash val="sysDot"/>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609077573"/>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69900" y="228600"/>
            <a:ext cx="8153400" cy="685800"/>
          </a:xfrm>
        </p:spPr>
        <p:txBody>
          <a:bodyPr/>
          <a:lstStyle/>
          <a:p>
            <a:r>
              <a:rPr lang="en-US"/>
              <a:t>Click to edit Master title style</a:t>
            </a:r>
          </a:p>
        </p:txBody>
      </p:sp>
      <p:sp>
        <p:nvSpPr>
          <p:cNvPr id="3" name="Table Placeholder 2"/>
          <p:cNvSpPr>
            <a:spLocks noGrp="1"/>
          </p:cNvSpPr>
          <p:nvPr>
            <p:ph type="tbl" idx="1"/>
          </p:nvPr>
        </p:nvSpPr>
        <p:spPr>
          <a:xfrm>
            <a:off x="457200" y="1295400"/>
            <a:ext cx="8178800" cy="4762500"/>
          </a:xfrm>
        </p:spPr>
        <p:txBody>
          <a:bodyPr/>
          <a:lstStyle/>
          <a:p>
            <a:pPr lvl="0"/>
            <a:r>
              <a:rPr lang="en-US" noProof="0"/>
              <a:t>Click icon to add table</a:t>
            </a:r>
          </a:p>
        </p:txBody>
      </p:sp>
      <p:sp>
        <p:nvSpPr>
          <p:cNvPr id="4" name="Rectangle 4"/>
          <p:cNvSpPr>
            <a:spLocks noGrp="1" noChangeArrowheads="1"/>
          </p:cNvSpPr>
          <p:nvPr>
            <p:ph type="dt" sz="half" idx="10"/>
          </p:nvPr>
        </p:nvSpPr>
        <p:spPr>
          <a:ln/>
        </p:spPr>
        <p:txBody>
          <a:bodyPr/>
          <a:lstStyle>
            <a:lvl1pPr>
              <a:defRPr/>
            </a:lvl1pPr>
          </a:lstStyle>
          <a:p>
            <a:fld id="{942120D2-3948-4F8F-BE5D-E7E7D97880B2}" type="datetime4">
              <a:rPr lang="en-US" smtClean="0"/>
              <a:pPr/>
              <a:t>October 3, 2017</a:t>
            </a:fld>
            <a:endParaRPr lang="en-US" dirty="0" err="1"/>
          </a:p>
        </p:txBody>
      </p:sp>
      <p:sp>
        <p:nvSpPr>
          <p:cNvPr id="5" name="Rectangle 5"/>
          <p:cNvSpPr>
            <a:spLocks noGrp="1" noChangeArrowheads="1"/>
          </p:cNvSpPr>
          <p:nvPr>
            <p:ph type="ftr" sz="quarter" idx="11"/>
          </p:nvPr>
        </p:nvSpPr>
        <p:spPr>
          <a:ln/>
        </p:spPr>
        <p:txBody>
          <a:bodyPr/>
          <a:lstStyle>
            <a:lvl1pPr>
              <a:defRPr/>
            </a:lvl1pPr>
          </a:lstStyle>
          <a:p>
            <a:r>
              <a:rPr lang="en-US">
                <a:uFillTx/>
              </a:rPr>
              <a:t>CSCI561 FALL 2014 Discussion  </a:t>
            </a:r>
            <a:endParaRPr lang="en-US" dirty="0">
              <a:uFillTx/>
            </a:endParaRPr>
          </a:p>
        </p:txBody>
      </p:sp>
      <p:sp>
        <p:nvSpPr>
          <p:cNvPr id="6" name="Rectangle 6"/>
          <p:cNvSpPr>
            <a:spLocks noGrp="1" noChangeArrowheads="1"/>
          </p:cNvSpPr>
          <p:nvPr>
            <p:ph type="sldNum" sz="quarter" idx="12"/>
          </p:nvPr>
        </p:nvSpPr>
        <p:spPr>
          <a:ln/>
        </p:spPr>
        <p:txBody>
          <a:bodyPr/>
          <a:lstStyle>
            <a:lvl1pPr>
              <a:defRPr/>
            </a:lvl1pPr>
          </a:lstStyle>
          <a:p>
            <a:fld id="{560FE452-C703-584A-BEE3-46230073E6B1}" type="slidenum">
              <a:rPr lang="en-US" smtClean="0">
                <a:uFillTx/>
              </a:rPr>
              <a:pPr/>
              <a:t>‹#›</a:t>
            </a:fld>
            <a:endParaRPr lang="en-US">
              <a:uFillTx/>
            </a:endParaRPr>
          </a:p>
        </p:txBody>
      </p:sp>
    </p:spTree>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Title and Text">
    <p:spTree>
      <p:nvGrpSpPr>
        <p:cNvPr id="1" name=""/>
        <p:cNvGrpSpPr/>
        <p:nvPr/>
      </p:nvGrpSpPr>
      <p:grpSpPr>
        <a:xfrm>
          <a:off x="0" y="0"/>
          <a:ext cx="0" cy="0"/>
          <a:chOff x="0" y="0"/>
          <a:chExt cx="0" cy="0"/>
        </a:xfrm>
      </p:grpSpPr>
      <p:sp>
        <p:nvSpPr>
          <p:cNvPr id="6" name="Text Placeholder 2"/>
          <p:cNvSpPr>
            <a:spLocks noGrp="1"/>
          </p:cNvSpPr>
          <p:nvPr>
            <p:ph idx="1"/>
          </p:nvPr>
        </p:nvSpPr>
        <p:spPr>
          <a:xfrm>
            <a:off x="457200" y="1619253"/>
            <a:ext cx="8229600" cy="3952875"/>
          </a:xfrm>
          <a:prstGeom prst="rect">
            <a:avLst/>
          </a:prstGeom>
        </p:spPr>
        <p:txBody>
          <a:bodyPr vert="horz" lIns="91440" tIns="45720" rIns="91440" bIns="45720" rtlCol="0">
            <a:normAutofit/>
          </a:bodyPr>
          <a:lstStyle>
            <a:lvl1pPr>
              <a:buClr>
                <a:schemeClr val="bg1">
                  <a:lumMod val="50000"/>
                </a:schemeClr>
              </a:buClr>
              <a:defRPr sz="2200">
                <a:solidFill>
                  <a:srgbClr val="000000"/>
                </a:solidFill>
                <a:latin typeface="Helvetica" pitchFamily="34" charset="0"/>
                <a:cs typeface="Helvetica" pitchFamily="34" charset="0"/>
              </a:defRPr>
            </a:lvl1pPr>
            <a:lvl2pPr>
              <a:buClr>
                <a:schemeClr val="bg1">
                  <a:lumMod val="50000"/>
                </a:schemeClr>
              </a:buClr>
              <a:defRPr sz="1900">
                <a:solidFill>
                  <a:srgbClr val="000000"/>
                </a:solidFill>
                <a:latin typeface="Helvetica" pitchFamily="34" charset="0"/>
                <a:cs typeface="Helvetica" pitchFamily="34" charset="0"/>
              </a:defRPr>
            </a:lvl2pPr>
            <a:lvl3pPr>
              <a:buClr>
                <a:schemeClr val="bg1">
                  <a:lumMod val="50000"/>
                </a:schemeClr>
              </a:buClr>
              <a:defRPr sz="1700">
                <a:solidFill>
                  <a:srgbClr val="000000"/>
                </a:solidFill>
                <a:latin typeface="Helvetica" pitchFamily="34" charset="0"/>
                <a:cs typeface="Helvetica" pitchFamily="34" charset="0"/>
              </a:defRPr>
            </a:lvl3pPr>
            <a:lvl4pPr>
              <a:buClr>
                <a:schemeClr val="bg1">
                  <a:lumMod val="50000"/>
                </a:schemeClr>
              </a:buClr>
              <a:defRPr sz="1500">
                <a:solidFill>
                  <a:srgbClr val="000000"/>
                </a:solidFill>
                <a:latin typeface="Helvetica" pitchFamily="34" charset="0"/>
                <a:cs typeface="Helvetica" pitchFamily="34" charset="0"/>
              </a:defRPr>
            </a:lvl4pPr>
            <a:lvl5pPr>
              <a:buClr>
                <a:schemeClr val="bg1">
                  <a:lumMod val="50000"/>
                </a:schemeClr>
              </a:buClr>
              <a:defRPr sz="1500" b="0">
                <a:solidFill>
                  <a:srgbClr val="000000"/>
                </a:solidFill>
                <a:latin typeface="Helvetica" pitchFamily="34" charset="0"/>
                <a:cs typeface="Helvetica" pitchFamily="34" charset="0"/>
              </a:defRPr>
            </a:lvl5pPr>
            <a:lvl6pPr marL="2514600" indent="-228600">
              <a:buClr>
                <a:schemeClr val="bg1">
                  <a:lumMod val="50000"/>
                </a:schemeClr>
              </a:buClr>
              <a:buFont typeface="Wingdings" pitchFamily="2" charset="2"/>
              <a:buChar char="§"/>
              <a:defRPr sz="1500" b="0">
                <a:solidFill>
                  <a:srgbClr val="000000"/>
                </a:solidFill>
                <a:latin typeface="Helvetica" pitchFamily="34" charset="0"/>
                <a:cs typeface="Helvetica" pitchFamily="34" charset="0"/>
              </a:defRPr>
            </a:lvl6pPr>
            <a:lvl7pPr marL="2971800" indent="-228600">
              <a:buClr>
                <a:schemeClr val="bg1">
                  <a:lumMod val="50000"/>
                </a:schemeClr>
              </a:buClr>
              <a:buFont typeface="Wingdings" pitchFamily="2" charset="2"/>
              <a:buChar char="§"/>
              <a:defRPr sz="1500" b="0">
                <a:solidFill>
                  <a:srgbClr val="000000"/>
                </a:solidFill>
                <a:latin typeface="Helvetica" pitchFamily="34" charset="0"/>
                <a:cs typeface="Helvetica" pitchFamily="34" charset="0"/>
              </a:defRPr>
            </a:lvl7pPr>
            <a:lvl8pPr marL="3429000" indent="-228600">
              <a:buClr>
                <a:schemeClr val="bg1">
                  <a:lumMod val="50000"/>
                </a:schemeClr>
              </a:buClr>
              <a:buFont typeface="Wingdings" pitchFamily="2" charset="2"/>
              <a:buChar char="§"/>
              <a:defRPr sz="1500" b="0">
                <a:solidFill>
                  <a:srgbClr val="000000"/>
                </a:solidFill>
                <a:latin typeface="Helvetica" pitchFamily="34" charset="0"/>
                <a:cs typeface="Helvetica" pitchFamily="34" charset="0"/>
              </a:defRPr>
            </a:lvl8pPr>
            <a:lvl9pPr marL="3657600" indent="0">
              <a:buNone/>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a:xfrm>
            <a:off x="457200" y="407989"/>
            <a:ext cx="8229600" cy="868363"/>
          </a:xfrm>
          <a:effectLst/>
        </p:spPr>
        <p:txBody>
          <a:bodyPr>
            <a:normAutofit/>
          </a:bodyPr>
          <a:lstStyle>
            <a:lvl1pPr>
              <a:defRPr sz="2400" b="1">
                <a:solidFill>
                  <a:srgbClr val="000000"/>
                </a:solidFill>
                <a:effectLst/>
              </a:defRPr>
            </a:lvl1pPr>
          </a:lstStyle>
          <a:p>
            <a:r>
              <a:rPr lang="en-US" dirty="0"/>
              <a:t>Click to add title</a:t>
            </a:r>
          </a:p>
        </p:txBody>
      </p:sp>
      <p:sp>
        <p:nvSpPr>
          <p:cNvPr id="7" name="Line 10"/>
          <p:cNvSpPr>
            <a:spLocks noChangeShapeType="1"/>
          </p:cNvSpPr>
          <p:nvPr/>
        </p:nvSpPr>
        <p:spPr bwMode="auto">
          <a:xfrm>
            <a:off x="561975" y="1143000"/>
            <a:ext cx="7772400" cy="0"/>
          </a:xfrm>
          <a:prstGeom prst="line">
            <a:avLst/>
          </a:prstGeom>
          <a:noFill/>
          <a:ln w="12700">
            <a:solidFill>
              <a:srgbClr val="404040"/>
            </a:solidFill>
            <a:prstDash val="sysDot"/>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609077573"/>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6000" spc="-8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solidFill>
                <a:srgbClr val="000000"/>
              </a:solidFill>
            </a:endParaRPr>
          </a:p>
        </p:txBody>
      </p:sp>
      <p:sp>
        <p:nvSpPr>
          <p:cNvPr id="5" name="Footer Placeholder 4"/>
          <p:cNvSpPr>
            <a:spLocks noGrp="1"/>
          </p:cNvSpPr>
          <p:nvPr>
            <p:ph type="ftr" sz="quarter" idx="11"/>
          </p:nvPr>
        </p:nvSpPr>
        <p:spPr/>
        <p:txBody>
          <a:bodyPr/>
          <a:lstStyle/>
          <a:p>
            <a:endParaRPr lang="en-US">
              <a:solidFill>
                <a:srgbClr val="000000"/>
              </a:solidFill>
            </a:endParaRPr>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325FC387-D6ED-8F40-826E-ED0E74977C77}"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1339998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solidFill>
                <a:srgbClr val="000000"/>
              </a:solidFill>
            </a:endParaRPr>
          </a:p>
        </p:txBody>
      </p:sp>
      <p:sp>
        <p:nvSpPr>
          <p:cNvPr id="5" name="Footer Placeholder 4"/>
          <p:cNvSpPr>
            <a:spLocks noGrp="1"/>
          </p:cNvSpPr>
          <p:nvPr>
            <p:ph type="ftr" sz="quarter" idx="11"/>
          </p:nvPr>
        </p:nvSpPr>
        <p:spPr/>
        <p:txBody>
          <a:bodyPr/>
          <a:lstStyle/>
          <a:p>
            <a:endParaRPr lang="en-US">
              <a:solidFill>
                <a:srgbClr val="000000"/>
              </a:solidFill>
            </a:endParaRPr>
          </a:p>
        </p:txBody>
      </p:sp>
      <p:sp>
        <p:nvSpPr>
          <p:cNvPr id="6" name="Slide Number Placeholder 5"/>
          <p:cNvSpPr>
            <a:spLocks noGrp="1"/>
          </p:cNvSpPr>
          <p:nvPr>
            <p:ph type="sldNum" sz="quarter" idx="12"/>
          </p:nvPr>
        </p:nvSpPr>
        <p:spPr/>
        <p:txBody>
          <a:bodyPr/>
          <a:lstStyle/>
          <a:p>
            <a:fld id="{2D3A695E-CF49-844C-908C-762332DE5207}" type="slidenum">
              <a:rPr lang="en-US" smtClean="0">
                <a:solidFill>
                  <a:srgbClr val="D1282E"/>
                </a:solidFill>
              </a:rPr>
              <a:pPr/>
              <a:t>‹#›</a:t>
            </a:fld>
            <a:endParaRPr lang="en-US">
              <a:solidFill>
                <a:srgbClr val="D1282E"/>
              </a:solidFill>
            </a:endParaRPr>
          </a:p>
        </p:txBody>
      </p:sp>
    </p:spTree>
    <p:extLst>
      <p:ext uri="{BB962C8B-B14F-4D97-AF65-F5344CB8AC3E}">
        <p14:creationId xmlns:p14="http://schemas.microsoft.com/office/powerpoint/2010/main" val="25451373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7200" b="0" cap="none"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endParaRPr lang="en-US">
              <a:solidFill>
                <a:srgbClr val="000000"/>
              </a:solidFill>
            </a:endParaRPr>
          </a:p>
        </p:txBody>
      </p:sp>
      <p:sp>
        <p:nvSpPr>
          <p:cNvPr id="8" name="Slide Number Placeholder 7"/>
          <p:cNvSpPr>
            <a:spLocks noGrp="1"/>
          </p:cNvSpPr>
          <p:nvPr>
            <p:ph type="sldNum" sz="quarter" idx="11"/>
          </p:nvPr>
        </p:nvSpPr>
        <p:spPr/>
        <p:txBody>
          <a:bodyPr/>
          <a:lstStyle/>
          <a:p>
            <a:fld id="{F2A70B9C-C57A-3D4C-A52F-B9A7773FFEFE}" type="slidenum">
              <a:rPr lang="en-US" smtClean="0">
                <a:solidFill>
                  <a:srgbClr val="D1282E"/>
                </a:solidFill>
              </a:rPr>
              <a:pPr/>
              <a:t>‹#›</a:t>
            </a:fld>
            <a:endParaRPr lang="en-US">
              <a:solidFill>
                <a:srgbClr val="D1282E"/>
              </a:solidFill>
            </a:endParaRPr>
          </a:p>
        </p:txBody>
      </p:sp>
      <p:sp>
        <p:nvSpPr>
          <p:cNvPr id="9" name="Footer Placeholder 8"/>
          <p:cNvSpPr>
            <a:spLocks noGrp="1"/>
          </p:cNvSpPr>
          <p:nvPr>
            <p:ph type="ftr" sz="quarter" idx="12"/>
          </p:nvPr>
        </p:nvSpPr>
        <p:spPr/>
        <p:txBody>
          <a:bodyPr/>
          <a:lstStyle/>
          <a:p>
            <a:endParaRPr lang="en-US">
              <a:solidFill>
                <a:srgbClr val="000000"/>
              </a:solidFill>
            </a:endParaRPr>
          </a:p>
        </p:txBody>
      </p:sp>
    </p:spTree>
    <p:extLst>
      <p:ext uri="{BB962C8B-B14F-4D97-AF65-F5344CB8AC3E}">
        <p14:creationId xmlns:p14="http://schemas.microsoft.com/office/powerpoint/2010/main" val="13960392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solidFill>
                <a:srgbClr val="000000"/>
              </a:solidFill>
            </a:endParaRPr>
          </a:p>
        </p:txBody>
      </p:sp>
      <p:sp>
        <p:nvSpPr>
          <p:cNvPr id="6" name="Footer Placeholder 5"/>
          <p:cNvSpPr>
            <a:spLocks noGrp="1"/>
          </p:cNvSpPr>
          <p:nvPr>
            <p:ph type="ftr" sz="quarter" idx="11"/>
          </p:nvPr>
        </p:nvSpPr>
        <p:spPr/>
        <p:txBody>
          <a:bodyPr/>
          <a:lstStyle/>
          <a:p>
            <a:endParaRPr lang="en-US">
              <a:solidFill>
                <a:srgbClr val="000000"/>
              </a:solidFill>
            </a:endParaRPr>
          </a:p>
        </p:txBody>
      </p:sp>
      <p:sp>
        <p:nvSpPr>
          <p:cNvPr id="7" name="Slide Number Placeholder 6"/>
          <p:cNvSpPr>
            <a:spLocks noGrp="1"/>
          </p:cNvSpPr>
          <p:nvPr>
            <p:ph type="sldNum" sz="quarter" idx="12"/>
          </p:nvPr>
        </p:nvSpPr>
        <p:spPr/>
        <p:txBody>
          <a:bodyPr/>
          <a:lstStyle/>
          <a:p>
            <a:fld id="{3C6A6ADA-231C-2F4E-9AF9-D7EAFFA7E302}" type="slidenum">
              <a:rPr lang="en-US" smtClean="0">
                <a:solidFill>
                  <a:srgbClr val="D1282E"/>
                </a:solidFill>
              </a:rPr>
              <a:pPr/>
              <a:t>‹#›</a:t>
            </a:fld>
            <a:endParaRPr lang="en-US">
              <a:solidFill>
                <a:srgbClr val="D1282E"/>
              </a:solidFill>
            </a:endParaRPr>
          </a:p>
        </p:txBody>
      </p:sp>
    </p:spTree>
    <p:extLst>
      <p:ext uri="{BB962C8B-B14F-4D97-AF65-F5344CB8AC3E}">
        <p14:creationId xmlns:p14="http://schemas.microsoft.com/office/powerpoint/2010/main" val="15974893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solidFill>
                <a:srgbClr val="000000"/>
              </a:solidFill>
            </a:endParaRPr>
          </a:p>
        </p:txBody>
      </p:sp>
      <p:sp>
        <p:nvSpPr>
          <p:cNvPr id="8" name="Footer Placeholder 7"/>
          <p:cNvSpPr>
            <a:spLocks noGrp="1"/>
          </p:cNvSpPr>
          <p:nvPr>
            <p:ph type="ftr" sz="quarter" idx="11"/>
          </p:nvPr>
        </p:nvSpPr>
        <p:spPr/>
        <p:txBody>
          <a:bodyPr/>
          <a:lstStyle/>
          <a:p>
            <a:endParaRPr lang="en-US">
              <a:solidFill>
                <a:srgbClr val="000000"/>
              </a:solidFill>
            </a:endParaRPr>
          </a:p>
        </p:txBody>
      </p:sp>
      <p:sp>
        <p:nvSpPr>
          <p:cNvPr id="9" name="Slide Number Placeholder 8"/>
          <p:cNvSpPr>
            <a:spLocks noGrp="1"/>
          </p:cNvSpPr>
          <p:nvPr>
            <p:ph type="sldNum" sz="quarter" idx="12"/>
          </p:nvPr>
        </p:nvSpPr>
        <p:spPr/>
        <p:txBody>
          <a:bodyPr/>
          <a:lstStyle/>
          <a:p>
            <a:fld id="{4E0E8C61-63B8-9343-8A74-941ED303D62D}" type="slidenum">
              <a:rPr lang="en-US" smtClean="0">
                <a:solidFill>
                  <a:srgbClr val="D1282E"/>
                </a:solidFill>
              </a:rPr>
              <a:pPr/>
              <a:t>‹#›</a:t>
            </a:fld>
            <a:endParaRPr lang="en-US">
              <a:solidFill>
                <a:srgbClr val="D1282E"/>
              </a:solidFill>
            </a:endParaRPr>
          </a:p>
        </p:txBody>
      </p:sp>
    </p:spTree>
    <p:extLst>
      <p:ext uri="{BB962C8B-B14F-4D97-AF65-F5344CB8AC3E}">
        <p14:creationId xmlns:p14="http://schemas.microsoft.com/office/powerpoint/2010/main" val="4186683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2CA070-D3B8-8C41-9F7B-846270079D77}" type="datetimeFigureOut">
              <a:rPr lang="en-US" smtClean="0">
                <a:uFillTx/>
              </a:rPr>
              <a:t>10/3/17</a:t>
            </a:fld>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68367B37-5408-8848-BA1A-2C039AA52483}" type="slidenum">
              <a:rPr lang="en-US" smtClean="0">
                <a:uFillTx/>
              </a:rPr>
              <a:pPr/>
              <a:t>‹#›</a:t>
            </a:fld>
            <a:endParaRPr lang="en-US">
              <a:uFillTx/>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solidFill>
                <a:srgbClr val="000000"/>
              </a:solidFill>
            </a:endParaRPr>
          </a:p>
        </p:txBody>
      </p:sp>
      <p:sp>
        <p:nvSpPr>
          <p:cNvPr id="4" name="Footer Placeholder 3"/>
          <p:cNvSpPr>
            <a:spLocks noGrp="1"/>
          </p:cNvSpPr>
          <p:nvPr>
            <p:ph type="ftr" sz="quarter" idx="11"/>
          </p:nvPr>
        </p:nvSpPr>
        <p:spPr/>
        <p:txBody>
          <a:bodyPr/>
          <a:lstStyle/>
          <a:p>
            <a:endParaRPr lang="en-US">
              <a:solidFill>
                <a:srgbClr val="000000"/>
              </a:solidFill>
            </a:endParaRPr>
          </a:p>
        </p:txBody>
      </p:sp>
      <p:sp>
        <p:nvSpPr>
          <p:cNvPr id="5" name="Slide Number Placeholder 4"/>
          <p:cNvSpPr>
            <a:spLocks noGrp="1"/>
          </p:cNvSpPr>
          <p:nvPr>
            <p:ph type="sldNum" sz="quarter" idx="12"/>
          </p:nvPr>
        </p:nvSpPr>
        <p:spPr/>
        <p:txBody>
          <a:bodyPr/>
          <a:lstStyle/>
          <a:p>
            <a:fld id="{EA868E83-1B78-5545-806D-587471DC150E}" type="slidenum">
              <a:rPr lang="en-US" smtClean="0">
                <a:solidFill>
                  <a:srgbClr val="D1282E"/>
                </a:solidFill>
              </a:rPr>
              <a:pPr/>
              <a:t>‹#›</a:t>
            </a:fld>
            <a:endParaRPr lang="en-US">
              <a:solidFill>
                <a:srgbClr val="D1282E"/>
              </a:solidFill>
            </a:endParaRPr>
          </a:p>
        </p:txBody>
      </p:sp>
    </p:spTree>
    <p:extLst>
      <p:ext uri="{BB962C8B-B14F-4D97-AF65-F5344CB8AC3E}">
        <p14:creationId xmlns:p14="http://schemas.microsoft.com/office/powerpoint/2010/main" val="32396361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srgbClr val="000000"/>
              </a:solidFill>
            </a:endParaRPr>
          </a:p>
        </p:txBody>
      </p:sp>
      <p:sp>
        <p:nvSpPr>
          <p:cNvPr id="3" name="Footer Placeholder 2"/>
          <p:cNvSpPr>
            <a:spLocks noGrp="1"/>
          </p:cNvSpPr>
          <p:nvPr>
            <p:ph type="ftr" sz="quarter" idx="11"/>
          </p:nvPr>
        </p:nvSpPr>
        <p:spPr/>
        <p:txBody>
          <a:bodyPr/>
          <a:lstStyle/>
          <a:p>
            <a:endParaRPr lang="en-US">
              <a:solidFill>
                <a:srgbClr val="000000"/>
              </a:solidFill>
            </a:endParaRPr>
          </a:p>
        </p:txBody>
      </p:sp>
      <p:sp>
        <p:nvSpPr>
          <p:cNvPr id="4" name="Slide Number Placeholder 3"/>
          <p:cNvSpPr>
            <a:spLocks noGrp="1"/>
          </p:cNvSpPr>
          <p:nvPr>
            <p:ph type="sldNum" sz="quarter" idx="12"/>
          </p:nvPr>
        </p:nvSpPr>
        <p:spPr/>
        <p:txBody>
          <a:bodyPr/>
          <a:lstStyle/>
          <a:p>
            <a:fld id="{8C2624EC-1F17-4A4F-B36C-388417E6C1F2}" type="slidenum">
              <a:rPr lang="en-US" smtClean="0">
                <a:solidFill>
                  <a:srgbClr val="D1282E"/>
                </a:solidFill>
              </a:rPr>
              <a:pPr/>
              <a:t>‹#›</a:t>
            </a:fld>
            <a:endParaRPr lang="en-US">
              <a:solidFill>
                <a:srgbClr val="D1282E"/>
              </a:solidFill>
            </a:endParaRPr>
          </a:p>
        </p:txBody>
      </p:sp>
    </p:spTree>
    <p:extLst>
      <p:ext uri="{BB962C8B-B14F-4D97-AF65-F5344CB8AC3E}">
        <p14:creationId xmlns:p14="http://schemas.microsoft.com/office/powerpoint/2010/main" val="17419760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solidFill>
                <a:srgbClr val="000000"/>
              </a:solidFill>
            </a:endParaRPr>
          </a:p>
        </p:txBody>
      </p:sp>
      <p:sp>
        <p:nvSpPr>
          <p:cNvPr id="6" name="Footer Placeholder 5"/>
          <p:cNvSpPr>
            <a:spLocks noGrp="1"/>
          </p:cNvSpPr>
          <p:nvPr>
            <p:ph type="ftr" sz="quarter" idx="11"/>
          </p:nvPr>
        </p:nvSpPr>
        <p:spPr/>
        <p:txBody>
          <a:bodyPr/>
          <a:lstStyle/>
          <a:p>
            <a:endParaRPr lang="en-US">
              <a:solidFill>
                <a:srgbClr val="000000"/>
              </a:solidFill>
            </a:endParaRPr>
          </a:p>
        </p:txBody>
      </p:sp>
      <p:sp>
        <p:nvSpPr>
          <p:cNvPr id="7" name="Slide Number Placeholder 6"/>
          <p:cNvSpPr>
            <a:spLocks noGrp="1"/>
          </p:cNvSpPr>
          <p:nvPr>
            <p:ph type="sldNum" sz="quarter" idx="12"/>
          </p:nvPr>
        </p:nvSpPr>
        <p:spPr/>
        <p:txBody>
          <a:bodyPr/>
          <a:lstStyle/>
          <a:p>
            <a:fld id="{D421B90F-881D-8344-A850-3DEAE14EA74D}" type="slidenum">
              <a:rPr lang="en-US" smtClean="0">
                <a:solidFill>
                  <a:srgbClr val="D1282E"/>
                </a:solidFill>
              </a:rPr>
              <a:pPr/>
              <a:t>‹#›</a:t>
            </a:fld>
            <a:endParaRPr lang="en-US">
              <a:solidFill>
                <a:srgbClr val="D1282E"/>
              </a:solidFill>
            </a:endParaRPr>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779990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solidFill>
                <a:srgbClr val="000000"/>
              </a:solidFill>
            </a:endParaRPr>
          </a:p>
        </p:txBody>
      </p:sp>
      <p:sp>
        <p:nvSpPr>
          <p:cNvPr id="6" name="Footer Placeholder 5"/>
          <p:cNvSpPr>
            <a:spLocks noGrp="1"/>
          </p:cNvSpPr>
          <p:nvPr>
            <p:ph type="ftr" sz="quarter" idx="11"/>
          </p:nvPr>
        </p:nvSpPr>
        <p:spPr/>
        <p:txBody>
          <a:body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AB3C1ECC-FBA0-9A4B-A4FA-F0062402B84B}" type="slidenum">
              <a:rPr lang="en-US" smtClean="0">
                <a:solidFill>
                  <a:srgbClr val="000000"/>
                </a:solidFill>
              </a:rPr>
              <a:pPr/>
              <a:t>‹#›</a:t>
            </a:fld>
            <a:endParaRPr lang="en-US">
              <a:solidFill>
                <a:srgbClr val="000000"/>
              </a:solidFill>
            </a:endParaRPr>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Tree>
    <p:extLst>
      <p:ext uri="{BB962C8B-B14F-4D97-AF65-F5344CB8AC3E}">
        <p14:creationId xmlns:p14="http://schemas.microsoft.com/office/powerpoint/2010/main" val="2311737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solidFill>
                <a:srgbClr val="000000"/>
              </a:solidFill>
            </a:endParaRPr>
          </a:p>
        </p:txBody>
      </p:sp>
      <p:sp>
        <p:nvSpPr>
          <p:cNvPr id="5" name="Footer Placeholder 4"/>
          <p:cNvSpPr>
            <a:spLocks noGrp="1"/>
          </p:cNvSpPr>
          <p:nvPr>
            <p:ph type="ftr" sz="quarter" idx="11"/>
          </p:nvPr>
        </p:nvSpPr>
        <p:spPr/>
        <p:txBody>
          <a:bodyPr/>
          <a:lstStyle/>
          <a:p>
            <a:endParaRPr lang="en-US">
              <a:solidFill>
                <a:srgbClr val="000000"/>
              </a:solidFill>
            </a:endParaRPr>
          </a:p>
        </p:txBody>
      </p:sp>
      <p:sp>
        <p:nvSpPr>
          <p:cNvPr id="6" name="Slide Number Placeholder 5"/>
          <p:cNvSpPr>
            <a:spLocks noGrp="1"/>
          </p:cNvSpPr>
          <p:nvPr>
            <p:ph type="sldNum" sz="quarter" idx="12"/>
          </p:nvPr>
        </p:nvSpPr>
        <p:spPr/>
        <p:txBody>
          <a:bodyPr/>
          <a:lstStyle/>
          <a:p>
            <a:fld id="{049C0F18-5A12-5C4B-BF6F-8FCDBAC16295}" type="slidenum">
              <a:rPr lang="en-US" smtClean="0">
                <a:solidFill>
                  <a:srgbClr val="D1282E"/>
                </a:solidFill>
              </a:rPr>
              <a:pPr/>
              <a:t>‹#›</a:t>
            </a:fld>
            <a:endParaRPr lang="en-US">
              <a:solidFill>
                <a:srgbClr val="D1282E"/>
              </a:solidFill>
            </a:endParaRPr>
          </a:p>
        </p:txBody>
      </p:sp>
    </p:spTree>
    <p:extLst>
      <p:ext uri="{BB962C8B-B14F-4D97-AF65-F5344CB8AC3E}">
        <p14:creationId xmlns:p14="http://schemas.microsoft.com/office/powerpoint/2010/main" val="256813008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solidFill>
                <a:srgbClr val="000000"/>
              </a:solidFill>
            </a:endParaRPr>
          </a:p>
        </p:txBody>
      </p:sp>
      <p:sp>
        <p:nvSpPr>
          <p:cNvPr id="5" name="Footer Placeholder 4"/>
          <p:cNvSpPr>
            <a:spLocks noGrp="1"/>
          </p:cNvSpPr>
          <p:nvPr>
            <p:ph type="ftr" sz="quarter" idx="11"/>
          </p:nvPr>
        </p:nvSpPr>
        <p:spPr/>
        <p:txBody>
          <a:bodyPr/>
          <a:lstStyle/>
          <a:p>
            <a:endParaRPr lang="en-US">
              <a:solidFill>
                <a:srgbClr val="000000"/>
              </a:solidFill>
            </a:endParaRPr>
          </a:p>
        </p:txBody>
      </p:sp>
      <p:sp>
        <p:nvSpPr>
          <p:cNvPr id="6" name="Slide Number Placeholder 5"/>
          <p:cNvSpPr>
            <a:spLocks noGrp="1"/>
          </p:cNvSpPr>
          <p:nvPr>
            <p:ph type="sldNum" sz="quarter" idx="12"/>
          </p:nvPr>
        </p:nvSpPr>
        <p:spPr/>
        <p:txBody>
          <a:bodyPr/>
          <a:lstStyle/>
          <a:p>
            <a:fld id="{174F3DA3-7DD5-E94E-9F4F-2E9AF0C8182C}" type="slidenum">
              <a:rPr lang="en-US" smtClean="0">
                <a:solidFill>
                  <a:srgbClr val="D1282E"/>
                </a:solidFill>
              </a:rPr>
              <a:pPr/>
              <a:t>‹#›</a:t>
            </a:fld>
            <a:endParaRPr lang="en-US">
              <a:solidFill>
                <a:srgbClr val="D1282E"/>
              </a:solidFill>
            </a:endParaRPr>
          </a:p>
        </p:txBody>
      </p:sp>
    </p:spTree>
    <p:extLst>
      <p:ext uri="{BB962C8B-B14F-4D97-AF65-F5344CB8AC3E}">
        <p14:creationId xmlns:p14="http://schemas.microsoft.com/office/powerpoint/2010/main" val="105942196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6" name="Text Placeholder 2"/>
          <p:cNvSpPr>
            <a:spLocks noGrp="1"/>
          </p:cNvSpPr>
          <p:nvPr>
            <p:ph idx="1"/>
          </p:nvPr>
        </p:nvSpPr>
        <p:spPr>
          <a:xfrm>
            <a:off x="457200" y="1619253"/>
            <a:ext cx="8229600" cy="3952875"/>
          </a:xfrm>
          <a:prstGeom prst="rect">
            <a:avLst/>
          </a:prstGeom>
        </p:spPr>
        <p:txBody>
          <a:bodyPr vert="horz" lIns="91440" tIns="45720" rIns="91440" bIns="45720" rtlCol="0">
            <a:normAutofit/>
          </a:bodyPr>
          <a:lstStyle>
            <a:lvl1pPr>
              <a:buClr>
                <a:schemeClr val="bg1">
                  <a:lumMod val="50000"/>
                </a:schemeClr>
              </a:buClr>
              <a:defRPr sz="2200">
                <a:solidFill>
                  <a:srgbClr val="000000"/>
                </a:solidFill>
                <a:latin typeface="Helvetica" pitchFamily="34" charset="0"/>
                <a:cs typeface="Helvetica" pitchFamily="34" charset="0"/>
              </a:defRPr>
            </a:lvl1pPr>
            <a:lvl2pPr>
              <a:buClr>
                <a:schemeClr val="bg1">
                  <a:lumMod val="50000"/>
                </a:schemeClr>
              </a:buClr>
              <a:defRPr sz="1900">
                <a:solidFill>
                  <a:srgbClr val="000000"/>
                </a:solidFill>
                <a:latin typeface="Helvetica" pitchFamily="34" charset="0"/>
                <a:cs typeface="Helvetica" pitchFamily="34" charset="0"/>
              </a:defRPr>
            </a:lvl2pPr>
            <a:lvl3pPr>
              <a:buClr>
                <a:schemeClr val="bg1">
                  <a:lumMod val="50000"/>
                </a:schemeClr>
              </a:buClr>
              <a:defRPr sz="1700">
                <a:solidFill>
                  <a:srgbClr val="000000"/>
                </a:solidFill>
                <a:latin typeface="Helvetica" pitchFamily="34" charset="0"/>
                <a:cs typeface="Helvetica" pitchFamily="34" charset="0"/>
              </a:defRPr>
            </a:lvl3pPr>
            <a:lvl4pPr>
              <a:buClr>
                <a:schemeClr val="bg1">
                  <a:lumMod val="50000"/>
                </a:schemeClr>
              </a:buClr>
              <a:defRPr sz="1500">
                <a:solidFill>
                  <a:srgbClr val="000000"/>
                </a:solidFill>
                <a:latin typeface="Helvetica" pitchFamily="34" charset="0"/>
                <a:cs typeface="Helvetica" pitchFamily="34" charset="0"/>
              </a:defRPr>
            </a:lvl4pPr>
            <a:lvl5pPr>
              <a:buClr>
                <a:schemeClr val="bg1">
                  <a:lumMod val="50000"/>
                </a:schemeClr>
              </a:buClr>
              <a:defRPr sz="1500" b="0">
                <a:solidFill>
                  <a:srgbClr val="000000"/>
                </a:solidFill>
                <a:latin typeface="Helvetica" pitchFamily="34" charset="0"/>
                <a:cs typeface="Helvetica" pitchFamily="34" charset="0"/>
              </a:defRPr>
            </a:lvl5pPr>
            <a:lvl6pPr marL="2514600" indent="-228600">
              <a:buClr>
                <a:schemeClr val="bg1">
                  <a:lumMod val="50000"/>
                </a:schemeClr>
              </a:buClr>
              <a:buFont typeface="Wingdings" pitchFamily="2" charset="2"/>
              <a:buChar char="§"/>
              <a:defRPr sz="1500" b="0">
                <a:solidFill>
                  <a:srgbClr val="000000"/>
                </a:solidFill>
                <a:latin typeface="Helvetica" pitchFamily="34" charset="0"/>
                <a:cs typeface="Helvetica" pitchFamily="34" charset="0"/>
              </a:defRPr>
            </a:lvl6pPr>
            <a:lvl7pPr marL="2971800" indent="-228600">
              <a:buClr>
                <a:schemeClr val="bg1">
                  <a:lumMod val="50000"/>
                </a:schemeClr>
              </a:buClr>
              <a:buFont typeface="Wingdings" pitchFamily="2" charset="2"/>
              <a:buChar char="§"/>
              <a:defRPr sz="1500" b="0">
                <a:solidFill>
                  <a:srgbClr val="000000"/>
                </a:solidFill>
                <a:latin typeface="Helvetica" pitchFamily="34" charset="0"/>
                <a:cs typeface="Helvetica" pitchFamily="34" charset="0"/>
              </a:defRPr>
            </a:lvl7pPr>
            <a:lvl8pPr marL="3429000" indent="-228600">
              <a:buClr>
                <a:schemeClr val="bg1">
                  <a:lumMod val="50000"/>
                </a:schemeClr>
              </a:buClr>
              <a:buFont typeface="Wingdings" pitchFamily="2" charset="2"/>
              <a:buChar char="§"/>
              <a:defRPr sz="1500" b="0">
                <a:solidFill>
                  <a:srgbClr val="000000"/>
                </a:solidFill>
                <a:latin typeface="Helvetica" pitchFamily="34" charset="0"/>
                <a:cs typeface="Helvetica" pitchFamily="34" charset="0"/>
              </a:defRPr>
            </a:lvl8pPr>
            <a:lvl9pPr marL="3657600" indent="0">
              <a:buNone/>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a:xfrm>
            <a:off x="457200" y="407989"/>
            <a:ext cx="8229600" cy="868363"/>
          </a:xfrm>
          <a:effectLst/>
        </p:spPr>
        <p:txBody>
          <a:bodyPr>
            <a:normAutofit/>
          </a:bodyPr>
          <a:lstStyle>
            <a:lvl1pPr>
              <a:defRPr sz="2400" b="1">
                <a:solidFill>
                  <a:srgbClr val="000000"/>
                </a:solidFill>
                <a:effectLst/>
              </a:defRPr>
            </a:lvl1pPr>
          </a:lstStyle>
          <a:p>
            <a:r>
              <a:rPr lang="en-US" dirty="0"/>
              <a:t>Click to add title</a:t>
            </a:r>
          </a:p>
        </p:txBody>
      </p:sp>
      <p:sp>
        <p:nvSpPr>
          <p:cNvPr id="7" name="Line 10"/>
          <p:cNvSpPr>
            <a:spLocks noChangeShapeType="1"/>
          </p:cNvSpPr>
          <p:nvPr/>
        </p:nvSpPr>
        <p:spPr bwMode="auto">
          <a:xfrm>
            <a:off x="561975" y="1143000"/>
            <a:ext cx="7772400" cy="0"/>
          </a:xfrm>
          <a:prstGeom prst="line">
            <a:avLst/>
          </a:prstGeom>
          <a:noFill/>
          <a:ln w="12700">
            <a:solidFill>
              <a:srgbClr val="404040"/>
            </a:solidFill>
            <a:prstDash val="sysDot"/>
            <a:round/>
            <a:headEnd/>
            <a:tailEnd/>
          </a:ln>
          <a:extLst>
            <a:ext uri="{909E8E84-426E-40dd-AFC4-6F175D3DCCD1}">
              <a14:hiddenFill xmlns="" xmlns:a14="http://schemas.microsoft.com/office/drawing/2010/main">
                <a:noFill/>
              </a14:hiddenFill>
            </a:ext>
          </a:extLst>
        </p:spPr>
        <p:txBody>
          <a:bodyPr wrap="none" anchor="ctr"/>
          <a:lstStyle/>
          <a:p>
            <a:endParaRPr lang="en-US">
              <a:solidFill>
                <a:srgbClr val="000000"/>
              </a:solidFill>
            </a:endParaRPr>
          </a:p>
        </p:txBody>
      </p:sp>
    </p:spTree>
    <p:extLst>
      <p:ext uri="{BB962C8B-B14F-4D97-AF65-F5344CB8AC3E}">
        <p14:creationId xmlns:p14="http://schemas.microsoft.com/office/powerpoint/2010/main" val="99749424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69900" y="228600"/>
            <a:ext cx="8153400" cy="685800"/>
          </a:xfrm>
        </p:spPr>
        <p:txBody>
          <a:bodyPr/>
          <a:lstStyle/>
          <a:p>
            <a:r>
              <a:rPr lang="en-US"/>
              <a:t>Click to edit Master title style</a:t>
            </a:r>
          </a:p>
        </p:txBody>
      </p:sp>
      <p:sp>
        <p:nvSpPr>
          <p:cNvPr id="3" name="Table Placeholder 2"/>
          <p:cNvSpPr>
            <a:spLocks noGrp="1"/>
          </p:cNvSpPr>
          <p:nvPr>
            <p:ph type="tbl" idx="1"/>
          </p:nvPr>
        </p:nvSpPr>
        <p:spPr>
          <a:xfrm>
            <a:off x="457200" y="1295400"/>
            <a:ext cx="8178800" cy="4762500"/>
          </a:xfrm>
        </p:spPr>
        <p:txBody>
          <a:bodyPr/>
          <a:lstStyle/>
          <a:p>
            <a:pPr lvl="0"/>
            <a:r>
              <a:rPr lang="en-US" noProof="0"/>
              <a:t>Click icon to add table</a:t>
            </a:r>
          </a:p>
        </p:txBody>
      </p:sp>
      <p:sp>
        <p:nvSpPr>
          <p:cNvPr id="4" name="Rectangle 4"/>
          <p:cNvSpPr>
            <a:spLocks noGrp="1" noChangeArrowheads="1"/>
          </p:cNvSpPr>
          <p:nvPr>
            <p:ph type="dt" sz="half" idx="10"/>
          </p:nvPr>
        </p:nvSpPr>
        <p:spPr>
          <a:ln/>
        </p:spPr>
        <p:txBody>
          <a:bodyPr/>
          <a:lstStyle>
            <a:lvl1pPr>
              <a:defRPr/>
            </a:lvl1pPr>
          </a:lstStyle>
          <a:p>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450DF0C5-07C2-9C40-92E3-D1200EA5F8AC}" type="slidenum">
              <a:rPr lang="en-US" smtClean="0">
                <a:solidFill>
                  <a:srgbClr val="D1282E"/>
                </a:solidFill>
              </a:rPr>
              <a:pPr/>
              <a:t>‹#›</a:t>
            </a:fld>
            <a:endParaRPr lang="en-US">
              <a:solidFill>
                <a:srgbClr val="D1282E"/>
              </a:solidFill>
            </a:endParaRPr>
          </a:p>
        </p:txBody>
      </p:sp>
    </p:spTree>
    <p:extLst>
      <p:ext uri="{BB962C8B-B14F-4D97-AF65-F5344CB8AC3E}">
        <p14:creationId xmlns:p14="http://schemas.microsoft.com/office/powerpoint/2010/main" val="1535096645"/>
      </p:ext>
    </p:extLst>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 and Text">
    <p:spTree>
      <p:nvGrpSpPr>
        <p:cNvPr id="1" name=""/>
        <p:cNvGrpSpPr/>
        <p:nvPr/>
      </p:nvGrpSpPr>
      <p:grpSpPr>
        <a:xfrm>
          <a:off x="0" y="0"/>
          <a:ext cx="0" cy="0"/>
          <a:chOff x="0" y="0"/>
          <a:chExt cx="0" cy="0"/>
        </a:xfrm>
      </p:grpSpPr>
      <p:sp>
        <p:nvSpPr>
          <p:cNvPr id="6" name="Text Placeholder 2"/>
          <p:cNvSpPr>
            <a:spLocks noGrp="1"/>
          </p:cNvSpPr>
          <p:nvPr>
            <p:ph idx="1"/>
          </p:nvPr>
        </p:nvSpPr>
        <p:spPr>
          <a:xfrm>
            <a:off x="457200" y="1619253"/>
            <a:ext cx="8229600" cy="3952875"/>
          </a:xfrm>
          <a:prstGeom prst="rect">
            <a:avLst/>
          </a:prstGeom>
        </p:spPr>
        <p:txBody>
          <a:bodyPr vert="horz" lIns="91440" tIns="45720" rIns="91440" bIns="45720" rtlCol="0">
            <a:normAutofit/>
          </a:bodyPr>
          <a:lstStyle>
            <a:lvl1pPr>
              <a:buClr>
                <a:schemeClr val="bg1">
                  <a:lumMod val="50000"/>
                </a:schemeClr>
              </a:buClr>
              <a:defRPr sz="2200">
                <a:solidFill>
                  <a:srgbClr val="000000"/>
                </a:solidFill>
                <a:latin typeface="Helvetica" pitchFamily="34" charset="0"/>
                <a:cs typeface="Helvetica" pitchFamily="34" charset="0"/>
              </a:defRPr>
            </a:lvl1pPr>
            <a:lvl2pPr>
              <a:buClr>
                <a:schemeClr val="bg1">
                  <a:lumMod val="50000"/>
                </a:schemeClr>
              </a:buClr>
              <a:defRPr sz="1900">
                <a:solidFill>
                  <a:srgbClr val="000000"/>
                </a:solidFill>
                <a:latin typeface="Helvetica" pitchFamily="34" charset="0"/>
                <a:cs typeface="Helvetica" pitchFamily="34" charset="0"/>
              </a:defRPr>
            </a:lvl2pPr>
            <a:lvl3pPr>
              <a:buClr>
                <a:schemeClr val="bg1">
                  <a:lumMod val="50000"/>
                </a:schemeClr>
              </a:buClr>
              <a:defRPr sz="1700">
                <a:solidFill>
                  <a:srgbClr val="000000"/>
                </a:solidFill>
                <a:latin typeface="Helvetica" pitchFamily="34" charset="0"/>
                <a:cs typeface="Helvetica" pitchFamily="34" charset="0"/>
              </a:defRPr>
            </a:lvl3pPr>
            <a:lvl4pPr>
              <a:buClr>
                <a:schemeClr val="bg1">
                  <a:lumMod val="50000"/>
                </a:schemeClr>
              </a:buClr>
              <a:defRPr sz="1500">
                <a:solidFill>
                  <a:srgbClr val="000000"/>
                </a:solidFill>
                <a:latin typeface="Helvetica" pitchFamily="34" charset="0"/>
                <a:cs typeface="Helvetica" pitchFamily="34" charset="0"/>
              </a:defRPr>
            </a:lvl4pPr>
            <a:lvl5pPr>
              <a:buClr>
                <a:schemeClr val="bg1">
                  <a:lumMod val="50000"/>
                </a:schemeClr>
              </a:buClr>
              <a:defRPr sz="1500" b="0">
                <a:solidFill>
                  <a:srgbClr val="000000"/>
                </a:solidFill>
                <a:latin typeface="Helvetica" pitchFamily="34" charset="0"/>
                <a:cs typeface="Helvetica" pitchFamily="34" charset="0"/>
              </a:defRPr>
            </a:lvl5pPr>
            <a:lvl6pPr marL="2514600" indent="-228600">
              <a:buClr>
                <a:schemeClr val="bg1">
                  <a:lumMod val="50000"/>
                </a:schemeClr>
              </a:buClr>
              <a:buFont typeface="Wingdings" pitchFamily="2" charset="2"/>
              <a:buChar char="§"/>
              <a:defRPr sz="1500" b="0">
                <a:solidFill>
                  <a:srgbClr val="000000"/>
                </a:solidFill>
                <a:latin typeface="Helvetica" pitchFamily="34" charset="0"/>
                <a:cs typeface="Helvetica" pitchFamily="34" charset="0"/>
              </a:defRPr>
            </a:lvl6pPr>
            <a:lvl7pPr marL="2971800" indent="-228600">
              <a:buClr>
                <a:schemeClr val="bg1">
                  <a:lumMod val="50000"/>
                </a:schemeClr>
              </a:buClr>
              <a:buFont typeface="Wingdings" pitchFamily="2" charset="2"/>
              <a:buChar char="§"/>
              <a:defRPr sz="1500" b="0">
                <a:solidFill>
                  <a:srgbClr val="000000"/>
                </a:solidFill>
                <a:latin typeface="Helvetica" pitchFamily="34" charset="0"/>
                <a:cs typeface="Helvetica" pitchFamily="34" charset="0"/>
              </a:defRPr>
            </a:lvl7pPr>
            <a:lvl8pPr marL="3429000" indent="-228600">
              <a:buClr>
                <a:schemeClr val="bg1">
                  <a:lumMod val="50000"/>
                </a:schemeClr>
              </a:buClr>
              <a:buFont typeface="Wingdings" pitchFamily="2" charset="2"/>
              <a:buChar char="§"/>
              <a:defRPr sz="1500" b="0">
                <a:solidFill>
                  <a:srgbClr val="000000"/>
                </a:solidFill>
                <a:latin typeface="Helvetica" pitchFamily="34" charset="0"/>
                <a:cs typeface="Helvetica" pitchFamily="34" charset="0"/>
              </a:defRPr>
            </a:lvl8pPr>
            <a:lvl9pPr marL="3657600" indent="0">
              <a:buNone/>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a:xfrm>
            <a:off x="457200" y="407989"/>
            <a:ext cx="8229600" cy="868363"/>
          </a:xfrm>
          <a:effectLst/>
        </p:spPr>
        <p:txBody>
          <a:bodyPr>
            <a:normAutofit/>
          </a:bodyPr>
          <a:lstStyle>
            <a:lvl1pPr>
              <a:defRPr sz="2400" b="1">
                <a:solidFill>
                  <a:srgbClr val="000000"/>
                </a:solidFill>
                <a:effectLst/>
              </a:defRPr>
            </a:lvl1pPr>
          </a:lstStyle>
          <a:p>
            <a:r>
              <a:rPr lang="en-US" dirty="0"/>
              <a:t>Click to add title</a:t>
            </a:r>
          </a:p>
        </p:txBody>
      </p:sp>
      <p:sp>
        <p:nvSpPr>
          <p:cNvPr id="7" name="Line 10"/>
          <p:cNvSpPr>
            <a:spLocks noChangeShapeType="1"/>
          </p:cNvSpPr>
          <p:nvPr userDrawn="1"/>
        </p:nvSpPr>
        <p:spPr bwMode="auto">
          <a:xfrm>
            <a:off x="561975" y="1143000"/>
            <a:ext cx="7772400" cy="0"/>
          </a:xfrm>
          <a:prstGeom prst="line">
            <a:avLst/>
          </a:prstGeom>
          <a:noFill/>
          <a:ln w="12700">
            <a:solidFill>
              <a:srgbClr val="404040"/>
            </a:solidFill>
            <a:prstDash val="sysDot"/>
            <a:round/>
            <a:headEnd/>
            <a:tailEnd/>
          </a:ln>
          <a:extLst>
            <a:ext uri="{909E8E84-426E-40dd-AFC4-6F175D3DCCD1}">
              <a14:hiddenFill xmlns="" xmlns:a14="http://schemas.microsoft.com/office/drawing/2010/main">
                <a:noFill/>
              </a14:hiddenFill>
            </a:ext>
          </a:extLst>
        </p:spPr>
        <p:txBody>
          <a:bodyPr wrap="none" anchor="ctr"/>
          <a:lstStyle/>
          <a:p>
            <a:endParaRPr lang="en-US">
              <a:solidFill>
                <a:srgbClr val="000000"/>
              </a:solidFill>
            </a:endParaRPr>
          </a:p>
        </p:txBody>
      </p:sp>
    </p:spTree>
    <p:extLst>
      <p:ext uri="{BB962C8B-B14F-4D97-AF65-F5344CB8AC3E}">
        <p14:creationId xmlns:p14="http://schemas.microsoft.com/office/powerpoint/2010/main" val="1059406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7200" b="0" cap="none"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28E80666-FB37-4B36-9149-507F3B0178E3}" type="datetimeFigureOut">
              <a:rPr lang="en-US" smtClean="0">
                <a:uFillTx/>
              </a:rPr>
              <a:pPr/>
              <a:t>10/3/17</a:t>
            </a:fld>
            <a:endParaRPr lang="en-US">
              <a:uFillTx/>
            </a:endParaRPr>
          </a:p>
        </p:txBody>
      </p:sp>
      <p:sp>
        <p:nvSpPr>
          <p:cNvPr id="8" name="Slide Number Placeholder 7"/>
          <p:cNvSpPr>
            <a:spLocks noGrp="1"/>
          </p:cNvSpPr>
          <p:nvPr>
            <p:ph type="sldNum" sz="quarter" idx="11"/>
          </p:nvPr>
        </p:nvSpPr>
        <p:spPr/>
        <p:txBody>
          <a:bodyPr/>
          <a:lstStyle/>
          <a:p>
            <a:fld id="{D7E63A33-8271-4DD0-9C48-789913D7C115}" type="slidenum">
              <a:rPr lang="en-US" smtClean="0">
                <a:uFillTx/>
              </a:rPr>
              <a:pPr/>
              <a:t>‹#›</a:t>
            </a:fld>
            <a:endParaRPr lang="en-US">
              <a:uFillTx/>
            </a:endParaRPr>
          </a:p>
        </p:txBody>
      </p:sp>
      <p:sp>
        <p:nvSpPr>
          <p:cNvPr id="9" name="Footer Placeholder 8"/>
          <p:cNvSpPr>
            <a:spLocks noGrp="1"/>
          </p:cNvSpPr>
          <p:nvPr>
            <p:ph type="ftr" sz="quarter" idx="12"/>
          </p:nvPr>
        </p:nvSpPr>
        <p:spPr/>
        <p:txBody>
          <a:bodyPr/>
          <a:lstStyle/>
          <a:p>
            <a:endParaRPr lang="en-US">
              <a:uFillTx/>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2CA070-D3B8-8C41-9F7B-846270079D77}" type="datetimeFigureOut">
              <a:rPr lang="en-US" smtClean="0">
                <a:uFillTx/>
              </a:rPr>
              <a:t>10/3/17</a:t>
            </a:fld>
            <a:endParaRPr lang="en-US">
              <a:uFillTx/>
            </a:endParaRPr>
          </a:p>
        </p:txBody>
      </p:sp>
      <p:sp>
        <p:nvSpPr>
          <p:cNvPr id="6" name="Footer Placeholder 5"/>
          <p:cNvSpPr>
            <a:spLocks noGrp="1"/>
          </p:cNvSpPr>
          <p:nvPr>
            <p:ph type="ftr" sz="quarter" idx="11"/>
          </p:nvPr>
        </p:nvSpPr>
        <p:spPr/>
        <p:txBody>
          <a:bodyPr/>
          <a:lstStyle/>
          <a:p>
            <a:endParaRPr lang="en-US">
              <a:uFillTx/>
            </a:endParaRPr>
          </a:p>
        </p:txBody>
      </p:sp>
      <p:sp>
        <p:nvSpPr>
          <p:cNvPr id="7" name="Slide Number Placeholder 6"/>
          <p:cNvSpPr>
            <a:spLocks noGrp="1"/>
          </p:cNvSpPr>
          <p:nvPr>
            <p:ph type="sldNum" sz="quarter" idx="12"/>
          </p:nvPr>
        </p:nvSpPr>
        <p:spPr/>
        <p:txBody>
          <a:bodyPr/>
          <a:lstStyle/>
          <a:p>
            <a:fld id="{601BB6B3-B3F2-794E-9B60-14E896EAF3B8}" type="slidenum">
              <a:rPr lang="en-US" smtClean="0">
                <a:uFillTx/>
              </a:rPr>
              <a:pPr/>
              <a:t>‹#›</a:t>
            </a:fld>
            <a:endParaRPr lang="en-US">
              <a:uFillTx/>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2CA070-D3B8-8C41-9F7B-846270079D77}" type="datetimeFigureOut">
              <a:rPr lang="en-US" smtClean="0">
                <a:uFillTx/>
              </a:rPr>
              <a:t>10/3/17</a:t>
            </a:fld>
            <a:endParaRPr lang="en-US">
              <a:uFillTx/>
            </a:endParaRPr>
          </a:p>
        </p:txBody>
      </p:sp>
      <p:sp>
        <p:nvSpPr>
          <p:cNvPr id="8" name="Footer Placeholder 7"/>
          <p:cNvSpPr>
            <a:spLocks noGrp="1"/>
          </p:cNvSpPr>
          <p:nvPr>
            <p:ph type="ftr" sz="quarter" idx="11"/>
          </p:nvPr>
        </p:nvSpPr>
        <p:spPr/>
        <p:txBody>
          <a:bodyPr/>
          <a:lstStyle/>
          <a:p>
            <a:endParaRPr lang="en-US">
              <a:uFillTx/>
            </a:endParaRPr>
          </a:p>
        </p:txBody>
      </p:sp>
      <p:sp>
        <p:nvSpPr>
          <p:cNvPr id="9" name="Slide Number Placeholder 8"/>
          <p:cNvSpPr>
            <a:spLocks noGrp="1"/>
          </p:cNvSpPr>
          <p:nvPr>
            <p:ph type="sldNum" sz="quarter" idx="12"/>
          </p:nvPr>
        </p:nvSpPr>
        <p:spPr/>
        <p:txBody>
          <a:bodyPr/>
          <a:lstStyle/>
          <a:p>
            <a:fld id="{7338F6DD-179E-DC4B-8B1C-27FA5FCA25A1}" type="slidenum">
              <a:rPr lang="en-US" smtClean="0">
                <a:uFillTx/>
              </a:rPr>
              <a:pPr/>
              <a:t>‹#›</a:t>
            </a:fld>
            <a:endParaRPr lang="en-US">
              <a:uFillTx/>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12CA070-D3B8-8C41-9F7B-846270079D77}" type="datetimeFigureOut">
              <a:rPr lang="en-US" smtClean="0">
                <a:uFillTx/>
              </a:rPr>
              <a:t>10/3/17</a:t>
            </a:fld>
            <a:endParaRPr lang="en-US">
              <a:uFillTx/>
            </a:endParaRPr>
          </a:p>
        </p:txBody>
      </p:sp>
      <p:sp>
        <p:nvSpPr>
          <p:cNvPr id="4" name="Footer Placeholder 3"/>
          <p:cNvSpPr>
            <a:spLocks noGrp="1"/>
          </p:cNvSpPr>
          <p:nvPr>
            <p:ph type="ftr" sz="quarter" idx="11"/>
          </p:nvPr>
        </p:nvSpPr>
        <p:spPr/>
        <p:txBody>
          <a:bodyPr/>
          <a:lstStyle/>
          <a:p>
            <a:endParaRPr lang="en-US" dirty="0">
              <a:uFillTx/>
            </a:endParaRPr>
          </a:p>
        </p:txBody>
      </p:sp>
      <p:sp>
        <p:nvSpPr>
          <p:cNvPr id="5" name="Slide Number Placeholder 4"/>
          <p:cNvSpPr>
            <a:spLocks noGrp="1"/>
          </p:cNvSpPr>
          <p:nvPr>
            <p:ph type="sldNum" sz="quarter" idx="12"/>
          </p:nvPr>
        </p:nvSpPr>
        <p:spPr/>
        <p:txBody>
          <a:bodyPr/>
          <a:lstStyle/>
          <a:p>
            <a:fld id="{2CDE31AB-598E-8442-AB54-6D4D86C0F604}" type="slidenum">
              <a:rPr lang="en-US" smtClean="0">
                <a:uFillTx/>
              </a:rPr>
              <a:pPr/>
              <a:t>‹#›</a:t>
            </a:fld>
            <a:endParaRPr lang="en-US">
              <a:uFillTx/>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2CA070-D3B8-8C41-9F7B-846270079D77}" type="datetimeFigureOut">
              <a:rPr lang="en-US" smtClean="0">
                <a:uFillTx/>
              </a:rPr>
              <a:t>10/3/17</a:t>
            </a:fld>
            <a:endParaRPr lang="en-US">
              <a:uFillTx/>
            </a:endParaRPr>
          </a:p>
        </p:txBody>
      </p:sp>
      <p:sp>
        <p:nvSpPr>
          <p:cNvPr id="3" name="Footer Placeholder 2"/>
          <p:cNvSpPr>
            <a:spLocks noGrp="1"/>
          </p:cNvSpPr>
          <p:nvPr>
            <p:ph type="ftr" sz="quarter" idx="11"/>
          </p:nvPr>
        </p:nvSpPr>
        <p:spPr/>
        <p:txBody>
          <a:bodyPr/>
          <a:lstStyle/>
          <a:p>
            <a:endParaRPr lang="en-US">
              <a:uFillTx/>
            </a:endParaRPr>
          </a:p>
        </p:txBody>
      </p:sp>
      <p:sp>
        <p:nvSpPr>
          <p:cNvPr id="4" name="Slide Number Placeholder 3"/>
          <p:cNvSpPr>
            <a:spLocks noGrp="1"/>
          </p:cNvSpPr>
          <p:nvPr>
            <p:ph type="sldNum" sz="quarter" idx="12"/>
          </p:nvPr>
        </p:nvSpPr>
        <p:spPr/>
        <p:txBody>
          <a:bodyPr/>
          <a:lstStyle/>
          <a:p>
            <a:fld id="{5BC86CDD-3BFB-4F4C-AD12-21A48E6304AF}" type="slidenum">
              <a:rPr lang="en-US" smtClean="0">
                <a:uFillTx/>
              </a:rPr>
              <a:pPr/>
              <a:t>‹#›</a:t>
            </a:fld>
            <a:endParaRPr lang="en-US">
              <a:uFillTx/>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2CA070-D3B8-8C41-9F7B-846270079D77}" type="datetimeFigureOut">
              <a:rPr lang="en-US" smtClean="0">
                <a:uFillTx/>
              </a:rPr>
              <a:t>10/3/17</a:t>
            </a:fld>
            <a:endParaRPr lang="en-US">
              <a:uFillTx/>
            </a:endParaRPr>
          </a:p>
        </p:txBody>
      </p:sp>
      <p:sp>
        <p:nvSpPr>
          <p:cNvPr id="6" name="Footer Placeholder 5"/>
          <p:cNvSpPr>
            <a:spLocks noGrp="1"/>
          </p:cNvSpPr>
          <p:nvPr>
            <p:ph type="ftr" sz="quarter" idx="11"/>
          </p:nvPr>
        </p:nvSpPr>
        <p:spPr/>
        <p:txBody>
          <a:bodyPr/>
          <a:lstStyle/>
          <a:p>
            <a:endParaRPr lang="en-US" dirty="0">
              <a:uFillTx/>
            </a:endParaRPr>
          </a:p>
        </p:txBody>
      </p:sp>
      <p:sp>
        <p:nvSpPr>
          <p:cNvPr id="7" name="Slide Number Placeholder 6"/>
          <p:cNvSpPr>
            <a:spLocks noGrp="1"/>
          </p:cNvSpPr>
          <p:nvPr>
            <p:ph type="sldNum" sz="quarter" idx="12"/>
          </p:nvPr>
        </p:nvSpPr>
        <p:spPr/>
        <p:txBody>
          <a:bodyPr/>
          <a:lstStyle/>
          <a:p>
            <a:fld id="{2754ED01-E2A0-4C1E-8E21-014B99041579}" type="slidenum">
              <a:rPr lang="en-US" smtClean="0">
                <a:uFillTx/>
              </a:rPr>
              <a:pPr/>
              <a:t>‹#›</a:t>
            </a:fld>
            <a:endParaRPr lang="en-US" dirty="0">
              <a:uFillTx/>
            </a:endParaRPr>
          </a:p>
        </p:txBody>
      </p:sp>
      <p:sp>
        <p:nvSpPr>
          <p:cNvPr id="8" name="Title 7"/>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2CA070-D3B8-8C41-9F7B-846270079D77}" type="datetimeFigureOut">
              <a:rPr lang="en-US" smtClean="0">
                <a:uFillTx/>
              </a:rPr>
              <a:t>10/3/17</a:t>
            </a:fld>
            <a:endParaRPr lang="en-US">
              <a:uFillTx/>
            </a:endParaRPr>
          </a:p>
        </p:txBody>
      </p:sp>
      <p:sp>
        <p:nvSpPr>
          <p:cNvPr id="6" name="Footer Placeholder 5"/>
          <p:cNvSpPr>
            <a:spLocks noGrp="1"/>
          </p:cNvSpPr>
          <p:nvPr>
            <p:ph type="ftr" sz="quarter" idx="11"/>
          </p:nvPr>
        </p:nvSpPr>
        <p:spPr/>
        <p:txBody>
          <a:bodyPr/>
          <a:lstStyle/>
          <a:p>
            <a:endParaRPr lang="en-US" dirty="0">
              <a:uFillTx/>
            </a:endParaRPr>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99E5E15B-D66F-FA45-881E-55A052CF3A21}" type="slidenum">
              <a:rPr lang="en-US" smtClean="0">
                <a:uFillTx/>
              </a:rPr>
              <a:pPr/>
              <a:t>‹#›</a:t>
            </a:fld>
            <a:endParaRPr lang="en-US">
              <a:uFillTx/>
            </a:endParaRPr>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65047"/>
            <a:ext cx="7754368" cy="72264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942120D2-3948-4F8F-BE5D-E7E7D97880B2}" type="datetime4">
              <a:rPr lang="en-US" smtClean="0"/>
              <a:pPr/>
              <a:t>October 3, 2017</a:t>
            </a:fld>
            <a:endParaRPr lang="en-US" dirty="0" err="1"/>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US">
                <a:uFillTx/>
              </a:rPr>
              <a:t>CSCI561 FALL 2014 Discussion  </a:t>
            </a:r>
            <a:endParaRPr lang="en-US" dirty="0">
              <a:uFillTx/>
            </a:endParaRPr>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560FE452-C703-584A-BEE3-46230073E6B1}" type="slidenum">
              <a:rPr lang="en-US" smtClean="0">
                <a:uFillTx/>
              </a:rPr>
              <a:pPr/>
              <a:t>‹#›</a:t>
            </a:fld>
            <a:endParaRPr lang="en-US">
              <a:uFillTx/>
            </a:endParaRPr>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Lst>
  <p:hf hdr="0" dt="0"/>
  <p:txStyles>
    <p:titleStyle>
      <a:lvl1pPr algn="l" defTabSz="914400" rtl="0" eaLnBrk="1" latinLnBrk="0" hangingPunct="1">
        <a:spcBef>
          <a:spcPct val="0"/>
        </a:spcBef>
        <a:buNone/>
        <a:defRPr sz="3600" b="0" i="0" kern="1200" cap="none" spc="-60" baseline="0">
          <a:solidFill>
            <a:schemeClr val="tx2"/>
          </a:solidFill>
          <a:effectLst/>
          <a:latin typeface="Arial Black"/>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4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endParaRPr lang="en-US">
              <a:solidFill>
                <a:srgbClr val="000000"/>
              </a:solidFill>
            </a:endParaRPr>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a:solidFill>
                <a:srgbClr val="000000"/>
              </a:solidFill>
            </a:endParaRPr>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450DF0C5-07C2-9C40-92E3-D1200EA5F8AC}" type="slidenum">
              <a:rPr lang="en-US" smtClean="0">
                <a:solidFill>
                  <a:srgbClr val="D1282E"/>
                </a:solidFill>
              </a:rPr>
              <a:pPr/>
              <a:t>‹#›</a:t>
            </a:fld>
            <a:endParaRPr lang="en-US">
              <a:solidFill>
                <a:srgbClr val="D1282E"/>
              </a:solidFill>
            </a:endParaRPr>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Tree>
    <p:extLst>
      <p:ext uri="{BB962C8B-B14F-4D97-AF65-F5344CB8AC3E}">
        <p14:creationId xmlns:p14="http://schemas.microsoft.com/office/powerpoint/2010/main" val="334921763"/>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Lst>
  <p:hf hdr="0" ftr="0" dt="0"/>
  <p:txStyles>
    <p:titleStyle>
      <a:lvl1pPr algn="l" defTabSz="914400" rtl="0" eaLnBrk="1" latinLnBrk="0" hangingPunct="1">
        <a:spcBef>
          <a:spcPct val="0"/>
        </a:spcBef>
        <a:buNone/>
        <a:defRPr sz="3600" b="0" i="0" kern="1200" cap="none" spc="-60" baseline="0">
          <a:solidFill>
            <a:schemeClr val="tx2"/>
          </a:solidFill>
          <a:effectLst/>
          <a:latin typeface="Arial Black"/>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4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tejada@usc.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mailto:nwang@ict.usc.edu" TargetMode="External"/><Relationship Id="rId4" Type="http://schemas.openxmlformats.org/officeDocument/2006/relationships/hyperlink" Target="mailto:shen@isi.edu"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www.aaai.org/Papers/Symposia/Spring/1997/SS-97-06/SS97-06-018.pd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281877"/>
            <a:ext cx="8721513" cy="1204306"/>
          </a:xfrm>
        </p:spPr>
        <p:txBody>
          <a:bodyPr/>
          <a:lstStyle/>
          <a:p>
            <a:r>
              <a:rPr lang="en-US" dirty="0">
                <a:uFillTx/>
              </a:rPr>
              <a:t>CSCI561 </a:t>
            </a:r>
            <a:r>
              <a:rPr lang="en-US">
                <a:uFillTx/>
              </a:rPr>
              <a:t>Fall 2017</a:t>
            </a:r>
            <a:br>
              <a:rPr lang="en-US" dirty="0">
                <a:uFillTx/>
              </a:rPr>
            </a:br>
            <a:r>
              <a:rPr lang="en-US" dirty="0">
                <a:uFillTx/>
              </a:rPr>
              <a:t>Week 7 Discussion</a:t>
            </a:r>
          </a:p>
        </p:txBody>
      </p:sp>
      <p:sp>
        <p:nvSpPr>
          <p:cNvPr id="5" name="Subtitle 2"/>
          <p:cNvSpPr txBox="1">
            <a:spLocks/>
          </p:cNvSpPr>
          <p:nvPr/>
        </p:nvSpPr>
        <p:spPr>
          <a:xfrm>
            <a:off x="1041400" y="4189271"/>
            <a:ext cx="7300075" cy="1933417"/>
          </a:xfrm>
          <a:prstGeom prst="rect">
            <a:avLst/>
          </a:prstGeom>
        </p:spPr>
        <p:txBody>
          <a:bodyPr vert="horz" lIns="91440" tIns="45720" rIns="91440" bIns="45720" rtlCol="0">
            <a:normAutofit fontScale="92500"/>
          </a:bodyPr>
          <a:lstStyle>
            <a:lvl1pPr marL="0" indent="0" algn="l" defTabSz="914400" rtl="0" eaLnBrk="1" latinLnBrk="0" hangingPunct="1">
              <a:spcBef>
                <a:spcPct val="20000"/>
              </a:spcBef>
              <a:spcAft>
                <a:spcPts val="600"/>
              </a:spcAft>
              <a:buFont typeface="Arial" pitchFamily="34" charset="0"/>
              <a:buNone/>
              <a:defRPr sz="2400" b="0" kern="1200" cap="all" spc="120" baseline="0">
                <a:solidFill>
                  <a:schemeClr val="tx2"/>
                </a:solidFill>
                <a:latin typeface="+mj-lt"/>
                <a:ea typeface="+mn-ea"/>
                <a:cs typeface="+mn-cs"/>
              </a:defRPr>
            </a:lvl1pPr>
            <a:lvl2pPr marL="457200" indent="0" algn="ctr" defTabSz="914400" rtl="0" eaLnBrk="1" latinLnBrk="0" hangingPunct="1">
              <a:spcBef>
                <a:spcPct val="20000"/>
              </a:spcBef>
              <a:buClr>
                <a:schemeClr val="tx2"/>
              </a:buClr>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tx2"/>
              </a:buClr>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tx2"/>
              </a:buClr>
              <a:buFont typeface="Arial" pitchFamily="34" charset="0"/>
              <a:buNone/>
              <a:defRPr sz="18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tx2"/>
              </a:buClr>
              <a:buFont typeface="Arial" pitchFamily="34" charset="0"/>
              <a:buNone/>
              <a:defRPr sz="18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tx2"/>
              </a:buClr>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tx2"/>
              </a:buClr>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tx2"/>
              </a:buClr>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tx2"/>
              </a:buClr>
              <a:buFont typeface="Arial" pitchFamily="34" charset="0"/>
              <a:buNone/>
              <a:defRPr sz="1600" kern="1200">
                <a:solidFill>
                  <a:schemeClr val="tx1">
                    <a:tint val="75000"/>
                  </a:schemeClr>
                </a:solidFill>
                <a:latin typeface="+mn-lt"/>
                <a:ea typeface="+mn-ea"/>
                <a:cs typeface="+mn-cs"/>
              </a:defRPr>
            </a:lvl9pPr>
          </a:lstStyle>
          <a:p>
            <a:r>
              <a:rPr lang="en-US" dirty="0"/>
              <a:t>Prof Sheila Tejada </a:t>
            </a:r>
            <a:r>
              <a:rPr lang="en-US" dirty="0">
                <a:hlinkClick r:id="rId3"/>
              </a:rPr>
              <a:t>stejada@usc.edu</a:t>
            </a:r>
            <a:endParaRPr lang="en-US" dirty="0">
              <a:ln>
                <a:solidFill>
                  <a:srgbClr val="FFFFFF"/>
                </a:solidFill>
              </a:ln>
              <a:solidFill>
                <a:srgbClr val="FFFFFF"/>
              </a:solidFill>
            </a:endParaRPr>
          </a:p>
          <a:p>
            <a:r>
              <a:rPr lang="en-US" dirty="0"/>
              <a:t>Prof Wei-min </a:t>
            </a:r>
            <a:r>
              <a:rPr lang="en-US" dirty="0" err="1"/>
              <a:t>Shen</a:t>
            </a:r>
            <a:r>
              <a:rPr lang="en-US" dirty="0"/>
              <a:t> </a:t>
            </a:r>
            <a:r>
              <a:rPr lang="en-US" dirty="0">
                <a:hlinkClick r:id="rId4"/>
              </a:rPr>
              <a:t>shen@isi.edu</a:t>
            </a:r>
            <a:endParaRPr lang="en-US" dirty="0"/>
          </a:p>
          <a:p>
            <a:r>
              <a:rPr lang="en-US" dirty="0"/>
              <a:t>Prof </a:t>
            </a:r>
            <a:r>
              <a:rPr lang="en-US" dirty="0" err="1"/>
              <a:t>Ning</a:t>
            </a:r>
            <a:r>
              <a:rPr lang="en-US" dirty="0"/>
              <a:t> Wang </a:t>
            </a:r>
            <a:r>
              <a:rPr lang="en-US" dirty="0">
                <a:hlinkClick r:id="rId5"/>
              </a:rPr>
              <a:t>nwang@ict.usc.edu</a:t>
            </a:r>
            <a:endParaRPr lang="en-US" dirty="0"/>
          </a:p>
          <a:p>
            <a:endParaRPr lang="en-US" dirty="0">
              <a:ln>
                <a:solidFill>
                  <a:srgbClr val="FFFFFF"/>
                </a:solidFill>
              </a:ln>
              <a:solidFill>
                <a:srgbClr val="FFFFFF"/>
              </a:solidFill>
            </a:endParaRP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7682" name="Rectangle 2"/>
          <p:cNvSpPr>
            <a:spLocks noGrp="1" noChangeArrowheads="1"/>
          </p:cNvSpPr>
          <p:nvPr>
            <p:ph type="title"/>
          </p:nvPr>
        </p:nvSpPr>
        <p:spPr>
          <a:xfrm>
            <a:off x="558800" y="236538"/>
            <a:ext cx="8394700" cy="1143000"/>
          </a:xfrm>
        </p:spPr>
        <p:txBody>
          <a:bodyPr>
            <a:normAutofit fontScale="90000"/>
          </a:bodyPr>
          <a:lstStyle/>
          <a:p>
            <a:r>
              <a:rPr lang="en-US" sz="3600" dirty="0">
                <a:uFillTx/>
              </a:rPr>
              <a:t>Relationships Between Quantifiers</a:t>
            </a:r>
          </a:p>
        </p:txBody>
      </p:sp>
      <p:sp>
        <p:nvSpPr>
          <p:cNvPr id="967683" name="Rectangle 3"/>
          <p:cNvSpPr>
            <a:spLocks noGrp="1" noChangeArrowheads="1"/>
          </p:cNvSpPr>
          <p:nvPr>
            <p:ph idx="1"/>
          </p:nvPr>
        </p:nvSpPr>
        <p:spPr>
          <a:xfrm>
            <a:off x="685800" y="1257300"/>
            <a:ext cx="8113486" cy="5121275"/>
          </a:xfrm>
        </p:spPr>
        <p:txBody>
          <a:bodyPr>
            <a:normAutofit lnSpcReduction="10000"/>
          </a:bodyPr>
          <a:lstStyle/>
          <a:p>
            <a:pPr>
              <a:lnSpc>
                <a:spcPct val="80000"/>
              </a:lnSpc>
            </a:pPr>
            <a:r>
              <a:rPr lang="en-US" sz="2800" i="1" dirty="0">
                <a:uFillTx/>
              </a:rPr>
              <a:t>De Morgan</a:t>
            </a:r>
            <a:r>
              <a:rPr lang="en-US" sz="2800" dirty="0">
                <a:uFillTx/>
              </a:rPr>
              <a:t>: Quantifier negation</a:t>
            </a:r>
          </a:p>
          <a:p>
            <a:pPr>
              <a:lnSpc>
                <a:spcPct val="80000"/>
              </a:lnSpc>
              <a:buFont typeface="Wingdings" charset="2"/>
              <a:buNone/>
            </a:pPr>
            <a:r>
              <a:rPr lang="en-US" sz="2800" dirty="0">
                <a:uFillTx/>
                <a:sym typeface="Symbol" charset="2"/>
              </a:rPr>
              <a:t>	</a:t>
            </a:r>
            <a:r>
              <a:rPr lang="en-US" sz="2400" dirty="0" err="1">
                <a:uFillTx/>
                <a:sym typeface="Symbol" charset="2"/>
              </a:rPr>
              <a:t>x</a:t>
            </a:r>
            <a:r>
              <a:rPr lang="en-US" sz="2400" dirty="0">
                <a:uFillTx/>
              </a:rPr>
              <a:t> </a:t>
            </a:r>
            <a:r>
              <a:rPr lang="en-US" sz="2400" dirty="0" err="1">
                <a:uFillTx/>
              </a:rPr>
              <a:t>Likes(x</a:t>
            </a:r>
            <a:r>
              <a:rPr lang="en-US" sz="2400" dirty="0">
                <a:uFillTx/>
              </a:rPr>
              <a:t>, </a:t>
            </a:r>
            <a:r>
              <a:rPr lang="en-US" sz="2400" dirty="0" err="1">
                <a:uFillTx/>
              </a:rPr>
              <a:t>IceCream</a:t>
            </a:r>
            <a:r>
              <a:rPr lang="en-US" sz="2400" dirty="0">
                <a:uFillTx/>
              </a:rPr>
              <a:t>) </a:t>
            </a:r>
            <a:r>
              <a:rPr lang="en-US" sz="2400" dirty="0" err="1">
                <a:uFillTx/>
                <a:sym typeface="Symbol" charset="2"/>
              </a:rPr>
              <a:t></a:t>
            </a:r>
            <a:r>
              <a:rPr lang="en-US" sz="2400" dirty="0">
                <a:uFillTx/>
                <a:sym typeface="Symbol" charset="2"/>
              </a:rPr>
              <a:t> </a:t>
            </a:r>
            <a:r>
              <a:rPr lang="en-US" sz="2400" dirty="0" err="1">
                <a:uFillTx/>
                <a:sym typeface="Symbol" charset="2"/>
              </a:rPr>
              <a:t></a:t>
            </a:r>
            <a:r>
              <a:rPr lang="en-US" sz="2400" dirty="0" err="1">
                <a:uFillTx/>
              </a:rPr>
              <a:t>x</a:t>
            </a:r>
            <a:r>
              <a:rPr lang="en-US" sz="2400" dirty="0">
                <a:uFillTx/>
              </a:rPr>
              <a:t> </a:t>
            </a:r>
            <a:r>
              <a:rPr lang="en-US" sz="2400" dirty="0" err="1">
                <a:uFillTx/>
                <a:sym typeface="Symbol" charset="2"/>
              </a:rPr>
              <a:t></a:t>
            </a:r>
            <a:r>
              <a:rPr lang="en-US" sz="2400" dirty="0" err="1">
                <a:uFillTx/>
              </a:rPr>
              <a:t>Likes(x</a:t>
            </a:r>
            <a:r>
              <a:rPr lang="en-US" sz="2400" dirty="0">
                <a:uFillTx/>
              </a:rPr>
              <a:t>, </a:t>
            </a:r>
            <a:r>
              <a:rPr lang="en-US" sz="2400" dirty="0" err="1">
                <a:uFillTx/>
              </a:rPr>
              <a:t>IceCream</a:t>
            </a:r>
            <a:r>
              <a:rPr lang="en-US" sz="2400" dirty="0">
                <a:uFillTx/>
              </a:rPr>
              <a:t>)</a:t>
            </a:r>
          </a:p>
          <a:p>
            <a:pPr lvl="1">
              <a:lnSpc>
                <a:spcPct val="80000"/>
              </a:lnSpc>
              <a:buNone/>
            </a:pPr>
            <a:r>
              <a:rPr lang="en-US" sz="2000" dirty="0">
                <a:uFillTx/>
              </a:rPr>
              <a:t>“Not everybody likes ice cream” </a:t>
            </a:r>
            <a:r>
              <a:rPr lang="en-US" sz="2000" dirty="0" err="1">
                <a:uFillTx/>
                <a:sym typeface="Symbol" charset="2"/>
              </a:rPr>
              <a:t></a:t>
            </a:r>
            <a:r>
              <a:rPr lang="en-US" sz="2000" dirty="0">
                <a:uFillTx/>
                <a:sym typeface="Symbol" charset="2"/>
              </a:rPr>
              <a:t> “Someone dislikes ice cream”</a:t>
            </a:r>
            <a:endParaRPr lang="en-US" sz="2000" dirty="0">
              <a:uFillTx/>
            </a:endParaRPr>
          </a:p>
          <a:p>
            <a:pPr>
              <a:lnSpc>
                <a:spcPct val="80000"/>
              </a:lnSpc>
              <a:buFont typeface="Wingdings" charset="2"/>
              <a:buNone/>
            </a:pPr>
            <a:r>
              <a:rPr lang="en-US" sz="2400" dirty="0">
                <a:uFillTx/>
                <a:sym typeface="Symbol" charset="2"/>
              </a:rPr>
              <a:t>	</a:t>
            </a:r>
            <a:r>
              <a:rPr lang="en-US" sz="2400" dirty="0" err="1">
                <a:uFillTx/>
                <a:sym typeface="Symbol" charset="2"/>
              </a:rPr>
              <a:t></a:t>
            </a:r>
            <a:r>
              <a:rPr lang="en-US" sz="2400" dirty="0" err="1">
                <a:uFillTx/>
              </a:rPr>
              <a:t>x</a:t>
            </a:r>
            <a:r>
              <a:rPr lang="en-US" sz="2400" dirty="0">
                <a:uFillTx/>
              </a:rPr>
              <a:t> </a:t>
            </a:r>
            <a:r>
              <a:rPr lang="en-US" sz="2400" dirty="0" err="1">
                <a:uFillTx/>
              </a:rPr>
              <a:t>Likes(x</a:t>
            </a:r>
            <a:r>
              <a:rPr lang="en-US" sz="2400" dirty="0">
                <a:uFillTx/>
              </a:rPr>
              <a:t>, Broccoli) </a:t>
            </a:r>
            <a:r>
              <a:rPr lang="en-US" sz="2400" dirty="0" err="1">
                <a:uFillTx/>
                <a:sym typeface="Symbol" charset="2"/>
              </a:rPr>
              <a:t></a:t>
            </a:r>
            <a:r>
              <a:rPr lang="en-US" sz="2400" dirty="0">
                <a:uFillTx/>
                <a:sym typeface="Symbol" charset="2"/>
              </a:rPr>
              <a:t> </a:t>
            </a:r>
            <a:r>
              <a:rPr lang="en-US" sz="2400" dirty="0" err="1">
                <a:uFillTx/>
                <a:sym typeface="Symbol" charset="2"/>
              </a:rPr>
              <a:t>x</a:t>
            </a:r>
            <a:r>
              <a:rPr lang="en-US" sz="2400" dirty="0">
                <a:uFillTx/>
              </a:rPr>
              <a:t> </a:t>
            </a:r>
            <a:r>
              <a:rPr lang="en-US" sz="2400" dirty="0" err="1">
                <a:uFillTx/>
                <a:sym typeface="Symbol" charset="2"/>
              </a:rPr>
              <a:t></a:t>
            </a:r>
            <a:r>
              <a:rPr lang="en-US" sz="2400" dirty="0" err="1">
                <a:uFillTx/>
              </a:rPr>
              <a:t>Likes(x</a:t>
            </a:r>
            <a:r>
              <a:rPr lang="en-US" sz="2400" dirty="0">
                <a:uFillTx/>
              </a:rPr>
              <a:t>, Broccoli)</a:t>
            </a:r>
          </a:p>
          <a:p>
            <a:pPr lvl="1">
              <a:lnSpc>
                <a:spcPct val="80000"/>
              </a:lnSpc>
              <a:buFont typeface="Wingdings" charset="2"/>
              <a:buNone/>
            </a:pPr>
            <a:r>
              <a:rPr lang="en-US" sz="2000" dirty="0">
                <a:uFillTx/>
              </a:rPr>
              <a:t>“Nobody likes broccoli” </a:t>
            </a:r>
            <a:r>
              <a:rPr lang="en-US" sz="2000" dirty="0" err="1">
                <a:uFillTx/>
                <a:sym typeface="Symbol" charset="2"/>
              </a:rPr>
              <a:t></a:t>
            </a:r>
            <a:r>
              <a:rPr lang="en-US" sz="2000" dirty="0">
                <a:uFillTx/>
                <a:sym typeface="Symbol" charset="2"/>
              </a:rPr>
              <a:t> “Everyone dislikes broccoli”</a:t>
            </a:r>
            <a:endParaRPr lang="en-US" sz="2800" i="1" dirty="0">
              <a:uFillTx/>
            </a:endParaRPr>
          </a:p>
          <a:p>
            <a:pPr>
              <a:lnSpc>
                <a:spcPct val="80000"/>
              </a:lnSpc>
            </a:pPr>
            <a:r>
              <a:rPr lang="en-US" sz="2800" i="1" dirty="0">
                <a:uFillTx/>
              </a:rPr>
              <a:t>Duality</a:t>
            </a:r>
            <a:r>
              <a:rPr lang="en-US" sz="2800" dirty="0">
                <a:uFillTx/>
              </a:rPr>
              <a:t>: Each can be expressed using other</a:t>
            </a:r>
          </a:p>
          <a:p>
            <a:pPr>
              <a:lnSpc>
                <a:spcPct val="80000"/>
              </a:lnSpc>
              <a:buFont typeface="Wingdings" charset="2"/>
              <a:buNone/>
            </a:pPr>
            <a:r>
              <a:rPr lang="en-US" sz="2800" dirty="0">
                <a:uFillTx/>
                <a:sym typeface="Symbol" charset="2"/>
              </a:rPr>
              <a:t>	</a:t>
            </a:r>
            <a:r>
              <a:rPr lang="en-US" sz="2400" dirty="0" err="1">
                <a:uFillTx/>
                <a:sym typeface="Symbol" charset="2"/>
              </a:rPr>
              <a:t>x</a:t>
            </a:r>
            <a:r>
              <a:rPr lang="en-US" sz="2400" dirty="0">
                <a:uFillTx/>
              </a:rPr>
              <a:t> </a:t>
            </a:r>
            <a:r>
              <a:rPr lang="en-US" sz="2400" dirty="0" err="1">
                <a:uFillTx/>
              </a:rPr>
              <a:t>Likes(x</a:t>
            </a:r>
            <a:r>
              <a:rPr lang="en-US" sz="2400" dirty="0">
                <a:uFillTx/>
              </a:rPr>
              <a:t>, </a:t>
            </a:r>
            <a:r>
              <a:rPr lang="en-US" sz="2400" dirty="0" err="1">
                <a:uFillTx/>
              </a:rPr>
              <a:t>IceCream</a:t>
            </a:r>
            <a:r>
              <a:rPr lang="en-US" sz="2400" dirty="0">
                <a:uFillTx/>
              </a:rPr>
              <a:t>) </a:t>
            </a:r>
            <a:r>
              <a:rPr lang="en-US" sz="2400" dirty="0" err="1">
                <a:uFillTx/>
                <a:sym typeface="Symbol" charset="2"/>
              </a:rPr>
              <a:t></a:t>
            </a:r>
            <a:r>
              <a:rPr lang="en-US" sz="2400" dirty="0">
                <a:uFillTx/>
                <a:sym typeface="Symbol" charset="2"/>
              </a:rPr>
              <a:t> </a:t>
            </a:r>
            <a:r>
              <a:rPr lang="en-US" sz="2400" dirty="0" err="1">
                <a:uFillTx/>
                <a:sym typeface="Symbol" charset="2"/>
              </a:rPr>
              <a:t></a:t>
            </a:r>
            <a:r>
              <a:rPr lang="en-US" sz="2400" dirty="0" err="1">
                <a:uFillTx/>
              </a:rPr>
              <a:t>x</a:t>
            </a:r>
            <a:r>
              <a:rPr lang="en-US" sz="2400" dirty="0">
                <a:uFillTx/>
              </a:rPr>
              <a:t> </a:t>
            </a:r>
            <a:r>
              <a:rPr lang="en-US" sz="2400" dirty="0" err="1">
                <a:uFillTx/>
                <a:sym typeface="Symbol" charset="2"/>
              </a:rPr>
              <a:t></a:t>
            </a:r>
            <a:r>
              <a:rPr lang="en-US" sz="2400" dirty="0" err="1">
                <a:uFillTx/>
              </a:rPr>
              <a:t>Likes(x</a:t>
            </a:r>
            <a:r>
              <a:rPr lang="en-US" sz="2400" dirty="0">
                <a:uFillTx/>
              </a:rPr>
              <a:t>, </a:t>
            </a:r>
            <a:r>
              <a:rPr lang="en-US" sz="2400" dirty="0" err="1">
                <a:uFillTx/>
              </a:rPr>
              <a:t>IceCream</a:t>
            </a:r>
            <a:r>
              <a:rPr lang="en-US" sz="2400" dirty="0">
                <a:uFillTx/>
              </a:rPr>
              <a:t>)</a:t>
            </a:r>
          </a:p>
          <a:p>
            <a:pPr>
              <a:lnSpc>
                <a:spcPct val="80000"/>
              </a:lnSpc>
              <a:buFont typeface="Wingdings" charset="2"/>
              <a:buNone/>
            </a:pPr>
            <a:r>
              <a:rPr lang="en-US" sz="2400" dirty="0">
                <a:uFillTx/>
                <a:sym typeface="Symbol" charset="2"/>
              </a:rPr>
              <a:t>	</a:t>
            </a:r>
            <a:r>
              <a:rPr lang="en-US" sz="2400" dirty="0" err="1">
                <a:uFillTx/>
                <a:sym typeface="Symbol" charset="2"/>
              </a:rPr>
              <a:t></a:t>
            </a:r>
            <a:r>
              <a:rPr lang="en-US" sz="2400" dirty="0" err="1">
                <a:uFillTx/>
              </a:rPr>
              <a:t>x</a:t>
            </a:r>
            <a:r>
              <a:rPr lang="en-US" sz="2400" dirty="0">
                <a:uFillTx/>
              </a:rPr>
              <a:t> </a:t>
            </a:r>
            <a:r>
              <a:rPr lang="en-US" sz="2400" dirty="0" err="1">
                <a:uFillTx/>
              </a:rPr>
              <a:t>Likes(x</a:t>
            </a:r>
            <a:r>
              <a:rPr lang="en-US" sz="2400" dirty="0">
                <a:uFillTx/>
              </a:rPr>
              <a:t>, Broccoli) </a:t>
            </a:r>
            <a:r>
              <a:rPr lang="en-US" sz="2400" dirty="0" err="1">
                <a:uFillTx/>
                <a:sym typeface="Symbol" charset="2"/>
              </a:rPr>
              <a:t></a:t>
            </a:r>
            <a:r>
              <a:rPr lang="en-US" sz="2400" dirty="0">
                <a:uFillTx/>
                <a:sym typeface="Symbol" charset="2"/>
              </a:rPr>
              <a:t> </a:t>
            </a:r>
            <a:r>
              <a:rPr lang="en-US" sz="2400" dirty="0" err="1">
                <a:uFillTx/>
                <a:sym typeface="Symbol" charset="2"/>
              </a:rPr>
              <a:t>x</a:t>
            </a:r>
            <a:r>
              <a:rPr lang="en-US" sz="2400" dirty="0">
                <a:uFillTx/>
              </a:rPr>
              <a:t> </a:t>
            </a:r>
            <a:r>
              <a:rPr lang="en-US" sz="2400" dirty="0" err="1">
                <a:uFillTx/>
                <a:sym typeface="Symbol" charset="2"/>
              </a:rPr>
              <a:t></a:t>
            </a:r>
            <a:r>
              <a:rPr lang="en-US" sz="2400" dirty="0" err="1">
                <a:uFillTx/>
              </a:rPr>
              <a:t>Likes(x</a:t>
            </a:r>
            <a:r>
              <a:rPr lang="en-US" sz="2400" dirty="0">
                <a:uFillTx/>
              </a:rPr>
              <a:t>, Broccoli)</a:t>
            </a:r>
          </a:p>
          <a:p>
            <a:pPr>
              <a:lnSpc>
                <a:spcPct val="80000"/>
              </a:lnSpc>
            </a:pPr>
            <a:r>
              <a:rPr lang="en-US" sz="2800" dirty="0">
                <a:uFillTx/>
              </a:rPr>
              <a:t>Analogous to use of </a:t>
            </a:r>
            <a:r>
              <a:rPr lang="en-US" sz="2400" dirty="0" err="1">
                <a:uFillTx/>
                <a:sym typeface="Symbol" charset="2"/>
              </a:rPr>
              <a:t></a:t>
            </a:r>
            <a:r>
              <a:rPr lang="en-US" sz="2400" dirty="0">
                <a:uFillTx/>
                <a:sym typeface="Symbol" charset="2"/>
              </a:rPr>
              <a:t> with </a:t>
            </a:r>
            <a:r>
              <a:rPr lang="en-US" sz="2800" dirty="0" err="1">
                <a:uFillTx/>
                <a:sym typeface="Symbol" charset="2"/>
              </a:rPr>
              <a:t></a:t>
            </a:r>
            <a:r>
              <a:rPr lang="en-US" sz="2800" dirty="0">
                <a:uFillTx/>
                <a:sym typeface="Symbol" charset="2"/>
              </a:rPr>
              <a:t> and </a:t>
            </a:r>
            <a:r>
              <a:rPr lang="en-US" sz="2800" dirty="0" err="1">
                <a:uFillTx/>
                <a:sym typeface="Symbol" charset="2"/>
              </a:rPr>
              <a:t></a:t>
            </a:r>
            <a:endParaRPr lang="en-US" sz="2800" dirty="0">
              <a:uFillTx/>
              <a:sym typeface="Symbol" charset="2"/>
            </a:endParaRPr>
          </a:p>
          <a:p>
            <a:pPr lvl="1">
              <a:lnSpc>
                <a:spcPct val="80000"/>
              </a:lnSpc>
              <a:buFont typeface="Wingdings" charset="2"/>
              <a:buNone/>
            </a:pPr>
            <a:r>
              <a:rPr lang="en-US" sz="2400" dirty="0">
                <a:uFillTx/>
                <a:sym typeface="Symbol" charset="2"/>
              </a:rPr>
              <a:t>(A </a:t>
            </a:r>
            <a:r>
              <a:rPr lang="en-US" sz="2400" dirty="0" err="1">
                <a:uFillTx/>
                <a:sym typeface="Symbol" charset="2"/>
              </a:rPr>
              <a:t></a:t>
            </a:r>
            <a:r>
              <a:rPr lang="en-US" sz="2400" dirty="0">
                <a:uFillTx/>
                <a:sym typeface="Symbol" charset="2"/>
              </a:rPr>
              <a:t> B)</a:t>
            </a:r>
            <a:r>
              <a:rPr lang="en-US" sz="2400" dirty="0">
                <a:uFillTx/>
              </a:rPr>
              <a:t> </a:t>
            </a:r>
            <a:r>
              <a:rPr lang="en-US" sz="2400" dirty="0" err="1">
                <a:uFillTx/>
                <a:sym typeface="Symbol" charset="2"/>
              </a:rPr>
              <a:t></a:t>
            </a:r>
            <a:r>
              <a:rPr lang="en-US" sz="2400" dirty="0">
                <a:uFillTx/>
                <a:sym typeface="Symbol" charset="2"/>
              </a:rPr>
              <a:t> A </a:t>
            </a:r>
            <a:r>
              <a:rPr lang="en-US" sz="2400" dirty="0" err="1">
                <a:uFillTx/>
                <a:sym typeface="Symbol" charset="2"/>
              </a:rPr>
              <a:t></a:t>
            </a:r>
            <a:r>
              <a:rPr lang="en-US" sz="2400" dirty="0">
                <a:uFillTx/>
                <a:sym typeface="Symbol" charset="2"/>
              </a:rPr>
              <a:t> B; (A </a:t>
            </a:r>
            <a:r>
              <a:rPr lang="en-US" sz="2400" dirty="0" err="1">
                <a:uFillTx/>
                <a:sym typeface="Symbol" charset="2"/>
              </a:rPr>
              <a:t></a:t>
            </a:r>
            <a:r>
              <a:rPr lang="en-US" sz="2400" dirty="0">
                <a:uFillTx/>
                <a:sym typeface="Symbol" charset="2"/>
              </a:rPr>
              <a:t> B)</a:t>
            </a:r>
            <a:r>
              <a:rPr lang="en-US" sz="2400" dirty="0">
                <a:uFillTx/>
              </a:rPr>
              <a:t> </a:t>
            </a:r>
            <a:r>
              <a:rPr lang="en-US" sz="2400" dirty="0" err="1">
                <a:uFillTx/>
                <a:sym typeface="Symbol" charset="2"/>
              </a:rPr>
              <a:t></a:t>
            </a:r>
            <a:r>
              <a:rPr lang="en-US" sz="2400" dirty="0">
                <a:uFillTx/>
                <a:sym typeface="Symbol" charset="2"/>
              </a:rPr>
              <a:t> A </a:t>
            </a:r>
            <a:r>
              <a:rPr lang="en-US" sz="2400" dirty="0" err="1">
                <a:uFillTx/>
                <a:sym typeface="Symbol" charset="2"/>
              </a:rPr>
              <a:t></a:t>
            </a:r>
            <a:r>
              <a:rPr lang="en-US" sz="2400" dirty="0">
                <a:uFillTx/>
                <a:sym typeface="Symbol" charset="2"/>
              </a:rPr>
              <a:t> B</a:t>
            </a:r>
          </a:p>
          <a:p>
            <a:pPr lvl="1">
              <a:lnSpc>
                <a:spcPct val="80000"/>
              </a:lnSpc>
              <a:buFont typeface="Wingdings" charset="2"/>
              <a:buNone/>
            </a:pPr>
            <a:r>
              <a:rPr lang="en-US" sz="2400" dirty="0">
                <a:uFillTx/>
                <a:sym typeface="Symbol" charset="2"/>
              </a:rPr>
              <a:t>(A </a:t>
            </a:r>
            <a:r>
              <a:rPr lang="en-US" sz="2400" dirty="0" err="1">
                <a:uFillTx/>
                <a:sym typeface="Symbol" charset="2"/>
              </a:rPr>
              <a:t></a:t>
            </a:r>
            <a:r>
              <a:rPr lang="en-US" sz="2400" dirty="0">
                <a:uFillTx/>
                <a:sym typeface="Symbol" charset="2"/>
              </a:rPr>
              <a:t> B)</a:t>
            </a:r>
            <a:r>
              <a:rPr lang="en-US" sz="2400" dirty="0">
                <a:uFillTx/>
              </a:rPr>
              <a:t> </a:t>
            </a:r>
            <a:r>
              <a:rPr lang="en-US" sz="2400" dirty="0" err="1">
                <a:uFillTx/>
                <a:sym typeface="Symbol" charset="2"/>
              </a:rPr>
              <a:t></a:t>
            </a:r>
            <a:r>
              <a:rPr lang="en-US" sz="2400" dirty="0">
                <a:uFillTx/>
                <a:sym typeface="Symbol" charset="2"/>
              </a:rPr>
              <a:t> A </a:t>
            </a:r>
            <a:r>
              <a:rPr lang="en-US" sz="2400" dirty="0" err="1">
                <a:uFillTx/>
                <a:sym typeface="Symbol" charset="2"/>
              </a:rPr>
              <a:t></a:t>
            </a:r>
            <a:r>
              <a:rPr lang="en-US" sz="2400" dirty="0">
                <a:uFillTx/>
                <a:sym typeface="Symbol" charset="2"/>
              </a:rPr>
              <a:t> B; (A </a:t>
            </a:r>
            <a:r>
              <a:rPr lang="en-US" sz="2400" dirty="0" err="1">
                <a:uFillTx/>
                <a:sym typeface="Symbol" charset="2"/>
              </a:rPr>
              <a:t></a:t>
            </a:r>
            <a:r>
              <a:rPr lang="en-US" sz="2400" dirty="0">
                <a:uFillTx/>
                <a:sym typeface="Symbol" charset="2"/>
              </a:rPr>
              <a:t> B)</a:t>
            </a:r>
            <a:r>
              <a:rPr lang="en-US" sz="2400" dirty="0">
                <a:uFillTx/>
              </a:rPr>
              <a:t> </a:t>
            </a:r>
            <a:r>
              <a:rPr lang="en-US" sz="2400" dirty="0" err="1">
                <a:uFillTx/>
                <a:sym typeface="Symbol" charset="2"/>
              </a:rPr>
              <a:t></a:t>
            </a:r>
            <a:r>
              <a:rPr lang="en-US" sz="2400" dirty="0">
                <a:uFillTx/>
                <a:sym typeface="Symbol" charset="2"/>
              </a:rPr>
              <a:t> A </a:t>
            </a:r>
            <a:r>
              <a:rPr lang="en-US" sz="2400" dirty="0" err="1">
                <a:uFillTx/>
                <a:sym typeface="Symbol" charset="2"/>
              </a:rPr>
              <a:t></a:t>
            </a:r>
            <a:r>
              <a:rPr lang="en-US" sz="2400" dirty="0">
                <a:uFillTx/>
                <a:sym typeface="Symbol" charset="2"/>
              </a:rPr>
              <a:t> B</a:t>
            </a:r>
            <a:endParaRPr lang="en-US" sz="2000" dirty="0">
              <a:uFillTx/>
              <a:sym typeface="Symbol" charset="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uFillTx/>
              </a:rPr>
              <a:t>Exercise 8.24</a:t>
            </a:r>
          </a:p>
        </p:txBody>
      </p:sp>
      <p:sp>
        <p:nvSpPr>
          <p:cNvPr id="3" name="Content Placeholder 2"/>
          <p:cNvSpPr>
            <a:spLocks noGrp="1"/>
          </p:cNvSpPr>
          <p:nvPr>
            <p:ph idx="1"/>
          </p:nvPr>
        </p:nvSpPr>
        <p:spPr>
          <a:xfrm>
            <a:off x="178856" y="1092170"/>
            <a:ext cx="8965144" cy="4546639"/>
          </a:xfrm>
        </p:spPr>
        <p:txBody>
          <a:bodyPr>
            <a:normAutofit fontScale="55000" lnSpcReduction="20000"/>
          </a:bodyPr>
          <a:lstStyle/>
          <a:p>
            <a:r>
              <a:rPr lang="en-US" dirty="0">
                <a:uFillTx/>
              </a:rPr>
              <a:t>Represent the following sentences in first-order logic, using a consistent vocabulary (which you must define): </a:t>
            </a:r>
          </a:p>
          <a:p>
            <a:pPr>
              <a:buAutoNum type="alphaLcPeriod"/>
            </a:pPr>
            <a:r>
              <a:rPr lang="en-US" dirty="0">
                <a:uFillTx/>
              </a:rPr>
              <a:t>Some students took French in spring 2001.</a:t>
            </a:r>
          </a:p>
          <a:p>
            <a:pPr>
              <a:buAutoNum type="alphaLcPeriod"/>
            </a:pPr>
            <a:r>
              <a:rPr lang="en-US" dirty="0">
                <a:uFillTx/>
              </a:rPr>
              <a:t>Every student who takes French passes it. </a:t>
            </a:r>
          </a:p>
          <a:p>
            <a:pPr>
              <a:buAutoNum type="alphaLcPeriod"/>
            </a:pPr>
            <a:r>
              <a:rPr lang="en-US" dirty="0">
                <a:uFillTx/>
              </a:rPr>
              <a:t>Only one student took Greek in spring 2001. </a:t>
            </a:r>
          </a:p>
          <a:p>
            <a:pPr>
              <a:buAutoNum type="alphaLcPeriod"/>
            </a:pPr>
            <a:r>
              <a:rPr lang="en-US" dirty="0">
                <a:uFillTx/>
              </a:rPr>
              <a:t>The best score in Greek is always higher than the best score in French. </a:t>
            </a:r>
          </a:p>
          <a:p>
            <a:pPr>
              <a:buAutoNum type="alphaLcPeriod"/>
            </a:pPr>
            <a:r>
              <a:rPr lang="en-US" dirty="0">
                <a:uFillTx/>
              </a:rPr>
              <a:t>Every person who buys a policy is smart. </a:t>
            </a:r>
          </a:p>
          <a:p>
            <a:pPr>
              <a:buAutoNum type="alphaLcPeriod"/>
            </a:pPr>
            <a:r>
              <a:rPr lang="en-US" dirty="0">
                <a:uFillTx/>
              </a:rPr>
              <a:t>No person buys an expensive policy. </a:t>
            </a:r>
          </a:p>
          <a:p>
            <a:pPr>
              <a:buAutoNum type="alphaLcPeriod"/>
            </a:pPr>
            <a:r>
              <a:rPr lang="en-US" dirty="0">
                <a:uFillTx/>
              </a:rPr>
              <a:t>There is an agent who sells policies only to people who are not insured. </a:t>
            </a:r>
          </a:p>
          <a:p>
            <a:pPr>
              <a:buAutoNum type="alphaLcPeriod"/>
            </a:pPr>
            <a:r>
              <a:rPr lang="en-US" dirty="0">
                <a:uFillTx/>
              </a:rPr>
              <a:t>There is a barber who shaves all men in town who do not shave themselves</a:t>
            </a:r>
          </a:p>
          <a:p>
            <a:pPr>
              <a:buAutoNum type="alphaLcPeriod"/>
            </a:pPr>
            <a:r>
              <a:rPr lang="en-US" dirty="0">
                <a:uFillTx/>
              </a:rPr>
              <a:t>A person born in the UK, each of whose parents is a UK citizen or a UK resident, is a UK citizen by birth.</a:t>
            </a:r>
          </a:p>
          <a:p>
            <a:pPr>
              <a:buAutoNum type="alphaLcPeriod"/>
            </a:pPr>
            <a:r>
              <a:rPr lang="en-US" dirty="0">
                <a:uFillTx/>
              </a:rPr>
              <a:t>A person born outside the UK, one of whose parents is a UK citizen by birth, is a UK citizen by descent.</a:t>
            </a:r>
          </a:p>
          <a:p>
            <a:pPr>
              <a:buAutoNum type="alphaLcPeriod"/>
            </a:pPr>
            <a:r>
              <a:rPr lang="en-US" dirty="0">
                <a:uFillTx/>
              </a:rPr>
              <a:t>Politicians can fool some of the people all of the time, and they can fool all of the people some of the time, but they can’t fool all of the people all of the time.</a:t>
            </a:r>
          </a:p>
          <a:p>
            <a:pPr>
              <a:buAutoNum type="alphaLcPeriod"/>
            </a:pPr>
            <a:r>
              <a:rPr lang="en-US" dirty="0">
                <a:uFillTx/>
              </a:rPr>
              <a:t>All Greeks speak the same language. (Use Speaks(</a:t>
            </a:r>
            <a:r>
              <a:rPr lang="en-US" dirty="0" err="1">
                <a:uFillTx/>
              </a:rPr>
              <a:t>x,l</a:t>
            </a:r>
            <a:r>
              <a:rPr lang="en-US" dirty="0">
                <a:uFillTx/>
              </a:rPr>
              <a:t>) to mean that person x speaks language l.) </a:t>
            </a:r>
          </a:p>
        </p:txBody>
      </p:sp>
      <p:sp>
        <p:nvSpPr>
          <p:cNvPr id="4" name="Footer Placeholder 3"/>
          <p:cNvSpPr>
            <a:spLocks noGrp="1"/>
          </p:cNvSpPr>
          <p:nvPr>
            <p:ph type="ftr" sz="quarter" idx="11"/>
          </p:nvPr>
        </p:nvSpPr>
        <p:spPr/>
        <p:txBody>
          <a:bodyPr/>
          <a:lstStyle/>
          <a:p>
            <a:endParaRPr lang="en-US">
              <a:uFillTx/>
            </a:endParaRPr>
          </a:p>
        </p:txBody>
      </p:sp>
      <p:sp>
        <p:nvSpPr>
          <p:cNvPr id="5" name="Slide Number Placeholder 4"/>
          <p:cNvSpPr>
            <a:spLocks noGrp="1"/>
          </p:cNvSpPr>
          <p:nvPr>
            <p:ph type="sldNum" sz="quarter" idx="12"/>
          </p:nvPr>
        </p:nvSpPr>
        <p:spPr/>
        <p:txBody>
          <a:bodyPr/>
          <a:lstStyle/>
          <a:p>
            <a:fld id="{68367B37-5408-8848-BA1A-2C039AA52483}" type="slidenum">
              <a:rPr lang="en-US" smtClean="0">
                <a:uFillTx/>
              </a:rPr>
              <a:pPr/>
              <a:t>11</a:t>
            </a:fld>
            <a:endParaRPr lang="en-US">
              <a:uFillTx/>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uFillTx/>
            </a:endParaRPr>
          </a:p>
        </p:txBody>
      </p:sp>
      <p:sp>
        <p:nvSpPr>
          <p:cNvPr id="3" name="Content Placeholder 2"/>
          <p:cNvSpPr>
            <a:spLocks noGrp="1"/>
          </p:cNvSpPr>
          <p:nvPr>
            <p:ph idx="1"/>
          </p:nvPr>
        </p:nvSpPr>
        <p:spPr/>
        <p:txBody>
          <a:bodyPr>
            <a:normAutofit lnSpcReduction="10000"/>
          </a:bodyPr>
          <a:lstStyle/>
          <a:p>
            <a:pPr>
              <a:buFont typeface="Arial"/>
              <a:buChar char="•"/>
            </a:pPr>
            <a:r>
              <a:rPr lang="en-US" sz="2000" dirty="0">
                <a:uFillTx/>
                <a:latin typeface="Calibri"/>
              </a:rPr>
              <a:t>Student(x): </a:t>
            </a:r>
            <a:r>
              <a:rPr lang="en-US" sz="2000" b="0" dirty="0">
                <a:uFillTx/>
                <a:latin typeface="Calibri"/>
              </a:rPr>
              <a:t>x is a student</a:t>
            </a:r>
          </a:p>
          <a:p>
            <a:pPr marL="0" indent="0"/>
            <a:endParaRPr lang="en-US" sz="2000" dirty="0">
              <a:uFillTx/>
              <a:latin typeface="Calibri"/>
            </a:endParaRPr>
          </a:p>
          <a:p>
            <a:pPr>
              <a:buFont typeface="Arial"/>
              <a:buChar char="•"/>
            </a:pPr>
            <a:r>
              <a:rPr lang="en-US" sz="2000" dirty="0">
                <a:uFillTx/>
                <a:latin typeface="Calibri"/>
              </a:rPr>
              <a:t>Takes(x, c, s)</a:t>
            </a:r>
            <a:r>
              <a:rPr lang="en-US" sz="2000" b="0" dirty="0">
                <a:uFillTx/>
                <a:latin typeface="Calibri"/>
              </a:rPr>
              <a:t>: student x takes course c in semester s;</a:t>
            </a:r>
          </a:p>
          <a:p>
            <a:pPr>
              <a:buFont typeface="Arial"/>
              <a:buChar char="•"/>
            </a:pPr>
            <a:r>
              <a:rPr lang="en-US" sz="2000" dirty="0">
                <a:uFillTx/>
                <a:latin typeface="Calibri"/>
              </a:rPr>
              <a:t>Passes(x, c, s)</a:t>
            </a:r>
            <a:r>
              <a:rPr lang="en-US" sz="2000" b="0" dirty="0">
                <a:uFillTx/>
                <a:latin typeface="Calibri"/>
              </a:rPr>
              <a:t>: student x passes course c in semester s; </a:t>
            </a:r>
          </a:p>
          <a:p>
            <a:pPr>
              <a:buFont typeface="Arial"/>
              <a:buChar char="•"/>
            </a:pPr>
            <a:r>
              <a:rPr lang="en-US" sz="2000" dirty="0">
                <a:uFillTx/>
                <a:latin typeface="Calibri"/>
              </a:rPr>
              <a:t>Score(x, c, s)</a:t>
            </a:r>
            <a:r>
              <a:rPr lang="en-US" sz="2000" b="0" dirty="0">
                <a:uFillTx/>
                <a:latin typeface="Calibri"/>
              </a:rPr>
              <a:t>: the score obtained by student x in course c in semester s;</a:t>
            </a:r>
            <a:br>
              <a:rPr lang="en-US" sz="2000" b="0" dirty="0">
                <a:uFillTx/>
                <a:latin typeface="Calibri"/>
              </a:rPr>
            </a:br>
            <a:endParaRPr lang="en-US" sz="2000" b="0" dirty="0">
              <a:uFillTx/>
              <a:latin typeface="Calibri"/>
            </a:endParaRPr>
          </a:p>
          <a:p>
            <a:pPr>
              <a:buFont typeface="Arial"/>
              <a:buChar char="•"/>
            </a:pPr>
            <a:r>
              <a:rPr lang="en-US" sz="2000" dirty="0">
                <a:uFillTx/>
                <a:latin typeface="Calibri"/>
              </a:rPr>
              <a:t>Policy(x): </a:t>
            </a:r>
            <a:r>
              <a:rPr lang="en-US" sz="2000" b="0" dirty="0">
                <a:uFillTx/>
                <a:latin typeface="Calibri"/>
              </a:rPr>
              <a:t>x is a policy</a:t>
            </a:r>
          </a:p>
          <a:p>
            <a:pPr>
              <a:buFont typeface="Arial"/>
              <a:buChar char="•"/>
            </a:pPr>
            <a:r>
              <a:rPr lang="en-US" sz="2000" dirty="0">
                <a:uFillTx/>
                <a:latin typeface="Calibri"/>
              </a:rPr>
              <a:t>Expensive(x): </a:t>
            </a:r>
            <a:r>
              <a:rPr lang="en-US" sz="2000" b="0" dirty="0">
                <a:uFillTx/>
                <a:latin typeface="Calibri"/>
              </a:rPr>
              <a:t>x is expensive</a:t>
            </a:r>
          </a:p>
          <a:p>
            <a:pPr>
              <a:buFont typeface="Arial"/>
              <a:buChar char="•"/>
            </a:pPr>
            <a:r>
              <a:rPr lang="en-US" sz="2000" dirty="0">
                <a:uFillTx/>
                <a:latin typeface="Calibri"/>
              </a:rPr>
              <a:t>Buys(x, y, z): </a:t>
            </a:r>
            <a:r>
              <a:rPr lang="en-US" sz="2000" b="0" dirty="0">
                <a:uFillTx/>
                <a:latin typeface="Calibri"/>
              </a:rPr>
              <a:t>x buys y from z (using a binary predicate with unspecified seller is OK but less expressive);</a:t>
            </a:r>
            <a:br>
              <a:rPr lang="en-US" sz="2000" b="0" dirty="0">
                <a:uFillTx/>
                <a:latin typeface="Calibri"/>
              </a:rPr>
            </a:br>
            <a:endParaRPr lang="en-US" sz="2000" b="0" dirty="0">
              <a:uFillTx/>
              <a:latin typeface="Calibri"/>
            </a:endParaRPr>
          </a:p>
          <a:p>
            <a:pPr>
              <a:buFont typeface="Arial"/>
              <a:buChar char="•"/>
            </a:pPr>
            <a:endParaRPr lang="en-US" sz="2000" b="0" dirty="0">
              <a:solidFill>
                <a:srgbClr val="000000"/>
              </a:solidFill>
              <a:uFillTx/>
              <a:latin typeface="Calibri"/>
            </a:endParaRPr>
          </a:p>
          <a:p>
            <a:pPr>
              <a:buFont typeface="Arial"/>
              <a:buChar char="•"/>
            </a:pPr>
            <a:endParaRPr lang="en-US" sz="2000" dirty="0">
              <a:uFillTx/>
            </a:endParaRPr>
          </a:p>
        </p:txBody>
      </p:sp>
      <p:sp>
        <p:nvSpPr>
          <p:cNvPr id="4" name="Footer Placeholder 3"/>
          <p:cNvSpPr>
            <a:spLocks noGrp="1"/>
          </p:cNvSpPr>
          <p:nvPr>
            <p:ph type="ftr" sz="quarter" idx="11"/>
          </p:nvPr>
        </p:nvSpPr>
        <p:spPr/>
        <p:txBody>
          <a:bodyPr/>
          <a:lstStyle/>
          <a:p>
            <a:endParaRPr lang="en-US">
              <a:uFillTx/>
            </a:endParaRPr>
          </a:p>
        </p:txBody>
      </p:sp>
      <p:sp>
        <p:nvSpPr>
          <p:cNvPr id="5" name="Slide Number Placeholder 4"/>
          <p:cNvSpPr>
            <a:spLocks noGrp="1"/>
          </p:cNvSpPr>
          <p:nvPr>
            <p:ph type="sldNum" sz="quarter" idx="12"/>
          </p:nvPr>
        </p:nvSpPr>
        <p:spPr/>
        <p:txBody>
          <a:bodyPr/>
          <a:lstStyle/>
          <a:p>
            <a:fld id="{68367B37-5408-8848-BA1A-2C039AA52483}" type="slidenum">
              <a:rPr lang="en-US" smtClean="0">
                <a:uFillTx/>
              </a:rPr>
              <a:pPr/>
              <a:t>12</a:t>
            </a:fld>
            <a:endParaRPr lang="en-US">
              <a:uFillTx/>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uFillTx/>
              </a:rPr>
              <a:t>Exercise 8.24</a:t>
            </a:r>
          </a:p>
        </p:txBody>
      </p:sp>
      <p:sp>
        <p:nvSpPr>
          <p:cNvPr id="3" name="Content Placeholder 2"/>
          <p:cNvSpPr>
            <a:spLocks noGrp="1"/>
          </p:cNvSpPr>
          <p:nvPr>
            <p:ph idx="1"/>
          </p:nvPr>
        </p:nvSpPr>
        <p:spPr/>
        <p:txBody>
          <a:bodyPr>
            <a:normAutofit fontScale="92500"/>
          </a:bodyPr>
          <a:lstStyle/>
          <a:p>
            <a:pPr marL="0" indent="0">
              <a:buNone/>
            </a:pPr>
            <a:r>
              <a:rPr lang="en-US" sz="2800" dirty="0">
                <a:uFillTx/>
              </a:rPr>
              <a:t>a. Some students took French in spring 2001.</a:t>
            </a:r>
          </a:p>
          <a:p>
            <a:pPr marL="514350" indent="-514350">
              <a:buAutoNum type="alphaLcPeriod"/>
            </a:pPr>
            <a:endParaRPr lang="en-US" sz="2800" dirty="0">
              <a:uFillTx/>
            </a:endParaRPr>
          </a:p>
          <a:p>
            <a:pPr marL="0" indent="0">
              <a:buNone/>
            </a:pPr>
            <a:r>
              <a:rPr lang="en-US" sz="2800" dirty="0">
                <a:uFillTx/>
              </a:rPr>
              <a:t>b. Every student who takes French passes it.</a:t>
            </a:r>
          </a:p>
          <a:p>
            <a:pPr marL="0" indent="0"/>
            <a:endParaRPr lang="en-US" sz="2800" dirty="0">
              <a:uFillTx/>
            </a:endParaRPr>
          </a:p>
          <a:p>
            <a:pPr marL="0" indent="0">
              <a:buNone/>
            </a:pPr>
            <a:r>
              <a:rPr lang="en-US" sz="2800" dirty="0">
                <a:uFillTx/>
              </a:rPr>
              <a:t>c. Only one student took Greek in spring 2001.</a:t>
            </a:r>
          </a:p>
          <a:p>
            <a:pPr marL="0" indent="0"/>
            <a:endParaRPr lang="en-US" sz="2800" dirty="0">
              <a:uFillTx/>
            </a:endParaRPr>
          </a:p>
          <a:p>
            <a:pPr marL="0" indent="0">
              <a:buNone/>
            </a:pPr>
            <a:r>
              <a:rPr lang="en-US" sz="2800" dirty="0">
                <a:uFillTx/>
              </a:rPr>
              <a:t>f. No person buys an expensive policy.</a:t>
            </a:r>
            <a:br>
              <a:rPr lang="en-US" sz="2800" dirty="0">
                <a:uFillTx/>
              </a:rPr>
            </a:br>
            <a:endParaRPr lang="en-US" sz="2800" dirty="0">
              <a:uFillTx/>
            </a:endParaRPr>
          </a:p>
          <a:p>
            <a:pPr marL="0" indent="0" defTabSz="457200">
              <a:spcBef>
                <a:spcPts val="0"/>
              </a:spcBef>
              <a:defRPr>
                <a:uFillTx/>
              </a:defRPr>
            </a:pPr>
            <a:endParaRPr lang="en-US" dirty="0">
              <a:uFillTx/>
            </a:endParaRPr>
          </a:p>
          <a:p>
            <a:pPr marL="0" indent="0" defTabSz="457200">
              <a:spcBef>
                <a:spcPts val="0"/>
              </a:spcBef>
              <a:defRPr>
                <a:uFillTx/>
              </a:defRPr>
            </a:pPr>
            <a:endParaRPr lang="en-US" dirty="0">
              <a:uFillTx/>
            </a:endParaRPr>
          </a:p>
        </p:txBody>
      </p:sp>
      <p:sp>
        <p:nvSpPr>
          <p:cNvPr id="4" name="Footer Placeholder 3"/>
          <p:cNvSpPr>
            <a:spLocks noGrp="1"/>
          </p:cNvSpPr>
          <p:nvPr>
            <p:ph type="ftr" sz="quarter" idx="11"/>
          </p:nvPr>
        </p:nvSpPr>
        <p:spPr/>
        <p:txBody>
          <a:bodyPr/>
          <a:lstStyle/>
          <a:p>
            <a:endParaRPr lang="en-US">
              <a:uFillTx/>
            </a:endParaRPr>
          </a:p>
        </p:txBody>
      </p:sp>
      <p:sp>
        <p:nvSpPr>
          <p:cNvPr id="5" name="Slide Number Placeholder 4"/>
          <p:cNvSpPr>
            <a:spLocks noGrp="1"/>
          </p:cNvSpPr>
          <p:nvPr>
            <p:ph type="sldNum" sz="quarter" idx="12"/>
          </p:nvPr>
        </p:nvSpPr>
        <p:spPr/>
        <p:txBody>
          <a:bodyPr/>
          <a:lstStyle/>
          <a:p>
            <a:fld id="{68367B37-5408-8848-BA1A-2C039AA52483}" type="slidenum">
              <a:rPr lang="en-US" smtClean="0">
                <a:uFillTx/>
              </a:rPr>
              <a:pPr/>
              <a:t>13</a:t>
            </a:fld>
            <a:endParaRPr lang="en-US">
              <a:uFillTx/>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uFillTx/>
              </a:rPr>
              <a:t>Exercise 8.24</a:t>
            </a:r>
          </a:p>
        </p:txBody>
      </p:sp>
      <p:sp>
        <p:nvSpPr>
          <p:cNvPr id="3" name="Content Placeholder 2"/>
          <p:cNvSpPr>
            <a:spLocks noGrp="1"/>
          </p:cNvSpPr>
          <p:nvPr>
            <p:ph idx="1"/>
          </p:nvPr>
        </p:nvSpPr>
        <p:spPr>
          <a:xfrm>
            <a:off x="822960" y="1018778"/>
            <a:ext cx="8321040" cy="4988322"/>
          </a:xfrm>
        </p:spPr>
        <p:txBody>
          <a:bodyPr>
            <a:normAutofit fontScale="47500" lnSpcReduction="20000"/>
          </a:bodyPr>
          <a:lstStyle/>
          <a:p>
            <a:pPr marL="514350" indent="-514350">
              <a:buAutoNum type="alphaLcPeriod"/>
            </a:pPr>
            <a:r>
              <a:rPr lang="en-US" sz="5100" dirty="0">
                <a:uFillTx/>
              </a:rPr>
              <a:t>Some students took French in spring 2001.</a:t>
            </a:r>
          </a:p>
          <a:p>
            <a:pPr marL="0" indent="0" defTabSz="457200">
              <a:spcBef>
                <a:spcPts val="0"/>
              </a:spcBef>
              <a:defRPr>
                <a:uFillTx/>
              </a:defRPr>
            </a:pPr>
            <a:r>
              <a:rPr lang="en-US" sz="5100" dirty="0">
                <a:solidFill>
                  <a:srgbClr val="FF0000"/>
                </a:solidFill>
                <a:uFillTx/>
              </a:rPr>
              <a:t>∃x Student(x)∧Takes(x,F,Spring2001). </a:t>
            </a:r>
          </a:p>
          <a:p>
            <a:pPr marL="0" indent="0"/>
            <a:endParaRPr lang="en-US" sz="5100" dirty="0">
              <a:solidFill>
                <a:srgbClr val="3366FF"/>
              </a:solidFill>
              <a:uFillTx/>
            </a:endParaRPr>
          </a:p>
          <a:p>
            <a:pPr marL="0" indent="0"/>
            <a:r>
              <a:rPr lang="en-US" sz="5100" dirty="0">
                <a:uFillTx/>
              </a:rPr>
              <a:t>b. Every student who takes French passes it.</a:t>
            </a:r>
          </a:p>
          <a:p>
            <a:pPr marL="0" indent="0"/>
            <a:r>
              <a:rPr lang="en-US" sz="5100" dirty="0">
                <a:solidFill>
                  <a:srgbClr val="FF0000"/>
                </a:solidFill>
                <a:uFillTx/>
              </a:rPr>
              <a:t>∀</a:t>
            </a:r>
            <a:r>
              <a:rPr lang="en-US" sz="5100" dirty="0" err="1">
                <a:solidFill>
                  <a:srgbClr val="FF0000"/>
                </a:solidFill>
                <a:uFillTx/>
              </a:rPr>
              <a:t>x,s</a:t>
            </a:r>
            <a:r>
              <a:rPr lang="en-US" sz="5100" dirty="0">
                <a:solidFill>
                  <a:srgbClr val="FF0000"/>
                </a:solidFill>
                <a:uFillTx/>
              </a:rPr>
              <a:t> Student(x)∧Takes(</a:t>
            </a:r>
            <a:r>
              <a:rPr lang="en-US" sz="5100" dirty="0" err="1">
                <a:solidFill>
                  <a:srgbClr val="FF0000"/>
                </a:solidFill>
                <a:uFillTx/>
              </a:rPr>
              <a:t>x,F,s</a:t>
            </a:r>
            <a:r>
              <a:rPr lang="en-US" sz="5100" dirty="0">
                <a:solidFill>
                  <a:srgbClr val="FF0000"/>
                </a:solidFill>
                <a:uFillTx/>
              </a:rPr>
              <a:t>) ⇒ Passes(</a:t>
            </a:r>
            <a:r>
              <a:rPr lang="en-US" sz="5100" dirty="0" err="1">
                <a:solidFill>
                  <a:srgbClr val="FF0000"/>
                </a:solidFill>
                <a:uFillTx/>
              </a:rPr>
              <a:t>x,F,s</a:t>
            </a:r>
            <a:r>
              <a:rPr lang="en-US" sz="5100" dirty="0">
                <a:solidFill>
                  <a:srgbClr val="FF0000"/>
                </a:solidFill>
                <a:uFillTx/>
              </a:rPr>
              <a:t>). </a:t>
            </a:r>
          </a:p>
          <a:p>
            <a:pPr marL="0" indent="0"/>
            <a:endParaRPr lang="en-US" sz="5100" dirty="0">
              <a:solidFill>
                <a:srgbClr val="57CDFF"/>
              </a:solidFill>
              <a:uFillTx/>
            </a:endParaRPr>
          </a:p>
          <a:p>
            <a:pPr marL="0" indent="0"/>
            <a:r>
              <a:rPr lang="en-US" sz="5100" dirty="0">
                <a:uFillTx/>
              </a:rPr>
              <a:t>c. Only one student took Greek in spring 2001.</a:t>
            </a:r>
          </a:p>
          <a:p>
            <a:pPr marL="0" indent="0" defTabSz="457200">
              <a:spcBef>
                <a:spcPts val="0"/>
              </a:spcBef>
              <a:defRPr>
                <a:uFillTx/>
              </a:defRPr>
            </a:pPr>
            <a:r>
              <a:rPr lang="en-US" sz="5100" dirty="0">
                <a:solidFill>
                  <a:srgbClr val="FF0000"/>
                </a:solidFill>
                <a:uFillTx/>
              </a:rPr>
              <a:t>∃x Student(x)∧Takes(x,G,Spring2001)  ∧</a:t>
            </a:r>
          </a:p>
          <a:p>
            <a:pPr marL="0" indent="0" defTabSz="457200">
              <a:spcBef>
                <a:spcPts val="0"/>
              </a:spcBef>
              <a:defRPr>
                <a:uFillTx/>
              </a:defRPr>
            </a:pPr>
            <a:r>
              <a:rPr lang="en-US" sz="5100" dirty="0">
                <a:solidFill>
                  <a:srgbClr val="FF0000"/>
                </a:solidFill>
                <a:uFillTx/>
              </a:rPr>
              <a:t>∀y </a:t>
            </a:r>
            <a:r>
              <a:rPr lang="en-US" sz="5100" dirty="0" err="1">
                <a:solidFill>
                  <a:srgbClr val="FF0000"/>
                </a:solidFill>
                <a:uFillTx/>
              </a:rPr>
              <a:t>y≠x</a:t>
            </a:r>
            <a:r>
              <a:rPr lang="en-US" sz="5100" dirty="0">
                <a:solidFill>
                  <a:srgbClr val="FF0000"/>
                </a:solidFill>
                <a:uFillTx/>
              </a:rPr>
              <a:t> ⇒ ¬Takes(y,G,Spring2001). </a:t>
            </a:r>
          </a:p>
          <a:p>
            <a:pPr marL="0" indent="0"/>
            <a:endParaRPr lang="en-US" sz="5100" dirty="0">
              <a:uFillTx/>
            </a:endParaRPr>
          </a:p>
          <a:p>
            <a:pPr marL="0" indent="0"/>
            <a:r>
              <a:rPr lang="en-US" sz="5100" dirty="0">
                <a:uFillTx/>
              </a:rPr>
              <a:t>f. No person buys an expensive policy.</a:t>
            </a:r>
            <a:br>
              <a:rPr lang="en-US" sz="5100" dirty="0">
                <a:uFillTx/>
              </a:rPr>
            </a:br>
            <a:r>
              <a:rPr lang="en-US" sz="5100" dirty="0">
                <a:solidFill>
                  <a:srgbClr val="FF0000"/>
                </a:solidFill>
                <a:uFillTx/>
              </a:rPr>
              <a:t>∀</a:t>
            </a:r>
            <a:r>
              <a:rPr lang="en-US" sz="5100" dirty="0" err="1">
                <a:solidFill>
                  <a:srgbClr val="FF0000"/>
                </a:solidFill>
                <a:uFillTx/>
              </a:rPr>
              <a:t>x,y,z</a:t>
            </a:r>
            <a:r>
              <a:rPr lang="en-US" sz="5100" dirty="0">
                <a:solidFill>
                  <a:srgbClr val="FF0000"/>
                </a:solidFill>
                <a:uFillTx/>
              </a:rPr>
              <a:t> Person(x)∧Policy(y)∧Expensive(y) ⇒ ¬Buys(</a:t>
            </a:r>
            <a:r>
              <a:rPr lang="en-US" sz="5100" dirty="0" err="1">
                <a:solidFill>
                  <a:srgbClr val="FF0000"/>
                </a:solidFill>
                <a:uFillTx/>
              </a:rPr>
              <a:t>x,y,z</a:t>
            </a:r>
            <a:r>
              <a:rPr lang="en-US" sz="5100" dirty="0">
                <a:solidFill>
                  <a:srgbClr val="FF0000"/>
                </a:solidFill>
                <a:uFillTx/>
              </a:rPr>
              <a:t>). </a:t>
            </a:r>
          </a:p>
          <a:p>
            <a:pPr marL="0" indent="0"/>
            <a:endParaRPr lang="en-US" sz="2800" dirty="0">
              <a:uFillTx/>
            </a:endParaRPr>
          </a:p>
          <a:p>
            <a:pPr marL="0" indent="0" defTabSz="457200">
              <a:spcBef>
                <a:spcPts val="0"/>
              </a:spcBef>
              <a:defRPr>
                <a:uFillTx/>
              </a:defRPr>
            </a:pPr>
            <a:endParaRPr lang="en-US" dirty="0">
              <a:uFillTx/>
            </a:endParaRPr>
          </a:p>
          <a:p>
            <a:pPr marL="0" indent="0" defTabSz="457200">
              <a:spcBef>
                <a:spcPts val="0"/>
              </a:spcBef>
              <a:defRPr>
                <a:uFillTx/>
              </a:defRPr>
            </a:pPr>
            <a:endParaRPr lang="en-US" dirty="0">
              <a:uFillTx/>
            </a:endParaRPr>
          </a:p>
        </p:txBody>
      </p:sp>
      <p:sp>
        <p:nvSpPr>
          <p:cNvPr id="4" name="Footer Placeholder 3"/>
          <p:cNvSpPr>
            <a:spLocks noGrp="1"/>
          </p:cNvSpPr>
          <p:nvPr>
            <p:ph type="ftr" sz="quarter" idx="11"/>
          </p:nvPr>
        </p:nvSpPr>
        <p:spPr/>
        <p:txBody>
          <a:bodyPr/>
          <a:lstStyle/>
          <a:p>
            <a:endParaRPr lang="en-US">
              <a:uFillTx/>
            </a:endParaRPr>
          </a:p>
        </p:txBody>
      </p:sp>
      <p:sp>
        <p:nvSpPr>
          <p:cNvPr id="5" name="Slide Number Placeholder 4"/>
          <p:cNvSpPr>
            <a:spLocks noGrp="1"/>
          </p:cNvSpPr>
          <p:nvPr>
            <p:ph type="sldNum" sz="quarter" idx="12"/>
          </p:nvPr>
        </p:nvSpPr>
        <p:spPr/>
        <p:txBody>
          <a:bodyPr/>
          <a:lstStyle/>
          <a:p>
            <a:fld id="{68367B37-5408-8848-BA1A-2C039AA52483}" type="slidenum">
              <a:rPr lang="en-US" smtClean="0">
                <a:uFillTx/>
              </a:rPr>
              <a:pPr/>
              <a:t>14</a:t>
            </a:fld>
            <a:endParaRPr lang="en-US">
              <a:uFillTx/>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dvAuto="466160032"/>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a:xfrm>
            <a:off x="709613" y="366713"/>
            <a:ext cx="7772400" cy="1143000"/>
          </a:xfrm>
        </p:spPr>
        <p:txBody>
          <a:bodyPr/>
          <a:lstStyle/>
          <a:p>
            <a:pPr eaLnBrk="1" hangingPunct="1"/>
            <a:r>
              <a:rPr lang="en-US">
                <a:uFillTx/>
              </a:rPr>
              <a:t>Type Hierarchies</a:t>
            </a:r>
          </a:p>
        </p:txBody>
      </p:sp>
      <p:sp>
        <p:nvSpPr>
          <p:cNvPr id="30724" name="Rectangle 3"/>
          <p:cNvSpPr>
            <a:spLocks noGrp="1" noChangeArrowheads="1"/>
          </p:cNvSpPr>
          <p:nvPr>
            <p:ph idx="1"/>
          </p:nvPr>
        </p:nvSpPr>
        <p:spPr>
          <a:xfrm>
            <a:off x="685800" y="1673225"/>
            <a:ext cx="7772400" cy="4422775"/>
          </a:xfrm>
        </p:spPr>
        <p:txBody>
          <a:bodyPr/>
          <a:lstStyle/>
          <a:p>
            <a:pPr eaLnBrk="1" hangingPunct="1"/>
            <a:r>
              <a:rPr lang="en-US" sz="2800">
                <a:uFillTx/>
              </a:rPr>
              <a:t>Subclasses implicitly define a type hierarchy</a:t>
            </a:r>
          </a:p>
          <a:p>
            <a:pPr lvl="1" eaLnBrk="1" hangingPunct="1"/>
            <a:r>
              <a:rPr lang="en-US" sz="2400">
                <a:uFillTx/>
              </a:rPr>
              <a:t>Also referred to as an ontology, a taxonomy, or a taxonomic hierarchy</a:t>
            </a:r>
          </a:p>
        </p:txBody>
      </p:sp>
      <p:sp>
        <p:nvSpPr>
          <p:cNvPr id="30725" name="AutoShape 4"/>
          <p:cNvSpPr>
            <a:spLocks noChangeArrowheads="1"/>
          </p:cNvSpPr>
          <p:nvPr/>
        </p:nvSpPr>
        <p:spPr bwMode="auto">
          <a:xfrm>
            <a:off x="3802063" y="3336925"/>
            <a:ext cx="1593850" cy="323850"/>
          </a:xfrm>
          <a:prstGeom prst="octagon">
            <a:avLst>
              <a:gd name="adj" fmla="val 29287"/>
            </a:avLst>
          </a:prstGeom>
          <a:solidFill>
            <a:srgbClr val="FFFFFF"/>
          </a:solidFill>
          <a:ln w="9525">
            <a:solidFill>
              <a:schemeClr val="tx1"/>
            </a:solidFill>
            <a:miter lim="800000"/>
          </a:ln>
        </p:spPr>
        <p:txBody>
          <a:bodyPr wrap="none" anchor="ctr">
            <a:prstTxWarp prst="textNoShape">
              <a:avLst/>
            </a:prstTxWarp>
          </a:bodyPr>
          <a:lstStyle/>
          <a:p>
            <a:pPr algn="ctr"/>
            <a:r>
              <a:rPr lang="en-US" sz="2000" dirty="0" err="1">
                <a:uFillTx/>
              </a:rPr>
              <a:t>Animals</a:t>
            </a:r>
            <a:r>
              <a:rPr lang="en-US" sz="2000" dirty="0" err="1">
                <a:solidFill>
                  <a:schemeClr val="bg1"/>
                </a:solidFill>
                <a:uFillTx/>
              </a:rPr>
              <a:t>s</a:t>
            </a:r>
            <a:endParaRPr lang="en-US" sz="2000" dirty="0">
              <a:solidFill>
                <a:schemeClr val="bg1"/>
              </a:solidFill>
              <a:uFillTx/>
            </a:endParaRPr>
          </a:p>
        </p:txBody>
      </p:sp>
      <p:sp>
        <p:nvSpPr>
          <p:cNvPr id="30726" name="AutoShape 5"/>
          <p:cNvSpPr>
            <a:spLocks noChangeArrowheads="1"/>
          </p:cNvSpPr>
          <p:nvPr/>
        </p:nvSpPr>
        <p:spPr bwMode="auto">
          <a:xfrm>
            <a:off x="3867150" y="4200525"/>
            <a:ext cx="1593850" cy="323850"/>
          </a:xfrm>
          <a:prstGeom prst="octagon">
            <a:avLst>
              <a:gd name="adj" fmla="val 29287"/>
            </a:avLst>
          </a:prstGeom>
          <a:solidFill>
            <a:srgbClr val="FFFFFF"/>
          </a:solidFill>
          <a:ln w="9525">
            <a:solidFill>
              <a:schemeClr val="tx1"/>
            </a:solidFill>
            <a:miter lim="800000"/>
          </a:ln>
        </p:spPr>
        <p:txBody>
          <a:bodyPr wrap="none" anchor="ctr">
            <a:prstTxWarp prst="textNoShape">
              <a:avLst/>
            </a:prstTxWarp>
          </a:bodyPr>
          <a:lstStyle/>
          <a:p>
            <a:pPr algn="ctr"/>
            <a:r>
              <a:rPr lang="en-US" sz="2000">
                <a:solidFill>
                  <a:srgbClr val="000000"/>
                </a:solidFill>
                <a:uFillTx/>
              </a:rPr>
              <a:t>Reptiles</a:t>
            </a:r>
          </a:p>
        </p:txBody>
      </p:sp>
      <p:sp>
        <p:nvSpPr>
          <p:cNvPr id="30727" name="AutoShape 6"/>
          <p:cNvSpPr>
            <a:spLocks noChangeArrowheads="1"/>
          </p:cNvSpPr>
          <p:nvPr/>
        </p:nvSpPr>
        <p:spPr bwMode="auto">
          <a:xfrm>
            <a:off x="2125663" y="4200525"/>
            <a:ext cx="1593850" cy="323850"/>
          </a:xfrm>
          <a:prstGeom prst="octagon">
            <a:avLst>
              <a:gd name="adj" fmla="val 29287"/>
            </a:avLst>
          </a:prstGeom>
          <a:solidFill>
            <a:srgbClr val="FFFFFF"/>
          </a:solidFill>
          <a:ln w="9525">
            <a:solidFill>
              <a:schemeClr val="tx1"/>
            </a:solidFill>
            <a:miter lim="800000"/>
          </a:ln>
        </p:spPr>
        <p:txBody>
          <a:bodyPr wrap="none" anchor="ctr">
            <a:prstTxWarp prst="textNoShape">
              <a:avLst/>
            </a:prstTxWarp>
          </a:bodyPr>
          <a:lstStyle/>
          <a:p>
            <a:pPr algn="ctr"/>
            <a:r>
              <a:rPr lang="en-US" sz="2000">
                <a:solidFill>
                  <a:srgbClr val="000000"/>
                </a:solidFill>
                <a:uFillTx/>
              </a:rPr>
              <a:t>Amphibians</a:t>
            </a:r>
          </a:p>
        </p:txBody>
      </p:sp>
      <p:sp>
        <p:nvSpPr>
          <p:cNvPr id="30728" name="AutoShape 7"/>
          <p:cNvSpPr>
            <a:spLocks noChangeArrowheads="1"/>
          </p:cNvSpPr>
          <p:nvPr/>
        </p:nvSpPr>
        <p:spPr bwMode="auto">
          <a:xfrm>
            <a:off x="7348538" y="4200525"/>
            <a:ext cx="1593850" cy="323850"/>
          </a:xfrm>
          <a:prstGeom prst="octagon">
            <a:avLst>
              <a:gd name="adj" fmla="val 29287"/>
            </a:avLst>
          </a:prstGeom>
          <a:solidFill>
            <a:srgbClr val="FFFFFF"/>
          </a:solidFill>
          <a:ln w="9525">
            <a:solidFill>
              <a:schemeClr val="tx1"/>
            </a:solidFill>
            <a:miter lim="800000"/>
          </a:ln>
        </p:spPr>
        <p:txBody>
          <a:bodyPr wrap="none" anchor="ctr">
            <a:prstTxWarp prst="textNoShape">
              <a:avLst/>
            </a:prstTxWarp>
          </a:bodyPr>
          <a:lstStyle/>
          <a:p>
            <a:pPr algn="ctr"/>
            <a:r>
              <a:rPr lang="en-US" sz="2000">
                <a:solidFill>
                  <a:srgbClr val="000000"/>
                </a:solidFill>
                <a:uFillTx/>
              </a:rPr>
              <a:t>Mammals</a:t>
            </a:r>
          </a:p>
        </p:txBody>
      </p:sp>
      <p:sp>
        <p:nvSpPr>
          <p:cNvPr id="30729" name="AutoShape 8"/>
          <p:cNvSpPr>
            <a:spLocks noChangeArrowheads="1"/>
          </p:cNvSpPr>
          <p:nvPr/>
        </p:nvSpPr>
        <p:spPr bwMode="auto">
          <a:xfrm>
            <a:off x="5607050" y="4200525"/>
            <a:ext cx="1593850" cy="323850"/>
          </a:xfrm>
          <a:prstGeom prst="octagon">
            <a:avLst>
              <a:gd name="adj" fmla="val 29287"/>
            </a:avLst>
          </a:prstGeom>
          <a:solidFill>
            <a:srgbClr val="FFFFFF"/>
          </a:solidFill>
          <a:ln w="9525">
            <a:solidFill>
              <a:schemeClr val="tx1"/>
            </a:solidFill>
            <a:miter lim="800000"/>
          </a:ln>
        </p:spPr>
        <p:txBody>
          <a:bodyPr wrap="none" anchor="ctr">
            <a:prstTxWarp prst="textNoShape">
              <a:avLst/>
            </a:prstTxWarp>
          </a:bodyPr>
          <a:lstStyle/>
          <a:p>
            <a:pPr algn="ctr"/>
            <a:r>
              <a:rPr lang="en-US" sz="2000">
                <a:solidFill>
                  <a:srgbClr val="000000"/>
                </a:solidFill>
                <a:uFillTx/>
              </a:rPr>
              <a:t>Birds</a:t>
            </a:r>
          </a:p>
        </p:txBody>
      </p:sp>
      <p:sp>
        <p:nvSpPr>
          <p:cNvPr id="30730" name="AutoShape 9"/>
          <p:cNvSpPr>
            <a:spLocks noChangeArrowheads="1"/>
          </p:cNvSpPr>
          <p:nvPr/>
        </p:nvSpPr>
        <p:spPr bwMode="auto">
          <a:xfrm>
            <a:off x="4059238" y="5119688"/>
            <a:ext cx="1593850" cy="323850"/>
          </a:xfrm>
          <a:prstGeom prst="octagon">
            <a:avLst>
              <a:gd name="adj" fmla="val 29287"/>
            </a:avLst>
          </a:prstGeom>
          <a:solidFill>
            <a:srgbClr val="FFFFFF"/>
          </a:solidFill>
          <a:ln w="9525">
            <a:solidFill>
              <a:schemeClr val="tx1"/>
            </a:solidFill>
            <a:miter lim="800000"/>
          </a:ln>
        </p:spPr>
        <p:txBody>
          <a:bodyPr wrap="none" anchor="ctr">
            <a:prstTxWarp prst="textNoShape">
              <a:avLst/>
            </a:prstTxWarp>
          </a:bodyPr>
          <a:lstStyle/>
          <a:p>
            <a:pPr algn="ctr"/>
            <a:r>
              <a:rPr lang="en-US" sz="2000">
                <a:solidFill>
                  <a:srgbClr val="000000"/>
                </a:solidFill>
                <a:uFillTx/>
              </a:rPr>
              <a:t>Eagles</a:t>
            </a:r>
          </a:p>
        </p:txBody>
      </p:sp>
      <p:sp>
        <p:nvSpPr>
          <p:cNvPr id="30731" name="AutoShape 10"/>
          <p:cNvSpPr>
            <a:spLocks noChangeArrowheads="1"/>
          </p:cNvSpPr>
          <p:nvPr/>
        </p:nvSpPr>
        <p:spPr bwMode="auto">
          <a:xfrm>
            <a:off x="5732463" y="5119688"/>
            <a:ext cx="1593850" cy="323850"/>
          </a:xfrm>
          <a:prstGeom prst="octagon">
            <a:avLst>
              <a:gd name="adj" fmla="val 29287"/>
            </a:avLst>
          </a:prstGeom>
          <a:solidFill>
            <a:srgbClr val="FFFFFF"/>
          </a:solidFill>
          <a:ln w="9525">
            <a:solidFill>
              <a:schemeClr val="tx1"/>
            </a:solidFill>
            <a:miter lim="800000"/>
          </a:ln>
        </p:spPr>
        <p:txBody>
          <a:bodyPr wrap="none" anchor="ctr">
            <a:prstTxWarp prst="textNoShape">
              <a:avLst/>
            </a:prstTxWarp>
          </a:bodyPr>
          <a:lstStyle/>
          <a:p>
            <a:pPr algn="ctr"/>
            <a:r>
              <a:rPr lang="en-US" sz="2000">
                <a:solidFill>
                  <a:srgbClr val="000000"/>
                </a:solidFill>
                <a:uFillTx/>
              </a:rPr>
              <a:t>Ostriches</a:t>
            </a:r>
          </a:p>
        </p:txBody>
      </p:sp>
      <p:sp>
        <p:nvSpPr>
          <p:cNvPr id="30732" name="AutoShape 11"/>
          <p:cNvSpPr>
            <a:spLocks noChangeArrowheads="1"/>
          </p:cNvSpPr>
          <p:nvPr/>
        </p:nvSpPr>
        <p:spPr bwMode="auto">
          <a:xfrm>
            <a:off x="7407275" y="5127625"/>
            <a:ext cx="1593850" cy="323850"/>
          </a:xfrm>
          <a:prstGeom prst="octagon">
            <a:avLst>
              <a:gd name="adj" fmla="val 29287"/>
            </a:avLst>
          </a:prstGeom>
          <a:solidFill>
            <a:srgbClr val="FFFFFF"/>
          </a:solidFill>
          <a:ln w="9525">
            <a:solidFill>
              <a:schemeClr val="tx1"/>
            </a:solidFill>
            <a:miter lim="800000"/>
          </a:ln>
        </p:spPr>
        <p:txBody>
          <a:bodyPr wrap="none" anchor="ctr">
            <a:prstTxWarp prst="textNoShape">
              <a:avLst/>
            </a:prstTxWarp>
          </a:bodyPr>
          <a:lstStyle/>
          <a:p>
            <a:pPr algn="ctr"/>
            <a:r>
              <a:rPr lang="en-US" sz="2000">
                <a:solidFill>
                  <a:srgbClr val="000000"/>
                </a:solidFill>
                <a:uFillTx/>
              </a:rPr>
              <a:t>Penguins</a:t>
            </a:r>
          </a:p>
        </p:txBody>
      </p:sp>
      <p:sp>
        <p:nvSpPr>
          <p:cNvPr id="30733" name="AutoShape 12"/>
          <p:cNvSpPr>
            <a:spLocks noChangeArrowheads="1"/>
          </p:cNvSpPr>
          <p:nvPr/>
        </p:nvSpPr>
        <p:spPr bwMode="auto">
          <a:xfrm>
            <a:off x="2386013" y="5119688"/>
            <a:ext cx="1593850" cy="323850"/>
          </a:xfrm>
          <a:prstGeom prst="octagon">
            <a:avLst>
              <a:gd name="adj" fmla="val 29287"/>
            </a:avLst>
          </a:prstGeom>
          <a:solidFill>
            <a:srgbClr val="FFFFFF"/>
          </a:solidFill>
          <a:ln w="9525">
            <a:solidFill>
              <a:schemeClr val="tx1"/>
            </a:solidFill>
            <a:miter lim="800000"/>
          </a:ln>
        </p:spPr>
        <p:txBody>
          <a:bodyPr wrap="none" anchor="ctr">
            <a:prstTxWarp prst="textNoShape">
              <a:avLst/>
            </a:prstTxWarp>
          </a:bodyPr>
          <a:lstStyle/>
          <a:p>
            <a:pPr algn="ctr"/>
            <a:r>
              <a:rPr lang="en-US" sz="2000">
                <a:solidFill>
                  <a:srgbClr val="000000"/>
                </a:solidFill>
                <a:uFillTx/>
              </a:rPr>
              <a:t>Robins</a:t>
            </a:r>
          </a:p>
        </p:txBody>
      </p:sp>
      <p:sp>
        <p:nvSpPr>
          <p:cNvPr id="30734" name="AutoShape 13"/>
          <p:cNvSpPr>
            <a:spLocks noChangeArrowheads="1"/>
          </p:cNvSpPr>
          <p:nvPr/>
        </p:nvSpPr>
        <p:spPr bwMode="auto">
          <a:xfrm>
            <a:off x="385763" y="4200525"/>
            <a:ext cx="1593850" cy="323850"/>
          </a:xfrm>
          <a:prstGeom prst="octagon">
            <a:avLst>
              <a:gd name="adj" fmla="val 29287"/>
            </a:avLst>
          </a:prstGeom>
          <a:solidFill>
            <a:srgbClr val="FFFFFF"/>
          </a:solidFill>
          <a:ln w="9525">
            <a:solidFill>
              <a:schemeClr val="tx1"/>
            </a:solidFill>
            <a:miter lim="800000"/>
          </a:ln>
        </p:spPr>
        <p:txBody>
          <a:bodyPr wrap="none" anchor="ctr">
            <a:prstTxWarp prst="textNoShape">
              <a:avLst/>
            </a:prstTxWarp>
          </a:bodyPr>
          <a:lstStyle/>
          <a:p>
            <a:pPr algn="ctr"/>
            <a:r>
              <a:rPr lang="en-US" sz="2000">
                <a:solidFill>
                  <a:srgbClr val="000000"/>
                </a:solidFill>
                <a:uFillTx/>
              </a:rPr>
              <a:t>Fish</a:t>
            </a:r>
          </a:p>
        </p:txBody>
      </p:sp>
      <p:cxnSp>
        <p:nvCxnSpPr>
          <p:cNvPr id="30735" name="AutoShape 15"/>
          <p:cNvCxnSpPr>
            <a:stCxn id="30725" idx="2"/>
            <a:endCxn id="30734" idx="2"/>
          </p:cNvCxnSpPr>
          <p:nvPr/>
        </p:nvCxnSpPr>
        <p:spPr bwMode="auto">
          <a:xfrm flipH="1">
            <a:off x="1182688" y="3660775"/>
            <a:ext cx="3416300" cy="539750"/>
          </a:xfrm>
          <a:prstGeom prst="straightConnector1">
            <a:avLst/>
          </a:prstGeom>
          <a:noFill/>
          <a:ln w="9525">
            <a:solidFill>
              <a:schemeClr val="tx1"/>
            </a:solidFill>
            <a:round/>
            <a:tailEnd type="triangle" w="med" len="med"/>
          </a:ln>
        </p:spPr>
      </p:cxnSp>
      <p:cxnSp>
        <p:nvCxnSpPr>
          <p:cNvPr id="30736" name="AutoShape 16"/>
          <p:cNvCxnSpPr>
            <a:stCxn id="30725" idx="2"/>
            <a:endCxn id="30727" idx="2"/>
          </p:cNvCxnSpPr>
          <p:nvPr/>
        </p:nvCxnSpPr>
        <p:spPr bwMode="auto">
          <a:xfrm flipH="1">
            <a:off x="2922588" y="3660775"/>
            <a:ext cx="1676400" cy="539750"/>
          </a:xfrm>
          <a:prstGeom prst="straightConnector1">
            <a:avLst/>
          </a:prstGeom>
          <a:noFill/>
          <a:ln w="9525">
            <a:solidFill>
              <a:schemeClr val="tx1"/>
            </a:solidFill>
            <a:round/>
            <a:tailEnd type="triangle" w="med" len="med"/>
          </a:ln>
        </p:spPr>
      </p:cxnSp>
      <p:cxnSp>
        <p:nvCxnSpPr>
          <p:cNvPr id="30737" name="AutoShape 17"/>
          <p:cNvCxnSpPr>
            <a:stCxn id="30725" idx="2"/>
            <a:endCxn id="30726" idx="2"/>
          </p:cNvCxnSpPr>
          <p:nvPr/>
        </p:nvCxnSpPr>
        <p:spPr bwMode="auto">
          <a:xfrm>
            <a:off x="4598988" y="3660775"/>
            <a:ext cx="65087" cy="539750"/>
          </a:xfrm>
          <a:prstGeom prst="straightConnector1">
            <a:avLst/>
          </a:prstGeom>
          <a:noFill/>
          <a:ln w="9525">
            <a:solidFill>
              <a:schemeClr val="tx1"/>
            </a:solidFill>
            <a:round/>
            <a:tailEnd type="triangle" w="med" len="med"/>
          </a:ln>
        </p:spPr>
      </p:cxnSp>
      <p:cxnSp>
        <p:nvCxnSpPr>
          <p:cNvPr id="30738" name="AutoShape 18"/>
          <p:cNvCxnSpPr>
            <a:stCxn id="30725" idx="2"/>
            <a:endCxn id="30729" idx="2"/>
          </p:cNvCxnSpPr>
          <p:nvPr/>
        </p:nvCxnSpPr>
        <p:spPr bwMode="auto">
          <a:xfrm>
            <a:off x="4598988" y="3660775"/>
            <a:ext cx="1804987" cy="539750"/>
          </a:xfrm>
          <a:prstGeom prst="straightConnector1">
            <a:avLst/>
          </a:prstGeom>
          <a:noFill/>
          <a:ln w="9525">
            <a:solidFill>
              <a:schemeClr val="tx1"/>
            </a:solidFill>
            <a:round/>
            <a:tailEnd type="triangle" w="med" len="med"/>
          </a:ln>
        </p:spPr>
      </p:cxnSp>
      <p:cxnSp>
        <p:nvCxnSpPr>
          <p:cNvPr id="30739" name="AutoShape 19"/>
          <p:cNvCxnSpPr>
            <a:stCxn id="30725" idx="2"/>
            <a:endCxn id="30728" idx="2"/>
          </p:cNvCxnSpPr>
          <p:nvPr/>
        </p:nvCxnSpPr>
        <p:spPr bwMode="auto">
          <a:xfrm>
            <a:off x="4598988" y="3660775"/>
            <a:ext cx="3546475" cy="539750"/>
          </a:xfrm>
          <a:prstGeom prst="straightConnector1">
            <a:avLst/>
          </a:prstGeom>
          <a:noFill/>
          <a:ln w="9525">
            <a:solidFill>
              <a:schemeClr val="tx1"/>
            </a:solidFill>
            <a:round/>
            <a:tailEnd type="triangle" w="med" len="med"/>
          </a:ln>
        </p:spPr>
      </p:cxnSp>
      <p:cxnSp>
        <p:nvCxnSpPr>
          <p:cNvPr id="30740" name="AutoShape 21"/>
          <p:cNvCxnSpPr>
            <a:stCxn id="30729" idx="2"/>
            <a:endCxn id="30733" idx="2"/>
          </p:cNvCxnSpPr>
          <p:nvPr/>
        </p:nvCxnSpPr>
        <p:spPr bwMode="auto">
          <a:xfrm flipH="1">
            <a:off x="3182938" y="4524375"/>
            <a:ext cx="3221037" cy="595313"/>
          </a:xfrm>
          <a:prstGeom prst="straightConnector1">
            <a:avLst/>
          </a:prstGeom>
          <a:noFill/>
          <a:ln w="9525">
            <a:solidFill>
              <a:schemeClr val="tx1"/>
            </a:solidFill>
            <a:round/>
            <a:tailEnd type="triangle" w="med" len="med"/>
          </a:ln>
        </p:spPr>
      </p:cxnSp>
      <p:cxnSp>
        <p:nvCxnSpPr>
          <p:cNvPr id="30741" name="AutoShape 22"/>
          <p:cNvCxnSpPr>
            <a:stCxn id="30729" idx="2"/>
            <a:endCxn id="30730" idx="2"/>
          </p:cNvCxnSpPr>
          <p:nvPr/>
        </p:nvCxnSpPr>
        <p:spPr bwMode="auto">
          <a:xfrm flipH="1">
            <a:off x="4856163" y="4524375"/>
            <a:ext cx="1547812" cy="595313"/>
          </a:xfrm>
          <a:prstGeom prst="straightConnector1">
            <a:avLst/>
          </a:prstGeom>
          <a:noFill/>
          <a:ln w="9525">
            <a:solidFill>
              <a:schemeClr val="tx1"/>
            </a:solidFill>
            <a:round/>
            <a:tailEnd type="triangle" w="med" len="med"/>
          </a:ln>
        </p:spPr>
      </p:cxnSp>
      <p:cxnSp>
        <p:nvCxnSpPr>
          <p:cNvPr id="30742" name="AutoShape 23"/>
          <p:cNvCxnSpPr>
            <a:stCxn id="30729" idx="2"/>
            <a:endCxn id="30731" idx="2"/>
          </p:cNvCxnSpPr>
          <p:nvPr/>
        </p:nvCxnSpPr>
        <p:spPr bwMode="auto">
          <a:xfrm>
            <a:off x="6403975" y="4524375"/>
            <a:ext cx="125413" cy="595313"/>
          </a:xfrm>
          <a:prstGeom prst="straightConnector1">
            <a:avLst/>
          </a:prstGeom>
          <a:noFill/>
          <a:ln w="9525">
            <a:solidFill>
              <a:schemeClr val="tx1"/>
            </a:solidFill>
            <a:round/>
            <a:tailEnd type="triangle" w="med" len="med"/>
          </a:ln>
        </p:spPr>
      </p:cxnSp>
      <p:cxnSp>
        <p:nvCxnSpPr>
          <p:cNvPr id="30743" name="AutoShape 24"/>
          <p:cNvCxnSpPr>
            <a:stCxn id="30729" idx="2"/>
            <a:endCxn id="30732" idx="2"/>
          </p:cNvCxnSpPr>
          <p:nvPr/>
        </p:nvCxnSpPr>
        <p:spPr bwMode="auto">
          <a:xfrm>
            <a:off x="6403975" y="4524375"/>
            <a:ext cx="1800225" cy="603250"/>
          </a:xfrm>
          <a:prstGeom prst="straightConnector1">
            <a:avLst/>
          </a:prstGeom>
          <a:noFill/>
          <a:ln w="9525">
            <a:solidFill>
              <a:schemeClr val="tx1"/>
            </a:solidFill>
            <a:round/>
            <a:tailEnd type="triangle" w="med" len="med"/>
          </a:ln>
        </p:spPr>
      </p:cxnSp>
    </p:spTree>
    <p:extLst>
      <p:ext uri="{BB962C8B-B14F-4D97-AF65-F5344CB8AC3E}">
        <p14:creationId xmlns:p14="http://schemas.microsoft.com/office/powerpoint/2010/main" val="29710428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240073" y="-51070"/>
            <a:ext cx="7772400" cy="1143000"/>
          </a:xfrm>
        </p:spPr>
        <p:txBody>
          <a:bodyPr/>
          <a:lstStyle/>
          <a:p>
            <a:pPr eaLnBrk="1" hangingPunct="1"/>
            <a:r>
              <a:rPr lang="en-US" dirty="0">
                <a:uFillTx/>
              </a:rPr>
              <a:t>Inheritance</a:t>
            </a:r>
          </a:p>
        </p:txBody>
      </p:sp>
      <p:sp>
        <p:nvSpPr>
          <p:cNvPr id="1152003" name="Rectangle 3"/>
          <p:cNvSpPr>
            <a:spLocks noGrp="1" noChangeArrowheads="1"/>
          </p:cNvSpPr>
          <p:nvPr>
            <p:ph idx="1"/>
          </p:nvPr>
        </p:nvSpPr>
        <p:spPr>
          <a:xfrm>
            <a:off x="152400" y="1091930"/>
            <a:ext cx="7319963" cy="4915171"/>
          </a:xfrm>
        </p:spPr>
        <p:txBody>
          <a:bodyPr>
            <a:normAutofit fontScale="92500"/>
          </a:bodyPr>
          <a:lstStyle/>
          <a:p>
            <a:pPr eaLnBrk="1" hangingPunct="1">
              <a:lnSpc>
                <a:spcPct val="90000"/>
              </a:lnSpc>
            </a:pPr>
            <a:r>
              <a:rPr lang="en-US" sz="2800" dirty="0">
                <a:uFillTx/>
              </a:rPr>
              <a:t>One of the most critical forms of inference enabled by type hierarchies is </a:t>
            </a:r>
            <a:r>
              <a:rPr lang="en-US" sz="2800" i="1" dirty="0">
                <a:uFillTx/>
              </a:rPr>
              <a:t>inheritance</a:t>
            </a:r>
            <a:endParaRPr lang="en-US" sz="2800" dirty="0">
              <a:uFillTx/>
            </a:endParaRPr>
          </a:p>
          <a:p>
            <a:pPr lvl="1" eaLnBrk="1" hangingPunct="1">
              <a:lnSpc>
                <a:spcPct val="90000"/>
              </a:lnSpc>
            </a:pPr>
            <a:r>
              <a:rPr lang="en-US" sz="2400" dirty="0">
                <a:uFillTx/>
              </a:rPr>
              <a:t>If an object is a member of a class, and all members of the class share some property, then the object will have that property</a:t>
            </a:r>
          </a:p>
          <a:p>
            <a:pPr lvl="2" eaLnBrk="1" hangingPunct="1">
              <a:lnSpc>
                <a:spcPct val="90000"/>
              </a:lnSpc>
            </a:pPr>
            <a:r>
              <a:rPr lang="en-US" sz="2000" dirty="0">
                <a:uFillTx/>
              </a:rPr>
              <a:t>E.g., if all balls can bounce, and B</a:t>
            </a:r>
            <a:r>
              <a:rPr lang="en-US" sz="2000" baseline="-25000" dirty="0">
                <a:uFillTx/>
              </a:rPr>
              <a:t>1</a:t>
            </a:r>
            <a:r>
              <a:rPr lang="en-US" sz="2000" dirty="0">
                <a:uFillTx/>
              </a:rPr>
              <a:t> is a ball, then we can conclude that B</a:t>
            </a:r>
            <a:r>
              <a:rPr lang="en-US" sz="2000" baseline="-25000" dirty="0">
                <a:uFillTx/>
              </a:rPr>
              <a:t>1</a:t>
            </a:r>
            <a:r>
              <a:rPr lang="en-US" sz="2000" dirty="0">
                <a:uFillTx/>
              </a:rPr>
              <a:t> can bounce</a:t>
            </a:r>
          </a:p>
          <a:p>
            <a:pPr lvl="2" eaLnBrk="1" hangingPunct="1">
              <a:lnSpc>
                <a:spcPct val="90000"/>
              </a:lnSpc>
            </a:pPr>
            <a:endParaRPr lang="en-US" sz="2000" dirty="0">
              <a:uFillTx/>
            </a:endParaRPr>
          </a:p>
          <a:p>
            <a:pPr lvl="2" eaLnBrk="1" hangingPunct="1">
              <a:lnSpc>
                <a:spcPct val="90000"/>
              </a:lnSpc>
            </a:pPr>
            <a:endParaRPr lang="en-US" sz="2000" dirty="0">
              <a:uFillTx/>
            </a:endParaRPr>
          </a:p>
          <a:p>
            <a:pPr eaLnBrk="1" hangingPunct="1">
              <a:lnSpc>
                <a:spcPct val="90000"/>
              </a:lnSpc>
            </a:pPr>
            <a:r>
              <a:rPr lang="en-US" sz="2800" dirty="0">
                <a:uFillTx/>
              </a:rPr>
              <a:t>Inheritance can occur from any superclass</a:t>
            </a:r>
          </a:p>
          <a:p>
            <a:pPr lvl="1" eaLnBrk="1" hangingPunct="1">
              <a:lnSpc>
                <a:spcPct val="90000"/>
              </a:lnSpc>
            </a:pPr>
            <a:r>
              <a:rPr lang="en-US" sz="2400" dirty="0">
                <a:uFillTx/>
              </a:rPr>
              <a:t>E.g., if object A</a:t>
            </a:r>
            <a:r>
              <a:rPr lang="en-US" sz="2400" baseline="-25000" dirty="0">
                <a:uFillTx/>
              </a:rPr>
              <a:t>1</a:t>
            </a:r>
            <a:r>
              <a:rPr lang="en-US" sz="2400" dirty="0">
                <a:uFillTx/>
              </a:rPr>
              <a:t> is an element of the class Apples, Apples is a subclass of Fruit, Fruit is a subclass of Food, and all Food is edible, then A</a:t>
            </a:r>
            <a:r>
              <a:rPr lang="en-US" sz="2400" baseline="-25000" dirty="0">
                <a:uFillTx/>
              </a:rPr>
              <a:t>1</a:t>
            </a:r>
            <a:r>
              <a:rPr lang="en-US" sz="2400" dirty="0">
                <a:uFillTx/>
              </a:rPr>
              <a:t> is edible</a:t>
            </a:r>
          </a:p>
        </p:txBody>
      </p:sp>
      <p:grpSp>
        <p:nvGrpSpPr>
          <p:cNvPr id="2" name="Group 17"/>
          <p:cNvGrpSpPr/>
          <p:nvPr/>
        </p:nvGrpSpPr>
        <p:grpSpPr>
          <a:xfrm>
            <a:off x="5791200" y="3657600"/>
            <a:ext cx="3179763" cy="2697163"/>
            <a:chOff x="3670" y="2364"/>
            <a:chExt cx="2003" cy="1699"/>
          </a:xfrm>
        </p:grpSpPr>
        <p:sp>
          <p:nvSpPr>
            <p:cNvPr id="36870" name="AutoShape 5"/>
            <p:cNvSpPr>
              <a:spLocks noChangeArrowheads="1"/>
            </p:cNvSpPr>
            <p:nvPr/>
          </p:nvSpPr>
          <p:spPr bwMode="auto">
            <a:xfrm>
              <a:off x="4669" y="2364"/>
              <a:ext cx="1004" cy="204"/>
            </a:xfrm>
            <a:prstGeom prst="octagon">
              <a:avLst>
                <a:gd name="adj" fmla="val 29287"/>
              </a:avLst>
            </a:prstGeom>
            <a:solidFill>
              <a:srgbClr val="FFFFFF"/>
            </a:solidFill>
            <a:ln w="9525">
              <a:solidFill>
                <a:schemeClr val="tx1"/>
              </a:solidFill>
              <a:miter lim="800000"/>
            </a:ln>
          </p:spPr>
          <p:txBody>
            <a:bodyPr wrap="none" anchor="ctr">
              <a:prstTxWarp prst="textNoShape">
                <a:avLst/>
              </a:prstTxWarp>
            </a:bodyPr>
            <a:lstStyle/>
            <a:p>
              <a:pPr algn="ctr"/>
              <a:r>
                <a:rPr lang="en-US" sz="2000" dirty="0">
                  <a:solidFill>
                    <a:srgbClr val="000000"/>
                  </a:solidFill>
                  <a:uFillTx/>
                </a:rPr>
                <a:t>Food</a:t>
              </a:r>
            </a:p>
          </p:txBody>
        </p:sp>
        <p:sp>
          <p:nvSpPr>
            <p:cNvPr id="36871" name="AutoShape 6"/>
            <p:cNvSpPr>
              <a:spLocks noChangeArrowheads="1"/>
            </p:cNvSpPr>
            <p:nvPr/>
          </p:nvSpPr>
          <p:spPr bwMode="auto">
            <a:xfrm>
              <a:off x="4669" y="2912"/>
              <a:ext cx="1004" cy="204"/>
            </a:xfrm>
            <a:prstGeom prst="octagon">
              <a:avLst>
                <a:gd name="adj" fmla="val 29287"/>
              </a:avLst>
            </a:prstGeom>
            <a:solidFill>
              <a:srgbClr val="FFFFFF"/>
            </a:solidFill>
            <a:ln w="9525">
              <a:solidFill>
                <a:schemeClr val="tx1"/>
              </a:solidFill>
              <a:miter lim="800000"/>
            </a:ln>
          </p:spPr>
          <p:txBody>
            <a:bodyPr wrap="none" anchor="ctr">
              <a:prstTxWarp prst="textNoShape">
                <a:avLst/>
              </a:prstTxWarp>
            </a:bodyPr>
            <a:lstStyle/>
            <a:p>
              <a:pPr algn="ctr"/>
              <a:r>
                <a:rPr lang="en-US" sz="2000">
                  <a:solidFill>
                    <a:srgbClr val="000000"/>
                  </a:solidFill>
                  <a:uFillTx/>
                </a:rPr>
                <a:t>Fruit</a:t>
              </a:r>
            </a:p>
          </p:txBody>
        </p:sp>
        <p:sp>
          <p:nvSpPr>
            <p:cNvPr id="36872" name="AutoShape 7"/>
            <p:cNvSpPr>
              <a:spLocks noChangeArrowheads="1"/>
            </p:cNvSpPr>
            <p:nvPr/>
          </p:nvSpPr>
          <p:spPr bwMode="auto">
            <a:xfrm>
              <a:off x="4669" y="3451"/>
              <a:ext cx="1004" cy="204"/>
            </a:xfrm>
            <a:prstGeom prst="octagon">
              <a:avLst>
                <a:gd name="adj" fmla="val 29287"/>
              </a:avLst>
            </a:prstGeom>
            <a:solidFill>
              <a:srgbClr val="FFFFFF"/>
            </a:solidFill>
            <a:ln w="9525">
              <a:solidFill>
                <a:schemeClr val="tx1"/>
              </a:solidFill>
              <a:miter lim="800000"/>
            </a:ln>
          </p:spPr>
          <p:txBody>
            <a:bodyPr wrap="none" anchor="ctr">
              <a:prstTxWarp prst="textNoShape">
                <a:avLst/>
              </a:prstTxWarp>
            </a:bodyPr>
            <a:lstStyle/>
            <a:p>
              <a:pPr algn="ctr"/>
              <a:r>
                <a:rPr lang="en-US" sz="2000">
                  <a:solidFill>
                    <a:srgbClr val="000000"/>
                  </a:solidFill>
                  <a:uFillTx/>
                </a:rPr>
                <a:t>Apples</a:t>
              </a:r>
            </a:p>
          </p:txBody>
        </p:sp>
        <p:cxnSp>
          <p:nvCxnSpPr>
            <p:cNvPr id="36873" name="AutoShape 8"/>
            <p:cNvCxnSpPr>
              <a:stCxn id="36870" idx="2"/>
              <a:endCxn id="36871" idx="2"/>
            </p:cNvCxnSpPr>
            <p:nvPr/>
          </p:nvCxnSpPr>
          <p:spPr bwMode="auto">
            <a:xfrm>
              <a:off x="5171" y="2568"/>
              <a:ext cx="0" cy="344"/>
            </a:xfrm>
            <a:prstGeom prst="straightConnector1">
              <a:avLst/>
            </a:prstGeom>
            <a:noFill/>
            <a:ln w="9525">
              <a:solidFill>
                <a:schemeClr val="tx1"/>
              </a:solidFill>
              <a:round/>
              <a:tailEnd type="triangle" w="med" len="med"/>
            </a:ln>
          </p:spPr>
        </p:cxnSp>
        <p:cxnSp>
          <p:nvCxnSpPr>
            <p:cNvPr id="36874" name="AutoShape 9"/>
            <p:cNvCxnSpPr>
              <a:stCxn id="36871" idx="2"/>
              <a:endCxn id="36872" idx="2"/>
            </p:cNvCxnSpPr>
            <p:nvPr/>
          </p:nvCxnSpPr>
          <p:spPr bwMode="auto">
            <a:xfrm>
              <a:off x="5171" y="3116"/>
              <a:ext cx="0" cy="335"/>
            </a:xfrm>
            <a:prstGeom prst="straightConnector1">
              <a:avLst/>
            </a:prstGeom>
            <a:noFill/>
            <a:ln w="9525">
              <a:solidFill>
                <a:schemeClr val="tx1"/>
              </a:solidFill>
              <a:round/>
              <a:tailEnd type="triangle" w="med" len="med"/>
            </a:ln>
          </p:spPr>
        </p:cxnSp>
        <p:sp>
          <p:nvSpPr>
            <p:cNvPr id="36875" name="AutoShape 11"/>
            <p:cNvSpPr>
              <a:spLocks noChangeArrowheads="1"/>
            </p:cNvSpPr>
            <p:nvPr/>
          </p:nvSpPr>
          <p:spPr bwMode="auto">
            <a:xfrm>
              <a:off x="4769" y="3850"/>
              <a:ext cx="804" cy="213"/>
            </a:xfrm>
            <a:prstGeom prst="roundRect">
              <a:avLst>
                <a:gd name="adj" fmla="val 16667"/>
              </a:avLst>
            </a:prstGeom>
            <a:solidFill>
              <a:srgbClr val="FFFFFF"/>
            </a:solidFill>
            <a:ln w="19050">
              <a:solidFill>
                <a:schemeClr val="accent2"/>
              </a:solidFill>
              <a:round/>
            </a:ln>
          </p:spPr>
          <p:txBody>
            <a:bodyPr wrap="none" anchor="ctr">
              <a:prstTxWarp prst="textNoShape">
                <a:avLst/>
              </a:prstTxWarp>
            </a:bodyPr>
            <a:lstStyle/>
            <a:p>
              <a:pPr algn="ctr"/>
              <a:r>
                <a:rPr lang="en-US" sz="2000">
                  <a:solidFill>
                    <a:srgbClr val="000000"/>
                  </a:solidFill>
                  <a:uFillTx/>
                </a:rPr>
                <a:t>A</a:t>
              </a:r>
              <a:r>
                <a:rPr lang="en-US" sz="2000" baseline="-25000">
                  <a:solidFill>
                    <a:srgbClr val="000000"/>
                  </a:solidFill>
                  <a:uFillTx/>
                </a:rPr>
                <a:t>1</a:t>
              </a:r>
              <a:endParaRPr lang="en-US" sz="2000">
                <a:solidFill>
                  <a:srgbClr val="000000"/>
                </a:solidFill>
                <a:uFillTx/>
              </a:endParaRPr>
            </a:p>
          </p:txBody>
        </p:sp>
        <p:cxnSp>
          <p:nvCxnSpPr>
            <p:cNvPr id="36876" name="AutoShape 12"/>
            <p:cNvCxnSpPr>
              <a:stCxn id="36875" idx="0"/>
              <a:endCxn id="36872" idx="2"/>
            </p:cNvCxnSpPr>
            <p:nvPr/>
          </p:nvCxnSpPr>
          <p:spPr bwMode="auto">
            <a:xfrm flipV="1">
              <a:off x="5171" y="3655"/>
              <a:ext cx="0" cy="189"/>
            </a:xfrm>
            <a:prstGeom prst="straightConnector1">
              <a:avLst/>
            </a:prstGeom>
            <a:noFill/>
            <a:ln w="9525">
              <a:solidFill>
                <a:schemeClr val="accent2"/>
              </a:solidFill>
              <a:round/>
              <a:tailEnd type="triangle" w="med" len="med"/>
            </a:ln>
          </p:spPr>
        </p:cxnSp>
        <p:sp>
          <p:nvSpPr>
            <p:cNvPr id="36877" name="Rectangle 14"/>
            <p:cNvSpPr>
              <a:spLocks noChangeArrowheads="1"/>
            </p:cNvSpPr>
            <p:nvPr/>
          </p:nvSpPr>
          <p:spPr bwMode="auto">
            <a:xfrm>
              <a:off x="3670" y="2364"/>
              <a:ext cx="825" cy="204"/>
            </a:xfrm>
            <a:prstGeom prst="rect">
              <a:avLst/>
            </a:prstGeom>
            <a:solidFill>
              <a:srgbClr val="FFFFFF"/>
            </a:solidFill>
            <a:ln w="19050">
              <a:solidFill>
                <a:schemeClr val="hlink"/>
              </a:solidFill>
              <a:miter lim="800000"/>
            </a:ln>
          </p:spPr>
          <p:txBody>
            <a:bodyPr wrap="none" anchor="ctr">
              <a:prstTxWarp prst="textNoShape">
                <a:avLst/>
              </a:prstTxWarp>
            </a:bodyPr>
            <a:lstStyle/>
            <a:p>
              <a:pPr algn="ctr"/>
              <a:r>
                <a:rPr lang="en-US" sz="2000">
                  <a:solidFill>
                    <a:srgbClr val="000000"/>
                  </a:solidFill>
                  <a:uFillTx/>
                </a:rPr>
                <a:t>Edible</a:t>
              </a:r>
            </a:p>
          </p:txBody>
        </p:sp>
        <p:cxnSp>
          <p:nvCxnSpPr>
            <p:cNvPr id="36878" name="AutoShape 15"/>
            <p:cNvCxnSpPr>
              <a:stCxn id="36870" idx="2"/>
              <a:endCxn id="36877" idx="3"/>
            </p:cNvCxnSpPr>
            <p:nvPr/>
          </p:nvCxnSpPr>
          <p:spPr bwMode="auto">
            <a:xfrm flipH="1">
              <a:off x="4501" y="2466"/>
              <a:ext cx="168" cy="0"/>
            </a:xfrm>
            <a:prstGeom prst="straightConnector1">
              <a:avLst/>
            </a:prstGeom>
            <a:noFill/>
            <a:ln w="9525">
              <a:solidFill>
                <a:schemeClr val="hlink"/>
              </a:solidFill>
              <a:round/>
              <a:tailEnd type="triangle" w="med" len="med"/>
            </a:ln>
          </p:spPr>
        </p:cxnSp>
      </p:grpSp>
    </p:spTree>
    <p:extLst>
      <p:ext uri="{BB962C8B-B14F-4D97-AF65-F5344CB8AC3E}">
        <p14:creationId xmlns:p14="http://schemas.microsoft.com/office/powerpoint/2010/main" val="823910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5200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15200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152003">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152003">
                                            <p:txEl>
                                              <p:pRg st="6" end="6"/>
                                            </p:txEl>
                                          </p:spTgt>
                                        </p:tgtEl>
                                        <p:attrNameLst>
                                          <p:attrName>style.visibility</p:attrName>
                                        </p:attrNameLst>
                                      </p:cBhvr>
                                      <p:to>
                                        <p:strVal val="visible"/>
                                      </p:to>
                                    </p:set>
                                  </p:childTnLst>
                                </p:cTn>
                              </p:par>
                            </p:childTnLst>
                          </p:cTn>
                        </p:par>
                        <p:par>
                          <p:cTn id="15" fill="hold">
                            <p:stCondLst>
                              <p:cond delay="500"/>
                            </p:stCondLst>
                            <p:childTnLst>
                              <p:par>
                                <p:cTn id="16" presetID="1" presetClass="entr" presetSubtype="0" fill="hold" nodeType="afterEffect">
                                  <p:stCondLst>
                                    <p:cond delay="0"/>
                                  </p:stCondLst>
                                  <p:childTnLst>
                                    <p:set>
                                      <p:cBhvr>
                                        <p:cTn id="17"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2003" grpId="0" build="p" autoUpdateAnimBg="0" advAuto="466978416"/>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5" name="Rectangle 2"/>
          <p:cNvSpPr>
            <a:spLocks noGrp="1" noChangeArrowheads="1"/>
          </p:cNvSpPr>
          <p:nvPr>
            <p:ph type="title"/>
          </p:nvPr>
        </p:nvSpPr>
        <p:spPr>
          <a:xfrm>
            <a:off x="159226" y="-207248"/>
            <a:ext cx="7772400" cy="1143000"/>
          </a:xfrm>
        </p:spPr>
        <p:txBody>
          <a:bodyPr/>
          <a:lstStyle/>
          <a:p>
            <a:pPr eaLnBrk="1" hangingPunct="1"/>
            <a:r>
              <a:rPr lang="en-US" dirty="0">
                <a:uFillTx/>
              </a:rPr>
              <a:t>Physical Composition</a:t>
            </a:r>
          </a:p>
        </p:txBody>
      </p:sp>
      <p:sp>
        <p:nvSpPr>
          <p:cNvPr id="1157123" name="Rectangle 3"/>
          <p:cNvSpPr>
            <a:spLocks noGrp="1" noChangeArrowheads="1"/>
          </p:cNvSpPr>
          <p:nvPr>
            <p:ph idx="1"/>
          </p:nvPr>
        </p:nvSpPr>
        <p:spPr>
          <a:xfrm>
            <a:off x="417245" y="1788480"/>
            <a:ext cx="8096250" cy="4834084"/>
          </a:xfrm>
        </p:spPr>
        <p:txBody>
          <a:bodyPr/>
          <a:lstStyle/>
          <a:p>
            <a:pPr eaLnBrk="1" hangingPunct="1">
              <a:lnSpc>
                <a:spcPct val="90000"/>
              </a:lnSpc>
            </a:pPr>
            <a:r>
              <a:rPr lang="en-US" sz="2400" dirty="0">
                <a:uFillTx/>
              </a:rPr>
              <a:t>For individuals, one object may be part of another:</a:t>
            </a:r>
          </a:p>
          <a:p>
            <a:pPr lvl="1" eaLnBrk="1" hangingPunct="1">
              <a:lnSpc>
                <a:spcPct val="90000"/>
              </a:lnSpc>
            </a:pPr>
            <a:r>
              <a:rPr lang="en-US" sz="2000" dirty="0">
                <a:uFillTx/>
              </a:rPr>
              <a:t>PartOf(Piston</a:t>
            </a:r>
            <a:r>
              <a:rPr lang="en-US" sz="2000" baseline="-25000" dirty="0">
                <a:uFillTx/>
              </a:rPr>
              <a:t>1</a:t>
            </a:r>
            <a:r>
              <a:rPr lang="en-US" sz="2000" dirty="0">
                <a:uFillTx/>
              </a:rPr>
              <a:t>,Cylinder</a:t>
            </a:r>
            <a:r>
              <a:rPr lang="en-US" sz="2000" baseline="-25000" dirty="0">
                <a:uFillTx/>
              </a:rPr>
              <a:t>1</a:t>
            </a:r>
            <a:r>
              <a:rPr lang="en-US" sz="2000" dirty="0">
                <a:uFillTx/>
              </a:rPr>
              <a:t>)</a:t>
            </a:r>
          </a:p>
          <a:p>
            <a:pPr lvl="1" eaLnBrk="1" hangingPunct="1">
              <a:lnSpc>
                <a:spcPct val="90000"/>
              </a:lnSpc>
            </a:pPr>
            <a:r>
              <a:rPr lang="en-US" sz="2000" dirty="0">
                <a:uFillTx/>
              </a:rPr>
              <a:t>PartOf(Cylinder</a:t>
            </a:r>
            <a:r>
              <a:rPr lang="en-US" sz="2000" baseline="-25000" dirty="0">
                <a:uFillTx/>
              </a:rPr>
              <a:t>1</a:t>
            </a:r>
            <a:r>
              <a:rPr lang="en-US" sz="2000" dirty="0">
                <a:uFillTx/>
              </a:rPr>
              <a:t>,Engine</a:t>
            </a:r>
            <a:r>
              <a:rPr lang="en-US" sz="2000" baseline="-25000" dirty="0">
                <a:uFillTx/>
              </a:rPr>
              <a:t>1</a:t>
            </a:r>
            <a:r>
              <a:rPr lang="en-US" sz="2000" dirty="0">
                <a:uFillTx/>
              </a:rPr>
              <a:t>)</a:t>
            </a:r>
          </a:p>
          <a:p>
            <a:pPr lvl="1" eaLnBrk="1" hangingPunct="1">
              <a:lnSpc>
                <a:spcPct val="90000"/>
              </a:lnSpc>
            </a:pPr>
            <a:r>
              <a:rPr lang="en-US" sz="2000" dirty="0">
                <a:uFillTx/>
              </a:rPr>
              <a:t>PartOf(Engine</a:t>
            </a:r>
            <a:r>
              <a:rPr lang="en-US" sz="2000" baseline="-25000" dirty="0">
                <a:uFillTx/>
              </a:rPr>
              <a:t>1</a:t>
            </a:r>
            <a:r>
              <a:rPr lang="en-US" sz="2000" dirty="0">
                <a:uFillTx/>
              </a:rPr>
              <a:t>,Car</a:t>
            </a:r>
            <a:r>
              <a:rPr lang="en-US" sz="2000" baseline="-25000" dirty="0">
                <a:uFillTx/>
              </a:rPr>
              <a:t>1</a:t>
            </a:r>
            <a:r>
              <a:rPr lang="en-US" sz="2000" dirty="0">
                <a:uFillTx/>
              </a:rPr>
              <a:t>)</a:t>
            </a:r>
            <a:endParaRPr lang="en-US" sz="1800" dirty="0">
              <a:uFillTx/>
            </a:endParaRPr>
          </a:p>
          <a:p>
            <a:pPr eaLnBrk="1" hangingPunct="1">
              <a:lnSpc>
                <a:spcPct val="90000"/>
              </a:lnSpc>
            </a:pPr>
            <a:r>
              <a:rPr lang="en-US" sz="2400" dirty="0" err="1">
                <a:uFillTx/>
              </a:rPr>
              <a:t>PartOf</a:t>
            </a:r>
            <a:r>
              <a:rPr lang="en-US" sz="2400" dirty="0">
                <a:uFillTx/>
              </a:rPr>
              <a:t> is transitive, so can infer PartOf(Piston</a:t>
            </a:r>
            <a:r>
              <a:rPr lang="en-US" sz="2400" baseline="-25000" dirty="0">
                <a:uFillTx/>
              </a:rPr>
              <a:t>1</a:t>
            </a:r>
            <a:r>
              <a:rPr lang="en-US" sz="2400" dirty="0">
                <a:uFillTx/>
              </a:rPr>
              <a:t>,Car</a:t>
            </a:r>
            <a:r>
              <a:rPr lang="en-US" sz="2400" baseline="-25000" dirty="0">
                <a:uFillTx/>
              </a:rPr>
              <a:t>1</a:t>
            </a:r>
            <a:r>
              <a:rPr lang="en-US" sz="2400" dirty="0">
                <a:uFillTx/>
              </a:rPr>
              <a:t>)</a:t>
            </a:r>
          </a:p>
          <a:p>
            <a:pPr marL="742950" lvl="2" indent="-342900" eaLnBrk="1" hangingPunct="1">
              <a:lnSpc>
                <a:spcPct val="90000"/>
              </a:lnSpc>
              <a:buFont typeface="Wingdings" charset="2"/>
              <a:buChar char="£"/>
            </a:pPr>
            <a:r>
              <a:rPr lang="en-US" sz="2000" dirty="0">
                <a:uFillTx/>
              </a:rPr>
              <a:t> </a:t>
            </a:r>
            <a:r>
              <a:rPr lang="en-US" sz="2000" dirty="0" err="1">
                <a:uFillTx/>
                <a:latin typeface="cmsy10" pitchFamily="34" charset="0"/>
                <a:sym typeface="Symbol" charset="2"/>
              </a:rPr>
              <a:t></a:t>
            </a:r>
            <a:r>
              <a:rPr lang="en-US" sz="2000" dirty="0">
                <a:uFillTx/>
              </a:rPr>
              <a:t> </a:t>
            </a:r>
            <a:r>
              <a:rPr lang="en-US" sz="2000" dirty="0" err="1">
                <a:uFillTx/>
              </a:rPr>
              <a:t>x,y,z</a:t>
            </a:r>
            <a:r>
              <a:rPr lang="en-US" sz="2000" dirty="0">
                <a:uFillTx/>
              </a:rPr>
              <a:t> </a:t>
            </a:r>
            <a:r>
              <a:rPr lang="en-US" sz="2000" dirty="0" err="1">
                <a:uFillTx/>
              </a:rPr>
              <a:t>PartOf(x,y</a:t>
            </a:r>
            <a:r>
              <a:rPr lang="en-US" sz="2000" dirty="0">
                <a:uFillTx/>
              </a:rPr>
              <a:t>) </a:t>
            </a:r>
            <a:r>
              <a:rPr lang="en-US" sz="2000" dirty="0" err="1">
                <a:uFillTx/>
                <a:latin typeface="cmsy10" pitchFamily="34" charset="0"/>
                <a:sym typeface="Symbol" charset="2"/>
              </a:rPr>
              <a:t></a:t>
            </a:r>
            <a:r>
              <a:rPr lang="en-US" sz="2000" dirty="0">
                <a:uFillTx/>
              </a:rPr>
              <a:t> </a:t>
            </a:r>
            <a:r>
              <a:rPr lang="en-US" sz="2000" dirty="0" err="1">
                <a:uFillTx/>
              </a:rPr>
              <a:t>PartOf(y,z</a:t>
            </a:r>
            <a:r>
              <a:rPr lang="en-US" sz="2000" dirty="0">
                <a:uFillTx/>
              </a:rPr>
              <a:t>) </a:t>
            </a:r>
            <a:r>
              <a:rPr lang="en-US" sz="2000" dirty="0" err="1">
                <a:uFillTx/>
                <a:latin typeface="cmsy10" pitchFamily="34" charset="0"/>
                <a:sym typeface="Symbol" charset="2"/>
              </a:rPr>
              <a:t></a:t>
            </a:r>
            <a:r>
              <a:rPr lang="en-US" sz="2000" dirty="0">
                <a:uFillTx/>
              </a:rPr>
              <a:t> </a:t>
            </a:r>
            <a:r>
              <a:rPr lang="en-US" sz="2000" dirty="0" err="1">
                <a:uFillTx/>
              </a:rPr>
              <a:t>PartOf(x,z</a:t>
            </a:r>
            <a:r>
              <a:rPr lang="en-US" sz="2000" dirty="0">
                <a:uFillTx/>
              </a:rPr>
              <a:t>)</a:t>
            </a:r>
          </a:p>
          <a:p>
            <a:pPr eaLnBrk="1" hangingPunct="1">
              <a:lnSpc>
                <a:spcPct val="90000"/>
              </a:lnSpc>
            </a:pPr>
            <a:r>
              <a:rPr lang="en-US" sz="2400" dirty="0">
                <a:uFillTx/>
              </a:rPr>
              <a:t>Often characterized by structural relations among parts</a:t>
            </a:r>
          </a:p>
          <a:p>
            <a:pPr lvl="1" eaLnBrk="1" hangingPunct="1">
              <a:lnSpc>
                <a:spcPct val="90000"/>
              </a:lnSpc>
            </a:pPr>
            <a:r>
              <a:rPr lang="en-US" sz="2000" dirty="0">
                <a:uFillTx/>
              </a:rPr>
              <a:t>E.g. </a:t>
            </a:r>
            <a:r>
              <a:rPr lang="en-US" sz="2000" dirty="0" err="1">
                <a:uFillTx/>
                <a:latin typeface="cmsy10" pitchFamily="34" charset="0"/>
                <a:sym typeface="Symbol" charset="2"/>
              </a:rPr>
              <a:t></a:t>
            </a:r>
            <a:r>
              <a:rPr lang="en-US" sz="2000" dirty="0">
                <a:uFillTx/>
                <a:latin typeface="cmsy10" pitchFamily="34" charset="0"/>
                <a:sym typeface="Symbol" charset="2"/>
              </a:rPr>
              <a:t> a </a:t>
            </a:r>
            <a:r>
              <a:rPr lang="en-US" sz="2000" dirty="0" err="1">
                <a:uFillTx/>
              </a:rPr>
              <a:t>Biped(a</a:t>
            </a:r>
            <a:r>
              <a:rPr lang="en-US" sz="2000" dirty="0">
                <a:uFillTx/>
              </a:rPr>
              <a:t>) </a:t>
            </a:r>
            <a:r>
              <a:rPr lang="en-US" sz="2000" dirty="0" err="1">
                <a:uFillTx/>
                <a:latin typeface="cmsy10" pitchFamily="34" charset="0"/>
                <a:sym typeface="Symbol" charset="2"/>
              </a:rPr>
              <a:t></a:t>
            </a:r>
            <a:r>
              <a:rPr lang="en-US" sz="2000" dirty="0">
                <a:uFillTx/>
              </a:rPr>
              <a:t> </a:t>
            </a:r>
            <a:endParaRPr lang="en-US" sz="2400" dirty="0">
              <a:uFillTx/>
            </a:endParaRPr>
          </a:p>
          <a:p>
            <a:pPr eaLnBrk="1" hangingPunct="1">
              <a:lnSpc>
                <a:spcPct val="90000"/>
              </a:lnSpc>
            </a:pPr>
            <a:endParaRPr lang="en-US" sz="2800" dirty="0">
              <a:uFillTx/>
            </a:endParaRPr>
          </a:p>
        </p:txBody>
      </p:sp>
      <p:pic>
        <p:nvPicPr>
          <p:cNvPr id="1157124" name="Picture 4"/>
          <p:cNvPicPr>
            <a:picLocks noChangeAspect="1" noChangeArrowheads="1"/>
          </p:cNvPicPr>
          <p:nvPr/>
        </p:nvPicPr>
        <p:blipFill>
          <a:blip r:embed="rId3"/>
          <a:srcRect/>
          <a:stretch>
            <a:fillRect/>
          </a:stretch>
        </p:blipFill>
        <p:spPr bwMode="auto">
          <a:xfrm>
            <a:off x="3454876" y="4815238"/>
            <a:ext cx="4800600" cy="1617662"/>
          </a:xfrm>
          <a:prstGeom prst="rect">
            <a:avLst/>
          </a:prstGeom>
          <a:noFill/>
          <a:ln w="12700">
            <a:noFill/>
            <a:miter lim="800000"/>
            <a:headEnd type="none" w="sm" len="sm"/>
            <a:tailEnd type="none" w="sm" len="sm"/>
          </a:ln>
        </p:spPr>
      </p:pic>
      <p:pic>
        <p:nvPicPr>
          <p:cNvPr id="7" name="Picture 6" descr="Wasted Engine Car.jpg"/>
          <p:cNvPicPr>
            <a:picLocks noChangeAspect="1"/>
          </p:cNvPicPr>
          <p:nvPr/>
        </p:nvPicPr>
        <p:blipFill>
          <a:blip r:embed="rId4"/>
          <a:stretch>
            <a:fillRect/>
          </a:stretch>
        </p:blipFill>
        <p:spPr>
          <a:xfrm>
            <a:off x="6793429" y="2"/>
            <a:ext cx="2350571" cy="1788478"/>
          </a:xfrm>
          <a:prstGeom prst="rect">
            <a:avLst/>
          </a:prstGeom>
        </p:spPr>
      </p:pic>
      <p:sp>
        <p:nvSpPr>
          <p:cNvPr id="9" name="TextBox 8"/>
          <p:cNvSpPr txBox="1">
            <a:spLocks/>
          </p:cNvSpPr>
          <p:nvPr/>
        </p:nvSpPr>
        <p:spPr>
          <a:xfrm>
            <a:off x="417245" y="5476661"/>
            <a:ext cx="3037631" cy="369332"/>
          </a:xfrm>
          <a:prstGeom prst="rect">
            <a:avLst/>
          </a:prstGeom>
          <a:noFill/>
        </p:spPr>
        <p:txBody>
          <a:bodyPr wrap="square" rtlCol="0">
            <a:spAutoFit/>
          </a:bodyPr>
          <a:lstStyle/>
          <a:p>
            <a:r>
              <a:rPr lang="en-US" b="1" dirty="0">
                <a:solidFill>
                  <a:schemeClr val="accent3"/>
                </a:solidFill>
                <a:uFillTx/>
              </a:rPr>
              <a:t>Necessary or sufficient?</a:t>
            </a:r>
          </a:p>
        </p:txBody>
      </p:sp>
    </p:spTree>
    <p:extLst>
      <p:ext uri="{BB962C8B-B14F-4D97-AF65-F5344CB8AC3E}">
        <p14:creationId xmlns:p14="http://schemas.microsoft.com/office/powerpoint/2010/main" val="2224739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5712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5712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5712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57123">
                                            <p:txEl>
                                              <p:pRg st="7" end="7"/>
                                            </p:txEl>
                                          </p:spTgt>
                                        </p:tgtEl>
                                        <p:attrNameLst>
                                          <p:attrName>style.visibility</p:attrName>
                                        </p:attrNameLst>
                                      </p:cBhvr>
                                      <p:to>
                                        <p:strVal val="visible"/>
                                      </p:to>
                                    </p:set>
                                  </p:childTnLst>
                                </p:cTn>
                              </p:par>
                            </p:childTnLst>
                          </p:cTn>
                        </p:par>
                        <p:par>
                          <p:cTn id="19" fill="hold">
                            <p:stCondLst>
                              <p:cond delay="500"/>
                            </p:stCondLst>
                            <p:childTnLst>
                              <p:par>
                                <p:cTn id="20" presetID="1" presetClass="entr" presetSubtype="0" fill="hold" nodeType="afterEffect">
                                  <p:stCondLst>
                                    <p:cond delay="0"/>
                                  </p:stCondLst>
                                  <p:childTnLst>
                                    <p:set>
                                      <p:cBhvr>
                                        <p:cTn id="21" dur="1" fill="hold">
                                          <p:stCondLst>
                                            <p:cond delay="0"/>
                                          </p:stCondLst>
                                        </p:cTn>
                                        <p:tgtEl>
                                          <p:spTgt spid="115712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23" grpId="0" build="p" autoUpdateAnimBg="0" advAuto="467072368"/>
      <p:bldP spid="9" grpId="0" advAuto="467072288"/>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Knowledge Sharing effort</a:t>
            </a:r>
          </a:p>
        </p:txBody>
      </p:sp>
      <p:sp>
        <p:nvSpPr>
          <p:cNvPr id="3" name="Content Placeholder 2"/>
          <p:cNvSpPr>
            <a:spLocks noGrp="1"/>
          </p:cNvSpPr>
          <p:nvPr>
            <p:ph idx="1"/>
          </p:nvPr>
        </p:nvSpPr>
        <p:spPr>
          <a:xfrm>
            <a:off x="822960" y="1100628"/>
            <a:ext cx="7766774" cy="4546639"/>
          </a:xfrm>
        </p:spPr>
        <p:txBody>
          <a:bodyPr/>
          <a:lstStyle/>
          <a:p>
            <a:pPr marL="68580" indent="0">
              <a:buNone/>
            </a:pPr>
            <a:r>
              <a:rPr lang="en-US" dirty="0"/>
              <a:t>See “Enabling Technology for Knowledge Sharing”  Neches et al.</a:t>
            </a:r>
          </a:p>
          <a:p>
            <a:endParaRPr lang="en-US" dirty="0"/>
          </a:p>
          <a:p>
            <a:r>
              <a:rPr lang="en-US" sz="2400" dirty="0"/>
              <a:t>Problems: </a:t>
            </a:r>
          </a:p>
          <a:p>
            <a:pPr>
              <a:buFont typeface="Arial"/>
              <a:buChar char="•"/>
            </a:pPr>
            <a:r>
              <a:rPr lang="en-US" sz="2400" dirty="0"/>
              <a:t>Building a KB is difficult &amp; expensive</a:t>
            </a:r>
          </a:p>
          <a:p>
            <a:pPr>
              <a:buFont typeface="Arial"/>
              <a:buChar char="•"/>
            </a:pPr>
            <a:r>
              <a:rPr lang="en-US" sz="2400" dirty="0"/>
              <a:t>Each system starts from scratch</a:t>
            </a:r>
          </a:p>
          <a:p>
            <a:pPr>
              <a:buFont typeface="Arial"/>
              <a:buChar char="•"/>
            </a:pPr>
            <a:endParaRPr lang="en-US" sz="2400" dirty="0"/>
          </a:p>
          <a:p>
            <a:pPr marL="0" indent="0">
              <a:buNone/>
            </a:pPr>
            <a:r>
              <a:rPr lang="en-US" sz="2400" dirty="0"/>
              <a:t> What if a KB could be shared and</a:t>
            </a:r>
            <a:br>
              <a:rPr lang="en-US" sz="2400" dirty="0"/>
            </a:br>
            <a:r>
              <a:rPr lang="en-US" sz="2400" dirty="0"/>
              <a:t> re-used?</a:t>
            </a:r>
          </a:p>
        </p:txBody>
      </p:sp>
      <p:sp>
        <p:nvSpPr>
          <p:cNvPr id="4" name="Footer Placeholder 3"/>
          <p:cNvSpPr>
            <a:spLocks noGrp="1"/>
          </p:cNvSpPr>
          <p:nvPr>
            <p:ph type="ftr" sz="quarter" idx="11"/>
          </p:nvPr>
        </p:nvSpPr>
        <p:spPr/>
        <p:txBody>
          <a:bodyPr/>
          <a:lstStyle/>
          <a:p>
            <a:endParaRPr lang="en-US">
              <a:uFillTx/>
            </a:endParaRPr>
          </a:p>
        </p:txBody>
      </p:sp>
      <p:sp>
        <p:nvSpPr>
          <p:cNvPr id="5" name="Slide Number Placeholder 4"/>
          <p:cNvSpPr>
            <a:spLocks noGrp="1"/>
          </p:cNvSpPr>
          <p:nvPr>
            <p:ph type="sldNum" sz="quarter" idx="12"/>
          </p:nvPr>
        </p:nvSpPr>
        <p:spPr/>
        <p:txBody>
          <a:bodyPr/>
          <a:lstStyle/>
          <a:p>
            <a:fld id="{68367B37-5408-8848-BA1A-2C039AA52483}" type="slidenum">
              <a:rPr lang="en-US" smtClean="0">
                <a:uFillTx/>
              </a:rPr>
              <a:pPr/>
              <a:t>18</a:t>
            </a:fld>
            <a:endParaRPr lang="en-US">
              <a:uFillTx/>
            </a:endParaRPr>
          </a:p>
        </p:txBody>
      </p:sp>
      <p:pic>
        <p:nvPicPr>
          <p:cNvPr id="6" name="Picture 5"/>
          <p:cNvPicPr>
            <a:picLocks noChangeAspect="1"/>
          </p:cNvPicPr>
          <p:nvPr/>
        </p:nvPicPr>
        <p:blipFill>
          <a:blip r:embed="rId2"/>
          <a:stretch>
            <a:fillRect/>
          </a:stretch>
        </p:blipFill>
        <p:spPr>
          <a:xfrm>
            <a:off x="6539785" y="2239429"/>
            <a:ext cx="2178198" cy="2846129"/>
          </a:xfrm>
          <a:prstGeom prst="rect">
            <a:avLst/>
          </a:prstGeom>
          <a:effectLst>
            <a:outerShdw blurRad="63500" dist="76200" dir="2700000" algn="tl" rotWithShape="0">
              <a:srgbClr val="000000">
                <a:alpha val="43000"/>
              </a:srgbClr>
            </a:outerShdw>
          </a:effectLst>
          <a:scene3d>
            <a:camera prst="orthographicFront"/>
            <a:lightRig rig="threePt" dir="t"/>
          </a:scene3d>
        </p:spPr>
      </p:pic>
    </p:spTree>
    <p:extLst>
      <p:ext uri="{BB962C8B-B14F-4D97-AF65-F5344CB8AC3E}">
        <p14:creationId xmlns:p14="http://schemas.microsoft.com/office/powerpoint/2010/main" val="33530552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Impediments to sharing</a:t>
            </a:r>
          </a:p>
        </p:txBody>
      </p:sp>
      <p:sp>
        <p:nvSpPr>
          <p:cNvPr id="3" name="Content Placeholder 2"/>
          <p:cNvSpPr>
            <a:spLocks noGrp="1"/>
          </p:cNvSpPr>
          <p:nvPr>
            <p:ph idx="1"/>
          </p:nvPr>
        </p:nvSpPr>
        <p:spPr>
          <a:xfrm>
            <a:off x="685800" y="1391719"/>
            <a:ext cx="7772400" cy="3733800"/>
          </a:xfrm>
        </p:spPr>
        <p:txBody>
          <a:bodyPr>
            <a:normAutofit/>
          </a:bodyPr>
          <a:lstStyle/>
          <a:p>
            <a:pPr>
              <a:buFont typeface="Arial"/>
              <a:buChar char="•"/>
            </a:pPr>
            <a:r>
              <a:rPr lang="en-US" sz="2400" dirty="0"/>
              <a:t>Different KR languages (logic, semantic nets, </a:t>
            </a:r>
            <a:r>
              <a:rPr lang="en-US" sz="2400" dirty="0" err="1"/>
              <a:t>etc</a:t>
            </a:r>
            <a:r>
              <a:rPr lang="en-US" sz="2400" dirty="0"/>
              <a:t>)</a:t>
            </a:r>
          </a:p>
          <a:p>
            <a:pPr>
              <a:buFont typeface="Arial"/>
              <a:buChar char="•"/>
            </a:pPr>
            <a:r>
              <a:rPr lang="en-US" sz="2400" dirty="0"/>
              <a:t>Different dialects of KR languages even within a “family”</a:t>
            </a:r>
          </a:p>
          <a:p>
            <a:pPr lvl="2">
              <a:buFont typeface="Arial"/>
              <a:buChar char="•"/>
            </a:pPr>
            <a:r>
              <a:rPr lang="en-US" sz="2400" dirty="0"/>
              <a:t>Description logics: LOOM, CLASSIC, NIKL</a:t>
            </a:r>
          </a:p>
          <a:p>
            <a:pPr>
              <a:buFont typeface="Arial"/>
              <a:buChar char="•"/>
            </a:pPr>
            <a:r>
              <a:rPr lang="en-US" sz="2400" dirty="0"/>
              <a:t>Lack of communication conventions</a:t>
            </a:r>
          </a:p>
          <a:p>
            <a:pPr>
              <a:buFont typeface="Arial"/>
              <a:buChar char="•"/>
            </a:pPr>
            <a:r>
              <a:rPr lang="en-US" sz="2400" dirty="0"/>
              <a:t>Model mismatches at the knowledge level</a:t>
            </a:r>
          </a:p>
          <a:p>
            <a:pPr marL="0" indent="0">
              <a:buNone/>
            </a:pPr>
            <a:r>
              <a:rPr lang="en-US" sz="2400" dirty="0"/>
              <a:t>	          KB1                                                KB2</a:t>
            </a:r>
          </a:p>
        </p:txBody>
      </p:sp>
      <p:sp>
        <p:nvSpPr>
          <p:cNvPr id="5" name="Slide Number Placeholder 4"/>
          <p:cNvSpPr>
            <a:spLocks noGrp="1"/>
          </p:cNvSpPr>
          <p:nvPr>
            <p:ph type="sldNum" sz="quarter" idx="12"/>
          </p:nvPr>
        </p:nvSpPr>
        <p:spPr/>
        <p:txBody>
          <a:bodyPr/>
          <a:lstStyle/>
          <a:p>
            <a:fld id="{68367B37-5408-8848-BA1A-2C039AA52483}" type="slidenum">
              <a:rPr lang="en-US" sz="1400" smtClean="0">
                <a:solidFill>
                  <a:schemeClr val="tx1"/>
                </a:solidFill>
                <a:uFillTx/>
              </a:rPr>
              <a:pPr/>
              <a:t>19</a:t>
            </a:fld>
            <a:endParaRPr lang="en-US" sz="1400">
              <a:solidFill>
                <a:schemeClr val="tx1"/>
              </a:solidFill>
              <a:uFillTx/>
            </a:endParaRPr>
          </a:p>
        </p:txBody>
      </p:sp>
      <p:sp>
        <p:nvSpPr>
          <p:cNvPr id="6" name="Oval 5"/>
          <p:cNvSpPr/>
          <p:nvPr/>
        </p:nvSpPr>
        <p:spPr>
          <a:xfrm>
            <a:off x="1871692" y="4664153"/>
            <a:ext cx="1136385" cy="479016"/>
          </a:xfrm>
          <a:prstGeom prst="ellipse">
            <a:avLst/>
          </a:prstGeom>
        </p:spPr>
        <p:style>
          <a:lnRef idx="1">
            <a:schemeClr val="accent1"/>
          </a:lnRef>
          <a:fillRef idx="1">
            <a:schemeClr val="accent1"/>
          </a:fillRef>
          <a:effectRef idx="1">
            <a:schemeClr val="accent1"/>
          </a:effectRef>
          <a:fontRef idx="minor">
            <a:schemeClr val="lt1"/>
          </a:fontRef>
        </p:style>
        <p:txBody>
          <a:bodyPr rtlCol="0" anchor="ctr"/>
          <a:lstStyle/>
          <a:p>
            <a:pPr algn="ctr"/>
            <a:r>
              <a:rPr lang="en-US" sz="1400" dirty="0">
                <a:solidFill>
                  <a:schemeClr val="tx1"/>
                </a:solidFill>
              </a:rPr>
              <a:t>THING</a:t>
            </a:r>
          </a:p>
        </p:txBody>
      </p:sp>
      <p:sp>
        <p:nvSpPr>
          <p:cNvPr id="7" name="Oval 6"/>
          <p:cNvSpPr/>
          <p:nvPr/>
        </p:nvSpPr>
        <p:spPr>
          <a:xfrm>
            <a:off x="5968018" y="4138472"/>
            <a:ext cx="1136385" cy="479016"/>
          </a:xfrm>
          <a:prstGeom prst="ellipse">
            <a:avLst/>
          </a:prstGeom>
        </p:spPr>
        <p:style>
          <a:lnRef idx="1">
            <a:schemeClr val="accent1"/>
          </a:lnRef>
          <a:fillRef idx="1">
            <a:schemeClr val="accent1"/>
          </a:fillRef>
          <a:effectRef idx="1">
            <a:schemeClr val="accent1"/>
          </a:effectRef>
          <a:fontRef idx="minor">
            <a:schemeClr val="lt1"/>
          </a:fontRef>
        </p:style>
        <p:txBody>
          <a:bodyPr rtlCol="0" anchor="ctr"/>
          <a:lstStyle/>
          <a:p>
            <a:pPr algn="ctr"/>
            <a:r>
              <a:rPr lang="en-US" sz="1400" dirty="0">
                <a:solidFill>
                  <a:schemeClr val="tx1"/>
                </a:solidFill>
              </a:rPr>
              <a:t>THING</a:t>
            </a:r>
          </a:p>
        </p:txBody>
      </p:sp>
      <p:sp>
        <p:nvSpPr>
          <p:cNvPr id="8" name="Oval 7"/>
          <p:cNvSpPr/>
          <p:nvPr/>
        </p:nvSpPr>
        <p:spPr>
          <a:xfrm>
            <a:off x="501346" y="5288764"/>
            <a:ext cx="1738000" cy="790271"/>
          </a:xfrm>
          <a:prstGeom prst="ellipse">
            <a:avLst/>
          </a:prstGeom>
        </p:spPr>
        <p:style>
          <a:lnRef idx="1">
            <a:schemeClr val="accent1"/>
          </a:lnRef>
          <a:fillRef idx="1">
            <a:schemeClr val="accent1"/>
          </a:fillRef>
          <a:effectRef idx="1">
            <a:schemeClr val="accent1"/>
          </a:effectRef>
          <a:fontRef idx="minor">
            <a:schemeClr val="lt1"/>
          </a:fontRef>
        </p:style>
        <p:txBody>
          <a:bodyPr rtlCol="0" anchor="ctr"/>
          <a:lstStyle/>
          <a:p>
            <a:pPr algn="ctr"/>
            <a:r>
              <a:rPr lang="en-US" sz="1400" dirty="0">
                <a:solidFill>
                  <a:schemeClr val="tx1"/>
                </a:solidFill>
              </a:rPr>
              <a:t>ABSTRACT</a:t>
            </a:r>
          </a:p>
          <a:p>
            <a:pPr algn="ctr"/>
            <a:r>
              <a:rPr lang="en-US" sz="1400" dirty="0">
                <a:solidFill>
                  <a:schemeClr val="tx1"/>
                </a:solidFill>
              </a:rPr>
              <a:t>THING</a:t>
            </a:r>
          </a:p>
        </p:txBody>
      </p:sp>
      <p:sp>
        <p:nvSpPr>
          <p:cNvPr id="9" name="Oval 8"/>
          <p:cNvSpPr/>
          <p:nvPr/>
        </p:nvSpPr>
        <p:spPr>
          <a:xfrm>
            <a:off x="2893092" y="5255344"/>
            <a:ext cx="1830703" cy="790271"/>
          </a:xfrm>
          <a:prstGeom prst="ellipse">
            <a:avLst/>
          </a:prstGeom>
        </p:spPr>
        <p:style>
          <a:lnRef idx="1">
            <a:schemeClr val="accent1"/>
          </a:lnRef>
          <a:fillRef idx="1">
            <a:schemeClr val="accent1"/>
          </a:fillRef>
          <a:effectRef idx="1">
            <a:schemeClr val="accent1"/>
          </a:effectRef>
          <a:fontRef idx="minor">
            <a:schemeClr val="lt1"/>
          </a:fontRef>
        </p:style>
        <p:txBody>
          <a:bodyPr rtlCol="0" anchor="ctr"/>
          <a:lstStyle/>
          <a:p>
            <a:pPr algn="ctr"/>
            <a:r>
              <a:rPr lang="en-US" sz="1400" dirty="0">
                <a:solidFill>
                  <a:schemeClr val="tx1"/>
                </a:solidFill>
              </a:rPr>
              <a:t>CONCRETE</a:t>
            </a:r>
          </a:p>
          <a:p>
            <a:pPr algn="ctr"/>
            <a:r>
              <a:rPr lang="en-US" sz="1400" dirty="0">
                <a:solidFill>
                  <a:schemeClr val="tx1"/>
                </a:solidFill>
              </a:rPr>
              <a:t>THING</a:t>
            </a:r>
          </a:p>
        </p:txBody>
      </p:sp>
      <p:sp>
        <p:nvSpPr>
          <p:cNvPr id="10" name="Oval 9"/>
          <p:cNvSpPr/>
          <p:nvPr/>
        </p:nvSpPr>
        <p:spPr>
          <a:xfrm>
            <a:off x="3550413" y="6331787"/>
            <a:ext cx="1329357" cy="479016"/>
          </a:xfrm>
          <a:prstGeom prst="ellipse">
            <a:avLst/>
          </a:prstGeom>
        </p:spPr>
        <p:style>
          <a:lnRef idx="1">
            <a:schemeClr val="accent1"/>
          </a:lnRef>
          <a:fillRef idx="1">
            <a:schemeClr val="accent1"/>
          </a:fillRef>
          <a:effectRef idx="1">
            <a:schemeClr val="accent1"/>
          </a:effectRef>
          <a:fontRef idx="minor">
            <a:schemeClr val="lt1"/>
          </a:fontRef>
        </p:style>
        <p:txBody>
          <a:bodyPr rtlCol="0" anchor="ctr"/>
          <a:lstStyle/>
          <a:p>
            <a:pPr algn="ctr"/>
            <a:r>
              <a:rPr lang="en-US" sz="1400" dirty="0">
                <a:solidFill>
                  <a:schemeClr val="tx1"/>
                </a:solidFill>
              </a:rPr>
              <a:t>ANIMAL</a:t>
            </a:r>
          </a:p>
        </p:txBody>
      </p:sp>
      <p:sp>
        <p:nvSpPr>
          <p:cNvPr id="11" name="Oval 10"/>
          <p:cNvSpPr/>
          <p:nvPr/>
        </p:nvSpPr>
        <p:spPr>
          <a:xfrm>
            <a:off x="7319656" y="4853438"/>
            <a:ext cx="1824344" cy="790271"/>
          </a:xfrm>
          <a:prstGeom prst="ellipse">
            <a:avLst/>
          </a:prstGeom>
        </p:spPr>
        <p:style>
          <a:lnRef idx="1">
            <a:schemeClr val="accent1"/>
          </a:lnRef>
          <a:fillRef idx="1">
            <a:schemeClr val="accent1"/>
          </a:fillRef>
          <a:effectRef idx="1">
            <a:schemeClr val="accent1"/>
          </a:effectRef>
          <a:fontRef idx="minor">
            <a:schemeClr val="lt1"/>
          </a:fontRef>
        </p:style>
        <p:txBody>
          <a:bodyPr rtlCol="0" anchor="ctr"/>
          <a:lstStyle/>
          <a:p>
            <a:pPr algn="ctr"/>
            <a:r>
              <a:rPr lang="en-US" sz="1400" dirty="0">
                <a:solidFill>
                  <a:schemeClr val="tx1"/>
                </a:solidFill>
              </a:rPr>
              <a:t>INANIMATE</a:t>
            </a:r>
          </a:p>
          <a:p>
            <a:pPr algn="ctr"/>
            <a:r>
              <a:rPr lang="en-US" sz="1400" dirty="0">
                <a:solidFill>
                  <a:schemeClr val="tx1"/>
                </a:solidFill>
              </a:rPr>
              <a:t>THING</a:t>
            </a:r>
          </a:p>
        </p:txBody>
      </p:sp>
      <p:sp>
        <p:nvSpPr>
          <p:cNvPr id="12" name="Oval 11"/>
          <p:cNvSpPr/>
          <p:nvPr/>
        </p:nvSpPr>
        <p:spPr>
          <a:xfrm>
            <a:off x="5366403" y="4892758"/>
            <a:ext cx="1738000" cy="790271"/>
          </a:xfrm>
          <a:prstGeom prst="ellipse">
            <a:avLst/>
          </a:prstGeom>
        </p:spPr>
        <p:style>
          <a:lnRef idx="1">
            <a:schemeClr val="accent1"/>
          </a:lnRef>
          <a:fillRef idx="1">
            <a:schemeClr val="accent1"/>
          </a:fillRef>
          <a:effectRef idx="1">
            <a:schemeClr val="accent1"/>
          </a:effectRef>
          <a:fontRef idx="minor">
            <a:schemeClr val="lt1"/>
          </a:fontRef>
        </p:style>
        <p:txBody>
          <a:bodyPr rtlCol="0" anchor="ctr"/>
          <a:lstStyle/>
          <a:p>
            <a:pPr algn="ctr"/>
            <a:r>
              <a:rPr lang="en-US" sz="1400" dirty="0">
                <a:solidFill>
                  <a:schemeClr val="tx1"/>
                </a:solidFill>
              </a:rPr>
              <a:t>LIVING</a:t>
            </a:r>
          </a:p>
          <a:p>
            <a:pPr algn="ctr"/>
            <a:r>
              <a:rPr lang="en-US" sz="1400" dirty="0">
                <a:solidFill>
                  <a:schemeClr val="tx1"/>
                </a:solidFill>
              </a:rPr>
              <a:t>THING</a:t>
            </a:r>
          </a:p>
        </p:txBody>
      </p:sp>
      <p:sp>
        <p:nvSpPr>
          <p:cNvPr id="13" name="Oval 12"/>
          <p:cNvSpPr/>
          <p:nvPr/>
        </p:nvSpPr>
        <p:spPr>
          <a:xfrm>
            <a:off x="6101709" y="5925765"/>
            <a:ext cx="1329357" cy="479016"/>
          </a:xfrm>
          <a:prstGeom prst="ellipse">
            <a:avLst/>
          </a:prstGeom>
        </p:spPr>
        <p:style>
          <a:lnRef idx="1">
            <a:schemeClr val="accent1"/>
          </a:lnRef>
          <a:fillRef idx="1">
            <a:schemeClr val="accent1"/>
          </a:fillRef>
          <a:effectRef idx="1">
            <a:schemeClr val="accent1"/>
          </a:effectRef>
          <a:fontRef idx="minor">
            <a:schemeClr val="lt1"/>
          </a:fontRef>
        </p:style>
        <p:txBody>
          <a:bodyPr rtlCol="0" anchor="ctr"/>
          <a:lstStyle/>
          <a:p>
            <a:pPr algn="ctr"/>
            <a:r>
              <a:rPr lang="en-US" sz="1400" dirty="0">
                <a:solidFill>
                  <a:schemeClr val="tx1"/>
                </a:solidFill>
              </a:rPr>
              <a:t>ANIMAL</a:t>
            </a:r>
          </a:p>
        </p:txBody>
      </p:sp>
      <p:cxnSp>
        <p:nvCxnSpPr>
          <p:cNvPr id="15" name="Straight Arrow Connector 14"/>
          <p:cNvCxnSpPr>
            <a:stCxn id="13" idx="0"/>
          </p:cNvCxnSpPr>
          <p:nvPr/>
        </p:nvCxnSpPr>
        <p:spPr>
          <a:xfrm flipH="1" flipV="1">
            <a:off x="6606631" y="5647267"/>
            <a:ext cx="159757" cy="278498"/>
          </a:xfrm>
          <a:prstGeom prst="straightConnector1">
            <a:avLst/>
          </a:prstGeom>
          <a:ln w="34925">
            <a:tailEnd type="arrow"/>
          </a:ln>
        </p:spPr>
        <p:style>
          <a:lnRef idx="1">
            <a:schemeClr val="accent1"/>
          </a:lnRef>
          <a:fillRef idx="0">
            <a:schemeClr val="accent1"/>
          </a:fillRef>
          <a:effectRef idx="1">
            <a:schemeClr val="accent1"/>
          </a:effectRef>
          <a:fontRef idx="minor">
            <a:schemeClr val="tx1"/>
          </a:fontRef>
        </p:style>
      </p:cxnSp>
      <p:cxnSp>
        <p:nvCxnSpPr>
          <p:cNvPr id="16" name="Straight Arrow Connector 15"/>
          <p:cNvCxnSpPr>
            <a:endCxn id="7" idx="4"/>
          </p:cNvCxnSpPr>
          <p:nvPr/>
        </p:nvCxnSpPr>
        <p:spPr>
          <a:xfrm flipV="1">
            <a:off x="6395161" y="4617488"/>
            <a:ext cx="141050" cy="255557"/>
          </a:xfrm>
          <a:prstGeom prst="straightConnector1">
            <a:avLst/>
          </a:prstGeom>
          <a:ln w="34925">
            <a:tailEnd type="arrow"/>
          </a:ln>
        </p:spPr>
        <p:style>
          <a:lnRef idx="1">
            <a:schemeClr val="accent1"/>
          </a:lnRef>
          <a:fillRef idx="0">
            <a:schemeClr val="accent1"/>
          </a:fillRef>
          <a:effectRef idx="1">
            <a:schemeClr val="accent1"/>
          </a:effectRef>
          <a:fontRef idx="minor">
            <a:schemeClr val="tx1"/>
          </a:fontRef>
        </p:style>
      </p:cxnSp>
      <p:cxnSp>
        <p:nvCxnSpPr>
          <p:cNvPr id="18" name="Straight Arrow Connector 17"/>
          <p:cNvCxnSpPr>
            <a:stCxn id="11" idx="1"/>
            <a:endCxn id="7" idx="5"/>
          </p:cNvCxnSpPr>
          <p:nvPr/>
        </p:nvCxnSpPr>
        <p:spPr>
          <a:xfrm flipH="1" flipV="1">
            <a:off x="6937983" y="4547338"/>
            <a:ext cx="648842" cy="421833"/>
          </a:xfrm>
          <a:prstGeom prst="straightConnector1">
            <a:avLst/>
          </a:prstGeom>
          <a:ln w="34925">
            <a:tailEnd type="arrow"/>
          </a:ln>
        </p:spPr>
        <p:style>
          <a:lnRef idx="1">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flipH="1" flipV="1">
            <a:off x="3955065" y="6079035"/>
            <a:ext cx="96904" cy="252753"/>
          </a:xfrm>
          <a:prstGeom prst="straightConnector1">
            <a:avLst/>
          </a:prstGeom>
          <a:ln w="34925">
            <a:tailEnd type="arrow"/>
          </a:ln>
        </p:spPr>
        <p:style>
          <a:lnRef idx="1">
            <a:schemeClr val="accent1"/>
          </a:lnRef>
          <a:fillRef idx="0">
            <a:schemeClr val="accent1"/>
          </a:fillRef>
          <a:effectRef idx="1">
            <a:schemeClr val="accent1"/>
          </a:effectRef>
          <a:fontRef idx="minor">
            <a:schemeClr val="tx1"/>
          </a:fontRef>
        </p:style>
      </p:cxnSp>
      <p:cxnSp>
        <p:nvCxnSpPr>
          <p:cNvPr id="23" name="Straight Arrow Connector 22"/>
          <p:cNvCxnSpPr>
            <a:stCxn id="9" idx="1"/>
            <a:endCxn id="6" idx="5"/>
          </p:cNvCxnSpPr>
          <p:nvPr/>
        </p:nvCxnSpPr>
        <p:spPr>
          <a:xfrm flipH="1" flipV="1">
            <a:off x="2841657" y="5073019"/>
            <a:ext cx="319535" cy="298058"/>
          </a:xfrm>
          <a:prstGeom prst="straightConnector1">
            <a:avLst/>
          </a:prstGeom>
          <a:ln w="34925">
            <a:tailEnd type="arrow"/>
          </a:ln>
        </p:spPr>
        <p:style>
          <a:lnRef idx="1">
            <a:schemeClr val="accent1"/>
          </a:lnRef>
          <a:fillRef idx="0">
            <a:schemeClr val="accent1"/>
          </a:fillRef>
          <a:effectRef idx="1">
            <a:schemeClr val="accent1"/>
          </a:effectRef>
          <a:fontRef idx="minor">
            <a:schemeClr val="tx1"/>
          </a:fontRef>
        </p:style>
      </p:cxnSp>
      <p:cxnSp>
        <p:nvCxnSpPr>
          <p:cNvPr id="26" name="Straight Arrow Connector 25"/>
          <p:cNvCxnSpPr>
            <a:stCxn id="8" idx="0"/>
          </p:cNvCxnSpPr>
          <p:nvPr/>
        </p:nvCxnSpPr>
        <p:spPr>
          <a:xfrm flipV="1">
            <a:off x="1370346" y="5073019"/>
            <a:ext cx="501346" cy="215745"/>
          </a:xfrm>
          <a:prstGeom prst="straightConnector1">
            <a:avLst/>
          </a:prstGeom>
          <a:ln w="34925">
            <a:tailEnd type="arrow"/>
          </a:ln>
        </p:spPr>
        <p:style>
          <a:lnRef idx="1">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94566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8290" name="Rectangle 2"/>
          <p:cNvSpPr>
            <a:spLocks noGrp="1" noChangeArrowheads="1"/>
          </p:cNvSpPr>
          <p:nvPr>
            <p:ph type="title"/>
          </p:nvPr>
        </p:nvSpPr>
        <p:spPr>
          <a:xfrm>
            <a:off x="0" y="-152399"/>
            <a:ext cx="7772400" cy="1143000"/>
          </a:xfrm>
        </p:spPr>
        <p:txBody>
          <a:bodyPr/>
          <a:lstStyle/>
          <a:p>
            <a:r>
              <a:rPr lang="en-US" dirty="0">
                <a:uFillTx/>
              </a:rPr>
              <a:t>First-order logic</a:t>
            </a:r>
          </a:p>
        </p:txBody>
      </p:sp>
      <p:sp>
        <p:nvSpPr>
          <p:cNvPr id="908291" name="Rectangle 3"/>
          <p:cNvSpPr>
            <a:spLocks noGrp="1" noChangeArrowheads="1"/>
          </p:cNvSpPr>
          <p:nvPr>
            <p:ph idx="1"/>
          </p:nvPr>
        </p:nvSpPr>
        <p:spPr>
          <a:xfrm>
            <a:off x="0" y="990601"/>
            <a:ext cx="8978900" cy="5422900"/>
          </a:xfrm>
        </p:spPr>
        <p:txBody>
          <a:bodyPr>
            <a:noAutofit/>
          </a:bodyPr>
          <a:lstStyle/>
          <a:p>
            <a:pPr marL="0" indent="0">
              <a:lnSpc>
                <a:spcPct val="90000"/>
              </a:lnSpc>
              <a:buNone/>
            </a:pPr>
            <a:r>
              <a:rPr lang="en-US" sz="3200" dirty="0">
                <a:uFillTx/>
              </a:rPr>
              <a:t>First-order logic, more like natural language, provides more structured way of representing world</a:t>
            </a:r>
          </a:p>
          <a:p>
            <a:pPr lvl="3">
              <a:lnSpc>
                <a:spcPct val="90000"/>
              </a:lnSpc>
            </a:pPr>
            <a:r>
              <a:rPr lang="en-US" sz="3200" i="1" dirty="0">
                <a:uFillTx/>
              </a:rPr>
              <a:t>Objects</a:t>
            </a:r>
            <a:r>
              <a:rPr lang="en-US" sz="3200" dirty="0">
                <a:uFillTx/>
              </a:rPr>
              <a:t>: Things you can talk about</a:t>
            </a:r>
          </a:p>
          <a:p>
            <a:pPr lvl="3">
              <a:lnSpc>
                <a:spcPct val="90000"/>
              </a:lnSpc>
            </a:pPr>
            <a:r>
              <a:rPr lang="en-US" sz="3200" i="1" dirty="0">
                <a:uFillTx/>
              </a:rPr>
              <a:t>Relations</a:t>
            </a:r>
            <a:r>
              <a:rPr lang="en-US" sz="3200" dirty="0">
                <a:uFillTx/>
              </a:rPr>
              <a:t>: Relations among objects that can be true or false</a:t>
            </a:r>
          </a:p>
          <a:p>
            <a:pPr lvl="3">
              <a:lnSpc>
                <a:spcPct val="90000"/>
              </a:lnSpc>
            </a:pPr>
            <a:r>
              <a:rPr lang="en-US" sz="3200" i="1" dirty="0">
                <a:uFillTx/>
              </a:rPr>
              <a:t>Functions</a:t>
            </a:r>
            <a:r>
              <a:rPr lang="en-US" sz="3200" dirty="0">
                <a:uFillTx/>
              </a:rPr>
              <a:t>: Functions of objects that return unique values</a:t>
            </a:r>
            <a:endParaRPr lang="en-US" sz="3200" dirty="0">
              <a:uFillTx/>
              <a:sym typeface="Symbol" charset="2"/>
            </a:endParaRPr>
          </a:p>
          <a:p>
            <a:pPr lvl="3">
              <a:lnSpc>
                <a:spcPct val="90000"/>
              </a:lnSpc>
            </a:pPr>
            <a:r>
              <a:rPr lang="en-US" sz="3200" i="1" dirty="0">
                <a:uFillTx/>
              </a:rPr>
              <a:t>FOL represents each of these, plus uses connectives, and more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3182"/>
            <a:ext cx="8610600" cy="722640"/>
          </a:xfrm>
        </p:spPr>
        <p:txBody>
          <a:bodyPr>
            <a:normAutofit fontScale="90000"/>
          </a:bodyPr>
          <a:lstStyle/>
          <a:p>
            <a:r>
              <a:rPr lang="en-US" dirty="0"/>
              <a:t>KNOWLEDGE SHARING: 4 EFFORTS</a:t>
            </a:r>
          </a:p>
        </p:txBody>
      </p:sp>
      <p:sp>
        <p:nvSpPr>
          <p:cNvPr id="3" name="Content Placeholder 2"/>
          <p:cNvSpPr>
            <a:spLocks noGrp="1"/>
          </p:cNvSpPr>
          <p:nvPr>
            <p:ph idx="1"/>
          </p:nvPr>
        </p:nvSpPr>
        <p:spPr>
          <a:xfrm>
            <a:off x="167531" y="1752600"/>
            <a:ext cx="8767573" cy="4373563"/>
          </a:xfrm>
        </p:spPr>
        <p:txBody>
          <a:bodyPr>
            <a:normAutofit/>
          </a:bodyPr>
          <a:lstStyle/>
          <a:p>
            <a:pPr marL="457200" indent="-457200">
              <a:buFont typeface="+mj-lt"/>
              <a:buAutoNum type="arabicPeriod"/>
            </a:pPr>
            <a:r>
              <a:rPr lang="en-US" sz="2400" dirty="0"/>
              <a:t>Interlingua – Knowledge Interchange Format (KIF)</a:t>
            </a:r>
          </a:p>
          <a:p>
            <a:pPr marL="745236" lvl="3" indent="-457200"/>
            <a:r>
              <a:rPr lang="en-US" sz="2400" dirty="0"/>
              <a:t>Translate from KB1 to </a:t>
            </a:r>
            <a:r>
              <a:rPr lang="en-US" sz="2400" i="1" dirty="0"/>
              <a:t>intermediate language </a:t>
            </a:r>
            <a:r>
              <a:rPr lang="en-US" sz="2400" dirty="0"/>
              <a:t>then to KB2</a:t>
            </a:r>
          </a:p>
          <a:p>
            <a:pPr marL="288036" lvl="3" indent="0">
              <a:buNone/>
            </a:pPr>
            <a:r>
              <a:rPr lang="en-US" sz="2400" dirty="0"/>
              <a:t>	KB1 =&gt; KIF =&gt; KB2</a:t>
            </a:r>
          </a:p>
          <a:p>
            <a:pPr lvl="3" indent="-342900"/>
            <a:r>
              <a:rPr lang="en-US" sz="2400" dirty="0"/>
              <a:t>KIF designed to support translation, not inference</a:t>
            </a:r>
          </a:p>
          <a:p>
            <a:pPr lvl="3" indent="-342900"/>
            <a:endParaRPr lang="en-US" sz="2400" dirty="0"/>
          </a:p>
          <a:p>
            <a:pPr marL="457200" indent="-457200">
              <a:buFont typeface="+mj-lt"/>
              <a:buAutoNum type="arabicPeriod"/>
            </a:pPr>
            <a:r>
              <a:rPr lang="en-US" sz="2400" dirty="0"/>
              <a:t>Knowledge Representation System Specification</a:t>
            </a:r>
          </a:p>
          <a:p>
            <a:pPr lvl="3" indent="-342900"/>
            <a:r>
              <a:rPr lang="en-US" sz="2400" dirty="0"/>
              <a:t>Create “standard” specification for KR language within a particular family of languages (e.g. description logics)</a:t>
            </a:r>
          </a:p>
        </p:txBody>
      </p:sp>
      <p:sp>
        <p:nvSpPr>
          <p:cNvPr id="4" name="Footer Placeholder 3"/>
          <p:cNvSpPr>
            <a:spLocks noGrp="1"/>
          </p:cNvSpPr>
          <p:nvPr>
            <p:ph type="ftr" sz="quarter" idx="11"/>
          </p:nvPr>
        </p:nvSpPr>
        <p:spPr/>
        <p:txBody>
          <a:bodyPr/>
          <a:lstStyle/>
          <a:p>
            <a:endParaRPr lang="en-US">
              <a:uFillTx/>
            </a:endParaRPr>
          </a:p>
        </p:txBody>
      </p:sp>
      <p:sp>
        <p:nvSpPr>
          <p:cNvPr id="5" name="Slide Number Placeholder 4"/>
          <p:cNvSpPr>
            <a:spLocks noGrp="1"/>
          </p:cNvSpPr>
          <p:nvPr>
            <p:ph type="sldNum" sz="quarter" idx="12"/>
          </p:nvPr>
        </p:nvSpPr>
        <p:spPr/>
        <p:txBody>
          <a:bodyPr/>
          <a:lstStyle/>
          <a:p>
            <a:fld id="{68367B37-5408-8848-BA1A-2C039AA52483}" type="slidenum">
              <a:rPr lang="en-US" smtClean="0">
                <a:uFillTx/>
              </a:rPr>
              <a:pPr/>
              <a:t>20</a:t>
            </a:fld>
            <a:endParaRPr lang="en-US">
              <a:uFillTx/>
            </a:endParaRPr>
          </a:p>
        </p:txBody>
      </p:sp>
    </p:spTree>
    <p:extLst>
      <p:ext uri="{BB962C8B-B14F-4D97-AF65-F5344CB8AC3E}">
        <p14:creationId xmlns:p14="http://schemas.microsoft.com/office/powerpoint/2010/main" val="16561553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65047"/>
            <a:ext cx="8789855" cy="722640"/>
          </a:xfrm>
        </p:spPr>
        <p:txBody>
          <a:bodyPr>
            <a:normAutofit fontScale="90000"/>
          </a:bodyPr>
          <a:lstStyle/>
          <a:p>
            <a:r>
              <a:rPr lang="en-US" dirty="0"/>
              <a:t>KNOWLEDGE SHARING: 4 EFFORTS</a:t>
            </a:r>
          </a:p>
        </p:txBody>
      </p:sp>
      <p:sp>
        <p:nvSpPr>
          <p:cNvPr id="3" name="Content Placeholder 2"/>
          <p:cNvSpPr>
            <a:spLocks noGrp="1"/>
          </p:cNvSpPr>
          <p:nvPr>
            <p:ph idx="1"/>
          </p:nvPr>
        </p:nvSpPr>
        <p:spPr>
          <a:xfrm>
            <a:off x="457199" y="1752600"/>
            <a:ext cx="8245475" cy="4373563"/>
          </a:xfrm>
        </p:spPr>
        <p:txBody>
          <a:bodyPr>
            <a:normAutofit/>
          </a:bodyPr>
          <a:lstStyle/>
          <a:p>
            <a:pPr marL="457200" indent="-457200">
              <a:buFont typeface="+mj-lt"/>
              <a:buAutoNum type="arabicPeriod" startAt="3"/>
            </a:pPr>
            <a:r>
              <a:rPr lang="en-US" sz="2400" dirty="0"/>
              <a:t>Standardized Query Interface</a:t>
            </a:r>
          </a:p>
          <a:p>
            <a:pPr lvl="3" indent="-342900"/>
            <a:r>
              <a:rPr lang="en-US" sz="2400" dirty="0"/>
              <a:t>Share across KBs by querying from one KB to the other (as in databases)</a:t>
            </a:r>
          </a:p>
          <a:p>
            <a:pPr lvl="3" indent="-342900"/>
            <a:r>
              <a:rPr lang="en-US" sz="2400" dirty="0"/>
              <a:t>Knowledge not moved from one to the other</a:t>
            </a:r>
          </a:p>
          <a:p>
            <a:pPr lvl="3" indent="-342900"/>
            <a:endParaRPr lang="en-US" sz="2400" dirty="0"/>
          </a:p>
          <a:p>
            <a:pPr marL="457200" indent="-457200">
              <a:buFont typeface="+mj-lt"/>
              <a:buAutoNum type="arabicPeriod" startAt="3"/>
            </a:pPr>
            <a:r>
              <a:rPr lang="en-US" sz="2400" dirty="0"/>
              <a:t>Shared, Reusable Knowledge Bases</a:t>
            </a:r>
          </a:p>
          <a:p>
            <a:pPr lvl="3" indent="-342900"/>
            <a:r>
              <a:rPr lang="en-US" sz="2400" dirty="0"/>
              <a:t>Create a common “upper” ontology that can form the basis for many knowledge based systems</a:t>
            </a:r>
          </a:p>
        </p:txBody>
      </p:sp>
      <p:sp>
        <p:nvSpPr>
          <p:cNvPr id="4" name="Footer Placeholder 3"/>
          <p:cNvSpPr>
            <a:spLocks noGrp="1"/>
          </p:cNvSpPr>
          <p:nvPr>
            <p:ph type="ftr" sz="quarter" idx="11"/>
          </p:nvPr>
        </p:nvSpPr>
        <p:spPr/>
        <p:txBody>
          <a:bodyPr/>
          <a:lstStyle/>
          <a:p>
            <a:endParaRPr lang="en-US">
              <a:uFillTx/>
            </a:endParaRPr>
          </a:p>
        </p:txBody>
      </p:sp>
      <p:sp>
        <p:nvSpPr>
          <p:cNvPr id="5" name="Slide Number Placeholder 4"/>
          <p:cNvSpPr>
            <a:spLocks noGrp="1"/>
          </p:cNvSpPr>
          <p:nvPr>
            <p:ph type="sldNum" sz="quarter" idx="12"/>
          </p:nvPr>
        </p:nvSpPr>
        <p:spPr/>
        <p:txBody>
          <a:bodyPr/>
          <a:lstStyle/>
          <a:p>
            <a:fld id="{68367B37-5408-8848-BA1A-2C039AA52483}" type="slidenum">
              <a:rPr lang="en-US" smtClean="0">
                <a:uFillTx/>
              </a:rPr>
              <a:pPr/>
              <a:t>21</a:t>
            </a:fld>
            <a:endParaRPr lang="en-US">
              <a:uFillTx/>
            </a:endParaRPr>
          </a:p>
        </p:txBody>
      </p:sp>
    </p:spTree>
    <p:extLst>
      <p:ext uri="{BB962C8B-B14F-4D97-AF65-F5344CB8AC3E}">
        <p14:creationId xmlns:p14="http://schemas.microsoft.com/office/powerpoint/2010/main" val="24461199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Vision</a:t>
            </a:r>
          </a:p>
        </p:txBody>
      </p:sp>
      <p:pic>
        <p:nvPicPr>
          <p:cNvPr id="6" name="Content Placeholder 5"/>
          <p:cNvPicPr>
            <a:picLocks noGrp="1" noChangeAspect="1"/>
          </p:cNvPicPr>
          <p:nvPr>
            <p:ph idx="1"/>
          </p:nvPr>
        </p:nvPicPr>
        <p:blipFill>
          <a:blip r:embed="rId2"/>
          <a:srcRect l="-14692" r="-14692"/>
          <a:stretch>
            <a:fillRect/>
          </a:stretch>
        </p:blipFill>
        <p:spPr>
          <a:xfrm>
            <a:off x="685800" y="1600201"/>
            <a:ext cx="7772400" cy="3733800"/>
          </a:xfrm>
        </p:spPr>
      </p:pic>
      <p:sp>
        <p:nvSpPr>
          <p:cNvPr id="4" name="Footer Placeholder 3"/>
          <p:cNvSpPr>
            <a:spLocks noGrp="1"/>
          </p:cNvSpPr>
          <p:nvPr>
            <p:ph type="ftr" sz="quarter" idx="11"/>
          </p:nvPr>
        </p:nvSpPr>
        <p:spPr/>
        <p:txBody>
          <a:bodyPr/>
          <a:lstStyle/>
          <a:p>
            <a:endParaRPr lang="en-US">
              <a:uFillTx/>
            </a:endParaRPr>
          </a:p>
        </p:txBody>
      </p:sp>
      <p:sp>
        <p:nvSpPr>
          <p:cNvPr id="5" name="Slide Number Placeholder 4"/>
          <p:cNvSpPr>
            <a:spLocks noGrp="1"/>
          </p:cNvSpPr>
          <p:nvPr>
            <p:ph type="sldNum" sz="quarter" idx="12"/>
          </p:nvPr>
        </p:nvSpPr>
        <p:spPr/>
        <p:txBody>
          <a:bodyPr/>
          <a:lstStyle/>
          <a:p>
            <a:fld id="{68367B37-5408-8848-BA1A-2C039AA52483}" type="slidenum">
              <a:rPr lang="en-US" smtClean="0">
                <a:uFillTx/>
              </a:rPr>
              <a:pPr/>
              <a:t>22</a:t>
            </a:fld>
            <a:endParaRPr lang="en-US">
              <a:uFillTx/>
            </a:endParaRPr>
          </a:p>
        </p:txBody>
      </p:sp>
    </p:spTree>
    <p:extLst>
      <p:ext uri="{BB962C8B-B14F-4D97-AF65-F5344CB8AC3E}">
        <p14:creationId xmlns:p14="http://schemas.microsoft.com/office/powerpoint/2010/main" val="39315095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96399"/>
            <a:ext cx="7772400" cy="1143000"/>
          </a:xfrm>
        </p:spPr>
        <p:txBody>
          <a:bodyPr/>
          <a:lstStyle/>
          <a:p>
            <a:r>
              <a:rPr lang="en-US" dirty="0">
                <a:uFillTx/>
              </a:rPr>
              <a:t>What you should know</a:t>
            </a:r>
          </a:p>
        </p:txBody>
      </p:sp>
      <p:sp>
        <p:nvSpPr>
          <p:cNvPr id="3" name="Content Placeholder 2"/>
          <p:cNvSpPr>
            <a:spLocks noGrp="1"/>
          </p:cNvSpPr>
          <p:nvPr>
            <p:ph idx="1"/>
          </p:nvPr>
        </p:nvSpPr>
        <p:spPr>
          <a:xfrm>
            <a:off x="304800" y="1240327"/>
            <a:ext cx="8839200" cy="4962723"/>
          </a:xfrm>
        </p:spPr>
        <p:txBody>
          <a:bodyPr>
            <a:normAutofit fontScale="85000" lnSpcReduction="20000"/>
          </a:bodyPr>
          <a:lstStyle/>
          <a:p>
            <a:pPr marL="457200" indent="-457200">
              <a:buFont typeface="Arial"/>
              <a:buChar char="•"/>
            </a:pPr>
            <a:r>
              <a:rPr lang="en-US" sz="2800" b="0" dirty="0">
                <a:uFillTx/>
              </a:rPr>
              <a:t>How does first-order logic differ from propositional logic? How are objects, relations, functions, variables, quantifiers and equality used in first-order logic?</a:t>
            </a:r>
          </a:p>
          <a:p>
            <a:pPr marL="457200" indent="-457200">
              <a:buFont typeface="Arial"/>
              <a:buChar char="•"/>
            </a:pPr>
            <a:r>
              <a:rPr lang="en-US" sz="2800" b="0" dirty="0">
                <a:uFillTx/>
              </a:rPr>
              <a:t>Know how to translate from English to logic</a:t>
            </a:r>
          </a:p>
          <a:p>
            <a:pPr marL="457200" indent="-457200">
              <a:buFont typeface="Arial"/>
              <a:buChar char="•"/>
            </a:pPr>
            <a:r>
              <a:rPr lang="en-US" sz="2800" b="0" dirty="0">
                <a:uFillTx/>
              </a:rPr>
              <a:t>Know how to translate from logic into English</a:t>
            </a:r>
          </a:p>
          <a:p>
            <a:pPr marL="457200" indent="-457200">
              <a:buFont typeface="Arial"/>
              <a:buChar char="•"/>
            </a:pPr>
            <a:r>
              <a:rPr lang="en-US" sz="2800" b="0" dirty="0"/>
              <a:t>What is an ontology? Why is it useful?  What is inheritance? Why is it important?</a:t>
            </a:r>
          </a:p>
          <a:p>
            <a:pPr marL="457200" indent="-457200">
              <a:buFont typeface="Arial"/>
              <a:buChar char="•"/>
            </a:pPr>
            <a:r>
              <a:rPr lang="en-US" sz="2800" b="0" dirty="0"/>
              <a:t>Know how to create an ontology.  How do you define a category?  What is reification?</a:t>
            </a:r>
          </a:p>
          <a:p>
            <a:pPr marL="457200" indent="-457200">
              <a:buFont typeface="Arial"/>
              <a:buChar char="•"/>
            </a:pPr>
            <a:r>
              <a:rPr lang="en-US" sz="2800" b="0" dirty="0"/>
              <a:t>What does it mean that logic is monotonic?</a:t>
            </a:r>
          </a:p>
          <a:p>
            <a:pPr marL="457200" indent="-457200">
              <a:buFont typeface="Arial"/>
              <a:buChar char="•"/>
            </a:pPr>
            <a:r>
              <a:rPr lang="en-US" sz="2800" b="0" dirty="0"/>
              <a:t>What is knowledge sharing?  What are the advantages and disadvantages?</a:t>
            </a:r>
          </a:p>
          <a:p>
            <a:pPr marL="457200" indent="-457200">
              <a:buFont typeface="Arial"/>
              <a:buChar char="•"/>
            </a:pPr>
            <a:endParaRPr lang="en-US" sz="2800" b="0" dirty="0">
              <a:uFillTx/>
            </a:endParaRPr>
          </a:p>
          <a:p>
            <a:pPr marL="457200" indent="-457200">
              <a:buFont typeface="Arial"/>
              <a:buChar char="•"/>
            </a:pPr>
            <a:endParaRPr lang="en-US" sz="2800" b="0" dirty="0">
              <a:uFillTx/>
            </a:endParaRPr>
          </a:p>
          <a:p>
            <a:pPr marL="571500" indent="-571500">
              <a:buFont typeface="Arial"/>
              <a:buChar char="•"/>
            </a:pPr>
            <a:endParaRPr lang="en-US" sz="3600" dirty="0">
              <a:uFillTx/>
            </a:endParaRPr>
          </a:p>
          <a:p>
            <a:pPr marL="571500" indent="-571500">
              <a:buFont typeface="Arial"/>
              <a:buChar char="•"/>
            </a:pPr>
            <a:endParaRPr lang="en-US" sz="3600" dirty="0">
              <a:uFillTx/>
            </a:endParaRPr>
          </a:p>
        </p:txBody>
      </p:sp>
      <p:sp>
        <p:nvSpPr>
          <p:cNvPr id="5" name="Slide Number Placeholder 4"/>
          <p:cNvSpPr>
            <a:spLocks noGrp="1"/>
          </p:cNvSpPr>
          <p:nvPr>
            <p:ph type="sldNum" sz="quarter" idx="12"/>
          </p:nvPr>
        </p:nvSpPr>
        <p:spPr/>
        <p:txBody>
          <a:bodyPr/>
          <a:lstStyle/>
          <a:p>
            <a:fld id="{68367B37-5408-8848-BA1A-2C039AA52483}" type="slidenum">
              <a:rPr lang="en-US" smtClean="0">
                <a:uFillTx/>
              </a:rPr>
              <a:pPr/>
              <a:t>23</a:t>
            </a:fld>
            <a:endParaRPr lang="en-US">
              <a:uFillTx/>
            </a:endParaRPr>
          </a:p>
        </p:txBody>
      </p:sp>
      <p:sp>
        <p:nvSpPr>
          <p:cNvPr id="6" name="TextBox 5"/>
          <p:cNvSpPr txBox="1">
            <a:spLocks/>
          </p:cNvSpPr>
          <p:nvPr/>
        </p:nvSpPr>
        <p:spPr>
          <a:xfrm>
            <a:off x="1888015" y="2780966"/>
            <a:ext cx="184666" cy="369332"/>
          </a:xfrm>
          <a:prstGeom prst="rect">
            <a:avLst/>
          </a:prstGeom>
          <a:noFill/>
        </p:spPr>
        <p:txBody>
          <a:bodyPr wrap="none" rtlCol="0">
            <a:spAutoFit/>
          </a:bodyPr>
          <a:lstStyle/>
          <a:p>
            <a:endParaRPr lang="en-US" dirty="0">
              <a:uFillTx/>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5131"/>
            <a:ext cx="7772400" cy="1143000"/>
          </a:xfrm>
        </p:spPr>
        <p:txBody>
          <a:bodyPr/>
          <a:lstStyle/>
          <a:p>
            <a:r>
              <a:rPr lang="en-US" dirty="0">
                <a:uFillTx/>
              </a:rPr>
              <a:t>Want More?</a:t>
            </a:r>
          </a:p>
        </p:txBody>
      </p:sp>
      <p:sp>
        <p:nvSpPr>
          <p:cNvPr id="3" name="Content Placeholder 2"/>
          <p:cNvSpPr>
            <a:spLocks noGrp="1"/>
          </p:cNvSpPr>
          <p:nvPr>
            <p:ph idx="1"/>
          </p:nvPr>
        </p:nvSpPr>
        <p:spPr>
          <a:xfrm>
            <a:off x="160970" y="1000369"/>
            <a:ext cx="8754430" cy="5271394"/>
          </a:xfrm>
        </p:spPr>
        <p:txBody>
          <a:bodyPr>
            <a:normAutofit fontScale="92500" lnSpcReduction="20000"/>
          </a:bodyPr>
          <a:lstStyle/>
          <a:p>
            <a:pPr marL="457200" indent="-457200">
              <a:buFont typeface="Arial"/>
              <a:buChar char="•"/>
            </a:pPr>
            <a:r>
              <a:rPr lang="en-US" sz="2800" dirty="0"/>
              <a:t>Check out some of these exercises in the book:</a:t>
            </a:r>
          </a:p>
          <a:p>
            <a:r>
              <a:rPr lang="en-US" sz="2800" dirty="0"/>
              <a:t>	8.1-3, 8.6, 8.9-10, 8.14,17, 8.28</a:t>
            </a:r>
          </a:p>
          <a:p>
            <a:pPr marL="457200" indent="-457200">
              <a:buFont typeface="Arial"/>
              <a:buChar char="•"/>
            </a:pPr>
            <a:r>
              <a:rPr lang="en-US" sz="2800" dirty="0">
                <a:uFillTx/>
              </a:rPr>
              <a:t>Check out some of these exercises in the book:</a:t>
            </a:r>
          </a:p>
          <a:p>
            <a:pPr marL="457200" indent="-457200">
              <a:buFont typeface="Arial"/>
              <a:buNone/>
            </a:pPr>
            <a:r>
              <a:rPr lang="en-US" sz="2800" dirty="0">
                <a:uFillTx/>
              </a:rPr>
              <a:t>	12.2-3,7</a:t>
            </a:r>
          </a:p>
          <a:p>
            <a:pPr marL="457200" indent="-457200">
              <a:buFont typeface="Arial"/>
              <a:buChar char="•"/>
            </a:pPr>
            <a:r>
              <a:rPr lang="en-US" sz="1800" dirty="0">
                <a:uFillTx/>
              </a:rPr>
              <a:t>And this </a:t>
            </a:r>
            <a:r>
              <a:rPr lang="en-US" sz="1800" dirty="0" err="1">
                <a:uFillTx/>
              </a:rPr>
              <a:t>paper:</a:t>
            </a:r>
            <a:r>
              <a:rPr lang="en-US" sz="1800" dirty="0" err="1"/>
              <a:t>“</a:t>
            </a:r>
            <a:r>
              <a:rPr lang="en-US" sz="1800" u="sng" dirty="0" err="1">
                <a:ln>
                  <a:solidFill>
                    <a:schemeClr val="tx1"/>
                  </a:solidFill>
                </a:ln>
                <a:solidFill>
                  <a:srgbClr val="FAC810"/>
                </a:solidFill>
                <a:hlinkClick r:id="rId2"/>
              </a:rPr>
              <a:t>Toward</a:t>
            </a:r>
            <a:r>
              <a:rPr lang="en-US" sz="1800" u="sng" dirty="0">
                <a:ln>
                  <a:solidFill>
                    <a:schemeClr val="tx1"/>
                  </a:solidFill>
                </a:ln>
                <a:solidFill>
                  <a:srgbClr val="FAC810"/>
                </a:solidFill>
                <a:hlinkClick r:id="rId2"/>
              </a:rPr>
              <a:t> distributed use of large-scale ontologies</a:t>
            </a:r>
            <a:r>
              <a:rPr lang="en-US" sz="1800" dirty="0">
                <a:ln>
                  <a:solidFill>
                    <a:schemeClr val="tx1"/>
                  </a:solidFill>
                </a:ln>
                <a:solidFill>
                  <a:srgbClr val="FAC810"/>
                </a:solidFill>
              </a:rPr>
              <a:t>” </a:t>
            </a:r>
            <a:br>
              <a:rPr lang="en-US" sz="1800" dirty="0">
                <a:ln>
                  <a:solidFill>
                    <a:schemeClr val="tx1"/>
                  </a:solidFill>
                </a:ln>
                <a:solidFill>
                  <a:srgbClr val="FAC810"/>
                </a:solidFill>
              </a:rPr>
            </a:br>
            <a:r>
              <a:rPr lang="en-US" sz="1800" u="sng" dirty="0">
                <a:ln>
                  <a:solidFill>
                    <a:schemeClr val="tx1"/>
                  </a:solidFill>
                </a:ln>
                <a:solidFill>
                  <a:srgbClr val="FAC810"/>
                </a:solidFill>
                <a:hlinkClick r:id="rId2"/>
              </a:rPr>
              <a:t>http://www.aaai.org/Papers/Symposia/Spring/1997/SS-97-06/SS97-06-018.pdf</a:t>
            </a:r>
            <a:br>
              <a:rPr lang="en-US" sz="1800" dirty="0">
                <a:ln>
                  <a:solidFill>
                    <a:schemeClr val="tx1"/>
                  </a:solidFill>
                </a:ln>
                <a:solidFill>
                  <a:srgbClr val="FAC810"/>
                </a:solidFill>
              </a:rPr>
            </a:br>
            <a:r>
              <a:rPr lang="en-US" sz="1800" dirty="0"/>
              <a:t>describes an early effort to share ontologies and a set of tools designed to assist with ontology construction.</a:t>
            </a:r>
          </a:p>
          <a:p>
            <a:pPr lvl="3"/>
            <a:r>
              <a:rPr lang="en-US" sz="1800" dirty="0"/>
              <a:t>In the “Desiderata” section of the paper, the authors describe several desirable aspects of ontologies.   Are these still relevant?   Why or why not?  </a:t>
            </a:r>
          </a:p>
          <a:p>
            <a:pPr lvl="3"/>
            <a:r>
              <a:rPr lang="en-US" sz="1800" dirty="0"/>
              <a:t>The paper distinguishes between “theory” and “domain” ontologies.  How are these different?  What is the role of each?  </a:t>
            </a:r>
          </a:p>
          <a:p>
            <a:pPr lvl="3"/>
            <a:r>
              <a:rPr lang="en-US" sz="1800" dirty="0"/>
              <a:t>The paper describes SENSUS as a broad coverage ontology.   What are the organizing principles behind SENSUS (that is, how was SENSUS created?).   Since this paper was written, are there now new ways of organizing a large scale ontology that might make sense?  Describe, and consider possible advantages over the approach taken in the paper.  </a:t>
            </a:r>
          </a:p>
          <a:p>
            <a:pPr marL="457200" indent="-457200">
              <a:buFont typeface="Arial"/>
              <a:buChar char="•"/>
            </a:pPr>
            <a:endParaRPr lang="en-US" sz="2800" dirty="0">
              <a:uFillTx/>
            </a:endParaRPr>
          </a:p>
        </p:txBody>
      </p:sp>
      <p:sp>
        <p:nvSpPr>
          <p:cNvPr id="4" name="Footer Placeholder 3"/>
          <p:cNvSpPr>
            <a:spLocks noGrp="1"/>
          </p:cNvSpPr>
          <p:nvPr>
            <p:ph type="ftr" sz="quarter" idx="11"/>
          </p:nvPr>
        </p:nvSpPr>
        <p:spPr/>
        <p:txBody>
          <a:bodyPr/>
          <a:lstStyle/>
          <a:p>
            <a:endParaRPr lang="en-US">
              <a:uFillTx/>
            </a:endParaRPr>
          </a:p>
        </p:txBody>
      </p:sp>
      <p:sp>
        <p:nvSpPr>
          <p:cNvPr id="5" name="Slide Number Placeholder 4"/>
          <p:cNvSpPr>
            <a:spLocks noGrp="1"/>
          </p:cNvSpPr>
          <p:nvPr>
            <p:ph type="sldNum" sz="quarter" idx="12"/>
          </p:nvPr>
        </p:nvSpPr>
        <p:spPr/>
        <p:txBody>
          <a:bodyPr/>
          <a:lstStyle/>
          <a:p>
            <a:fld id="{68367B37-5408-8848-BA1A-2C039AA52483}" type="slidenum">
              <a:rPr lang="en-US" smtClean="0">
                <a:uFillTx/>
              </a:rPr>
              <a:pPr/>
              <a:t>24</a:t>
            </a:fld>
            <a:endParaRPr lang="en-US">
              <a:uFillTx/>
            </a:endParaRPr>
          </a:p>
        </p:txBody>
      </p:sp>
    </p:spTree>
    <p:extLst>
      <p:ext uri="{BB962C8B-B14F-4D97-AF65-F5344CB8AC3E}">
        <p14:creationId xmlns:p14="http://schemas.microsoft.com/office/powerpoint/2010/main" val="297774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3826" name="Rectangle 2"/>
          <p:cNvSpPr>
            <a:spLocks noGrp="1" noChangeArrowheads="1"/>
          </p:cNvSpPr>
          <p:nvPr>
            <p:ph type="title"/>
          </p:nvPr>
        </p:nvSpPr>
        <p:spPr>
          <a:xfrm>
            <a:off x="359827" y="371930"/>
            <a:ext cx="8942268" cy="1143000"/>
          </a:xfrm>
        </p:spPr>
        <p:txBody>
          <a:bodyPr>
            <a:normAutofit fontScale="90000"/>
          </a:bodyPr>
          <a:lstStyle/>
          <a:p>
            <a:r>
              <a:rPr lang="en-US" dirty="0">
                <a:uFillTx/>
              </a:rPr>
              <a:t>Example Domain: </a:t>
            </a:r>
            <a:br>
              <a:rPr lang="en-US" dirty="0">
                <a:uFillTx/>
              </a:rPr>
            </a:br>
            <a:r>
              <a:rPr lang="en-US" sz="3600" dirty="0">
                <a:solidFill>
                  <a:srgbClr val="FF0000"/>
                </a:solidFill>
                <a:uFillTx/>
              </a:rPr>
              <a:t>Arithmetic on Natural Numbers</a:t>
            </a:r>
            <a:endParaRPr lang="en-US" dirty="0">
              <a:solidFill>
                <a:srgbClr val="FF0000"/>
              </a:solidFill>
              <a:uFillTx/>
            </a:endParaRPr>
          </a:p>
        </p:txBody>
      </p:sp>
      <p:sp>
        <p:nvSpPr>
          <p:cNvPr id="973827" name="Rectangle 3"/>
          <p:cNvSpPr>
            <a:spLocks noGrp="1" noChangeArrowheads="1"/>
          </p:cNvSpPr>
          <p:nvPr>
            <p:ph idx="1"/>
          </p:nvPr>
        </p:nvSpPr>
        <p:spPr>
          <a:xfrm>
            <a:off x="646793" y="1549175"/>
            <a:ext cx="8007350" cy="4011612"/>
          </a:xfrm>
        </p:spPr>
        <p:txBody>
          <a:bodyPr>
            <a:normAutofit/>
          </a:bodyPr>
          <a:lstStyle/>
          <a:p>
            <a:r>
              <a:rPr lang="en-US" sz="2800" dirty="0">
                <a:uFillTx/>
              </a:rPr>
              <a:t>Objects</a:t>
            </a:r>
          </a:p>
          <a:p>
            <a:pPr lvl="1"/>
            <a:r>
              <a:rPr lang="en-US" sz="2800" dirty="0">
                <a:uFillTx/>
              </a:rPr>
              <a:t>Non-negative numbers (0, 1, …)</a:t>
            </a:r>
          </a:p>
          <a:p>
            <a:r>
              <a:rPr lang="en-US" sz="2800" dirty="0">
                <a:uFillTx/>
              </a:rPr>
              <a:t>Relations</a:t>
            </a:r>
          </a:p>
          <a:p>
            <a:pPr lvl="1"/>
            <a:r>
              <a:rPr lang="en-US" sz="2800" dirty="0" err="1">
                <a:uFillTx/>
              </a:rPr>
              <a:t>NatNum</a:t>
            </a:r>
            <a:r>
              <a:rPr lang="en-US" sz="2800" dirty="0">
                <a:uFillTx/>
              </a:rPr>
              <a:t>, =, &lt;, &gt;, …</a:t>
            </a:r>
          </a:p>
          <a:p>
            <a:r>
              <a:rPr lang="en-US" sz="2800" dirty="0">
                <a:uFillTx/>
              </a:rPr>
              <a:t>Functions</a:t>
            </a:r>
          </a:p>
          <a:p>
            <a:pPr lvl="1"/>
            <a:r>
              <a:rPr lang="en-US" sz="2800" dirty="0">
                <a:uFillTx/>
              </a:rPr>
              <a:t>Successor, +, -, </a:t>
            </a:r>
            <a:r>
              <a:rPr lang="en-US" sz="2800" dirty="0" err="1">
                <a:uFillTx/>
              </a:rPr>
              <a:t>x</a:t>
            </a:r>
            <a:r>
              <a:rPr lang="en-US" sz="2800" dirty="0">
                <a:uFillTx/>
              </a:rPr>
              <a:t>, integer division, remainder, exponentiation,…</a:t>
            </a:r>
          </a:p>
        </p:txBody>
      </p:sp>
      <p:sp>
        <p:nvSpPr>
          <p:cNvPr id="5" name="TextBox 4"/>
          <p:cNvSpPr txBox="1">
            <a:spLocks/>
          </p:cNvSpPr>
          <p:nvPr/>
        </p:nvSpPr>
        <p:spPr>
          <a:xfrm>
            <a:off x="646793" y="5299177"/>
            <a:ext cx="7406620" cy="523220"/>
          </a:xfrm>
          <a:prstGeom prst="rect">
            <a:avLst/>
          </a:prstGeom>
          <a:noFill/>
        </p:spPr>
        <p:txBody>
          <a:bodyPr wrap="none" rtlCol="0">
            <a:spAutoFit/>
          </a:bodyPr>
          <a:lstStyle/>
          <a:p>
            <a:r>
              <a:rPr lang="en-US" sz="2800" dirty="0">
                <a:solidFill>
                  <a:srgbClr val="FF0000"/>
                </a:solidFill>
                <a:uFillTx/>
              </a:rPr>
              <a:t>E.g., &gt;(+(5, 20211), -(5111,777)) </a:t>
            </a:r>
            <a:r>
              <a:rPr lang="en-US" sz="2800" dirty="0" err="1">
                <a:solidFill>
                  <a:srgbClr val="FF0000"/>
                </a:solidFill>
                <a:uFillTx/>
                <a:sym typeface="Symbol" charset="2"/>
              </a:rPr>
              <a:t></a:t>
            </a:r>
            <a:r>
              <a:rPr lang="en-US" sz="2800" dirty="0">
                <a:solidFill>
                  <a:srgbClr val="FF0000"/>
                </a:solidFill>
                <a:uFillTx/>
                <a:sym typeface="Symbol" charset="2"/>
              </a:rPr>
              <a:t> =(5,+(3,2))</a:t>
            </a:r>
            <a:r>
              <a:rPr lang="en-US" sz="2800" dirty="0">
                <a:solidFill>
                  <a:srgbClr val="FF0000"/>
                </a:solidFill>
                <a:uFillTx/>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2386" name="Rectangle 2"/>
          <p:cNvSpPr>
            <a:spLocks noGrp="1" noChangeArrowheads="1"/>
          </p:cNvSpPr>
          <p:nvPr>
            <p:ph type="title"/>
          </p:nvPr>
        </p:nvSpPr>
        <p:spPr>
          <a:xfrm>
            <a:off x="663575" y="404813"/>
            <a:ext cx="7772400" cy="1143000"/>
          </a:xfrm>
        </p:spPr>
        <p:txBody>
          <a:bodyPr>
            <a:normAutofit/>
          </a:bodyPr>
          <a:lstStyle/>
          <a:p>
            <a:r>
              <a:rPr lang="en-US" dirty="0">
                <a:uFillTx/>
              </a:rPr>
              <a:t>Syntax of FOL: </a:t>
            </a:r>
            <a:r>
              <a:rPr lang="en-US" sz="3600" dirty="0">
                <a:solidFill>
                  <a:srgbClr val="57CDFF"/>
                </a:solidFill>
                <a:uFillTx/>
              </a:rPr>
              <a:t>Basic Elements</a:t>
            </a:r>
            <a:endParaRPr lang="en-US" dirty="0">
              <a:solidFill>
                <a:srgbClr val="57CDFF"/>
              </a:solidFill>
              <a:uFillTx/>
            </a:endParaRPr>
          </a:p>
        </p:txBody>
      </p:sp>
      <p:sp>
        <p:nvSpPr>
          <p:cNvPr id="912387" name="Rectangle 3"/>
          <p:cNvSpPr>
            <a:spLocks noGrp="1" noChangeArrowheads="1"/>
          </p:cNvSpPr>
          <p:nvPr>
            <p:ph idx="1"/>
          </p:nvPr>
        </p:nvSpPr>
        <p:spPr>
          <a:xfrm>
            <a:off x="685800" y="1981200"/>
            <a:ext cx="8088313" cy="4114800"/>
          </a:xfrm>
        </p:spPr>
        <p:txBody>
          <a:bodyPr>
            <a:normAutofit/>
          </a:bodyPr>
          <a:lstStyle/>
          <a:p>
            <a:pPr>
              <a:lnSpc>
                <a:spcPct val="90000"/>
              </a:lnSpc>
            </a:pPr>
            <a:r>
              <a:rPr lang="en-US" sz="2800" i="1" dirty="0">
                <a:uFillTx/>
              </a:rPr>
              <a:t>Constants</a:t>
            </a:r>
            <a:r>
              <a:rPr lang="en-US" sz="2800" dirty="0">
                <a:uFillTx/>
              </a:rPr>
              <a:t>		</a:t>
            </a:r>
            <a:r>
              <a:rPr lang="en-US" sz="2800" dirty="0" err="1">
                <a:uFillTx/>
              </a:rPr>
              <a:t>KingJohn</a:t>
            </a:r>
            <a:r>
              <a:rPr lang="en-US" sz="2800" dirty="0">
                <a:uFillTx/>
              </a:rPr>
              <a:t>, 2, Crown,... </a:t>
            </a:r>
          </a:p>
          <a:p>
            <a:pPr>
              <a:lnSpc>
                <a:spcPct val="90000"/>
              </a:lnSpc>
            </a:pPr>
            <a:r>
              <a:rPr lang="en-US" sz="2800" i="1" dirty="0">
                <a:uFillTx/>
              </a:rPr>
              <a:t>Predicates</a:t>
            </a:r>
            <a:r>
              <a:rPr lang="en-US" sz="2800" dirty="0">
                <a:uFillTx/>
              </a:rPr>
              <a:t>		Brother, &gt;,...</a:t>
            </a:r>
          </a:p>
          <a:p>
            <a:pPr>
              <a:lnSpc>
                <a:spcPct val="90000"/>
              </a:lnSpc>
            </a:pPr>
            <a:r>
              <a:rPr lang="en-US" sz="2800" i="1" dirty="0">
                <a:uFillTx/>
              </a:rPr>
              <a:t>Functions</a:t>
            </a:r>
            <a:r>
              <a:rPr lang="en-US" sz="2800" dirty="0">
                <a:uFillTx/>
              </a:rPr>
              <a:t>		</a:t>
            </a:r>
            <a:r>
              <a:rPr lang="en-US" sz="2800" dirty="0" err="1">
                <a:uFillTx/>
              </a:rPr>
              <a:t>Sqrt</a:t>
            </a:r>
            <a:r>
              <a:rPr lang="en-US" sz="2800" dirty="0">
                <a:uFillTx/>
              </a:rPr>
              <a:t>, </a:t>
            </a:r>
            <a:r>
              <a:rPr lang="en-US" sz="2800" dirty="0" err="1">
                <a:uFillTx/>
              </a:rPr>
              <a:t>LeftLeg</a:t>
            </a:r>
            <a:r>
              <a:rPr lang="en-US" sz="2800" dirty="0">
                <a:uFillTx/>
              </a:rPr>
              <a:t>, +, ...</a:t>
            </a:r>
          </a:p>
          <a:p>
            <a:pPr>
              <a:lnSpc>
                <a:spcPct val="90000"/>
              </a:lnSpc>
            </a:pPr>
            <a:r>
              <a:rPr lang="en-US" sz="2800" i="1" dirty="0">
                <a:uFillTx/>
              </a:rPr>
              <a:t>Variables</a:t>
            </a:r>
            <a:r>
              <a:rPr lang="en-US" sz="2800" dirty="0">
                <a:uFillTx/>
              </a:rPr>
              <a:t>		</a:t>
            </a:r>
            <a:r>
              <a:rPr lang="en-US" sz="2800" dirty="0" err="1">
                <a:uFillTx/>
              </a:rPr>
              <a:t>x</a:t>
            </a:r>
            <a:r>
              <a:rPr lang="en-US" sz="2800" dirty="0">
                <a:uFillTx/>
              </a:rPr>
              <a:t>, </a:t>
            </a:r>
            <a:r>
              <a:rPr lang="en-US" sz="2800" dirty="0" err="1">
                <a:uFillTx/>
              </a:rPr>
              <a:t>y</a:t>
            </a:r>
            <a:r>
              <a:rPr lang="en-US" sz="2800" dirty="0">
                <a:uFillTx/>
              </a:rPr>
              <a:t>, a, </a:t>
            </a:r>
            <a:r>
              <a:rPr lang="en-US" sz="2800" dirty="0" err="1">
                <a:uFillTx/>
              </a:rPr>
              <a:t>b</a:t>
            </a:r>
            <a:r>
              <a:rPr lang="en-US" sz="2800" dirty="0">
                <a:uFillTx/>
              </a:rPr>
              <a:t>,...</a:t>
            </a:r>
          </a:p>
          <a:p>
            <a:pPr>
              <a:lnSpc>
                <a:spcPct val="90000"/>
              </a:lnSpc>
            </a:pPr>
            <a:r>
              <a:rPr lang="en-US" sz="2800" i="1" dirty="0">
                <a:uFillTx/>
              </a:rPr>
              <a:t>Connectives</a:t>
            </a:r>
            <a:r>
              <a:rPr lang="en-US" sz="2800" dirty="0">
                <a:uFillTx/>
              </a:rPr>
              <a:t>	</a:t>
            </a:r>
            <a:r>
              <a:rPr lang="en-US" sz="2800" dirty="0">
                <a:uFillTx/>
                <a:sym typeface="Symbol" charset="2"/>
              </a:rPr>
              <a:t>, , , , </a:t>
            </a:r>
          </a:p>
          <a:p>
            <a:pPr>
              <a:lnSpc>
                <a:spcPct val="90000"/>
              </a:lnSpc>
            </a:pPr>
            <a:r>
              <a:rPr lang="en-US" sz="2800" i="1" dirty="0">
                <a:uFillTx/>
              </a:rPr>
              <a:t>Equality</a:t>
            </a:r>
            <a:r>
              <a:rPr lang="en-US" sz="2800" dirty="0">
                <a:uFillTx/>
              </a:rPr>
              <a:t>		= </a:t>
            </a:r>
          </a:p>
          <a:p>
            <a:pPr>
              <a:lnSpc>
                <a:spcPct val="90000"/>
              </a:lnSpc>
            </a:pPr>
            <a:r>
              <a:rPr lang="en-US" sz="2800" i="1" dirty="0">
                <a:uFillTx/>
              </a:rPr>
              <a:t>Quantifiers</a:t>
            </a:r>
            <a:r>
              <a:rPr lang="en-US" sz="2800" dirty="0">
                <a:uFillTx/>
              </a:rPr>
              <a:t>  	</a:t>
            </a:r>
            <a:r>
              <a:rPr lang="en-US" sz="2800" dirty="0">
                <a:uFillTx/>
                <a:sym typeface="Symbol" charset="2"/>
              </a:rPr>
              <a:t>,  </a:t>
            </a:r>
            <a:r>
              <a:rPr lang="en-US" sz="2800" dirty="0">
                <a:uFillTx/>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4434" name="Rectangle 2"/>
          <p:cNvSpPr>
            <a:spLocks noGrp="1" noChangeArrowheads="1"/>
          </p:cNvSpPr>
          <p:nvPr>
            <p:ph type="title"/>
          </p:nvPr>
        </p:nvSpPr>
        <p:spPr>
          <a:xfrm>
            <a:off x="674617" y="0"/>
            <a:ext cx="7772400" cy="1143000"/>
          </a:xfrm>
        </p:spPr>
        <p:txBody>
          <a:bodyPr/>
          <a:lstStyle/>
          <a:p>
            <a:r>
              <a:rPr lang="en-US" dirty="0">
                <a:uFillTx/>
              </a:rPr>
              <a:t>Terms</a:t>
            </a:r>
          </a:p>
        </p:txBody>
      </p:sp>
      <p:sp>
        <p:nvSpPr>
          <p:cNvPr id="914435" name="Rectangle 3"/>
          <p:cNvSpPr>
            <a:spLocks noGrp="1" noChangeArrowheads="1"/>
          </p:cNvSpPr>
          <p:nvPr>
            <p:ph idx="1"/>
          </p:nvPr>
        </p:nvSpPr>
        <p:spPr>
          <a:xfrm>
            <a:off x="674617" y="1016076"/>
            <a:ext cx="8356600" cy="4943397"/>
          </a:xfrm>
        </p:spPr>
        <p:txBody>
          <a:bodyPr>
            <a:normAutofit lnSpcReduction="10000"/>
          </a:bodyPr>
          <a:lstStyle/>
          <a:p>
            <a:pPr>
              <a:lnSpc>
                <a:spcPct val="90000"/>
              </a:lnSpc>
            </a:pPr>
            <a:r>
              <a:rPr lang="en-US" sz="2800" dirty="0">
                <a:uFillTx/>
              </a:rPr>
              <a:t>Objects you can talk about</a:t>
            </a:r>
          </a:p>
          <a:p>
            <a:pPr lvl="1">
              <a:lnSpc>
                <a:spcPct val="90000"/>
              </a:lnSpc>
            </a:pPr>
            <a:r>
              <a:rPr lang="en-US" sz="2800" i="1" dirty="0">
                <a:uFillTx/>
              </a:rPr>
              <a:t>constant</a:t>
            </a:r>
            <a:r>
              <a:rPr lang="en-US" sz="2800" dirty="0">
                <a:uFillTx/>
              </a:rPr>
              <a:t> or </a:t>
            </a:r>
            <a:r>
              <a:rPr lang="en-US" sz="2800" i="1" dirty="0">
                <a:uFillTx/>
              </a:rPr>
              <a:t>variable</a:t>
            </a:r>
            <a:r>
              <a:rPr lang="en-US" sz="2800" dirty="0">
                <a:uFillTx/>
              </a:rPr>
              <a:t> or </a:t>
            </a:r>
            <a:r>
              <a:rPr lang="en-US" sz="2800" i="1" dirty="0">
                <a:uFillTx/>
              </a:rPr>
              <a:t>function</a:t>
            </a:r>
            <a:r>
              <a:rPr lang="en-US" sz="2800" dirty="0">
                <a:uFillTx/>
              </a:rPr>
              <a:t>(</a:t>
            </a:r>
            <a:r>
              <a:rPr lang="en-US" sz="2800" i="1" dirty="0">
                <a:uFillTx/>
              </a:rPr>
              <a:t>term</a:t>
            </a:r>
            <a:r>
              <a:rPr lang="en-US" sz="2800" i="1" baseline="-25000" dirty="0">
                <a:uFillTx/>
              </a:rPr>
              <a:t>1</a:t>
            </a:r>
            <a:r>
              <a:rPr lang="en-US" sz="2800" dirty="0">
                <a:uFillTx/>
              </a:rPr>
              <a:t>,...,</a:t>
            </a:r>
            <a:r>
              <a:rPr lang="en-US" sz="2800" i="1" dirty="0" err="1">
                <a:uFillTx/>
              </a:rPr>
              <a:t>term</a:t>
            </a:r>
            <a:r>
              <a:rPr lang="en-US" sz="2800" i="1" baseline="-25000" dirty="0" err="1">
                <a:uFillTx/>
              </a:rPr>
              <a:t>n</a:t>
            </a:r>
            <a:r>
              <a:rPr lang="en-US" sz="2800" dirty="0">
                <a:uFillTx/>
              </a:rPr>
              <a:t>)</a:t>
            </a:r>
          </a:p>
          <a:p>
            <a:pPr lvl="1">
              <a:lnSpc>
                <a:spcPct val="90000"/>
              </a:lnSpc>
            </a:pPr>
            <a:r>
              <a:rPr lang="en-US" sz="2800" dirty="0">
                <a:uFillTx/>
              </a:rPr>
              <a:t>Don’t have truth values</a:t>
            </a:r>
          </a:p>
          <a:p>
            <a:pPr lvl="1">
              <a:lnSpc>
                <a:spcPct val="90000"/>
              </a:lnSpc>
            </a:pPr>
            <a:endParaRPr lang="en-US" sz="2800" dirty="0">
              <a:uFillTx/>
            </a:endParaRPr>
          </a:p>
          <a:p>
            <a:pPr lvl="1">
              <a:lnSpc>
                <a:spcPct val="90000"/>
              </a:lnSpc>
              <a:buNone/>
            </a:pPr>
            <a:r>
              <a:rPr lang="en-US" sz="2800" dirty="0">
                <a:uFillTx/>
              </a:rPr>
              <a:t>Richard</a:t>
            </a:r>
          </a:p>
          <a:p>
            <a:pPr lvl="1">
              <a:lnSpc>
                <a:spcPct val="90000"/>
              </a:lnSpc>
              <a:buNone/>
            </a:pPr>
            <a:r>
              <a:rPr lang="en-US" sz="2800" i="1" dirty="0">
                <a:uFillTx/>
              </a:rPr>
              <a:t>x</a:t>
            </a:r>
          </a:p>
          <a:p>
            <a:pPr lvl="1">
              <a:lnSpc>
                <a:spcPct val="90000"/>
              </a:lnSpc>
              <a:buNone/>
            </a:pPr>
            <a:r>
              <a:rPr lang="en-US" sz="2800" dirty="0" err="1">
                <a:uFillTx/>
              </a:rPr>
              <a:t>Mother(Richard</a:t>
            </a:r>
            <a:r>
              <a:rPr lang="en-US" sz="2800" dirty="0">
                <a:uFillTx/>
              </a:rPr>
              <a:t>)</a:t>
            </a:r>
          </a:p>
          <a:p>
            <a:pPr lvl="1">
              <a:lnSpc>
                <a:spcPct val="90000"/>
              </a:lnSpc>
              <a:buNone/>
            </a:pPr>
            <a:r>
              <a:rPr lang="en-US" sz="2800" dirty="0" err="1">
                <a:uFillTx/>
              </a:rPr>
              <a:t>Length(LeftLeg(KingJohn</a:t>
            </a:r>
            <a:r>
              <a:rPr lang="en-US" sz="2800" dirty="0">
                <a:uFillTx/>
              </a:rPr>
              <a:t>))</a:t>
            </a:r>
          </a:p>
          <a:p>
            <a:pPr lvl="1">
              <a:lnSpc>
                <a:spcPct val="90000"/>
              </a:lnSpc>
              <a:buNone/>
            </a:pPr>
            <a:r>
              <a:rPr lang="en-US" sz="2800" dirty="0">
                <a:uFillTx/>
              </a:rPr>
              <a:t>+(5, +(4, 7))</a:t>
            </a:r>
          </a:p>
          <a:p>
            <a:pPr lvl="1">
              <a:lnSpc>
                <a:spcPct val="90000"/>
              </a:lnSpc>
              <a:buNone/>
            </a:pPr>
            <a:endParaRPr lang="en-US" sz="2800" i="1" dirty="0">
              <a:solidFill>
                <a:srgbClr val="FFFF00"/>
              </a:solidFill>
              <a:uFillTx/>
            </a:endParaRPr>
          </a:p>
          <a:p>
            <a:pPr lvl="1">
              <a:lnSpc>
                <a:spcPct val="90000"/>
              </a:lnSpc>
              <a:spcBef>
                <a:spcPts val="0"/>
              </a:spcBef>
              <a:buNone/>
            </a:pPr>
            <a:r>
              <a:rPr lang="en-US" sz="2800" i="1" dirty="0">
                <a:solidFill>
                  <a:srgbClr val="FF0000"/>
                </a:solidFill>
                <a:uFillTx/>
              </a:rPr>
              <a:t>Have no analogue in propositional logic</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4434" name="Rectangle 2"/>
          <p:cNvSpPr>
            <a:spLocks noGrp="1" noChangeArrowheads="1"/>
          </p:cNvSpPr>
          <p:nvPr>
            <p:ph type="title"/>
          </p:nvPr>
        </p:nvSpPr>
        <p:spPr>
          <a:xfrm>
            <a:off x="695808" y="78921"/>
            <a:ext cx="7772400" cy="1143000"/>
          </a:xfrm>
        </p:spPr>
        <p:txBody>
          <a:bodyPr/>
          <a:lstStyle/>
          <a:p>
            <a:r>
              <a:rPr lang="en-US" dirty="0">
                <a:uFillTx/>
              </a:rPr>
              <a:t>Atomic Sentences</a:t>
            </a:r>
          </a:p>
        </p:txBody>
      </p:sp>
      <p:sp>
        <p:nvSpPr>
          <p:cNvPr id="914435" name="Rectangle 3"/>
          <p:cNvSpPr>
            <a:spLocks noGrp="1" noChangeArrowheads="1"/>
          </p:cNvSpPr>
          <p:nvPr>
            <p:ph idx="1"/>
          </p:nvPr>
        </p:nvSpPr>
        <p:spPr>
          <a:xfrm>
            <a:off x="695808" y="1221921"/>
            <a:ext cx="8448192" cy="4425950"/>
          </a:xfrm>
        </p:spPr>
        <p:txBody>
          <a:bodyPr>
            <a:noAutofit/>
          </a:bodyPr>
          <a:lstStyle/>
          <a:p>
            <a:pPr>
              <a:lnSpc>
                <a:spcPct val="90000"/>
              </a:lnSpc>
            </a:pPr>
            <a:r>
              <a:rPr lang="en-US" sz="2800" dirty="0">
                <a:uFillTx/>
              </a:rPr>
              <a:t>Relations with truth values</a:t>
            </a:r>
          </a:p>
          <a:p>
            <a:pPr lvl="2">
              <a:lnSpc>
                <a:spcPct val="90000"/>
              </a:lnSpc>
            </a:pPr>
            <a:r>
              <a:rPr lang="en-US" sz="2800" i="1" dirty="0">
                <a:uFillTx/>
              </a:rPr>
              <a:t>predicate</a:t>
            </a:r>
            <a:r>
              <a:rPr lang="en-US" sz="2800" dirty="0">
                <a:uFillTx/>
              </a:rPr>
              <a:t>(</a:t>
            </a:r>
            <a:r>
              <a:rPr lang="en-US" sz="2800" i="1" dirty="0">
                <a:uFillTx/>
              </a:rPr>
              <a:t>term</a:t>
            </a:r>
            <a:r>
              <a:rPr lang="en-US" sz="2800" i="1" baseline="-25000" dirty="0">
                <a:uFillTx/>
              </a:rPr>
              <a:t>1</a:t>
            </a:r>
            <a:r>
              <a:rPr lang="en-US" sz="2800" dirty="0">
                <a:uFillTx/>
              </a:rPr>
              <a:t>,...,</a:t>
            </a:r>
            <a:r>
              <a:rPr lang="en-US" sz="2800" i="1" dirty="0" err="1">
                <a:uFillTx/>
              </a:rPr>
              <a:t>term</a:t>
            </a:r>
            <a:r>
              <a:rPr lang="en-US" sz="2800" i="1" baseline="-25000" dirty="0" err="1">
                <a:uFillTx/>
              </a:rPr>
              <a:t>n</a:t>
            </a:r>
            <a:r>
              <a:rPr lang="en-US" sz="2800" dirty="0">
                <a:uFillTx/>
              </a:rPr>
              <a:t>) or </a:t>
            </a:r>
            <a:r>
              <a:rPr lang="en-US" sz="2800" i="1" dirty="0">
                <a:uFillTx/>
              </a:rPr>
              <a:t>term</a:t>
            </a:r>
            <a:r>
              <a:rPr lang="en-US" sz="2800" i="1" baseline="-25000" dirty="0">
                <a:uFillTx/>
              </a:rPr>
              <a:t>1</a:t>
            </a:r>
            <a:r>
              <a:rPr lang="en-US" sz="2800" i="1" dirty="0">
                <a:uFillTx/>
              </a:rPr>
              <a:t> = term</a:t>
            </a:r>
            <a:r>
              <a:rPr lang="en-US" sz="2800" i="1" baseline="-25000" dirty="0">
                <a:uFillTx/>
              </a:rPr>
              <a:t>2</a:t>
            </a:r>
            <a:endParaRPr lang="en-US" sz="2800" baseline="-25000" dirty="0">
              <a:uFillTx/>
            </a:endParaRPr>
          </a:p>
          <a:p>
            <a:pPr lvl="1">
              <a:lnSpc>
                <a:spcPct val="90000"/>
              </a:lnSpc>
            </a:pPr>
            <a:endParaRPr lang="en-US" sz="2800" i="1" baseline="-25000" dirty="0">
              <a:uFillTx/>
            </a:endParaRPr>
          </a:p>
          <a:p>
            <a:pPr lvl="1">
              <a:lnSpc>
                <a:spcPct val="90000"/>
              </a:lnSpc>
              <a:spcAft>
                <a:spcPts val="1200"/>
              </a:spcAft>
              <a:buNone/>
            </a:pPr>
            <a:r>
              <a:rPr lang="en-US" sz="2800" dirty="0" err="1">
                <a:uFillTx/>
              </a:rPr>
              <a:t>Brother(KingJohn</a:t>
            </a:r>
            <a:r>
              <a:rPr lang="en-US" sz="2800" dirty="0">
                <a:uFillTx/>
              </a:rPr>
              <a:t>, Richard)</a:t>
            </a:r>
          </a:p>
          <a:p>
            <a:pPr lvl="1">
              <a:lnSpc>
                <a:spcPct val="90000"/>
              </a:lnSpc>
              <a:spcAft>
                <a:spcPts val="1200"/>
              </a:spcAft>
              <a:buNone/>
            </a:pPr>
            <a:r>
              <a:rPr lang="en-US" sz="2800" dirty="0">
                <a:uFillTx/>
              </a:rPr>
              <a:t>&gt;(</a:t>
            </a:r>
            <a:r>
              <a:rPr lang="en-US" sz="2800" dirty="0" err="1">
                <a:uFillTx/>
              </a:rPr>
              <a:t>Length(LeftLeg(Richard</a:t>
            </a:r>
            <a:r>
              <a:rPr lang="en-US" sz="2800" dirty="0">
                <a:uFillTx/>
              </a:rPr>
              <a:t>)), </a:t>
            </a:r>
            <a:r>
              <a:rPr lang="en-US" sz="2800" dirty="0" err="1">
                <a:uFillTx/>
              </a:rPr>
              <a:t>Length(LeftLeg(KingJohn</a:t>
            </a:r>
            <a:r>
              <a:rPr lang="en-US" sz="2800" dirty="0">
                <a:uFillTx/>
              </a:rPr>
              <a:t>)))</a:t>
            </a:r>
          </a:p>
          <a:p>
            <a:pPr lvl="1">
              <a:lnSpc>
                <a:spcPct val="90000"/>
              </a:lnSpc>
              <a:spcAft>
                <a:spcPts val="1200"/>
              </a:spcAft>
              <a:buNone/>
            </a:pPr>
            <a:r>
              <a:rPr lang="en-US" sz="2800" dirty="0" err="1">
                <a:uFillTx/>
              </a:rPr>
              <a:t>Girth(LeftLeg(Richard</a:t>
            </a:r>
            <a:r>
              <a:rPr lang="en-US" sz="2800" dirty="0">
                <a:uFillTx/>
              </a:rPr>
              <a:t>)) = </a:t>
            </a:r>
            <a:r>
              <a:rPr lang="en-US" sz="2800" dirty="0" err="1">
                <a:uFillTx/>
              </a:rPr>
              <a:t>Girth(LeftLeg(KingJohn</a:t>
            </a:r>
            <a:r>
              <a:rPr lang="en-US" sz="2800" dirty="0">
                <a:uFillTx/>
              </a:rPr>
              <a:t>))</a:t>
            </a:r>
          </a:p>
          <a:p>
            <a:pPr lvl="1">
              <a:lnSpc>
                <a:spcPct val="90000"/>
              </a:lnSpc>
              <a:spcAft>
                <a:spcPts val="1200"/>
              </a:spcAft>
              <a:buNone/>
            </a:pPr>
            <a:r>
              <a:rPr lang="en-US" sz="2800" dirty="0">
                <a:uFillTx/>
              </a:rPr>
              <a:t>Son(Mother(x), x)</a:t>
            </a:r>
          </a:p>
          <a:p>
            <a:pPr>
              <a:lnSpc>
                <a:spcPct val="90000"/>
              </a:lnSpc>
              <a:spcBef>
                <a:spcPts val="1500"/>
              </a:spcBef>
              <a:spcAft>
                <a:spcPts val="1200"/>
              </a:spcAft>
              <a:buNone/>
            </a:pPr>
            <a:r>
              <a:rPr lang="en-US" sz="2800" i="1" dirty="0">
                <a:solidFill>
                  <a:srgbClr val="FF0000"/>
                </a:solidFill>
                <a:uFillTx/>
              </a:rPr>
              <a:t>Correspond to propositional symbols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6722" name="Rectangle 2"/>
          <p:cNvSpPr>
            <a:spLocks noGrp="1" noChangeArrowheads="1"/>
          </p:cNvSpPr>
          <p:nvPr>
            <p:ph type="title"/>
          </p:nvPr>
        </p:nvSpPr>
        <p:spPr>
          <a:xfrm>
            <a:off x="488950" y="-167979"/>
            <a:ext cx="7772400" cy="1143000"/>
          </a:xfrm>
        </p:spPr>
        <p:txBody>
          <a:bodyPr/>
          <a:lstStyle/>
          <a:p>
            <a:r>
              <a:rPr lang="en-US" dirty="0">
                <a:uFillTx/>
              </a:rPr>
              <a:t>Universal Quantification</a:t>
            </a:r>
          </a:p>
        </p:txBody>
      </p:sp>
      <p:sp>
        <p:nvSpPr>
          <p:cNvPr id="926723" name="Rectangle 3"/>
          <p:cNvSpPr>
            <a:spLocks noGrp="1" noChangeArrowheads="1"/>
          </p:cNvSpPr>
          <p:nvPr>
            <p:ph idx="1"/>
          </p:nvPr>
        </p:nvSpPr>
        <p:spPr>
          <a:xfrm>
            <a:off x="488950" y="870569"/>
            <a:ext cx="8129588" cy="4931224"/>
          </a:xfrm>
        </p:spPr>
        <p:txBody>
          <a:bodyPr>
            <a:normAutofit lnSpcReduction="10000"/>
          </a:bodyPr>
          <a:lstStyle/>
          <a:p>
            <a:pPr>
              <a:lnSpc>
                <a:spcPct val="80000"/>
              </a:lnSpc>
            </a:pPr>
            <a:r>
              <a:rPr lang="en-US" sz="2800" dirty="0">
                <a:uFillTx/>
                <a:sym typeface="Symbol" charset="2"/>
              </a:rPr>
              <a:t>Form: </a:t>
            </a:r>
            <a:r>
              <a:rPr lang="en-US" sz="2800" dirty="0" err="1">
                <a:uFillTx/>
                <a:sym typeface="Symbol" charset="2"/>
              </a:rPr>
              <a:t></a:t>
            </a:r>
            <a:r>
              <a:rPr lang="en-US" sz="2800" dirty="0">
                <a:uFillTx/>
              </a:rPr>
              <a:t>&lt;</a:t>
            </a:r>
            <a:r>
              <a:rPr lang="en-US" sz="2800" i="1" dirty="0">
                <a:uFillTx/>
              </a:rPr>
              <a:t>variables</a:t>
            </a:r>
            <a:r>
              <a:rPr lang="en-US" sz="2800" dirty="0">
                <a:uFillTx/>
              </a:rPr>
              <a:t>&gt; &lt;</a:t>
            </a:r>
            <a:r>
              <a:rPr lang="en-US" sz="2800" i="1" dirty="0">
                <a:uFillTx/>
              </a:rPr>
              <a:t>sentence</a:t>
            </a:r>
            <a:r>
              <a:rPr lang="en-US" sz="2800" dirty="0">
                <a:uFillTx/>
              </a:rPr>
              <a:t>&gt;</a:t>
            </a:r>
          </a:p>
          <a:p>
            <a:pPr lvl="2">
              <a:lnSpc>
                <a:spcPct val="80000"/>
              </a:lnSpc>
            </a:pPr>
            <a:r>
              <a:rPr lang="en-US" sz="2400" dirty="0">
                <a:uFillTx/>
              </a:rPr>
              <a:t>E.g., Everyone at USC is smart:</a:t>
            </a:r>
          </a:p>
          <a:p>
            <a:pPr lvl="1">
              <a:lnSpc>
                <a:spcPct val="80000"/>
              </a:lnSpc>
              <a:buFont typeface="Wingdings" charset="2"/>
              <a:buNone/>
            </a:pPr>
            <a:r>
              <a:rPr lang="en-US" sz="2400" dirty="0">
                <a:uFillTx/>
                <a:sym typeface="Symbol" charset="2"/>
              </a:rPr>
              <a:t>    </a:t>
            </a:r>
            <a:r>
              <a:rPr lang="en-US" sz="2400" dirty="0">
                <a:uFillTx/>
              </a:rPr>
              <a:t>x At(</a:t>
            </a:r>
            <a:r>
              <a:rPr lang="en-US" sz="2400" dirty="0" err="1">
                <a:uFillTx/>
              </a:rPr>
              <a:t>x,USC</a:t>
            </a:r>
            <a:r>
              <a:rPr lang="en-US" sz="2400" dirty="0">
                <a:uFillTx/>
              </a:rPr>
              <a:t>) </a:t>
            </a:r>
            <a:r>
              <a:rPr lang="en-US" sz="2400" dirty="0">
                <a:uFillTx/>
                <a:sym typeface="Symbol" charset="2"/>
              </a:rPr>
              <a:t> Person(x)</a:t>
            </a:r>
            <a:r>
              <a:rPr lang="en-US" sz="2400" dirty="0">
                <a:uFillTx/>
              </a:rPr>
              <a:t> </a:t>
            </a:r>
            <a:r>
              <a:rPr lang="en-US" sz="2400" dirty="0">
                <a:uFillTx/>
                <a:sym typeface="Symbol" charset="2"/>
              </a:rPr>
              <a:t> </a:t>
            </a:r>
            <a:r>
              <a:rPr lang="en-US" sz="2400" dirty="0">
                <a:uFillTx/>
              </a:rPr>
              <a:t>Smart(x)</a:t>
            </a:r>
          </a:p>
          <a:p>
            <a:pPr lvl="1">
              <a:lnSpc>
                <a:spcPct val="80000"/>
              </a:lnSpc>
              <a:buFont typeface="Wingdings" charset="2"/>
              <a:buNone/>
            </a:pPr>
            <a:endParaRPr lang="en-US" sz="2400" dirty="0">
              <a:uFillTx/>
              <a:sym typeface="Symbol" charset="2"/>
            </a:endParaRPr>
          </a:p>
          <a:p>
            <a:pPr marL="457200" indent="-457200">
              <a:lnSpc>
                <a:spcPct val="80000"/>
              </a:lnSpc>
              <a:buFont typeface="Arial"/>
              <a:buChar char="•"/>
            </a:pPr>
            <a:r>
              <a:rPr lang="en-US" sz="2800" dirty="0" err="1">
                <a:uFillTx/>
                <a:sym typeface="Symbol" charset="2"/>
              </a:rPr>
              <a:t></a:t>
            </a:r>
            <a:r>
              <a:rPr lang="en-US" sz="2800" dirty="0" err="1">
                <a:uFillTx/>
              </a:rPr>
              <a:t>x</a:t>
            </a:r>
            <a:r>
              <a:rPr lang="en-US" sz="2800" dirty="0">
                <a:uFillTx/>
              </a:rPr>
              <a:t> </a:t>
            </a:r>
            <a:r>
              <a:rPr lang="en-US" sz="2800" i="1" dirty="0">
                <a:uFillTx/>
              </a:rPr>
              <a:t>P</a:t>
            </a:r>
            <a:r>
              <a:rPr lang="en-US" sz="2800" dirty="0">
                <a:uFillTx/>
              </a:rPr>
              <a:t> is true in a model </a:t>
            </a:r>
            <a:r>
              <a:rPr lang="en-US" sz="2800" i="1" dirty="0" err="1">
                <a:uFillTx/>
              </a:rPr>
              <a:t>m</a:t>
            </a:r>
            <a:r>
              <a:rPr lang="en-US" sz="2800" dirty="0">
                <a:uFillTx/>
              </a:rPr>
              <a:t> </a:t>
            </a:r>
            <a:r>
              <a:rPr lang="en-US" sz="2800" dirty="0" err="1">
                <a:uFillTx/>
              </a:rPr>
              <a:t>iff</a:t>
            </a:r>
            <a:r>
              <a:rPr lang="en-US" sz="2800" dirty="0">
                <a:uFillTx/>
              </a:rPr>
              <a:t> </a:t>
            </a:r>
            <a:r>
              <a:rPr lang="en-US" sz="2800" i="1" dirty="0">
                <a:uFillTx/>
              </a:rPr>
              <a:t>P</a:t>
            </a:r>
            <a:r>
              <a:rPr lang="en-US" sz="2800" dirty="0">
                <a:uFillTx/>
              </a:rPr>
              <a:t> is true when </a:t>
            </a:r>
            <a:r>
              <a:rPr lang="en-US" sz="2800" i="1" dirty="0" err="1">
                <a:uFillTx/>
              </a:rPr>
              <a:t>x</a:t>
            </a:r>
            <a:r>
              <a:rPr lang="en-US" sz="2800" dirty="0">
                <a:uFillTx/>
              </a:rPr>
              <a:t> is bound to each possible object in the model</a:t>
            </a:r>
          </a:p>
          <a:p>
            <a:pPr marL="457200" indent="-457200">
              <a:lnSpc>
                <a:spcPct val="80000"/>
              </a:lnSpc>
              <a:buFont typeface="Arial"/>
              <a:buChar char="•"/>
            </a:pPr>
            <a:r>
              <a:rPr lang="en-US" sz="2800" dirty="0">
                <a:uFillTx/>
              </a:rPr>
              <a:t>Roughly, </a:t>
            </a:r>
            <a:r>
              <a:rPr lang="en-US" sz="2800" dirty="0">
                <a:uFillTx/>
                <a:sym typeface="Symbol" charset="2"/>
              </a:rPr>
              <a:t></a:t>
            </a:r>
            <a:r>
              <a:rPr lang="en-US" sz="2800" dirty="0">
                <a:uFillTx/>
              </a:rPr>
              <a:t>x </a:t>
            </a:r>
            <a:r>
              <a:rPr lang="en-US" sz="2800" i="1" dirty="0">
                <a:uFillTx/>
              </a:rPr>
              <a:t>P</a:t>
            </a:r>
            <a:r>
              <a:rPr lang="en-US" sz="2800" dirty="0">
                <a:uFillTx/>
              </a:rPr>
              <a:t> equivalent to a </a:t>
            </a:r>
            <a:r>
              <a:rPr lang="en-US" sz="2800" i="1" dirty="0">
                <a:uFillTx/>
              </a:rPr>
              <a:t>conjunction</a:t>
            </a:r>
            <a:r>
              <a:rPr lang="en-US" sz="2800" dirty="0">
                <a:uFillTx/>
              </a:rPr>
              <a:t> of </a:t>
            </a:r>
            <a:r>
              <a:rPr lang="en-US" sz="2800" i="1" dirty="0">
                <a:uFillTx/>
              </a:rPr>
              <a:t>instantiations</a:t>
            </a:r>
            <a:r>
              <a:rPr lang="en-US" sz="2800" dirty="0">
                <a:uFillTx/>
              </a:rPr>
              <a:t> of </a:t>
            </a:r>
            <a:r>
              <a:rPr lang="en-US" sz="2800" i="1" dirty="0">
                <a:uFillTx/>
              </a:rPr>
              <a:t>P</a:t>
            </a:r>
            <a:r>
              <a:rPr lang="en-US" sz="2800" dirty="0">
                <a:uFillTx/>
              </a:rPr>
              <a:t>; i.e., assignments of objects in m to x:</a:t>
            </a:r>
          </a:p>
          <a:p>
            <a:pPr lvl="1">
              <a:lnSpc>
                <a:spcPct val="80000"/>
              </a:lnSpc>
              <a:buFont typeface="Wingdings" charset="2"/>
              <a:buNone/>
            </a:pPr>
            <a:r>
              <a:rPr lang="en-US" dirty="0">
                <a:uFillTx/>
              </a:rPr>
              <a:t>	</a:t>
            </a:r>
            <a:r>
              <a:rPr lang="en-US" sz="2400" dirty="0">
                <a:uFillTx/>
              </a:rPr>
              <a:t>(</a:t>
            </a:r>
            <a:r>
              <a:rPr lang="en-US" sz="2000" dirty="0">
                <a:uFillTx/>
              </a:rPr>
              <a:t>At(</a:t>
            </a:r>
            <a:r>
              <a:rPr lang="en-US" sz="2000" dirty="0" err="1">
                <a:uFillTx/>
              </a:rPr>
              <a:t>KingJohn,USC</a:t>
            </a:r>
            <a:r>
              <a:rPr lang="en-US" sz="2000" dirty="0">
                <a:uFillTx/>
              </a:rPr>
              <a:t>) </a:t>
            </a:r>
            <a:r>
              <a:rPr lang="en-US" sz="2000" dirty="0">
                <a:uFillTx/>
                <a:sym typeface="Symbol" charset="2"/>
              </a:rPr>
              <a:t> Person(</a:t>
            </a:r>
            <a:r>
              <a:rPr lang="en-US" sz="2000" dirty="0" err="1">
                <a:uFillTx/>
                <a:sym typeface="Symbol" charset="2"/>
              </a:rPr>
              <a:t>KingJohn</a:t>
            </a:r>
            <a:r>
              <a:rPr lang="en-US" sz="2000" dirty="0">
                <a:uFillTx/>
                <a:sym typeface="Symbol" charset="2"/>
              </a:rPr>
              <a:t>)</a:t>
            </a:r>
            <a:r>
              <a:rPr lang="en-US" sz="2000" dirty="0">
                <a:uFillTx/>
              </a:rPr>
              <a:t> </a:t>
            </a:r>
            <a:r>
              <a:rPr lang="en-US" sz="2000" dirty="0">
                <a:uFillTx/>
                <a:sym typeface="Symbol" charset="2"/>
              </a:rPr>
              <a:t> </a:t>
            </a:r>
            <a:r>
              <a:rPr lang="en-US" sz="2000" dirty="0">
                <a:uFillTx/>
              </a:rPr>
              <a:t>Smart(</a:t>
            </a:r>
            <a:r>
              <a:rPr lang="en-US" sz="2000" dirty="0" err="1">
                <a:uFillTx/>
              </a:rPr>
              <a:t>KingJohn</a:t>
            </a:r>
            <a:r>
              <a:rPr lang="en-US" sz="2000" dirty="0">
                <a:uFillTx/>
              </a:rPr>
              <a:t>)) </a:t>
            </a:r>
          </a:p>
          <a:p>
            <a:pPr lvl="1">
              <a:lnSpc>
                <a:spcPct val="80000"/>
              </a:lnSpc>
              <a:buFont typeface="Wingdings" charset="2"/>
              <a:buNone/>
            </a:pPr>
            <a:r>
              <a:rPr lang="en-US" sz="2000" dirty="0">
                <a:uFillTx/>
                <a:sym typeface="Symbol" charset="2"/>
              </a:rPr>
              <a:t>	</a:t>
            </a:r>
            <a:r>
              <a:rPr lang="en-US" sz="2000" dirty="0" err="1">
                <a:uFillTx/>
                <a:sym typeface="Symbol" charset="2"/>
              </a:rPr>
              <a:t></a:t>
            </a:r>
            <a:r>
              <a:rPr lang="en-US" sz="2000" dirty="0">
                <a:uFillTx/>
              </a:rPr>
              <a:t> (</a:t>
            </a:r>
            <a:r>
              <a:rPr lang="en-US" sz="2000" dirty="0" err="1">
                <a:uFillTx/>
              </a:rPr>
              <a:t>At(Richard,USC</a:t>
            </a:r>
            <a:r>
              <a:rPr lang="en-US" sz="2000" dirty="0">
                <a:uFillTx/>
              </a:rPr>
              <a:t>) </a:t>
            </a:r>
            <a:r>
              <a:rPr lang="en-US" sz="2000" dirty="0" err="1">
                <a:uFillTx/>
                <a:sym typeface="Symbol" charset="2"/>
              </a:rPr>
              <a:t></a:t>
            </a:r>
            <a:r>
              <a:rPr lang="en-US" sz="2000" dirty="0">
                <a:uFillTx/>
                <a:sym typeface="Symbol" charset="2"/>
              </a:rPr>
              <a:t> </a:t>
            </a:r>
            <a:r>
              <a:rPr lang="en-US" sz="2000" dirty="0" err="1">
                <a:uFillTx/>
                <a:sym typeface="Symbol" charset="2"/>
              </a:rPr>
              <a:t>Person(Richard</a:t>
            </a:r>
            <a:r>
              <a:rPr lang="en-US" sz="2000" dirty="0">
                <a:uFillTx/>
                <a:sym typeface="Symbol" charset="2"/>
              </a:rPr>
              <a:t>)</a:t>
            </a:r>
            <a:r>
              <a:rPr lang="en-US" sz="2000" dirty="0">
                <a:uFillTx/>
              </a:rPr>
              <a:t> </a:t>
            </a:r>
            <a:r>
              <a:rPr lang="en-US" sz="2000" dirty="0" err="1">
                <a:uFillTx/>
                <a:sym typeface="Symbol" charset="2"/>
              </a:rPr>
              <a:t></a:t>
            </a:r>
            <a:r>
              <a:rPr lang="en-US" sz="2000" dirty="0">
                <a:uFillTx/>
              </a:rPr>
              <a:t>  </a:t>
            </a:r>
            <a:r>
              <a:rPr lang="en-US" sz="2000" dirty="0" err="1">
                <a:uFillTx/>
              </a:rPr>
              <a:t>Smart(Richard</a:t>
            </a:r>
            <a:r>
              <a:rPr lang="en-US" sz="2000" dirty="0">
                <a:uFillTx/>
              </a:rPr>
              <a:t>))</a:t>
            </a:r>
          </a:p>
          <a:p>
            <a:pPr lvl="1">
              <a:lnSpc>
                <a:spcPct val="80000"/>
              </a:lnSpc>
              <a:buFont typeface="Wingdings" charset="2"/>
              <a:buNone/>
            </a:pPr>
            <a:r>
              <a:rPr lang="en-US" sz="2000" dirty="0">
                <a:uFillTx/>
                <a:sym typeface="Symbol" charset="2"/>
              </a:rPr>
              <a:t>	</a:t>
            </a:r>
            <a:r>
              <a:rPr lang="en-US" sz="2000" dirty="0" err="1">
                <a:uFillTx/>
                <a:sym typeface="Symbol" charset="2"/>
              </a:rPr>
              <a:t></a:t>
            </a:r>
            <a:r>
              <a:rPr lang="en-US" sz="2000" dirty="0">
                <a:uFillTx/>
                <a:sym typeface="Symbol" charset="2"/>
              </a:rPr>
              <a:t> (</a:t>
            </a:r>
            <a:r>
              <a:rPr lang="en-US" sz="2000" dirty="0" err="1">
                <a:uFillTx/>
              </a:rPr>
              <a:t>At(Crown,USC</a:t>
            </a:r>
            <a:r>
              <a:rPr lang="en-US" sz="2000" dirty="0">
                <a:uFillTx/>
              </a:rPr>
              <a:t>) </a:t>
            </a:r>
            <a:r>
              <a:rPr lang="en-US" sz="2000" dirty="0" err="1">
                <a:uFillTx/>
                <a:sym typeface="Symbol" charset="2"/>
              </a:rPr>
              <a:t></a:t>
            </a:r>
            <a:r>
              <a:rPr lang="en-US" sz="2000" dirty="0">
                <a:uFillTx/>
                <a:sym typeface="Symbol" charset="2"/>
              </a:rPr>
              <a:t> </a:t>
            </a:r>
            <a:r>
              <a:rPr lang="en-US" sz="2000" dirty="0" err="1">
                <a:uFillTx/>
                <a:sym typeface="Symbol" charset="2"/>
              </a:rPr>
              <a:t>Person(Crown</a:t>
            </a:r>
            <a:r>
              <a:rPr lang="en-US" sz="2000" dirty="0">
                <a:uFillTx/>
                <a:sym typeface="Symbol" charset="2"/>
              </a:rPr>
              <a:t>)</a:t>
            </a:r>
            <a:r>
              <a:rPr lang="en-US" sz="2000" dirty="0">
                <a:uFillTx/>
              </a:rPr>
              <a:t> </a:t>
            </a:r>
            <a:r>
              <a:rPr lang="en-US" sz="2000" dirty="0" err="1">
                <a:uFillTx/>
                <a:sym typeface="Symbol" charset="2"/>
              </a:rPr>
              <a:t></a:t>
            </a:r>
            <a:r>
              <a:rPr lang="en-US" sz="2000" dirty="0">
                <a:uFillTx/>
              </a:rPr>
              <a:t> </a:t>
            </a:r>
            <a:r>
              <a:rPr lang="en-US" sz="2000" dirty="0" err="1">
                <a:uFillTx/>
              </a:rPr>
              <a:t>Smart(Crown</a:t>
            </a:r>
            <a:r>
              <a:rPr lang="en-US" sz="2000" dirty="0">
                <a:uFillTx/>
              </a:rPr>
              <a:t>))</a:t>
            </a:r>
          </a:p>
          <a:p>
            <a:pPr lvl="1">
              <a:lnSpc>
                <a:spcPct val="80000"/>
              </a:lnSpc>
              <a:buFont typeface="Wingdings" charset="2"/>
              <a:buNone/>
            </a:pPr>
            <a:r>
              <a:rPr lang="en-US" sz="2000" dirty="0">
                <a:uFillTx/>
                <a:sym typeface="Symbol" charset="2"/>
              </a:rPr>
              <a:t>	</a:t>
            </a:r>
            <a:r>
              <a:rPr lang="en-US" sz="2000" dirty="0">
                <a:uFillTx/>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0818" name="Rectangle 2"/>
          <p:cNvSpPr>
            <a:spLocks noGrp="1" noChangeArrowheads="1"/>
          </p:cNvSpPr>
          <p:nvPr>
            <p:ph type="title"/>
          </p:nvPr>
        </p:nvSpPr>
        <p:spPr>
          <a:xfrm>
            <a:off x="723900" y="115669"/>
            <a:ext cx="7772400" cy="1143000"/>
          </a:xfrm>
        </p:spPr>
        <p:txBody>
          <a:bodyPr/>
          <a:lstStyle/>
          <a:p>
            <a:r>
              <a:rPr lang="en-US" dirty="0">
                <a:uFillTx/>
              </a:rPr>
              <a:t>Existential Quantification</a:t>
            </a:r>
          </a:p>
        </p:txBody>
      </p:sp>
      <p:sp>
        <p:nvSpPr>
          <p:cNvPr id="930819" name="Rectangle 3"/>
          <p:cNvSpPr>
            <a:spLocks noGrp="1" noChangeArrowheads="1"/>
          </p:cNvSpPr>
          <p:nvPr>
            <p:ph idx="1"/>
          </p:nvPr>
        </p:nvSpPr>
        <p:spPr>
          <a:xfrm>
            <a:off x="723900" y="1135610"/>
            <a:ext cx="8274957" cy="5081587"/>
          </a:xfrm>
        </p:spPr>
        <p:txBody>
          <a:bodyPr/>
          <a:lstStyle/>
          <a:p>
            <a:pPr>
              <a:lnSpc>
                <a:spcPct val="80000"/>
              </a:lnSpc>
            </a:pPr>
            <a:r>
              <a:rPr lang="en-US" sz="2400" dirty="0" err="1">
                <a:uFillTx/>
                <a:sym typeface="Symbol" charset="2"/>
              </a:rPr>
              <a:t></a:t>
            </a:r>
            <a:r>
              <a:rPr lang="en-US" sz="2400" dirty="0">
                <a:uFillTx/>
              </a:rPr>
              <a:t>&lt;</a:t>
            </a:r>
            <a:r>
              <a:rPr lang="en-US" sz="2400" i="1" dirty="0">
                <a:uFillTx/>
              </a:rPr>
              <a:t>variables</a:t>
            </a:r>
            <a:r>
              <a:rPr lang="en-US" sz="2400" dirty="0">
                <a:uFillTx/>
              </a:rPr>
              <a:t>&gt; &lt;</a:t>
            </a:r>
            <a:r>
              <a:rPr lang="en-US" sz="2400" i="1" dirty="0">
                <a:uFillTx/>
              </a:rPr>
              <a:t>sentence</a:t>
            </a:r>
            <a:r>
              <a:rPr lang="en-US" sz="2400" dirty="0">
                <a:uFillTx/>
              </a:rPr>
              <a:t>&gt;</a:t>
            </a:r>
          </a:p>
          <a:p>
            <a:pPr lvl="1">
              <a:lnSpc>
                <a:spcPct val="80000"/>
              </a:lnSpc>
            </a:pPr>
            <a:r>
              <a:rPr lang="en-US" sz="2000" dirty="0">
                <a:uFillTx/>
              </a:rPr>
              <a:t>E.g., Someone at USC is smart:</a:t>
            </a:r>
          </a:p>
          <a:p>
            <a:pPr lvl="1">
              <a:lnSpc>
                <a:spcPct val="80000"/>
              </a:lnSpc>
              <a:buFont typeface="Wingdings" charset="2"/>
              <a:buNone/>
            </a:pPr>
            <a:r>
              <a:rPr lang="en-US" sz="2000" dirty="0">
                <a:uFillTx/>
                <a:sym typeface="Symbol" charset="2"/>
              </a:rPr>
              <a:t>    </a:t>
            </a:r>
            <a:r>
              <a:rPr lang="en-US" sz="2000" i="1" dirty="0">
                <a:uFillTx/>
              </a:rPr>
              <a:t>x</a:t>
            </a:r>
            <a:r>
              <a:rPr lang="en-US" sz="2000" dirty="0">
                <a:uFillTx/>
              </a:rPr>
              <a:t> At(x, USC) </a:t>
            </a:r>
            <a:r>
              <a:rPr lang="en-US" sz="2000" dirty="0">
                <a:uFillTx/>
                <a:sym typeface="Symbol" charset="2"/>
              </a:rPr>
              <a:t> Person(x) </a:t>
            </a:r>
            <a:r>
              <a:rPr lang="en-US" sz="2000" dirty="0">
                <a:uFillTx/>
              </a:rPr>
              <a:t> Smart(x)</a:t>
            </a:r>
          </a:p>
          <a:p>
            <a:pPr lvl="1">
              <a:lnSpc>
                <a:spcPct val="80000"/>
              </a:lnSpc>
              <a:buFont typeface="Wingdings" charset="2"/>
              <a:buNone/>
            </a:pPr>
            <a:endParaRPr lang="en-US" sz="2000" dirty="0">
              <a:uFillTx/>
              <a:sym typeface="Symbol" charset="2"/>
            </a:endParaRPr>
          </a:p>
          <a:p>
            <a:pPr lvl="1">
              <a:lnSpc>
                <a:spcPct val="80000"/>
              </a:lnSpc>
              <a:buFont typeface="Wingdings" charset="2"/>
              <a:buNone/>
            </a:pPr>
            <a:endParaRPr lang="en-US" sz="2000" dirty="0">
              <a:uFillTx/>
              <a:sym typeface="Symbol" charset="2"/>
            </a:endParaRPr>
          </a:p>
          <a:p>
            <a:pPr>
              <a:lnSpc>
                <a:spcPct val="80000"/>
              </a:lnSpc>
              <a:buFont typeface="Arial"/>
              <a:buChar char="•"/>
            </a:pPr>
            <a:r>
              <a:rPr lang="en-US" sz="2400" dirty="0" err="1">
                <a:uFillTx/>
                <a:sym typeface="Symbol" charset="2"/>
              </a:rPr>
              <a:t></a:t>
            </a:r>
            <a:r>
              <a:rPr lang="en-US" sz="2400" i="1" dirty="0" err="1">
                <a:uFillTx/>
              </a:rPr>
              <a:t>x</a:t>
            </a:r>
            <a:r>
              <a:rPr lang="en-US" sz="2400" dirty="0">
                <a:uFillTx/>
              </a:rPr>
              <a:t> </a:t>
            </a:r>
            <a:r>
              <a:rPr lang="en-US" sz="2400" i="1" dirty="0">
                <a:uFillTx/>
              </a:rPr>
              <a:t>P</a:t>
            </a:r>
            <a:r>
              <a:rPr lang="en-US" sz="2400" dirty="0">
                <a:uFillTx/>
              </a:rPr>
              <a:t> is true in a model </a:t>
            </a:r>
            <a:r>
              <a:rPr lang="en-US" sz="2400" i="1" dirty="0" err="1">
                <a:uFillTx/>
              </a:rPr>
              <a:t>m</a:t>
            </a:r>
            <a:r>
              <a:rPr lang="en-US" sz="2400" dirty="0">
                <a:uFillTx/>
              </a:rPr>
              <a:t> </a:t>
            </a:r>
            <a:r>
              <a:rPr lang="en-US" sz="2400" dirty="0" err="1">
                <a:uFillTx/>
              </a:rPr>
              <a:t>iff</a:t>
            </a:r>
            <a:r>
              <a:rPr lang="en-US" sz="2400" dirty="0">
                <a:uFillTx/>
              </a:rPr>
              <a:t> </a:t>
            </a:r>
            <a:r>
              <a:rPr lang="en-US" sz="2400" i="1" dirty="0">
                <a:uFillTx/>
              </a:rPr>
              <a:t>P</a:t>
            </a:r>
            <a:r>
              <a:rPr lang="en-US" sz="2400" dirty="0">
                <a:uFillTx/>
              </a:rPr>
              <a:t> is true with </a:t>
            </a:r>
            <a:r>
              <a:rPr lang="en-US" sz="2400" i="1" dirty="0" err="1">
                <a:uFillTx/>
              </a:rPr>
              <a:t>x</a:t>
            </a:r>
            <a:r>
              <a:rPr lang="en-US" sz="2400" dirty="0">
                <a:uFillTx/>
              </a:rPr>
              <a:t> bound to some object in the model</a:t>
            </a:r>
          </a:p>
          <a:p>
            <a:pPr>
              <a:lnSpc>
                <a:spcPct val="80000"/>
              </a:lnSpc>
              <a:buFont typeface="Arial"/>
              <a:buChar char="•"/>
            </a:pPr>
            <a:r>
              <a:rPr lang="en-US" sz="2400" dirty="0">
                <a:uFillTx/>
              </a:rPr>
              <a:t>Roughly, </a:t>
            </a:r>
            <a:r>
              <a:rPr lang="en-US" sz="2400" dirty="0" err="1">
                <a:uFillTx/>
                <a:sym typeface="Symbol" charset="2"/>
              </a:rPr>
              <a:t></a:t>
            </a:r>
            <a:r>
              <a:rPr lang="en-US" sz="2400" i="1" dirty="0" err="1">
                <a:uFillTx/>
              </a:rPr>
              <a:t>x</a:t>
            </a:r>
            <a:r>
              <a:rPr lang="en-US" sz="2400" dirty="0">
                <a:uFillTx/>
              </a:rPr>
              <a:t> </a:t>
            </a:r>
            <a:r>
              <a:rPr lang="en-US" sz="2400" i="1" dirty="0">
                <a:uFillTx/>
              </a:rPr>
              <a:t>P</a:t>
            </a:r>
            <a:r>
              <a:rPr lang="en-US" sz="2400" dirty="0">
                <a:uFillTx/>
              </a:rPr>
              <a:t> is equivalent to a </a:t>
            </a:r>
            <a:r>
              <a:rPr lang="en-US" sz="2400" i="1" dirty="0">
                <a:uFillTx/>
              </a:rPr>
              <a:t>disjunction</a:t>
            </a:r>
            <a:r>
              <a:rPr lang="en-US" sz="2400" dirty="0">
                <a:uFillTx/>
              </a:rPr>
              <a:t> of </a:t>
            </a:r>
            <a:r>
              <a:rPr lang="en-US" sz="2400" i="1" dirty="0">
                <a:uFillTx/>
              </a:rPr>
              <a:t>instantiations</a:t>
            </a:r>
            <a:r>
              <a:rPr lang="en-US" sz="2400" dirty="0">
                <a:uFillTx/>
              </a:rPr>
              <a:t> of </a:t>
            </a:r>
            <a:r>
              <a:rPr lang="en-US" sz="2400" i="1" dirty="0">
                <a:uFillTx/>
              </a:rPr>
              <a:t>P</a:t>
            </a:r>
            <a:endParaRPr lang="en-US" sz="2400" dirty="0">
              <a:uFillTx/>
            </a:endParaRPr>
          </a:p>
          <a:p>
            <a:pPr lvl="1">
              <a:lnSpc>
                <a:spcPct val="80000"/>
              </a:lnSpc>
              <a:buFont typeface="Wingdings" charset="2"/>
              <a:buNone/>
            </a:pPr>
            <a:endParaRPr lang="en-US" sz="1900" dirty="0">
              <a:uFillTx/>
            </a:endParaRPr>
          </a:p>
          <a:p>
            <a:pPr lvl="1">
              <a:lnSpc>
                <a:spcPct val="80000"/>
              </a:lnSpc>
              <a:buFont typeface="Wingdings" charset="2"/>
              <a:buNone/>
            </a:pPr>
            <a:r>
              <a:rPr lang="en-US" sz="1900" dirty="0">
                <a:uFillTx/>
              </a:rPr>
              <a:t>At(</a:t>
            </a:r>
            <a:r>
              <a:rPr lang="en-US" sz="1900" dirty="0" err="1">
                <a:uFillTx/>
              </a:rPr>
              <a:t>KingJohn,USC</a:t>
            </a:r>
            <a:r>
              <a:rPr lang="en-US" sz="1900" dirty="0">
                <a:uFillTx/>
              </a:rPr>
              <a:t>) </a:t>
            </a:r>
            <a:r>
              <a:rPr lang="en-US" sz="2000" dirty="0">
                <a:uFillTx/>
                <a:sym typeface="Symbol" charset="2"/>
              </a:rPr>
              <a:t> </a:t>
            </a:r>
            <a:r>
              <a:rPr lang="en-US" sz="1800" dirty="0">
                <a:uFillTx/>
                <a:sym typeface="Symbol" charset="2"/>
              </a:rPr>
              <a:t>Person(</a:t>
            </a:r>
            <a:r>
              <a:rPr lang="en-US" sz="1800" dirty="0" err="1">
                <a:uFillTx/>
                <a:sym typeface="Symbol" charset="2"/>
              </a:rPr>
              <a:t>KingJohn</a:t>
            </a:r>
            <a:r>
              <a:rPr lang="en-US" sz="1800" dirty="0">
                <a:uFillTx/>
                <a:sym typeface="Symbol" charset="2"/>
              </a:rPr>
              <a:t>)</a:t>
            </a:r>
            <a:r>
              <a:rPr lang="en-US" sz="1900" dirty="0">
                <a:uFillTx/>
              </a:rPr>
              <a:t> </a:t>
            </a:r>
            <a:r>
              <a:rPr lang="en-US" sz="1900" dirty="0">
                <a:uFillTx/>
                <a:sym typeface="Symbol" charset="2"/>
              </a:rPr>
              <a:t></a:t>
            </a:r>
            <a:r>
              <a:rPr lang="en-US" sz="1900" dirty="0">
                <a:uFillTx/>
              </a:rPr>
              <a:t> Smart(</a:t>
            </a:r>
            <a:r>
              <a:rPr lang="en-US" sz="1900" dirty="0" err="1">
                <a:uFillTx/>
              </a:rPr>
              <a:t>KingJohn</a:t>
            </a:r>
            <a:r>
              <a:rPr lang="en-US" sz="1900" dirty="0">
                <a:uFillTx/>
              </a:rPr>
              <a:t>) </a:t>
            </a:r>
          </a:p>
          <a:p>
            <a:pPr lvl="1">
              <a:lnSpc>
                <a:spcPct val="80000"/>
              </a:lnSpc>
              <a:buFont typeface="Wingdings" charset="2"/>
              <a:buNone/>
            </a:pPr>
            <a:r>
              <a:rPr lang="en-US" sz="1900" dirty="0" err="1">
                <a:uFillTx/>
                <a:sym typeface="Symbol" charset="2"/>
              </a:rPr>
              <a:t></a:t>
            </a:r>
            <a:r>
              <a:rPr lang="en-US" sz="1900" dirty="0">
                <a:uFillTx/>
              </a:rPr>
              <a:t>	</a:t>
            </a:r>
            <a:r>
              <a:rPr lang="en-US" sz="1900" dirty="0" err="1">
                <a:uFillTx/>
              </a:rPr>
              <a:t>At(Richard,USC</a:t>
            </a:r>
            <a:r>
              <a:rPr lang="en-US" sz="1900" dirty="0">
                <a:uFillTx/>
              </a:rPr>
              <a:t>) </a:t>
            </a:r>
            <a:r>
              <a:rPr lang="en-US" sz="2000" dirty="0" err="1">
                <a:uFillTx/>
                <a:sym typeface="Symbol" charset="2"/>
              </a:rPr>
              <a:t></a:t>
            </a:r>
            <a:r>
              <a:rPr lang="en-US" sz="2000" dirty="0">
                <a:uFillTx/>
                <a:sym typeface="Symbol" charset="2"/>
              </a:rPr>
              <a:t> </a:t>
            </a:r>
            <a:r>
              <a:rPr lang="en-US" sz="1800" dirty="0" err="1">
                <a:uFillTx/>
                <a:sym typeface="Symbol" charset="2"/>
              </a:rPr>
              <a:t>Person(Richard</a:t>
            </a:r>
            <a:r>
              <a:rPr lang="en-US" sz="1800" dirty="0">
                <a:uFillTx/>
                <a:sym typeface="Symbol" charset="2"/>
              </a:rPr>
              <a:t>)</a:t>
            </a:r>
            <a:r>
              <a:rPr lang="en-US" sz="1900" dirty="0">
                <a:uFillTx/>
              </a:rPr>
              <a:t> </a:t>
            </a:r>
            <a:r>
              <a:rPr lang="en-US" sz="1900" dirty="0" err="1">
                <a:uFillTx/>
                <a:sym typeface="Symbol" charset="2"/>
              </a:rPr>
              <a:t></a:t>
            </a:r>
            <a:r>
              <a:rPr lang="en-US" sz="1900" dirty="0">
                <a:uFillTx/>
                <a:sym typeface="Symbol" charset="2"/>
              </a:rPr>
              <a:t> </a:t>
            </a:r>
            <a:r>
              <a:rPr lang="en-US" sz="1900" dirty="0" err="1">
                <a:uFillTx/>
              </a:rPr>
              <a:t>Smart(Richard</a:t>
            </a:r>
            <a:r>
              <a:rPr lang="en-US" sz="1900" dirty="0">
                <a:uFillTx/>
              </a:rPr>
              <a:t>) </a:t>
            </a:r>
          </a:p>
          <a:p>
            <a:pPr lvl="1">
              <a:lnSpc>
                <a:spcPct val="80000"/>
              </a:lnSpc>
              <a:buFont typeface="Wingdings" charset="2"/>
              <a:buNone/>
            </a:pPr>
            <a:r>
              <a:rPr lang="en-US" sz="1900" dirty="0">
                <a:uFillTx/>
                <a:sym typeface="Symbol" charset="2"/>
              </a:rPr>
              <a:t></a:t>
            </a:r>
            <a:r>
              <a:rPr lang="en-US" sz="1900" dirty="0">
                <a:uFillTx/>
              </a:rPr>
              <a:t>	At(Crown, USC) </a:t>
            </a:r>
            <a:r>
              <a:rPr lang="en-US" sz="2000" dirty="0">
                <a:uFillTx/>
                <a:sym typeface="Symbol" charset="2"/>
              </a:rPr>
              <a:t> </a:t>
            </a:r>
            <a:r>
              <a:rPr lang="en-US" sz="1800" dirty="0">
                <a:uFillTx/>
                <a:sym typeface="Symbol" charset="2"/>
              </a:rPr>
              <a:t>Person(Crown)</a:t>
            </a:r>
            <a:r>
              <a:rPr lang="en-US" sz="1900" dirty="0">
                <a:uFillTx/>
              </a:rPr>
              <a:t> </a:t>
            </a:r>
            <a:r>
              <a:rPr lang="en-US" sz="1900" dirty="0">
                <a:uFillTx/>
                <a:sym typeface="Symbol" charset="2"/>
              </a:rPr>
              <a:t></a:t>
            </a:r>
            <a:r>
              <a:rPr lang="en-US" sz="1900" dirty="0">
                <a:uFillTx/>
              </a:rPr>
              <a:t> Smart(Crown) </a:t>
            </a:r>
          </a:p>
          <a:p>
            <a:pPr lvl="1">
              <a:lnSpc>
                <a:spcPct val="80000"/>
              </a:lnSpc>
              <a:buFont typeface="Symbol" charset="2"/>
              <a:buChar char="Ú"/>
            </a:pPr>
            <a:r>
              <a:rPr lang="en-US" sz="1900" dirty="0">
                <a:uFillTx/>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4914" name="Rectangle 2"/>
          <p:cNvSpPr>
            <a:spLocks noGrp="1" noChangeArrowheads="1"/>
          </p:cNvSpPr>
          <p:nvPr>
            <p:ph type="title"/>
          </p:nvPr>
        </p:nvSpPr>
        <p:spPr>
          <a:xfrm>
            <a:off x="450308" y="-291747"/>
            <a:ext cx="7772400" cy="1143000"/>
          </a:xfrm>
        </p:spPr>
        <p:txBody>
          <a:bodyPr/>
          <a:lstStyle/>
          <a:p>
            <a:r>
              <a:rPr lang="en-US" dirty="0">
                <a:uFillTx/>
              </a:rPr>
              <a:t>Quantifier Nesting</a:t>
            </a:r>
          </a:p>
        </p:txBody>
      </p:sp>
      <p:sp>
        <p:nvSpPr>
          <p:cNvPr id="934915" name="Rectangle 3"/>
          <p:cNvSpPr>
            <a:spLocks noGrp="1" noChangeArrowheads="1"/>
          </p:cNvSpPr>
          <p:nvPr>
            <p:ph idx="1"/>
          </p:nvPr>
        </p:nvSpPr>
        <p:spPr>
          <a:xfrm>
            <a:off x="330138" y="823913"/>
            <a:ext cx="8556625" cy="4787900"/>
          </a:xfrm>
        </p:spPr>
        <p:txBody>
          <a:bodyPr>
            <a:normAutofit lnSpcReduction="10000"/>
          </a:bodyPr>
          <a:lstStyle/>
          <a:p>
            <a:pPr>
              <a:lnSpc>
                <a:spcPct val="80000"/>
              </a:lnSpc>
              <a:buFont typeface="Wingdings" charset="2"/>
              <a:buNone/>
            </a:pPr>
            <a:r>
              <a:rPr lang="en-US" sz="2400" dirty="0" err="1">
                <a:uFillTx/>
                <a:sym typeface="Symbol" charset="2"/>
              </a:rPr>
              <a:t>x</a:t>
            </a:r>
            <a:r>
              <a:rPr lang="en-US" sz="2400" dirty="0">
                <a:uFillTx/>
                <a:sym typeface="Symbol" charset="2"/>
              </a:rPr>
              <a:t> </a:t>
            </a:r>
            <a:r>
              <a:rPr lang="en-US" sz="2400" dirty="0" err="1">
                <a:uFillTx/>
                <a:sym typeface="Symbol" charset="2"/>
              </a:rPr>
              <a:t>y</a:t>
            </a:r>
            <a:r>
              <a:rPr lang="en-US" sz="2400" dirty="0">
                <a:uFillTx/>
              </a:rPr>
              <a:t> is the same as </a:t>
            </a:r>
            <a:r>
              <a:rPr lang="en-US" sz="2400" dirty="0" err="1">
                <a:uFillTx/>
                <a:sym typeface="Symbol" charset="2"/>
              </a:rPr>
              <a:t>y</a:t>
            </a:r>
            <a:r>
              <a:rPr lang="en-US" sz="2400" dirty="0">
                <a:uFillTx/>
              </a:rPr>
              <a:t> </a:t>
            </a:r>
            <a:r>
              <a:rPr lang="en-US" sz="2400" dirty="0" err="1">
                <a:uFillTx/>
                <a:sym typeface="Symbol" charset="2"/>
              </a:rPr>
              <a:t>x</a:t>
            </a:r>
            <a:endParaRPr lang="en-US" sz="2400" dirty="0">
              <a:uFillTx/>
              <a:sym typeface="Symbol" charset="2"/>
            </a:endParaRPr>
          </a:p>
          <a:p>
            <a:pPr lvl="2">
              <a:lnSpc>
                <a:spcPct val="80000"/>
              </a:lnSpc>
            </a:pPr>
            <a:r>
              <a:rPr lang="en-US" sz="2000" dirty="0">
                <a:uFillTx/>
                <a:sym typeface="Symbol" charset="2"/>
              </a:rPr>
              <a:t>E.g., </a:t>
            </a:r>
            <a:r>
              <a:rPr lang="en-US" sz="2000" dirty="0" err="1">
                <a:uFillTx/>
                <a:sym typeface="Symbol" charset="2"/>
              </a:rPr>
              <a:t>x</a:t>
            </a:r>
            <a:r>
              <a:rPr lang="en-US" sz="2000" dirty="0">
                <a:uFillTx/>
                <a:sym typeface="Symbol" charset="2"/>
              </a:rPr>
              <a:t> </a:t>
            </a:r>
            <a:r>
              <a:rPr lang="en-US" sz="2000" dirty="0" err="1">
                <a:uFillTx/>
                <a:sym typeface="Symbol" charset="2"/>
              </a:rPr>
              <a:t>y</a:t>
            </a:r>
            <a:r>
              <a:rPr lang="en-US" sz="2000" dirty="0">
                <a:uFillTx/>
                <a:sym typeface="Symbol" charset="2"/>
              </a:rPr>
              <a:t> </a:t>
            </a:r>
            <a:r>
              <a:rPr lang="en-US" sz="2000" dirty="0" err="1">
                <a:uFillTx/>
                <a:sym typeface="Symbol" charset="2"/>
              </a:rPr>
              <a:t>Brother(x,y</a:t>
            </a:r>
            <a:r>
              <a:rPr lang="en-US" sz="2000" dirty="0">
                <a:uFillTx/>
                <a:sym typeface="Symbol" charset="2"/>
              </a:rPr>
              <a:t>) </a:t>
            </a:r>
            <a:r>
              <a:rPr lang="en-US" sz="2000" dirty="0" err="1">
                <a:uFillTx/>
                <a:sym typeface="Symbol" charset="2"/>
              </a:rPr>
              <a:t></a:t>
            </a:r>
            <a:r>
              <a:rPr lang="en-US" sz="2000" dirty="0">
                <a:uFillTx/>
                <a:sym typeface="Symbol" charset="2"/>
              </a:rPr>
              <a:t> </a:t>
            </a:r>
            <a:r>
              <a:rPr lang="en-US" sz="2000" dirty="0" err="1">
                <a:uFillTx/>
                <a:sym typeface="Symbol" charset="2"/>
              </a:rPr>
              <a:t>Brother(y,x</a:t>
            </a:r>
            <a:r>
              <a:rPr lang="en-US" sz="2000" dirty="0">
                <a:uFillTx/>
                <a:sym typeface="Symbol" charset="2"/>
              </a:rPr>
              <a:t>)</a:t>
            </a:r>
          </a:p>
          <a:p>
            <a:pPr lvl="2">
              <a:lnSpc>
                <a:spcPct val="80000"/>
              </a:lnSpc>
            </a:pPr>
            <a:r>
              <a:rPr lang="en-US" sz="2000" dirty="0">
                <a:uFillTx/>
              </a:rPr>
              <a:t>Can also write as </a:t>
            </a:r>
            <a:r>
              <a:rPr lang="en-US" sz="2000" dirty="0">
                <a:uFillTx/>
                <a:sym typeface="Symbol" charset="2"/>
              </a:rPr>
              <a:t></a:t>
            </a:r>
            <a:r>
              <a:rPr lang="en-US" sz="2000" dirty="0" err="1">
                <a:uFillTx/>
                <a:sym typeface="Symbol" charset="2"/>
              </a:rPr>
              <a:t>x,y</a:t>
            </a:r>
            <a:endParaRPr lang="en-US" sz="2000" dirty="0">
              <a:uFillTx/>
              <a:sym typeface="Symbol" charset="2"/>
            </a:endParaRPr>
          </a:p>
          <a:p>
            <a:pPr lvl="2">
              <a:lnSpc>
                <a:spcPct val="80000"/>
              </a:lnSpc>
            </a:pPr>
            <a:endParaRPr lang="en-US" sz="2000" dirty="0">
              <a:uFillTx/>
            </a:endParaRPr>
          </a:p>
          <a:p>
            <a:pPr>
              <a:lnSpc>
                <a:spcPct val="80000"/>
              </a:lnSpc>
              <a:buFont typeface="Wingdings" charset="2"/>
              <a:buNone/>
            </a:pPr>
            <a:r>
              <a:rPr lang="en-US" sz="2400" dirty="0" err="1">
                <a:uFillTx/>
                <a:sym typeface="Symbol" charset="2"/>
              </a:rPr>
              <a:t>x</a:t>
            </a:r>
            <a:r>
              <a:rPr lang="en-US" sz="2400" dirty="0">
                <a:uFillTx/>
                <a:sym typeface="Symbol" charset="2"/>
              </a:rPr>
              <a:t> </a:t>
            </a:r>
            <a:r>
              <a:rPr lang="en-US" sz="2400" dirty="0" err="1">
                <a:uFillTx/>
                <a:sym typeface="Symbol" charset="2"/>
              </a:rPr>
              <a:t>y</a:t>
            </a:r>
            <a:r>
              <a:rPr lang="en-US" sz="2400" dirty="0">
                <a:uFillTx/>
              </a:rPr>
              <a:t> is the same as </a:t>
            </a:r>
            <a:r>
              <a:rPr lang="en-US" sz="2400" dirty="0" err="1">
                <a:uFillTx/>
                <a:sym typeface="Symbol" charset="2"/>
              </a:rPr>
              <a:t>y</a:t>
            </a:r>
            <a:r>
              <a:rPr lang="en-US" sz="2400" dirty="0">
                <a:uFillTx/>
              </a:rPr>
              <a:t> </a:t>
            </a:r>
            <a:r>
              <a:rPr lang="en-US" sz="2400" dirty="0" err="1">
                <a:uFillTx/>
                <a:sym typeface="Symbol" charset="2"/>
              </a:rPr>
              <a:t>x</a:t>
            </a:r>
            <a:endParaRPr lang="en-US" sz="2400" dirty="0">
              <a:uFillTx/>
            </a:endParaRPr>
          </a:p>
          <a:p>
            <a:pPr lvl="2">
              <a:lnSpc>
                <a:spcPct val="80000"/>
              </a:lnSpc>
            </a:pPr>
            <a:r>
              <a:rPr lang="en-US" sz="2000" dirty="0">
                <a:uFillTx/>
              </a:rPr>
              <a:t>E.g., </a:t>
            </a:r>
            <a:r>
              <a:rPr lang="en-US" sz="2000" dirty="0" err="1">
                <a:uFillTx/>
                <a:sym typeface="Symbol" charset="2"/>
              </a:rPr>
              <a:t>x</a:t>
            </a:r>
            <a:r>
              <a:rPr lang="en-US" sz="2000" dirty="0">
                <a:uFillTx/>
                <a:sym typeface="Symbol" charset="2"/>
              </a:rPr>
              <a:t> </a:t>
            </a:r>
            <a:r>
              <a:rPr lang="en-US" sz="2000" dirty="0" err="1">
                <a:uFillTx/>
                <a:sym typeface="Symbol" charset="2"/>
              </a:rPr>
              <a:t>y</a:t>
            </a:r>
            <a:r>
              <a:rPr lang="en-US" sz="2000" dirty="0">
                <a:uFillTx/>
                <a:sym typeface="Symbol" charset="2"/>
              </a:rPr>
              <a:t> Eye-</a:t>
            </a:r>
            <a:r>
              <a:rPr lang="en-US" sz="2000" dirty="0" err="1">
                <a:uFillTx/>
                <a:sym typeface="Symbol" charset="2"/>
              </a:rPr>
              <a:t>Color(x</a:t>
            </a:r>
            <a:r>
              <a:rPr lang="en-US" sz="2000" dirty="0">
                <a:uFillTx/>
                <a:sym typeface="Symbol" charset="2"/>
              </a:rPr>
              <a:t>)=Brown </a:t>
            </a:r>
            <a:r>
              <a:rPr lang="en-US" sz="2000" dirty="0" err="1">
                <a:uFillTx/>
                <a:sym typeface="Symbol" charset="2"/>
              </a:rPr>
              <a:t></a:t>
            </a:r>
            <a:r>
              <a:rPr lang="en-US" sz="2000" dirty="0">
                <a:uFillTx/>
                <a:sym typeface="Symbol" charset="2"/>
              </a:rPr>
              <a:t> </a:t>
            </a:r>
            <a:r>
              <a:rPr lang="en-US" sz="2000" dirty="0" err="1">
                <a:uFillTx/>
                <a:sym typeface="Symbol" charset="2"/>
              </a:rPr>
              <a:t>Parent(x,y</a:t>
            </a:r>
            <a:r>
              <a:rPr lang="en-US" sz="2000" dirty="0">
                <a:uFillTx/>
                <a:sym typeface="Symbol" charset="2"/>
              </a:rPr>
              <a:t>) </a:t>
            </a:r>
            <a:r>
              <a:rPr lang="en-US" sz="2000" dirty="0" err="1">
                <a:uFillTx/>
                <a:sym typeface="Symbol" charset="2"/>
              </a:rPr>
              <a:t></a:t>
            </a:r>
            <a:r>
              <a:rPr lang="en-US" sz="2000" dirty="0">
                <a:uFillTx/>
                <a:sym typeface="Symbol" charset="2"/>
              </a:rPr>
              <a:t> Eye-</a:t>
            </a:r>
            <a:r>
              <a:rPr lang="en-US" sz="2000" dirty="0" err="1">
                <a:uFillTx/>
                <a:sym typeface="Symbol" charset="2"/>
              </a:rPr>
              <a:t>Color(y</a:t>
            </a:r>
            <a:r>
              <a:rPr lang="en-US" sz="2000" dirty="0">
                <a:uFillTx/>
                <a:sym typeface="Symbol" charset="2"/>
              </a:rPr>
              <a:t>)=Blue</a:t>
            </a:r>
            <a:endParaRPr lang="en-US" sz="2000" dirty="0">
              <a:uFillTx/>
            </a:endParaRPr>
          </a:p>
          <a:p>
            <a:pPr lvl="2">
              <a:lnSpc>
                <a:spcPct val="80000"/>
              </a:lnSpc>
            </a:pPr>
            <a:r>
              <a:rPr lang="en-US" sz="2000" dirty="0">
                <a:uFillTx/>
              </a:rPr>
              <a:t>Can also write as </a:t>
            </a:r>
            <a:r>
              <a:rPr lang="en-US" sz="2000" dirty="0" err="1">
                <a:uFillTx/>
                <a:sym typeface="Symbol" charset="2"/>
              </a:rPr>
              <a:t>x,y</a:t>
            </a:r>
            <a:endParaRPr lang="en-US" sz="2000" dirty="0">
              <a:uFillTx/>
              <a:sym typeface="Symbol" charset="2"/>
            </a:endParaRPr>
          </a:p>
          <a:p>
            <a:pPr lvl="1">
              <a:lnSpc>
                <a:spcPct val="80000"/>
              </a:lnSpc>
            </a:pPr>
            <a:endParaRPr lang="en-US" sz="2000" dirty="0">
              <a:uFillTx/>
            </a:endParaRPr>
          </a:p>
          <a:p>
            <a:pPr>
              <a:lnSpc>
                <a:spcPct val="80000"/>
              </a:lnSpc>
              <a:buFont typeface="Wingdings" charset="2"/>
              <a:buNone/>
            </a:pPr>
            <a:r>
              <a:rPr lang="en-US" sz="2400" dirty="0" err="1">
                <a:uFillTx/>
                <a:sym typeface="Symbol" charset="2"/>
              </a:rPr>
              <a:t></a:t>
            </a:r>
            <a:r>
              <a:rPr lang="en-US" sz="2400" dirty="0" err="1">
                <a:uFillTx/>
              </a:rPr>
              <a:t>x</a:t>
            </a:r>
            <a:r>
              <a:rPr lang="en-US" sz="2400" dirty="0">
                <a:uFillTx/>
              </a:rPr>
              <a:t> </a:t>
            </a:r>
            <a:r>
              <a:rPr lang="en-US" sz="2400" dirty="0" err="1">
                <a:uFillTx/>
                <a:sym typeface="Symbol" charset="2"/>
              </a:rPr>
              <a:t>y</a:t>
            </a:r>
            <a:r>
              <a:rPr lang="en-US" sz="2400" dirty="0">
                <a:uFillTx/>
              </a:rPr>
              <a:t> is </a:t>
            </a:r>
            <a:r>
              <a:rPr lang="en-US" sz="2400" i="1" dirty="0">
                <a:uFillTx/>
              </a:rPr>
              <a:t>not</a:t>
            </a:r>
            <a:r>
              <a:rPr lang="en-US" sz="2400" dirty="0">
                <a:uFillTx/>
              </a:rPr>
              <a:t> the same as </a:t>
            </a:r>
            <a:r>
              <a:rPr lang="en-US" sz="2400" dirty="0" err="1">
                <a:uFillTx/>
                <a:sym typeface="Symbol" charset="2"/>
              </a:rPr>
              <a:t>y</a:t>
            </a:r>
            <a:r>
              <a:rPr lang="en-US" sz="2400" dirty="0">
                <a:uFillTx/>
              </a:rPr>
              <a:t> </a:t>
            </a:r>
            <a:r>
              <a:rPr lang="en-US" sz="2400" dirty="0" err="1">
                <a:uFillTx/>
                <a:sym typeface="Symbol" charset="2"/>
              </a:rPr>
              <a:t>x</a:t>
            </a:r>
            <a:endParaRPr lang="en-US" sz="2400" dirty="0">
              <a:uFillTx/>
            </a:endParaRPr>
          </a:p>
          <a:p>
            <a:pPr>
              <a:lnSpc>
                <a:spcPct val="80000"/>
              </a:lnSpc>
              <a:buFont typeface="Wingdings" charset="2"/>
              <a:buNone/>
            </a:pPr>
            <a:r>
              <a:rPr lang="en-US" sz="2400" dirty="0" err="1">
                <a:uFillTx/>
                <a:sym typeface="Symbol" charset="2"/>
              </a:rPr>
              <a:t></a:t>
            </a:r>
            <a:r>
              <a:rPr lang="en-US" sz="2400" dirty="0" err="1">
                <a:solidFill>
                  <a:srgbClr val="57CDFF"/>
                </a:solidFill>
                <a:uFillTx/>
              </a:rPr>
              <a:t>x</a:t>
            </a:r>
            <a:r>
              <a:rPr lang="en-US" sz="2400" dirty="0">
                <a:solidFill>
                  <a:srgbClr val="57CDFF"/>
                </a:solidFill>
                <a:uFillTx/>
              </a:rPr>
              <a:t> </a:t>
            </a:r>
            <a:r>
              <a:rPr lang="en-US" sz="2400" dirty="0" err="1">
                <a:uFillTx/>
                <a:sym typeface="Symbol" charset="2"/>
              </a:rPr>
              <a:t></a:t>
            </a:r>
            <a:r>
              <a:rPr lang="en-US" sz="2400" dirty="0" err="1">
                <a:solidFill>
                  <a:schemeClr val="accent1"/>
                </a:solidFill>
                <a:uFillTx/>
                <a:sym typeface="Symbol" charset="2"/>
              </a:rPr>
              <a:t>y</a:t>
            </a:r>
            <a:r>
              <a:rPr lang="en-US" sz="2400" dirty="0">
                <a:uFillTx/>
              </a:rPr>
              <a:t> </a:t>
            </a:r>
            <a:r>
              <a:rPr lang="en-US" sz="2400" dirty="0" err="1">
                <a:uFillTx/>
              </a:rPr>
              <a:t>Loves(x,y</a:t>
            </a:r>
            <a:r>
              <a:rPr lang="en-US" sz="2400" dirty="0">
                <a:uFillTx/>
              </a:rPr>
              <a:t>)</a:t>
            </a:r>
          </a:p>
          <a:p>
            <a:pPr lvl="1">
              <a:lnSpc>
                <a:spcPct val="80000"/>
              </a:lnSpc>
            </a:pPr>
            <a:r>
              <a:rPr lang="en-US" sz="2000" dirty="0">
                <a:uFillTx/>
              </a:rPr>
              <a:t>“There is someone who loves everyone”</a:t>
            </a:r>
          </a:p>
          <a:p>
            <a:pPr>
              <a:lnSpc>
                <a:spcPct val="80000"/>
              </a:lnSpc>
              <a:buFont typeface="Wingdings" charset="2"/>
              <a:buNone/>
            </a:pPr>
            <a:r>
              <a:rPr lang="en-US" sz="2400" dirty="0" err="1">
                <a:uFillTx/>
                <a:sym typeface="Symbol" charset="2"/>
              </a:rPr>
              <a:t></a:t>
            </a:r>
            <a:r>
              <a:rPr lang="en-US" sz="2400" dirty="0" err="1">
                <a:solidFill>
                  <a:schemeClr val="accent1"/>
                </a:solidFill>
                <a:uFillTx/>
                <a:sym typeface="Symbol" charset="2"/>
              </a:rPr>
              <a:t>y</a:t>
            </a:r>
            <a:r>
              <a:rPr lang="en-US" sz="2400" dirty="0">
                <a:uFillTx/>
              </a:rPr>
              <a:t> </a:t>
            </a:r>
            <a:r>
              <a:rPr lang="en-US" sz="2400" dirty="0" err="1">
                <a:uFillTx/>
                <a:sym typeface="Symbol" charset="2"/>
              </a:rPr>
              <a:t></a:t>
            </a:r>
            <a:r>
              <a:rPr lang="en-US" sz="2400" dirty="0" err="1">
                <a:solidFill>
                  <a:srgbClr val="57CDFF"/>
                </a:solidFill>
                <a:uFillTx/>
              </a:rPr>
              <a:t>x</a:t>
            </a:r>
            <a:r>
              <a:rPr lang="en-US" sz="2400" dirty="0">
                <a:uFillTx/>
              </a:rPr>
              <a:t> </a:t>
            </a:r>
            <a:r>
              <a:rPr lang="en-US" sz="2400" dirty="0" err="1">
                <a:uFillTx/>
              </a:rPr>
              <a:t>Loves(x,y</a:t>
            </a:r>
            <a:r>
              <a:rPr lang="en-US" sz="2400" dirty="0">
                <a:uFillTx/>
              </a:rPr>
              <a:t>)</a:t>
            </a:r>
          </a:p>
          <a:p>
            <a:pPr lvl="1">
              <a:lnSpc>
                <a:spcPct val="80000"/>
              </a:lnSpc>
            </a:pPr>
            <a:r>
              <a:rPr lang="en-US" sz="2000" dirty="0">
                <a:uFillTx/>
              </a:rPr>
              <a:t>“Everyone is loved by someone”</a:t>
            </a:r>
          </a:p>
          <a:p>
            <a:pPr>
              <a:lnSpc>
                <a:spcPct val="80000"/>
              </a:lnSpc>
              <a:buFont typeface="Wingdings" charset="2"/>
              <a:buNone/>
            </a:pPr>
            <a:endParaRPr lang="en-US" sz="2400" dirty="0">
              <a:uFillTx/>
            </a:endParaRPr>
          </a:p>
        </p:txBody>
      </p:sp>
      <p:grpSp>
        <p:nvGrpSpPr>
          <p:cNvPr id="934944" name="Group 32"/>
          <p:cNvGrpSpPr/>
          <p:nvPr/>
        </p:nvGrpSpPr>
        <p:grpSpPr>
          <a:xfrm>
            <a:off x="5900276" y="3136902"/>
            <a:ext cx="696913" cy="1200150"/>
            <a:chOff x="4308" y="2283"/>
            <a:chExt cx="439" cy="756"/>
          </a:xfrm>
        </p:grpSpPr>
        <p:sp>
          <p:nvSpPr>
            <p:cNvPr id="934916" name="Rectangle 4"/>
            <p:cNvSpPr>
              <a:spLocks noChangeArrowheads="1"/>
            </p:cNvSpPr>
            <p:nvPr/>
          </p:nvSpPr>
          <p:spPr bwMode="auto">
            <a:xfrm>
              <a:off x="4308" y="2636"/>
              <a:ext cx="53" cy="53"/>
            </a:xfrm>
            <a:prstGeom prst="rect">
              <a:avLst/>
            </a:prstGeom>
            <a:solidFill>
              <a:schemeClr val="accent2"/>
            </a:solidFill>
            <a:ln w="19050">
              <a:solidFill>
                <a:schemeClr val="tx1"/>
              </a:solidFill>
              <a:miter lim="800000"/>
            </a:ln>
          </p:spPr>
          <p:txBody>
            <a:bodyPr wrap="none" anchor="ctr">
              <a:prstTxWarp prst="textNoShape">
                <a:avLst/>
              </a:prstTxWarp>
            </a:bodyPr>
            <a:lstStyle/>
            <a:p>
              <a:endParaRPr lang="en-US">
                <a:uFillTx/>
              </a:endParaRPr>
            </a:p>
          </p:txBody>
        </p:sp>
        <p:sp>
          <p:nvSpPr>
            <p:cNvPr id="934917" name="Rectangle 5"/>
            <p:cNvSpPr>
              <a:spLocks noChangeArrowheads="1"/>
            </p:cNvSpPr>
            <p:nvPr/>
          </p:nvSpPr>
          <p:spPr bwMode="auto">
            <a:xfrm>
              <a:off x="4694" y="2283"/>
              <a:ext cx="53" cy="53"/>
            </a:xfrm>
            <a:prstGeom prst="rect">
              <a:avLst/>
            </a:prstGeom>
            <a:solidFill>
              <a:schemeClr val="accent1"/>
            </a:solidFill>
            <a:ln w="19050">
              <a:solidFill>
                <a:schemeClr val="tx1"/>
              </a:solidFill>
              <a:miter lim="800000"/>
            </a:ln>
          </p:spPr>
          <p:txBody>
            <a:bodyPr wrap="none" anchor="ctr">
              <a:prstTxWarp prst="textNoShape">
                <a:avLst/>
              </a:prstTxWarp>
            </a:bodyPr>
            <a:lstStyle/>
            <a:p>
              <a:endParaRPr lang="en-US">
                <a:uFillTx/>
              </a:endParaRPr>
            </a:p>
          </p:txBody>
        </p:sp>
        <p:sp>
          <p:nvSpPr>
            <p:cNvPr id="934918" name="Rectangle 6"/>
            <p:cNvSpPr>
              <a:spLocks noChangeArrowheads="1"/>
            </p:cNvSpPr>
            <p:nvPr/>
          </p:nvSpPr>
          <p:spPr bwMode="auto">
            <a:xfrm>
              <a:off x="4694" y="2458"/>
              <a:ext cx="53" cy="53"/>
            </a:xfrm>
            <a:prstGeom prst="rect">
              <a:avLst/>
            </a:prstGeom>
            <a:solidFill>
              <a:schemeClr val="accent1"/>
            </a:solidFill>
            <a:ln w="19050">
              <a:solidFill>
                <a:schemeClr val="tx1"/>
              </a:solidFill>
              <a:miter lim="800000"/>
            </a:ln>
          </p:spPr>
          <p:txBody>
            <a:bodyPr wrap="none" anchor="ctr">
              <a:prstTxWarp prst="textNoShape">
                <a:avLst/>
              </a:prstTxWarp>
            </a:bodyPr>
            <a:lstStyle/>
            <a:p>
              <a:endParaRPr lang="en-US">
                <a:uFillTx/>
              </a:endParaRPr>
            </a:p>
          </p:txBody>
        </p:sp>
        <p:sp>
          <p:nvSpPr>
            <p:cNvPr id="934919" name="Rectangle 7"/>
            <p:cNvSpPr>
              <a:spLocks noChangeArrowheads="1"/>
            </p:cNvSpPr>
            <p:nvPr/>
          </p:nvSpPr>
          <p:spPr bwMode="auto">
            <a:xfrm>
              <a:off x="4694" y="2634"/>
              <a:ext cx="53" cy="53"/>
            </a:xfrm>
            <a:prstGeom prst="rect">
              <a:avLst/>
            </a:prstGeom>
            <a:solidFill>
              <a:schemeClr val="accent1"/>
            </a:solidFill>
            <a:ln w="19050">
              <a:solidFill>
                <a:schemeClr val="tx1"/>
              </a:solidFill>
              <a:miter lim="800000"/>
            </a:ln>
          </p:spPr>
          <p:txBody>
            <a:bodyPr wrap="none" anchor="ctr">
              <a:prstTxWarp prst="textNoShape">
                <a:avLst/>
              </a:prstTxWarp>
            </a:bodyPr>
            <a:lstStyle/>
            <a:p>
              <a:endParaRPr lang="en-US">
                <a:uFillTx/>
              </a:endParaRPr>
            </a:p>
          </p:txBody>
        </p:sp>
        <p:sp>
          <p:nvSpPr>
            <p:cNvPr id="934920" name="Rectangle 8"/>
            <p:cNvSpPr>
              <a:spLocks noChangeArrowheads="1"/>
            </p:cNvSpPr>
            <p:nvPr/>
          </p:nvSpPr>
          <p:spPr bwMode="auto">
            <a:xfrm>
              <a:off x="4694" y="2810"/>
              <a:ext cx="53" cy="53"/>
            </a:xfrm>
            <a:prstGeom prst="rect">
              <a:avLst/>
            </a:prstGeom>
            <a:solidFill>
              <a:schemeClr val="accent1"/>
            </a:solidFill>
            <a:ln w="19050">
              <a:solidFill>
                <a:schemeClr val="tx1"/>
              </a:solidFill>
              <a:miter lim="800000"/>
            </a:ln>
          </p:spPr>
          <p:txBody>
            <a:bodyPr wrap="none" anchor="ctr">
              <a:prstTxWarp prst="textNoShape">
                <a:avLst/>
              </a:prstTxWarp>
            </a:bodyPr>
            <a:lstStyle/>
            <a:p>
              <a:endParaRPr lang="en-US">
                <a:uFillTx/>
              </a:endParaRPr>
            </a:p>
          </p:txBody>
        </p:sp>
        <p:sp>
          <p:nvSpPr>
            <p:cNvPr id="934921" name="Rectangle 9"/>
            <p:cNvSpPr>
              <a:spLocks noChangeArrowheads="1"/>
            </p:cNvSpPr>
            <p:nvPr/>
          </p:nvSpPr>
          <p:spPr bwMode="auto">
            <a:xfrm>
              <a:off x="4694" y="2986"/>
              <a:ext cx="53" cy="53"/>
            </a:xfrm>
            <a:prstGeom prst="rect">
              <a:avLst/>
            </a:prstGeom>
            <a:solidFill>
              <a:schemeClr val="accent1"/>
            </a:solidFill>
            <a:ln w="19050">
              <a:solidFill>
                <a:schemeClr val="tx1"/>
              </a:solidFill>
              <a:miter lim="800000"/>
            </a:ln>
          </p:spPr>
          <p:txBody>
            <a:bodyPr wrap="none" anchor="ctr">
              <a:prstTxWarp prst="textNoShape">
                <a:avLst/>
              </a:prstTxWarp>
            </a:bodyPr>
            <a:lstStyle/>
            <a:p>
              <a:endParaRPr lang="en-US">
                <a:uFillTx/>
              </a:endParaRPr>
            </a:p>
          </p:txBody>
        </p:sp>
        <p:cxnSp>
          <p:nvCxnSpPr>
            <p:cNvPr id="934922" name="AutoShape 10"/>
            <p:cNvCxnSpPr>
              <a:stCxn id="934916" idx="3"/>
              <a:endCxn id="934919" idx="1"/>
            </p:cNvCxnSpPr>
            <p:nvPr/>
          </p:nvCxnSpPr>
          <p:spPr bwMode="auto">
            <a:xfrm flipV="1">
              <a:off x="4367" y="2661"/>
              <a:ext cx="321" cy="2"/>
            </a:xfrm>
            <a:prstGeom prst="straightConnector1">
              <a:avLst/>
            </a:prstGeom>
            <a:noFill/>
            <a:ln w="19050">
              <a:solidFill>
                <a:schemeClr val="tx1"/>
              </a:solidFill>
              <a:round/>
              <a:tailEnd type="triangle" w="med" len="med"/>
            </a:ln>
          </p:spPr>
        </p:cxnSp>
        <p:cxnSp>
          <p:nvCxnSpPr>
            <p:cNvPr id="934923" name="AutoShape 11"/>
            <p:cNvCxnSpPr>
              <a:stCxn id="934916" idx="3"/>
              <a:endCxn id="934917" idx="1"/>
            </p:cNvCxnSpPr>
            <p:nvPr/>
          </p:nvCxnSpPr>
          <p:spPr bwMode="auto">
            <a:xfrm flipV="1">
              <a:off x="4367" y="2310"/>
              <a:ext cx="321" cy="353"/>
            </a:xfrm>
            <a:prstGeom prst="straightConnector1">
              <a:avLst/>
            </a:prstGeom>
            <a:noFill/>
            <a:ln w="19050">
              <a:solidFill>
                <a:schemeClr val="tx1"/>
              </a:solidFill>
              <a:round/>
              <a:tailEnd type="triangle" w="med" len="med"/>
            </a:ln>
          </p:spPr>
        </p:cxnSp>
        <p:cxnSp>
          <p:nvCxnSpPr>
            <p:cNvPr id="934924" name="AutoShape 12"/>
            <p:cNvCxnSpPr>
              <a:stCxn id="934916" idx="3"/>
              <a:endCxn id="934918" idx="1"/>
            </p:cNvCxnSpPr>
            <p:nvPr/>
          </p:nvCxnSpPr>
          <p:spPr bwMode="auto">
            <a:xfrm flipV="1">
              <a:off x="4367" y="2485"/>
              <a:ext cx="321" cy="178"/>
            </a:xfrm>
            <a:prstGeom prst="straightConnector1">
              <a:avLst/>
            </a:prstGeom>
            <a:noFill/>
            <a:ln w="19050">
              <a:solidFill>
                <a:schemeClr val="tx1"/>
              </a:solidFill>
              <a:round/>
              <a:tailEnd type="triangle" w="med" len="med"/>
            </a:ln>
          </p:spPr>
        </p:cxnSp>
        <p:cxnSp>
          <p:nvCxnSpPr>
            <p:cNvPr id="934925" name="AutoShape 13"/>
            <p:cNvCxnSpPr>
              <a:stCxn id="934916" idx="3"/>
              <a:endCxn id="934920" idx="1"/>
            </p:cNvCxnSpPr>
            <p:nvPr/>
          </p:nvCxnSpPr>
          <p:spPr bwMode="auto">
            <a:xfrm>
              <a:off x="4367" y="2663"/>
              <a:ext cx="321" cy="174"/>
            </a:xfrm>
            <a:prstGeom prst="straightConnector1">
              <a:avLst/>
            </a:prstGeom>
            <a:noFill/>
            <a:ln w="19050">
              <a:solidFill>
                <a:schemeClr val="tx1"/>
              </a:solidFill>
              <a:round/>
              <a:tailEnd type="triangle" w="med" len="med"/>
            </a:ln>
          </p:spPr>
        </p:cxnSp>
        <p:cxnSp>
          <p:nvCxnSpPr>
            <p:cNvPr id="934926" name="AutoShape 14"/>
            <p:cNvCxnSpPr>
              <a:stCxn id="934916" idx="3"/>
              <a:endCxn id="934921" idx="1"/>
            </p:cNvCxnSpPr>
            <p:nvPr/>
          </p:nvCxnSpPr>
          <p:spPr bwMode="auto">
            <a:xfrm>
              <a:off x="4367" y="2663"/>
              <a:ext cx="321" cy="350"/>
            </a:xfrm>
            <a:prstGeom prst="straightConnector1">
              <a:avLst/>
            </a:prstGeom>
            <a:noFill/>
            <a:ln w="19050">
              <a:solidFill>
                <a:schemeClr val="tx1"/>
              </a:solidFill>
              <a:round/>
              <a:tailEnd type="triangle" w="med" len="med"/>
            </a:ln>
          </p:spPr>
        </p:cxnSp>
      </p:grpSp>
      <p:grpSp>
        <p:nvGrpSpPr>
          <p:cNvPr id="934945" name="Group 33"/>
          <p:cNvGrpSpPr/>
          <p:nvPr/>
        </p:nvGrpSpPr>
        <p:grpSpPr>
          <a:xfrm>
            <a:off x="5978063" y="4887120"/>
            <a:ext cx="712788" cy="1201737"/>
            <a:chOff x="3654" y="3313"/>
            <a:chExt cx="449" cy="757"/>
          </a:xfrm>
        </p:grpSpPr>
        <p:sp>
          <p:nvSpPr>
            <p:cNvPr id="934929" name="Rectangle 17"/>
            <p:cNvSpPr>
              <a:spLocks noChangeArrowheads="1"/>
            </p:cNvSpPr>
            <p:nvPr/>
          </p:nvSpPr>
          <p:spPr bwMode="auto">
            <a:xfrm>
              <a:off x="4050" y="3313"/>
              <a:ext cx="53" cy="53"/>
            </a:xfrm>
            <a:prstGeom prst="rect">
              <a:avLst/>
            </a:prstGeom>
            <a:solidFill>
              <a:schemeClr val="accent1"/>
            </a:solidFill>
            <a:ln w="19050">
              <a:solidFill>
                <a:schemeClr val="tx1"/>
              </a:solidFill>
              <a:miter lim="800000"/>
            </a:ln>
          </p:spPr>
          <p:txBody>
            <a:bodyPr wrap="none" anchor="ctr">
              <a:prstTxWarp prst="textNoShape">
                <a:avLst/>
              </a:prstTxWarp>
            </a:bodyPr>
            <a:lstStyle/>
            <a:p>
              <a:endParaRPr lang="en-US">
                <a:uFillTx/>
              </a:endParaRPr>
            </a:p>
          </p:txBody>
        </p:sp>
        <p:sp>
          <p:nvSpPr>
            <p:cNvPr id="934930" name="Rectangle 18"/>
            <p:cNvSpPr>
              <a:spLocks noChangeArrowheads="1"/>
            </p:cNvSpPr>
            <p:nvPr/>
          </p:nvSpPr>
          <p:spPr bwMode="auto">
            <a:xfrm>
              <a:off x="4050" y="3488"/>
              <a:ext cx="53" cy="53"/>
            </a:xfrm>
            <a:prstGeom prst="rect">
              <a:avLst/>
            </a:prstGeom>
            <a:solidFill>
              <a:schemeClr val="accent1"/>
            </a:solidFill>
            <a:ln w="19050">
              <a:solidFill>
                <a:schemeClr val="tx1"/>
              </a:solidFill>
              <a:miter lim="800000"/>
            </a:ln>
          </p:spPr>
          <p:txBody>
            <a:bodyPr wrap="none" anchor="ctr">
              <a:prstTxWarp prst="textNoShape">
                <a:avLst/>
              </a:prstTxWarp>
            </a:bodyPr>
            <a:lstStyle/>
            <a:p>
              <a:endParaRPr lang="en-US">
                <a:uFillTx/>
              </a:endParaRPr>
            </a:p>
          </p:txBody>
        </p:sp>
        <p:sp>
          <p:nvSpPr>
            <p:cNvPr id="934931" name="Rectangle 19"/>
            <p:cNvSpPr>
              <a:spLocks noChangeArrowheads="1"/>
            </p:cNvSpPr>
            <p:nvPr/>
          </p:nvSpPr>
          <p:spPr bwMode="auto">
            <a:xfrm>
              <a:off x="4050" y="3664"/>
              <a:ext cx="53" cy="53"/>
            </a:xfrm>
            <a:prstGeom prst="rect">
              <a:avLst/>
            </a:prstGeom>
            <a:solidFill>
              <a:schemeClr val="accent1"/>
            </a:solidFill>
            <a:ln w="19050">
              <a:solidFill>
                <a:schemeClr val="tx1"/>
              </a:solidFill>
              <a:miter lim="800000"/>
            </a:ln>
          </p:spPr>
          <p:txBody>
            <a:bodyPr wrap="none" anchor="ctr">
              <a:prstTxWarp prst="textNoShape">
                <a:avLst/>
              </a:prstTxWarp>
            </a:bodyPr>
            <a:lstStyle/>
            <a:p>
              <a:endParaRPr lang="en-US">
                <a:uFillTx/>
              </a:endParaRPr>
            </a:p>
          </p:txBody>
        </p:sp>
        <p:sp>
          <p:nvSpPr>
            <p:cNvPr id="934932" name="Rectangle 20"/>
            <p:cNvSpPr>
              <a:spLocks noChangeArrowheads="1"/>
            </p:cNvSpPr>
            <p:nvPr/>
          </p:nvSpPr>
          <p:spPr bwMode="auto">
            <a:xfrm>
              <a:off x="4050" y="3840"/>
              <a:ext cx="53" cy="53"/>
            </a:xfrm>
            <a:prstGeom prst="rect">
              <a:avLst/>
            </a:prstGeom>
            <a:solidFill>
              <a:schemeClr val="accent1"/>
            </a:solidFill>
            <a:ln w="19050">
              <a:solidFill>
                <a:schemeClr val="tx1"/>
              </a:solidFill>
              <a:miter lim="800000"/>
            </a:ln>
          </p:spPr>
          <p:txBody>
            <a:bodyPr wrap="none" anchor="ctr">
              <a:prstTxWarp prst="textNoShape">
                <a:avLst/>
              </a:prstTxWarp>
            </a:bodyPr>
            <a:lstStyle/>
            <a:p>
              <a:endParaRPr lang="en-US">
                <a:uFillTx/>
              </a:endParaRPr>
            </a:p>
          </p:txBody>
        </p:sp>
        <p:sp>
          <p:nvSpPr>
            <p:cNvPr id="934933" name="Rectangle 21"/>
            <p:cNvSpPr>
              <a:spLocks noChangeArrowheads="1"/>
            </p:cNvSpPr>
            <p:nvPr/>
          </p:nvSpPr>
          <p:spPr bwMode="auto">
            <a:xfrm>
              <a:off x="4050" y="4016"/>
              <a:ext cx="53" cy="53"/>
            </a:xfrm>
            <a:prstGeom prst="rect">
              <a:avLst/>
            </a:prstGeom>
            <a:solidFill>
              <a:schemeClr val="accent1"/>
            </a:solidFill>
            <a:ln w="19050">
              <a:solidFill>
                <a:schemeClr val="tx1"/>
              </a:solidFill>
              <a:miter lim="800000"/>
            </a:ln>
          </p:spPr>
          <p:txBody>
            <a:bodyPr wrap="none" anchor="ctr">
              <a:prstTxWarp prst="textNoShape">
                <a:avLst/>
              </a:prstTxWarp>
            </a:bodyPr>
            <a:lstStyle/>
            <a:p>
              <a:endParaRPr lang="en-US">
                <a:uFillTx/>
              </a:endParaRPr>
            </a:p>
          </p:txBody>
        </p:sp>
        <p:cxnSp>
          <p:nvCxnSpPr>
            <p:cNvPr id="934934" name="AutoShape 22"/>
            <p:cNvCxnSpPr>
              <a:endCxn id="934931" idx="1"/>
            </p:cNvCxnSpPr>
            <p:nvPr/>
          </p:nvCxnSpPr>
          <p:spPr bwMode="auto">
            <a:xfrm flipV="1">
              <a:off x="3723" y="3691"/>
              <a:ext cx="321" cy="2"/>
            </a:xfrm>
            <a:prstGeom prst="straightConnector1">
              <a:avLst/>
            </a:prstGeom>
            <a:noFill/>
            <a:ln w="19050">
              <a:solidFill>
                <a:schemeClr val="tx1"/>
              </a:solidFill>
              <a:round/>
              <a:tailEnd type="triangle" w="med" len="med"/>
            </a:ln>
          </p:spPr>
        </p:cxnSp>
        <p:cxnSp>
          <p:nvCxnSpPr>
            <p:cNvPr id="934935" name="AutoShape 23"/>
            <p:cNvCxnSpPr>
              <a:stCxn id="934939" idx="3"/>
              <a:endCxn id="934929" idx="1"/>
            </p:cNvCxnSpPr>
            <p:nvPr/>
          </p:nvCxnSpPr>
          <p:spPr bwMode="auto">
            <a:xfrm flipV="1">
              <a:off x="3713" y="3340"/>
              <a:ext cx="331" cy="1"/>
            </a:xfrm>
            <a:prstGeom prst="straightConnector1">
              <a:avLst/>
            </a:prstGeom>
            <a:noFill/>
            <a:ln w="19050">
              <a:solidFill>
                <a:schemeClr val="tx1"/>
              </a:solidFill>
              <a:round/>
              <a:tailEnd type="triangle" w="med" len="med"/>
            </a:ln>
          </p:spPr>
        </p:cxnSp>
        <p:cxnSp>
          <p:nvCxnSpPr>
            <p:cNvPr id="934936" name="AutoShape 24"/>
            <p:cNvCxnSpPr>
              <a:stCxn id="934940" idx="3"/>
              <a:endCxn id="934930" idx="1"/>
            </p:cNvCxnSpPr>
            <p:nvPr/>
          </p:nvCxnSpPr>
          <p:spPr bwMode="auto">
            <a:xfrm flipV="1">
              <a:off x="3713" y="3515"/>
              <a:ext cx="331" cy="1"/>
            </a:xfrm>
            <a:prstGeom prst="straightConnector1">
              <a:avLst/>
            </a:prstGeom>
            <a:noFill/>
            <a:ln w="19050">
              <a:solidFill>
                <a:schemeClr val="tx1"/>
              </a:solidFill>
              <a:round/>
              <a:tailEnd type="triangle" w="med" len="med"/>
            </a:ln>
          </p:spPr>
        </p:cxnSp>
        <p:cxnSp>
          <p:nvCxnSpPr>
            <p:cNvPr id="934937" name="AutoShape 25"/>
            <p:cNvCxnSpPr>
              <a:stCxn id="934942" idx="3"/>
              <a:endCxn id="934932" idx="1"/>
            </p:cNvCxnSpPr>
            <p:nvPr/>
          </p:nvCxnSpPr>
          <p:spPr bwMode="auto">
            <a:xfrm flipV="1">
              <a:off x="3713" y="3867"/>
              <a:ext cx="331" cy="1"/>
            </a:xfrm>
            <a:prstGeom prst="straightConnector1">
              <a:avLst/>
            </a:prstGeom>
            <a:noFill/>
            <a:ln w="19050">
              <a:solidFill>
                <a:schemeClr val="tx1"/>
              </a:solidFill>
              <a:round/>
              <a:tailEnd type="triangle" w="med" len="med"/>
            </a:ln>
          </p:spPr>
        </p:cxnSp>
        <p:cxnSp>
          <p:nvCxnSpPr>
            <p:cNvPr id="934938" name="AutoShape 26"/>
            <p:cNvCxnSpPr>
              <a:stCxn id="934943" idx="3"/>
              <a:endCxn id="934933" idx="1"/>
            </p:cNvCxnSpPr>
            <p:nvPr/>
          </p:nvCxnSpPr>
          <p:spPr bwMode="auto">
            <a:xfrm flipV="1">
              <a:off x="3713" y="4043"/>
              <a:ext cx="331" cy="1"/>
            </a:xfrm>
            <a:prstGeom prst="straightConnector1">
              <a:avLst/>
            </a:prstGeom>
            <a:noFill/>
            <a:ln w="19050">
              <a:solidFill>
                <a:schemeClr val="tx1"/>
              </a:solidFill>
              <a:round/>
              <a:tailEnd type="triangle" w="med" len="med"/>
            </a:ln>
          </p:spPr>
        </p:cxnSp>
        <p:sp>
          <p:nvSpPr>
            <p:cNvPr id="934939" name="Rectangle 27"/>
            <p:cNvSpPr>
              <a:spLocks noChangeArrowheads="1"/>
            </p:cNvSpPr>
            <p:nvPr/>
          </p:nvSpPr>
          <p:spPr bwMode="auto">
            <a:xfrm>
              <a:off x="3654" y="3314"/>
              <a:ext cx="53" cy="53"/>
            </a:xfrm>
            <a:prstGeom prst="rect">
              <a:avLst/>
            </a:prstGeom>
            <a:solidFill>
              <a:schemeClr val="accent2"/>
            </a:solidFill>
            <a:ln w="19050">
              <a:solidFill>
                <a:schemeClr val="tx1"/>
              </a:solidFill>
              <a:miter lim="800000"/>
            </a:ln>
          </p:spPr>
          <p:txBody>
            <a:bodyPr wrap="none" anchor="ctr">
              <a:prstTxWarp prst="textNoShape">
                <a:avLst/>
              </a:prstTxWarp>
            </a:bodyPr>
            <a:lstStyle/>
            <a:p>
              <a:endParaRPr lang="en-US">
                <a:uFillTx/>
              </a:endParaRPr>
            </a:p>
          </p:txBody>
        </p:sp>
        <p:sp>
          <p:nvSpPr>
            <p:cNvPr id="934940" name="Rectangle 28"/>
            <p:cNvSpPr>
              <a:spLocks noChangeArrowheads="1"/>
            </p:cNvSpPr>
            <p:nvPr/>
          </p:nvSpPr>
          <p:spPr bwMode="auto">
            <a:xfrm>
              <a:off x="3654" y="3489"/>
              <a:ext cx="53" cy="53"/>
            </a:xfrm>
            <a:prstGeom prst="rect">
              <a:avLst/>
            </a:prstGeom>
            <a:solidFill>
              <a:schemeClr val="accent2"/>
            </a:solidFill>
            <a:ln w="19050">
              <a:solidFill>
                <a:schemeClr val="tx1"/>
              </a:solidFill>
              <a:miter lim="800000"/>
            </a:ln>
          </p:spPr>
          <p:txBody>
            <a:bodyPr wrap="none" anchor="ctr">
              <a:prstTxWarp prst="textNoShape">
                <a:avLst/>
              </a:prstTxWarp>
            </a:bodyPr>
            <a:lstStyle/>
            <a:p>
              <a:endParaRPr lang="en-US">
                <a:uFillTx/>
              </a:endParaRPr>
            </a:p>
          </p:txBody>
        </p:sp>
        <p:sp>
          <p:nvSpPr>
            <p:cNvPr id="934941" name="Rectangle 29"/>
            <p:cNvSpPr>
              <a:spLocks noChangeArrowheads="1"/>
            </p:cNvSpPr>
            <p:nvPr/>
          </p:nvSpPr>
          <p:spPr bwMode="auto">
            <a:xfrm>
              <a:off x="3654" y="3665"/>
              <a:ext cx="53" cy="53"/>
            </a:xfrm>
            <a:prstGeom prst="rect">
              <a:avLst/>
            </a:prstGeom>
            <a:solidFill>
              <a:schemeClr val="accent2"/>
            </a:solidFill>
            <a:ln w="19050">
              <a:solidFill>
                <a:schemeClr val="tx1"/>
              </a:solidFill>
              <a:miter lim="800000"/>
            </a:ln>
          </p:spPr>
          <p:txBody>
            <a:bodyPr wrap="none" anchor="ctr">
              <a:prstTxWarp prst="textNoShape">
                <a:avLst/>
              </a:prstTxWarp>
            </a:bodyPr>
            <a:lstStyle/>
            <a:p>
              <a:endParaRPr lang="en-US">
                <a:uFillTx/>
              </a:endParaRPr>
            </a:p>
          </p:txBody>
        </p:sp>
        <p:sp>
          <p:nvSpPr>
            <p:cNvPr id="934942" name="Rectangle 30"/>
            <p:cNvSpPr>
              <a:spLocks noChangeArrowheads="1"/>
            </p:cNvSpPr>
            <p:nvPr/>
          </p:nvSpPr>
          <p:spPr bwMode="auto">
            <a:xfrm>
              <a:off x="3654" y="3841"/>
              <a:ext cx="53" cy="53"/>
            </a:xfrm>
            <a:prstGeom prst="rect">
              <a:avLst/>
            </a:prstGeom>
            <a:solidFill>
              <a:schemeClr val="accent2"/>
            </a:solidFill>
            <a:ln w="19050">
              <a:solidFill>
                <a:schemeClr val="tx1"/>
              </a:solidFill>
              <a:miter lim="800000"/>
            </a:ln>
          </p:spPr>
          <p:txBody>
            <a:bodyPr wrap="none" anchor="ctr">
              <a:prstTxWarp prst="textNoShape">
                <a:avLst/>
              </a:prstTxWarp>
            </a:bodyPr>
            <a:lstStyle/>
            <a:p>
              <a:endParaRPr lang="en-US">
                <a:uFillTx/>
              </a:endParaRPr>
            </a:p>
          </p:txBody>
        </p:sp>
        <p:sp>
          <p:nvSpPr>
            <p:cNvPr id="934943" name="Rectangle 31"/>
            <p:cNvSpPr>
              <a:spLocks noChangeArrowheads="1"/>
            </p:cNvSpPr>
            <p:nvPr/>
          </p:nvSpPr>
          <p:spPr bwMode="auto">
            <a:xfrm>
              <a:off x="3654" y="4017"/>
              <a:ext cx="53" cy="53"/>
            </a:xfrm>
            <a:prstGeom prst="rect">
              <a:avLst/>
            </a:prstGeom>
            <a:solidFill>
              <a:schemeClr val="accent2"/>
            </a:solidFill>
            <a:ln w="19050">
              <a:solidFill>
                <a:schemeClr val="tx1"/>
              </a:solidFill>
              <a:miter lim="800000"/>
            </a:ln>
          </p:spPr>
          <p:txBody>
            <a:bodyPr wrap="none" anchor="ctr">
              <a:prstTxWarp prst="textNoShape">
                <a:avLst/>
              </a:prstTxWarp>
            </a:bodyPr>
            <a:lstStyle/>
            <a:p>
              <a:endParaRPr lang="en-US">
                <a:uFillTx/>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9349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s561">
  <a:themeElements>
    <a:clrScheme name="Custom 3">
      <a:dk1>
        <a:srgbClr val="000000"/>
      </a:dk1>
      <a:lt1>
        <a:srgbClr val="FFFFFF"/>
      </a:lt1>
      <a:dk2>
        <a:srgbClr val="D1282E"/>
      </a:dk2>
      <a:lt2>
        <a:srgbClr val="C8C8B1"/>
      </a:lt2>
      <a:accent1>
        <a:srgbClr val="7A7A7A"/>
      </a:accent1>
      <a:accent2>
        <a:srgbClr val="0023AB"/>
      </a:accent2>
      <a:accent3>
        <a:srgbClr val="526DB0"/>
      </a:accent3>
      <a:accent4>
        <a:srgbClr val="989AAC"/>
      </a:accent4>
      <a:accent5>
        <a:srgbClr val="DC5924"/>
      </a:accent5>
      <a:accent6>
        <a:srgbClr val="B4B392"/>
      </a:accent6>
      <a:hlink>
        <a:srgbClr val="0023AB"/>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1_AI Spring 2015">
  <a:themeElements>
    <a:clrScheme name="Custom 3">
      <a:dk1>
        <a:srgbClr val="000000"/>
      </a:dk1>
      <a:lt1>
        <a:srgbClr val="FFFFFF"/>
      </a:lt1>
      <a:dk2>
        <a:srgbClr val="D1282E"/>
      </a:dk2>
      <a:lt2>
        <a:srgbClr val="C8C8B1"/>
      </a:lt2>
      <a:accent1>
        <a:srgbClr val="7A7A7A"/>
      </a:accent1>
      <a:accent2>
        <a:srgbClr val="0023AB"/>
      </a:accent2>
      <a:accent3>
        <a:srgbClr val="526DB0"/>
      </a:accent3>
      <a:accent4>
        <a:srgbClr val="989AAC"/>
      </a:accent4>
      <a:accent5>
        <a:srgbClr val="DC5924"/>
      </a:accent5>
      <a:accent6>
        <a:srgbClr val="B4B392"/>
      </a:accent6>
      <a:hlink>
        <a:srgbClr val="0023AB"/>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a:lst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14A10AA8828C24FA9878178CBCC03B5" ma:contentTypeVersion="2" ma:contentTypeDescription="Create a new document." ma:contentTypeScope="" ma:versionID="7631e1d29a60df82c7f1cc6801ced011">
  <xsd:schema xmlns:xsd="http://www.w3.org/2001/XMLSchema" xmlns:xs="http://www.w3.org/2001/XMLSchema" xmlns:p="http://schemas.microsoft.com/office/2006/metadata/properties" xmlns:ns3="c61f80f0-d072-4069-92ca-a028e99a673e" targetNamespace="http://schemas.microsoft.com/office/2006/metadata/properties" ma:root="true" ma:fieldsID="5aca8e9b09917d9b36b55fce769f2b75" ns3:_="">
    <xsd:import namespace="c61f80f0-d072-4069-92ca-a028e99a673e"/>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61f80f0-d072-4069-92ca-a028e99a673e"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BAD8D57-EB6B-46B7-B030-BE57D47BB82D}">
  <ds:schemaRefs>
    <ds:schemaRef ds:uri="http://schemas.microsoft.com/office/2006/metadata/properties"/>
    <ds:schemaRef ds:uri="http://www.w3.org/2000/xmlns/"/>
  </ds:schemaRefs>
</ds:datastoreItem>
</file>

<file path=customXml/itemProps2.xml><?xml version="1.0" encoding="utf-8"?>
<ds:datastoreItem xmlns:ds="http://schemas.openxmlformats.org/officeDocument/2006/customXml" ds:itemID="{AC7E8063-9DF0-4AC0-8D18-BF9F66C1E8B7}">
  <ds:schemaRefs>
    <ds:schemaRef ds:uri="http://schemas.microsoft.com/office/2006/metadata/contentType"/>
    <ds:schemaRef ds:uri="http://schemas.microsoft.com/office/2006/metadata/properties/metaAttributes"/>
    <ds:schemaRef ds:uri="http://www.w3.org/2000/xmlns/"/>
    <ds:schemaRef ds:uri="http://www.w3.org/2001/XMLSchema"/>
    <ds:schemaRef ds:uri="c61f80f0-d072-4069-92ca-a028e99a673e"/>
  </ds:schemaRefs>
</ds:datastoreItem>
</file>

<file path=customXml/itemProps3.xml><?xml version="1.0" encoding="utf-8"?>
<ds:datastoreItem xmlns:ds="http://schemas.openxmlformats.org/officeDocument/2006/customXml" ds:itemID="{8DE424D9-5509-4069-9169-CD41F9330CD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cs561.thmx</Template>
  <TotalTime>10842</TotalTime>
  <Words>1752</Words>
  <Application>Microsoft Office PowerPoint</Application>
  <PresentationFormat>On-screen Show (4:3)</PresentationFormat>
  <Paragraphs>334</Paragraphs>
  <Slides>24</Slides>
  <Notes>17</Notes>
  <HiddenSlides>0</HiddenSlides>
  <MMClips>0</MMClips>
  <ScaleCrop>false</ScaleCrop>
  <HeadingPairs>
    <vt:vector size="4" baseType="variant">
      <vt:variant>
        <vt:lpstr>Theme</vt:lpstr>
      </vt:variant>
      <vt:variant>
        <vt:i4>2</vt:i4>
      </vt:variant>
      <vt:variant>
        <vt:lpstr>Slide Titles</vt:lpstr>
      </vt:variant>
      <vt:variant>
        <vt:i4>24</vt:i4>
      </vt:variant>
    </vt:vector>
  </HeadingPairs>
  <TitlesOfParts>
    <vt:vector size="26" baseType="lpstr">
      <vt:lpstr>cs561</vt:lpstr>
      <vt:lpstr>1_AI Spring 2015</vt:lpstr>
      <vt:lpstr>CSCI561 Fall 2017 Week 7 Discussion</vt:lpstr>
      <vt:lpstr>First-order logic</vt:lpstr>
      <vt:lpstr>Example Domain:  Arithmetic on Natural Numbers</vt:lpstr>
      <vt:lpstr>Syntax of FOL: Basic Elements</vt:lpstr>
      <vt:lpstr>Terms</vt:lpstr>
      <vt:lpstr>Atomic Sentences</vt:lpstr>
      <vt:lpstr>Universal Quantification</vt:lpstr>
      <vt:lpstr>Existential Quantification</vt:lpstr>
      <vt:lpstr>Quantifier Nesting</vt:lpstr>
      <vt:lpstr>Relationships Between Quantifiers</vt:lpstr>
      <vt:lpstr>Exercise 8.24</vt:lpstr>
      <vt:lpstr>PowerPoint Presentation</vt:lpstr>
      <vt:lpstr>Exercise 8.24</vt:lpstr>
      <vt:lpstr>Exercise 8.24</vt:lpstr>
      <vt:lpstr>Type Hierarchies</vt:lpstr>
      <vt:lpstr>Inheritance</vt:lpstr>
      <vt:lpstr>Physical Composition</vt:lpstr>
      <vt:lpstr>Knowledge Sharing effort</vt:lpstr>
      <vt:lpstr>Impediments to sharing</vt:lpstr>
      <vt:lpstr>KNOWLEDGE SHARING: 4 EFFORTS</vt:lpstr>
      <vt:lpstr>KNOWLEDGE SHARING: 4 EFFORTS</vt:lpstr>
      <vt:lpstr>Vision</vt:lpstr>
      <vt:lpstr>What you should know</vt:lpstr>
      <vt:lpstr>Want More?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Week1 CSCI561 Discussion</dc:title>
  <dc:creator>Sheila Tejada</dc:creator>
  <cp:lastModifiedBy>Sheila Tejada</cp:lastModifiedBy>
  <cp:revision>168</cp:revision>
  <dcterms:created xsi:type="dcterms:W3CDTF">2014-08-23T20:52:29Z</dcterms:created>
  <dcterms:modified xsi:type="dcterms:W3CDTF">2017-10-03T21:48:49Z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0x010100414A10AA8828C24FA9878178CBCC03B5</vt:lpwstr>
  </property>
  <property fmtid="{D5CDD505-2E9C-101B-9397-08002B2CF9AE}" pid="3" name="IsMyDocuments">
    <vt:bool>true</vt:bool>
  </property>
</Properties>
</file>