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  <p:sldMasterId id="2147483723" r:id="rId5"/>
  </p:sldMasterIdLst>
  <p:notesMasterIdLst>
    <p:notesMasterId r:id="rId19"/>
  </p:notesMasterIdLst>
  <p:sldIdLst>
    <p:sldId id="359" r:id="rId6"/>
    <p:sldId id="366" r:id="rId7"/>
    <p:sldId id="364" r:id="rId8"/>
    <p:sldId id="365" r:id="rId9"/>
    <p:sldId id="358" r:id="rId10"/>
    <p:sldId id="367" r:id="rId11"/>
    <p:sldId id="377" r:id="rId12"/>
    <p:sldId id="361" r:id="rId13"/>
    <p:sldId id="362" r:id="rId14"/>
    <p:sldId id="374" r:id="rId15"/>
    <p:sldId id="363" r:id="rId16"/>
    <p:sldId id="378" r:id="rId17"/>
    <p:sldId id="357" r:id="rId18"/>
  </p:sldIdLst>
  <p:sldSz cx="9144000" cy="6858000" type="screen4x3"/>
  <p:notesSz cx="6858000" cy="9144000"/>
  <p:defaultTextStyle>
    <a:defPPr>
      <a:defRPr lang="en-US">
        <a:uFillTx/>
      </a:defRPr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4" autoAdjust="0"/>
    <p:restoredTop sz="89964" autoAdjust="0"/>
  </p:normalViewPr>
  <p:slideViewPr>
    <p:cSldViewPr snapToGrid="0" snapToObjects="1">
      <p:cViewPr varScale="1">
        <p:scale>
          <a:sx n="83" d="100"/>
          <a:sy n="83" d="100"/>
        </p:scale>
        <p:origin x="75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-210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61684C41-F1E4-1746-B9EE-6EB23FB69C2C}" type="datetimeFigureOut">
              <a:rPr lang="en-US" smtClean="0">
                <a:uFillTx/>
              </a:rPr>
              <a:t>10/18/17</a:t>
            </a:fld>
            <a:endParaRPr 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68B24AD3-3069-BE4F-BC9C-D220061702B3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7301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>
                <a:uFillTx/>
              </a:rPr>
              <a:t>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7574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30749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>
                <a:uFillTx/>
              </a:rPr>
              <a:t>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67253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>
                <a:uFillTx/>
              </a:rPr>
              <a:t>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97304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>
                <a:uFillTx/>
              </a:rPr>
              <a:t>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95914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B0CA5B-6517-0743-BFEF-2D81B4ED4719}" type="slidenum">
              <a:rPr lang="en-US"/>
              <a:pPr/>
              <a:t>6</a:t>
            </a:fld>
            <a:endParaRPr lang="en-US"/>
          </a:p>
        </p:txBody>
      </p:sp>
      <p:sp>
        <p:nvSpPr>
          <p:cNvPr id="140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94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6D62C2-3370-B940-B738-39F5509977D2}" type="slidenum">
              <a:rPr lang="en-US"/>
              <a:pPr/>
              <a:t>7</a:t>
            </a:fld>
            <a:endParaRPr lang="en-US"/>
          </a:p>
        </p:txBody>
      </p:sp>
      <p:sp>
        <p:nvSpPr>
          <p:cNvPr id="1321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722" tIns="44861" rIns="89722" bIns="4486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7233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>
                <a:uFillTx/>
              </a:rPr>
              <a:t>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1290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>
                <a:uFillTx/>
              </a:rPr>
              <a:t>13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65607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October 18,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54ED01-E2A0-4C1E-8E21-014B99041579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10/18/17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C228-650C-5443-AF07-AD394F0FD572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10/18/17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D8AD-7274-E34F-83E9-BD647F63C74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757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78800" cy="47625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2120D2-3948-4F8F-BE5D-E7E7D97880B2}" type="datetime4">
              <a:rPr lang="en-US" smtClean="0"/>
              <a:pPr/>
              <a:t>October 18, 2017</a:t>
            </a:fld>
            <a:endParaRPr lang="en-US" dirty="0" err="1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uFillTx/>
              </a:rPr>
              <a:t>CSCI561 FALL 2014 Discussion  </a:t>
            </a:r>
            <a:endParaRPr lang="en-US" dirty="0">
              <a:uFillTx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0FE452-C703-584A-BEE3-46230073E6B1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757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25FC387-D6ED-8F40-826E-ED0E74977C7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99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695E-CF49-844C-908C-762332DE5207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137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none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70B9C-C57A-3D4C-A52F-B9A7773FFEFE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039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6ADA-231C-2F4E-9AF9-D7EAFFA7E302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89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8C61-63B8-9343-8A74-941ED303D62D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68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10/18/17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8E83-1B78-5545-806D-587471DC150E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361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24EC-1F17-4A4F-B36C-388417E6C1F2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9760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B90F-881D-8344-A850-3DEAE14EA74D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79990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3C1ECC-FBA0-9A4B-A4FA-F0062402B84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1737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0F18-5A12-5C4B-BF6F-8FCDBAC1629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1300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3DA3-7DD5-E94E-9F4F-2E9AF0C8182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219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4942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78800" cy="47625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0DF0C5-07C2-9C40-92E3-D1200EA5F8A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096645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0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none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>
                <a:uFillTx/>
              </a:rPr>
              <a:pPr/>
              <a:t>10/18/17</a:t>
            </a:fld>
            <a:endParaRPr lang="en-US">
              <a:uFillTx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E63A33-8271-4DD0-9C48-789913D7C115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10/18/17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B6B3-B3F2-794E-9B60-14E896EAF3B8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10/18/17</a:t>
            </a:fld>
            <a:endParaRPr 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F6DD-179E-DC4B-8B1C-27FA5FCA25A1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10/18/17</a:t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31AB-598E-8442-AB54-6D4D86C0F604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10/18/17</a:t>
            </a:fld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6CDD-3BFB-4F4C-AD12-21A48E6304AF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10/18/17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10/18/17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9E5E15B-D66F-FA45-881E-55A052CF3A21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5047"/>
            <a:ext cx="7754368" cy="722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42120D2-3948-4F8F-BE5D-E7E7D97880B2}" type="datetime4">
              <a:rPr lang="en-US" smtClean="0"/>
              <a:pPr/>
              <a:t>October 18, 2017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>
                <a:uFillTx/>
              </a:rPr>
              <a:t>CSCI561 FALL 2014 Discussion  </a:t>
            </a:r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560FE452-C703-584A-BEE3-46230073E6B1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0" i="0" kern="1200" cap="none" spc="-60" baseline="0">
          <a:solidFill>
            <a:schemeClr val="tx2"/>
          </a:solidFill>
          <a:effectLst/>
          <a:latin typeface="Arial Black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50DF0C5-07C2-9C40-92E3-D1200EA5F8A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92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kern="1200" cap="none" spc="-60" baseline="0">
          <a:solidFill>
            <a:schemeClr val="tx2"/>
          </a:solidFill>
          <a:effectLst/>
          <a:latin typeface="Arial Black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tejada@usc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nwang@ict.usc.edu" TargetMode="External"/><Relationship Id="rId4" Type="http://schemas.openxmlformats.org/officeDocument/2006/relationships/hyperlink" Target="mailto:shen@isi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tiff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tiff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tiff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1400" y="1212604"/>
            <a:ext cx="8137313" cy="1204306"/>
          </a:xfrm>
        </p:spPr>
        <p:txBody>
          <a:bodyPr/>
          <a:lstStyle/>
          <a:p>
            <a:r>
              <a:rPr lang="en-US" sz="4800" dirty="0">
                <a:uFillTx/>
              </a:rPr>
              <a:t>CSCI561 Fall 2017</a:t>
            </a:r>
            <a:br>
              <a:rPr lang="en-US" sz="4800" dirty="0">
                <a:uFillTx/>
              </a:rPr>
            </a:br>
            <a:r>
              <a:rPr lang="en-US" sz="4800" dirty="0">
                <a:uFillTx/>
              </a:rPr>
              <a:t>Week 9 Discussion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41400" y="4189271"/>
            <a:ext cx="7300075" cy="19334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4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Prof Sheila Tejada </a:t>
            </a:r>
            <a:r>
              <a:rPr lang="en-US" dirty="0">
                <a:hlinkClick r:id="rId3"/>
              </a:rPr>
              <a:t>stejada@usc.edu</a:t>
            </a:r>
            <a:endParaRPr lang="en-US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r>
              <a:rPr lang="en-US" dirty="0"/>
              <a:t>Prof Wei-min </a:t>
            </a:r>
            <a:r>
              <a:rPr lang="en-US" dirty="0" err="1"/>
              <a:t>Shen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shen@isi.edu</a:t>
            </a:r>
            <a:endParaRPr lang="en-US" dirty="0"/>
          </a:p>
          <a:p>
            <a:r>
              <a:rPr lang="en-US" dirty="0"/>
              <a:t>Prof </a:t>
            </a:r>
            <a:r>
              <a:rPr lang="en-US" dirty="0" err="1"/>
              <a:t>Ning</a:t>
            </a:r>
            <a:r>
              <a:rPr lang="en-US" dirty="0"/>
              <a:t> Wang </a:t>
            </a:r>
            <a:r>
              <a:rPr lang="en-US" dirty="0">
                <a:hlinkClick r:id="rId5"/>
              </a:rPr>
              <a:t>nwang@ict.usc.edu</a:t>
            </a:r>
            <a:endParaRPr lang="en-US" dirty="0"/>
          </a:p>
          <a:p>
            <a:endParaRPr lang="en-US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44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09600" y="3139297"/>
            <a:ext cx="7848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3A65BC"/>
              </a:buClr>
              <a:buFont typeface="Arial" charset="0"/>
              <a:buChar char="•"/>
            </a:pPr>
            <a:r>
              <a:rPr lang="en-US" sz="1600" dirty="0"/>
              <a:t>Pick up </a:t>
            </a:r>
            <a:r>
              <a:rPr lang="en-US" sz="1600" dirty="0">
                <a:sym typeface="Symbol" charset="0"/>
              </a:rPr>
              <a:t></a:t>
            </a:r>
            <a:r>
              <a:rPr lang="en-US" sz="1600" dirty="0"/>
              <a:t>At(</a:t>
            </a:r>
            <a:r>
              <a:rPr lang="en-US" sz="1600" dirty="0" err="1"/>
              <a:t>Flat,Axle</a:t>
            </a:r>
            <a:r>
              <a:rPr lang="en-US" sz="1600" dirty="0"/>
              <a:t>)</a:t>
            </a:r>
          </a:p>
          <a:p>
            <a:pPr eaLnBrk="1" hangingPunct="1">
              <a:buClr>
                <a:srgbClr val="3A65BC"/>
              </a:buClr>
              <a:buFont typeface="Arial" charset="0"/>
              <a:buChar char="•"/>
            </a:pPr>
            <a:r>
              <a:rPr lang="en-US" sz="1600" dirty="0"/>
              <a:t>There are 2 applicable actions: </a:t>
            </a:r>
            <a:r>
              <a:rPr lang="en-US" sz="1600" dirty="0" err="1"/>
              <a:t>LeaveOvernight</a:t>
            </a:r>
            <a:r>
              <a:rPr lang="en-US" sz="1600" dirty="0"/>
              <a:t> and Remove(</a:t>
            </a:r>
            <a:r>
              <a:rPr lang="en-US" sz="1600" dirty="0" err="1"/>
              <a:t>Flat,Axle</a:t>
            </a:r>
            <a:r>
              <a:rPr lang="en-US" sz="1600" dirty="0"/>
              <a:t>)</a:t>
            </a:r>
          </a:p>
          <a:p>
            <a:pPr eaLnBrk="1" hangingPunct="1">
              <a:buClr>
                <a:srgbClr val="3A65BC"/>
              </a:buClr>
              <a:buFont typeface="Arial" charset="0"/>
              <a:buChar char="•"/>
            </a:pPr>
            <a:r>
              <a:rPr lang="en-US" sz="1600" dirty="0"/>
              <a:t>Choose </a:t>
            </a:r>
            <a:r>
              <a:rPr lang="en-US" sz="1600" dirty="0" err="1"/>
              <a:t>LeaveOvernight</a:t>
            </a:r>
            <a:endParaRPr lang="en-US" sz="1600" dirty="0"/>
          </a:p>
        </p:txBody>
      </p:sp>
      <p:graphicFrame>
        <p:nvGraphicFramePr>
          <p:cNvPr id="60419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353985"/>
              </p:ext>
            </p:extLst>
          </p:nvPr>
        </p:nvGraphicFramePr>
        <p:xfrm>
          <a:off x="762000" y="4183794"/>
          <a:ext cx="6096000" cy="166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Acrobat Document" r:id="rId3" imgW="6057900" imgH="1663700" progId="AcroExch.Document.7">
                  <p:embed/>
                </p:oleObj>
              </mc:Choice>
              <mc:Fallback>
                <p:oleObj name="Acrobat Document" r:id="rId3" imgW="6057900" imgH="1663700" progId="AcroExch.Document.7">
                  <p:embed/>
                  <p:pic>
                    <p:nvPicPr>
                      <p:cNvPr id="60419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83794"/>
                        <a:ext cx="6096000" cy="166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876800" y="3793500"/>
            <a:ext cx="4191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3A65BC"/>
              </a:buClr>
              <a:buFont typeface="Arial" charset="0"/>
              <a:buChar char="•"/>
            </a:pPr>
            <a:r>
              <a:rPr lang="en-US" sz="1600" dirty="0" err="1"/>
              <a:t>LeaveOvernight</a:t>
            </a:r>
            <a:r>
              <a:rPr lang="en-US" sz="1600" dirty="0"/>
              <a:t> has effect </a:t>
            </a:r>
            <a:r>
              <a:rPr lang="en-US" sz="1600" dirty="0">
                <a:sym typeface="Symbol" charset="0"/>
              </a:rPr>
              <a:t></a:t>
            </a:r>
            <a:r>
              <a:rPr lang="en-US" sz="1600" dirty="0"/>
              <a:t>At(</a:t>
            </a:r>
            <a:r>
              <a:rPr lang="en-US" sz="1600" dirty="0" err="1"/>
              <a:t>Spare,Ground</a:t>
            </a:r>
            <a:r>
              <a:rPr lang="en-US" sz="1600" dirty="0"/>
              <a:t>), which conflicts with the causal link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953000" y="4955088"/>
            <a:ext cx="3657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3A65BC"/>
              </a:buClr>
              <a:buFont typeface="Arial" charset="0"/>
              <a:buChar char="•"/>
            </a:pPr>
            <a:r>
              <a:rPr lang="en-US" sz="1600" dirty="0"/>
              <a:t>We remove the conflict by forcing </a:t>
            </a:r>
            <a:r>
              <a:rPr lang="en-US" sz="1600" dirty="0" err="1"/>
              <a:t>LeaveOvernight</a:t>
            </a:r>
            <a:r>
              <a:rPr lang="en-US" sz="1600" dirty="0"/>
              <a:t> to occur before Remove(</a:t>
            </a:r>
            <a:r>
              <a:rPr lang="en-US" sz="1600" dirty="0" err="1"/>
              <a:t>Spare,Trunk</a:t>
            </a:r>
            <a:r>
              <a:rPr lang="en-US" sz="1600" dirty="0"/>
              <a:t>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05000" y="4443990"/>
            <a:ext cx="304800" cy="1457325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09600" y="5917806"/>
            <a:ext cx="8229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3A65BC"/>
              </a:buClr>
              <a:buFont typeface="Arial" charset="0"/>
              <a:buChar char="•"/>
            </a:pPr>
            <a:r>
              <a:rPr lang="en-US" sz="1600" dirty="0"/>
              <a:t>Conflicts </a:t>
            </a:r>
            <a:r>
              <a:rPr lang="en-US" sz="1600"/>
              <a:t>with preconditions of </a:t>
            </a:r>
            <a:r>
              <a:rPr lang="en-US" sz="1600" dirty="0"/>
              <a:t>Remove(</a:t>
            </a:r>
            <a:r>
              <a:rPr lang="en-US" sz="1600" dirty="0" err="1"/>
              <a:t>Spare,Trunk</a:t>
            </a:r>
            <a:r>
              <a:rPr lang="en-US" sz="1600" dirty="0"/>
              <a:t>)</a:t>
            </a:r>
          </a:p>
          <a:p>
            <a:pPr eaLnBrk="1" hangingPunct="1">
              <a:buClr>
                <a:srgbClr val="3A65BC"/>
              </a:buClr>
              <a:buFont typeface="Arial" charset="0"/>
              <a:buChar char="•"/>
            </a:pPr>
            <a:r>
              <a:rPr lang="en-US" sz="1600" dirty="0"/>
              <a:t>The only way to resolve the conflict is to undo </a:t>
            </a:r>
            <a:r>
              <a:rPr lang="en-US" sz="1600" dirty="0" err="1"/>
              <a:t>LeaveOvernight</a:t>
            </a:r>
            <a:r>
              <a:rPr lang="en-US" sz="1600" dirty="0"/>
              <a:t> use the action Remove(</a:t>
            </a:r>
            <a:r>
              <a:rPr lang="en-US" sz="1600" dirty="0" err="1"/>
              <a:t>Flat,Axle</a:t>
            </a:r>
            <a:r>
              <a:rPr lang="en-US" sz="1600" dirty="0"/>
              <a:t>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1828800" y="4901190"/>
            <a:ext cx="914400" cy="1524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794" y="765876"/>
            <a:ext cx="6762747" cy="237289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869794" y="68073"/>
            <a:ext cx="7973589" cy="5834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i="0" kern="1200" cap="none" spc="-60" baseline="0">
                <a:solidFill>
                  <a:schemeClr val="tx2"/>
                </a:solidFill>
                <a:effectLst/>
                <a:latin typeface="Arial Black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Tahoma" charset="0"/>
                <a:ea typeface="Tahoma" charset="0"/>
                <a:cs typeface="Tahoma" charset="0"/>
              </a:rPr>
              <a:t>Flat tire problem (Fig 10.13 page 391)</a:t>
            </a:r>
          </a:p>
        </p:txBody>
      </p:sp>
    </p:spTree>
    <p:extLst>
      <p:ext uri="{BB962C8B-B14F-4D97-AF65-F5344CB8AC3E}">
        <p14:creationId xmlns:p14="http://schemas.microsoft.com/office/powerpoint/2010/main" val="127187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33400" y="5228059"/>
            <a:ext cx="7848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3A65BC"/>
              </a:buClr>
              <a:buFont typeface="Arial" charset="0"/>
              <a:buChar char="•"/>
            </a:pPr>
            <a:r>
              <a:rPr lang="en-US" sz="1800"/>
              <a:t>This time, we choose Remove(Flat,Axle)</a:t>
            </a:r>
          </a:p>
          <a:p>
            <a:pPr eaLnBrk="1" hangingPunct="1">
              <a:buClr>
                <a:srgbClr val="3A65BC"/>
              </a:buClr>
              <a:buFont typeface="Arial" charset="0"/>
              <a:buChar char="•"/>
            </a:pPr>
            <a:r>
              <a:rPr lang="en-US" sz="1800"/>
              <a:t>Pick up At(Spare,Trunk) and choose Start to achieve it</a:t>
            </a:r>
          </a:p>
          <a:p>
            <a:pPr eaLnBrk="1" hangingPunct="1">
              <a:buClr>
                <a:srgbClr val="3A65BC"/>
              </a:buClr>
              <a:buFont typeface="Arial" charset="0"/>
              <a:buChar char="•"/>
            </a:pPr>
            <a:r>
              <a:rPr lang="en-US" sz="1800"/>
              <a:t>Pick up At(Flat,Axle) and choose Start to achieve it.</a:t>
            </a:r>
          </a:p>
          <a:p>
            <a:pPr eaLnBrk="1" hangingPunct="1">
              <a:buClr>
                <a:srgbClr val="3A65BC"/>
              </a:buClr>
              <a:buFont typeface="Arial" charset="0"/>
              <a:buChar char="•"/>
            </a:pPr>
            <a:r>
              <a:rPr lang="en-US" sz="1800"/>
              <a:t>We now have a complete consistent partially ordered plan</a:t>
            </a:r>
          </a:p>
        </p:txBody>
      </p:sp>
      <p:graphicFrame>
        <p:nvGraphicFramePr>
          <p:cNvPr id="5529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664194"/>
              </p:ext>
            </p:extLst>
          </p:nvPr>
        </p:nvGraphicFramePr>
        <p:xfrm>
          <a:off x="533400" y="3536021"/>
          <a:ext cx="7848600" cy="1566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Acrobat Document" r:id="rId3" imgW="6057900" imgH="1219200" progId="AcroExch.Document.7">
                  <p:embed/>
                </p:oleObj>
              </mc:Choice>
              <mc:Fallback>
                <p:oleObj name="Acrobat Document" r:id="rId3" imgW="6057900" imgH="1219200" progId="AcroExch.Document.7">
                  <p:embed/>
                  <p:pic>
                    <p:nvPicPr>
                      <p:cNvPr id="5529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36021"/>
                        <a:ext cx="7848600" cy="1566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794" y="765876"/>
            <a:ext cx="6762747" cy="237289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69794" y="68073"/>
            <a:ext cx="7973589" cy="5834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i="0" kern="1200" cap="none" spc="-60" baseline="0">
                <a:solidFill>
                  <a:schemeClr val="tx2"/>
                </a:solidFill>
                <a:effectLst/>
                <a:latin typeface="Arial Black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Tahoma" charset="0"/>
                <a:ea typeface="Tahoma" charset="0"/>
                <a:cs typeface="Tahoma" charset="0"/>
              </a:rPr>
              <a:t>Flat tire problem (Fig 10.13 page 391)</a:t>
            </a:r>
          </a:p>
        </p:txBody>
      </p:sp>
    </p:spTree>
    <p:extLst>
      <p:ext uri="{BB962C8B-B14F-4D97-AF65-F5344CB8AC3E}">
        <p14:creationId xmlns:p14="http://schemas.microsoft.com/office/powerpoint/2010/main" val="22337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华文仿宋" charset="0"/>
              </a:rPr>
              <a:t>Example: block world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0D92-C902-D140-8AA4-356D250D41FE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263457" y="1752600"/>
          <a:ext cx="6007486" cy="437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Image" r:id="rId3" imgW="10839393" imgH="7891281" progId="Photoshop.Image.5">
                  <p:embed/>
                </p:oleObj>
              </mc:Choice>
              <mc:Fallback>
                <p:oleObj name="Image" r:id="rId3" imgW="10839393" imgH="7891281" progId="Photoshop.Image.5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457" y="1752600"/>
                        <a:ext cx="6007486" cy="437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2951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20" y="115989"/>
            <a:ext cx="7772400" cy="1143000"/>
          </a:xfrm>
        </p:spPr>
        <p:txBody>
          <a:bodyPr/>
          <a:lstStyle/>
          <a:p>
            <a:r>
              <a:rPr lang="en-US" dirty="0">
                <a:uFillTx/>
              </a:rPr>
              <a:t>What you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60809"/>
            <a:ext cx="8504663" cy="465056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b="0" dirty="0"/>
              <a:t>What is Unification?  How is it different than pattern matching?  When is to used?  What is the algorithm? Why is it important for Generalized Modus Ponens?</a:t>
            </a:r>
          </a:p>
          <a:p>
            <a:pPr marL="457200" indent="-457200">
              <a:buFont typeface="Arial"/>
              <a:buChar char="•"/>
            </a:pPr>
            <a:r>
              <a:rPr lang="en-US" b="0" dirty="0"/>
              <a:t>What is Forward Chaining? What is Backward Chaining?  What is the differences between them?</a:t>
            </a:r>
          </a:p>
          <a:p>
            <a:pPr marL="457200" indent="-457200">
              <a:buFont typeface="Arial"/>
              <a:buChar char="•"/>
            </a:pPr>
            <a:r>
              <a:rPr lang="en-US" b="0" dirty="0"/>
              <a:t>What type of reasoning does Prolog use?  What are the advantages and disadvantages?</a:t>
            </a:r>
          </a:p>
          <a:p>
            <a:pPr marL="457200" indent="-457200">
              <a:buFont typeface="Arial"/>
              <a:buChar char="•"/>
            </a:pPr>
            <a:r>
              <a:rPr lang="en-US" b="0" dirty="0">
                <a:uFillTx/>
              </a:rPr>
              <a:t>What is planning? Situation calculus? </a:t>
            </a:r>
            <a:r>
              <a:rPr lang="en-US" dirty="0"/>
              <a:t>What is the difference between </a:t>
            </a:r>
            <a:r>
              <a:rPr lang="en-US" dirty="0" err="1"/>
              <a:t>fluents</a:t>
            </a:r>
            <a:r>
              <a:rPr lang="en-US" dirty="0"/>
              <a:t> and </a:t>
            </a:r>
            <a:r>
              <a:rPr lang="en-US" dirty="0" err="1"/>
              <a:t>atemporals</a:t>
            </a:r>
            <a:r>
              <a:rPr lang="en-US" dirty="0"/>
              <a:t>?</a:t>
            </a:r>
          </a:p>
          <a:p>
            <a:pPr marL="457200" indent="-457200">
              <a:buFont typeface="Arial"/>
              <a:buChar char="•"/>
            </a:pPr>
            <a:r>
              <a:rPr lang="en-US" b="0" dirty="0">
                <a:uFillTx/>
              </a:rPr>
              <a:t>What is the difference between total order planning and partial </a:t>
            </a:r>
            <a:r>
              <a:rPr lang="en-US" b="0">
                <a:uFillTx/>
              </a:rPr>
              <a:t>order planning?</a:t>
            </a:r>
            <a:endParaRPr lang="en-US" b="0" dirty="0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13</a:t>
            </a:fld>
            <a:endParaRPr lang="en-US">
              <a:uFillTx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888015" y="27809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1586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05" y="0"/>
            <a:ext cx="7772400" cy="804944"/>
          </a:xfrm>
        </p:spPr>
        <p:txBody>
          <a:bodyPr/>
          <a:lstStyle/>
          <a:p>
            <a:r>
              <a:rPr lang="en-US" dirty="0"/>
              <a:t>Planning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005" y="1070213"/>
            <a:ext cx="5832493" cy="1081971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1800" dirty="0"/>
              <a:t>The monkey-and-bananas problem is faced by a </a:t>
            </a:r>
            <a:r>
              <a:rPr lang="en-US" sz="1800" i="1" dirty="0"/>
              <a:t>monkey</a:t>
            </a:r>
            <a:r>
              <a:rPr lang="en-US" sz="1800" dirty="0"/>
              <a:t> in a laboratory with some </a:t>
            </a:r>
            <a:r>
              <a:rPr lang="en-US" sz="1800" i="1" dirty="0"/>
              <a:t>bananas</a:t>
            </a:r>
            <a:r>
              <a:rPr lang="en-US" sz="1800" dirty="0"/>
              <a:t> hanging out of reach from the ceiling</a:t>
            </a:r>
            <a:r>
              <a:rPr lang="en-US" sz="1800"/>
              <a:t>. 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2</a:t>
            </a:fld>
            <a:endParaRPr lang="en-US">
              <a:uFillTx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244684" y="301081"/>
            <a:ext cx="2584798" cy="1453094"/>
            <a:chOff x="6300439" y="89210"/>
            <a:chExt cx="2584798" cy="1453094"/>
          </a:xfrm>
        </p:grpSpPr>
        <p:sp>
          <p:nvSpPr>
            <p:cNvPr id="15" name="Rectangle 14"/>
            <p:cNvSpPr/>
            <p:nvPr/>
          </p:nvSpPr>
          <p:spPr>
            <a:xfrm>
              <a:off x="6300439" y="89210"/>
              <a:ext cx="2584798" cy="1453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45188" y="715156"/>
              <a:ext cx="7216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Monkey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47910" y="715156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Box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7249929" y="1060438"/>
              <a:ext cx="354387" cy="3543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809919" y="1060438"/>
              <a:ext cx="354387" cy="3543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8369909" y="1060438"/>
              <a:ext cx="354387" cy="3543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11590" y="195730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Banana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14095" y="191528"/>
              <a:ext cx="49885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High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35448" y="1137826"/>
              <a:ext cx="46519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Low</a:t>
              </a:r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>
          <a:xfrm>
            <a:off x="307005" y="2007216"/>
            <a:ext cx="7956049" cy="4031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buFont typeface="Arial"/>
              <a:buChar char="•"/>
            </a:pPr>
            <a:r>
              <a:rPr lang="en-US" sz="1800" dirty="0"/>
              <a:t>A </a:t>
            </a:r>
            <a:r>
              <a:rPr lang="en-US" sz="1800" i="1" dirty="0"/>
              <a:t>box</a:t>
            </a:r>
            <a:r>
              <a:rPr lang="en-US" sz="1800" dirty="0"/>
              <a:t> is available that will enable the monkey to reach the bananas if he climbs on it. </a:t>
            </a:r>
          </a:p>
          <a:p>
            <a:pPr marL="457200" indent="-457200" fontAlgn="auto">
              <a:buFont typeface="Arial"/>
              <a:buChar char="•"/>
            </a:pPr>
            <a:r>
              <a:rPr lang="en-US" sz="1800" dirty="0"/>
              <a:t>Initially, the monkey is at </a:t>
            </a:r>
            <a:r>
              <a:rPr lang="en-US" sz="1800" i="1" dirty="0"/>
              <a:t>A</a:t>
            </a:r>
            <a:r>
              <a:rPr lang="en-US" sz="1800" dirty="0"/>
              <a:t>, the bananas at </a:t>
            </a:r>
            <a:r>
              <a:rPr lang="en-US" sz="1800" i="1" dirty="0"/>
              <a:t>B</a:t>
            </a:r>
            <a:r>
              <a:rPr lang="en-US" sz="1800" dirty="0"/>
              <a:t>, and the box at </a:t>
            </a:r>
            <a:r>
              <a:rPr lang="en-US" sz="1800" i="1" dirty="0"/>
              <a:t>C</a:t>
            </a:r>
            <a:r>
              <a:rPr lang="en-US" sz="1800" dirty="0"/>
              <a:t>. </a:t>
            </a:r>
          </a:p>
          <a:p>
            <a:pPr marL="457200" indent="-457200" fontAlgn="auto">
              <a:buFont typeface="Arial"/>
              <a:buChar char="•"/>
            </a:pPr>
            <a:r>
              <a:rPr lang="en-US" sz="1800" dirty="0"/>
              <a:t>The monkey and box have height </a:t>
            </a:r>
            <a:r>
              <a:rPr lang="en-US" sz="1800" i="1" dirty="0"/>
              <a:t>Low</a:t>
            </a:r>
            <a:r>
              <a:rPr lang="en-US" sz="1800" dirty="0"/>
              <a:t>, but if the monkey climbs onto the box he will have height </a:t>
            </a:r>
            <a:r>
              <a:rPr lang="en-US" sz="1800" i="1" dirty="0"/>
              <a:t>High</a:t>
            </a:r>
            <a:r>
              <a:rPr lang="en-US" sz="1800" dirty="0"/>
              <a:t>, the same as the bananas.  </a:t>
            </a:r>
          </a:p>
          <a:p>
            <a:pPr marL="457200" indent="-457200" fontAlgn="auto">
              <a:buFont typeface="Arial"/>
              <a:buChar char="•"/>
            </a:pPr>
            <a:r>
              <a:rPr lang="en-US" sz="1800" dirty="0"/>
              <a:t>[4%] Write down the initial state description. </a:t>
            </a:r>
          </a:p>
          <a:p>
            <a:pPr fontAlgn="auto"/>
            <a:r>
              <a:rPr lang="en-US" sz="1800" dirty="0"/>
              <a:t> </a:t>
            </a:r>
          </a:p>
          <a:p>
            <a:pPr fontAlgn="auto"/>
            <a:r>
              <a:rPr lang="en-US" sz="1800" b="0" dirty="0">
                <a:solidFill>
                  <a:srgbClr val="FF0000"/>
                </a:solidFill>
              </a:rPr>
              <a:t>At(</a:t>
            </a:r>
            <a:r>
              <a:rPr lang="en-US" sz="1800" b="0" dirty="0" err="1">
                <a:solidFill>
                  <a:srgbClr val="FF0000"/>
                </a:solidFill>
              </a:rPr>
              <a:t>Monkey,A</a:t>
            </a:r>
            <a:r>
              <a:rPr lang="en-US" sz="1800" b="0" dirty="0">
                <a:solidFill>
                  <a:srgbClr val="FF0000"/>
                </a:solidFill>
              </a:rPr>
              <a:t>) </a:t>
            </a:r>
            <a:r>
              <a:rPr lang="en-US" altLang="zh-CN" sz="1800" b="0" dirty="0">
                <a:solidFill>
                  <a:srgbClr val="FF0000"/>
                </a:solidFill>
              </a:rPr>
              <a:t>∧</a:t>
            </a:r>
            <a:r>
              <a:rPr lang="en-US" sz="1800" b="0" dirty="0">
                <a:solidFill>
                  <a:srgbClr val="FF0000"/>
                </a:solidFill>
              </a:rPr>
              <a:t> At(</a:t>
            </a:r>
            <a:r>
              <a:rPr lang="en-US" sz="1800" b="0" dirty="0" err="1">
                <a:solidFill>
                  <a:srgbClr val="FF0000"/>
                </a:solidFill>
              </a:rPr>
              <a:t>Bananas,B</a:t>
            </a:r>
            <a:r>
              <a:rPr lang="en-US" sz="1800" b="0" dirty="0">
                <a:solidFill>
                  <a:srgbClr val="FF0000"/>
                </a:solidFill>
              </a:rPr>
              <a:t>) </a:t>
            </a:r>
            <a:r>
              <a:rPr lang="en-US" altLang="zh-CN" sz="1800" b="0" dirty="0">
                <a:solidFill>
                  <a:srgbClr val="FF0000"/>
                </a:solidFill>
              </a:rPr>
              <a:t>∧</a:t>
            </a:r>
            <a:r>
              <a:rPr lang="en-US" sz="1800" b="0" dirty="0">
                <a:solidFill>
                  <a:srgbClr val="FF0000"/>
                </a:solidFill>
              </a:rPr>
              <a:t> At(</a:t>
            </a:r>
            <a:r>
              <a:rPr lang="en-US" sz="1800" b="0" dirty="0" err="1">
                <a:solidFill>
                  <a:srgbClr val="FF0000"/>
                </a:solidFill>
              </a:rPr>
              <a:t>Box,C</a:t>
            </a:r>
            <a:r>
              <a:rPr lang="en-US" sz="1800" b="0" dirty="0">
                <a:solidFill>
                  <a:srgbClr val="FF0000"/>
                </a:solidFill>
              </a:rPr>
              <a:t>) </a:t>
            </a:r>
            <a:r>
              <a:rPr lang="en-US" altLang="zh-CN" sz="1800" b="0" dirty="0">
                <a:solidFill>
                  <a:srgbClr val="FF0000"/>
                </a:solidFill>
              </a:rPr>
              <a:t>∧</a:t>
            </a:r>
            <a:endParaRPr lang="en-US" sz="1800" b="0" dirty="0">
              <a:solidFill>
                <a:srgbClr val="FF0000"/>
              </a:solidFill>
            </a:endParaRPr>
          </a:p>
          <a:p>
            <a:pPr fontAlgn="auto"/>
            <a:r>
              <a:rPr lang="en-US" sz="1800" b="0" dirty="0">
                <a:solidFill>
                  <a:srgbClr val="FF0000"/>
                </a:solidFill>
              </a:rPr>
              <a:t>Height(</a:t>
            </a:r>
            <a:r>
              <a:rPr lang="en-US" sz="1800" b="0" dirty="0" err="1">
                <a:solidFill>
                  <a:srgbClr val="FF0000"/>
                </a:solidFill>
              </a:rPr>
              <a:t>Monkey,Low</a:t>
            </a:r>
            <a:r>
              <a:rPr lang="en-US" sz="1800" b="0" dirty="0">
                <a:solidFill>
                  <a:srgbClr val="FF0000"/>
                </a:solidFill>
              </a:rPr>
              <a:t>) </a:t>
            </a:r>
            <a:r>
              <a:rPr lang="en-US" altLang="zh-CN" sz="1800" b="0" dirty="0">
                <a:solidFill>
                  <a:srgbClr val="FF0000"/>
                </a:solidFill>
              </a:rPr>
              <a:t>∧</a:t>
            </a:r>
            <a:r>
              <a:rPr lang="en-US" sz="1800" b="0" dirty="0">
                <a:solidFill>
                  <a:srgbClr val="FF0000"/>
                </a:solidFill>
              </a:rPr>
              <a:t> Height(</a:t>
            </a:r>
            <a:r>
              <a:rPr lang="en-US" sz="1800" b="0" dirty="0" err="1">
                <a:solidFill>
                  <a:srgbClr val="FF0000"/>
                </a:solidFill>
              </a:rPr>
              <a:t>Box,Low</a:t>
            </a:r>
            <a:r>
              <a:rPr lang="en-US" sz="1800" b="0" dirty="0">
                <a:solidFill>
                  <a:srgbClr val="FF0000"/>
                </a:solidFill>
              </a:rPr>
              <a:t>) </a:t>
            </a:r>
            <a:r>
              <a:rPr lang="en-US" altLang="zh-CN" sz="1800" b="0" dirty="0">
                <a:solidFill>
                  <a:srgbClr val="FF0000"/>
                </a:solidFill>
              </a:rPr>
              <a:t>∧</a:t>
            </a:r>
            <a:r>
              <a:rPr lang="en-US" sz="1800" b="0" dirty="0">
                <a:solidFill>
                  <a:srgbClr val="FF0000"/>
                </a:solidFill>
              </a:rPr>
              <a:t> Height(</a:t>
            </a:r>
            <a:r>
              <a:rPr lang="en-US" sz="1800" b="0" dirty="0" err="1">
                <a:solidFill>
                  <a:srgbClr val="FF0000"/>
                </a:solidFill>
              </a:rPr>
              <a:t>Bananas,High</a:t>
            </a:r>
            <a:r>
              <a:rPr lang="en-US" sz="1800" b="0" dirty="0">
                <a:solidFill>
                  <a:srgbClr val="FF0000"/>
                </a:solidFill>
              </a:rPr>
              <a:t>) </a:t>
            </a:r>
            <a:r>
              <a:rPr lang="en-US" altLang="zh-CN" sz="1800" b="0" dirty="0">
                <a:solidFill>
                  <a:srgbClr val="FF0000"/>
                </a:solidFill>
              </a:rPr>
              <a:t>∧</a:t>
            </a:r>
            <a:endParaRPr lang="en-US" sz="1800" b="0" dirty="0">
              <a:solidFill>
                <a:srgbClr val="FF0000"/>
              </a:solidFill>
            </a:endParaRPr>
          </a:p>
          <a:p>
            <a:pPr fontAlgn="auto"/>
            <a:r>
              <a:rPr lang="en-US" sz="1800" b="0" dirty="0" err="1">
                <a:solidFill>
                  <a:srgbClr val="FF0000"/>
                </a:solidFill>
              </a:rPr>
              <a:t>Pushable</a:t>
            </a:r>
            <a:r>
              <a:rPr lang="en-US" sz="1800" b="0" dirty="0">
                <a:solidFill>
                  <a:srgbClr val="FF0000"/>
                </a:solidFill>
              </a:rPr>
              <a:t>(Box) </a:t>
            </a:r>
            <a:r>
              <a:rPr lang="en-US" altLang="zh-CN" sz="1800" b="0" dirty="0">
                <a:solidFill>
                  <a:srgbClr val="FF0000"/>
                </a:solidFill>
              </a:rPr>
              <a:t>∧</a:t>
            </a:r>
            <a:r>
              <a:rPr lang="en-US" sz="1800" b="0" dirty="0">
                <a:solidFill>
                  <a:srgbClr val="FF0000"/>
                </a:solidFill>
              </a:rPr>
              <a:t> Climbable(Box)</a:t>
            </a:r>
          </a:p>
        </p:txBody>
      </p:sp>
    </p:spTree>
    <p:extLst>
      <p:ext uri="{BB962C8B-B14F-4D97-AF65-F5344CB8AC3E}">
        <p14:creationId xmlns:p14="http://schemas.microsoft.com/office/powerpoint/2010/main" val="87238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5776"/>
            <a:ext cx="7555358" cy="1143000"/>
          </a:xfrm>
        </p:spPr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928517" cy="5464098"/>
          </a:xfrm>
        </p:spPr>
        <p:txBody>
          <a:bodyPr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dirty="0"/>
              <a:t>The actions available to the monkey include: </a:t>
            </a:r>
            <a:r>
              <a:rPr lang="en-US" sz="1800" i="1" u="sng" dirty="0"/>
              <a:t>Go</a:t>
            </a:r>
            <a:r>
              <a:rPr lang="en-US" sz="1800" dirty="0"/>
              <a:t> from one place to another, </a:t>
            </a:r>
            <a:r>
              <a:rPr lang="en-US" sz="1800" i="1" u="sng" dirty="0"/>
              <a:t>Push</a:t>
            </a:r>
            <a:r>
              <a:rPr lang="en-US" sz="1800" dirty="0"/>
              <a:t> an object from one place to another, </a:t>
            </a:r>
            <a:r>
              <a:rPr lang="en-US" sz="1800" i="1" u="sng" dirty="0" err="1"/>
              <a:t>ClimbUp</a:t>
            </a:r>
            <a:r>
              <a:rPr lang="en-US" sz="1800" dirty="0"/>
              <a:t> onto or </a:t>
            </a:r>
            <a:r>
              <a:rPr lang="en-US" sz="1800" i="1" dirty="0" err="1"/>
              <a:t>ClimbDown</a:t>
            </a:r>
            <a:r>
              <a:rPr lang="en-US" sz="1800" dirty="0"/>
              <a:t> from an object, and </a:t>
            </a:r>
            <a:r>
              <a:rPr lang="en-US" sz="1800" i="1" dirty="0"/>
              <a:t>Grasp</a:t>
            </a:r>
            <a:r>
              <a:rPr lang="en-US" sz="1800" dirty="0"/>
              <a:t> or </a:t>
            </a:r>
            <a:r>
              <a:rPr lang="en-US" sz="1800" i="1" dirty="0"/>
              <a:t>Ungrasp</a:t>
            </a:r>
            <a:r>
              <a:rPr lang="en-US" sz="1800" dirty="0"/>
              <a:t> an object.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The result of a </a:t>
            </a:r>
            <a:r>
              <a:rPr lang="en-US" sz="1800" i="1" dirty="0"/>
              <a:t>Grasp</a:t>
            </a:r>
            <a:r>
              <a:rPr lang="en-US" sz="1800" dirty="0"/>
              <a:t> is that the monkey holds the object if the monkey and object are in the same place at the same height. 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1800" dirty="0"/>
              <a:t>Write the six action schemas with preconditions and effects </a:t>
            </a:r>
          </a:p>
          <a:p>
            <a:endParaRPr lang="en-US" sz="1800" dirty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FF0000"/>
                </a:solidFill>
              </a:rPr>
              <a:t>Action(ACTION: Go(</a:t>
            </a:r>
            <a:r>
              <a:rPr lang="en-US" sz="1800" b="0" dirty="0" err="1">
                <a:solidFill>
                  <a:srgbClr val="FF0000"/>
                </a:solidFill>
              </a:rPr>
              <a:t>x,y</a:t>
            </a:r>
            <a:r>
              <a:rPr lang="en-US" sz="1800" b="0" dirty="0">
                <a:solidFill>
                  <a:srgbClr val="FF0000"/>
                </a:solidFill>
              </a:rPr>
              <a:t>),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FF0000"/>
                </a:solidFill>
              </a:rPr>
              <a:t>PRECOND: At(</a:t>
            </a:r>
            <a:r>
              <a:rPr lang="en-US" sz="1800" b="0" dirty="0" err="1">
                <a:solidFill>
                  <a:srgbClr val="FF0000"/>
                </a:solidFill>
              </a:rPr>
              <a:t>Monkey,x</a:t>
            </a:r>
            <a:r>
              <a:rPr lang="en-US" sz="1800" b="0" dirty="0">
                <a:solidFill>
                  <a:srgbClr val="FF0000"/>
                </a:solidFill>
              </a:rPr>
              <a:t>), </a:t>
            </a:r>
          </a:p>
          <a:p>
            <a:pPr>
              <a:spcBef>
                <a:spcPts val="0"/>
              </a:spcBef>
            </a:pPr>
            <a:r>
              <a:rPr lang="en-US" sz="1800" b="0" dirty="0">
                <a:solidFill>
                  <a:srgbClr val="FF0000"/>
                </a:solidFill>
              </a:rPr>
              <a:t>EFFECT: At(</a:t>
            </a:r>
            <a:r>
              <a:rPr lang="en-US" sz="1800" b="0" dirty="0" err="1">
                <a:solidFill>
                  <a:srgbClr val="FF0000"/>
                </a:solidFill>
              </a:rPr>
              <a:t>Monkey,y</a:t>
            </a:r>
            <a:r>
              <a:rPr lang="en-US" sz="1800" b="0" dirty="0">
                <a:solidFill>
                  <a:srgbClr val="FF0000"/>
                </a:solidFill>
              </a:rPr>
              <a:t>) </a:t>
            </a:r>
            <a:r>
              <a:rPr lang="en-US" altLang="zh-CN" sz="1800" b="0" dirty="0">
                <a:solidFill>
                  <a:srgbClr val="FF0000"/>
                </a:solidFill>
              </a:rPr>
              <a:t>∧</a:t>
            </a:r>
            <a:r>
              <a:rPr lang="en-US" sz="1800" b="0" dirty="0">
                <a:solidFill>
                  <a:srgbClr val="FF0000"/>
                </a:solidFill>
              </a:rPr>
              <a:t>¬(At(</a:t>
            </a:r>
            <a:r>
              <a:rPr lang="en-US" sz="1800" b="0" dirty="0" err="1">
                <a:solidFill>
                  <a:srgbClr val="FF0000"/>
                </a:solidFill>
              </a:rPr>
              <a:t>Monkey,x</a:t>
            </a:r>
            <a:r>
              <a:rPr lang="en-US" sz="1800" b="0" dirty="0">
                <a:solidFill>
                  <a:srgbClr val="FF0000"/>
                </a:solidFill>
              </a:rPr>
              <a:t>)))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FF0000"/>
                </a:solidFill>
              </a:rPr>
              <a:t>Action(ACTION: Push(</a:t>
            </a:r>
            <a:r>
              <a:rPr lang="en-US" sz="1800" b="0" dirty="0" err="1">
                <a:solidFill>
                  <a:srgbClr val="FF0000"/>
                </a:solidFill>
              </a:rPr>
              <a:t>b,x,y</a:t>
            </a:r>
            <a:r>
              <a:rPr lang="en-US" sz="1800" b="0" dirty="0">
                <a:solidFill>
                  <a:srgbClr val="FF0000"/>
                </a:solidFill>
              </a:rPr>
              <a:t>),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FF0000"/>
                </a:solidFill>
              </a:rPr>
              <a:t>PRECOND: At(</a:t>
            </a:r>
            <a:r>
              <a:rPr lang="en-US" sz="1800" b="0" dirty="0" err="1">
                <a:solidFill>
                  <a:srgbClr val="FF0000"/>
                </a:solidFill>
              </a:rPr>
              <a:t>Monkey,x</a:t>
            </a:r>
            <a:r>
              <a:rPr lang="en-US" sz="1800" b="0" dirty="0">
                <a:solidFill>
                  <a:srgbClr val="FF0000"/>
                </a:solidFill>
              </a:rPr>
              <a:t>) </a:t>
            </a:r>
            <a:r>
              <a:rPr lang="en-US" altLang="zh-CN" sz="1800" b="0" dirty="0">
                <a:solidFill>
                  <a:srgbClr val="FF0000"/>
                </a:solidFill>
              </a:rPr>
              <a:t>∧</a:t>
            </a:r>
            <a:r>
              <a:rPr lang="en-US" sz="1800" b="0" dirty="0">
                <a:solidFill>
                  <a:srgbClr val="FF0000"/>
                </a:solidFill>
              </a:rPr>
              <a:t> </a:t>
            </a:r>
            <a:r>
              <a:rPr lang="en-US" sz="1800" b="0" dirty="0" err="1">
                <a:solidFill>
                  <a:srgbClr val="FF0000"/>
                </a:solidFill>
              </a:rPr>
              <a:t>Pushable</a:t>
            </a:r>
            <a:r>
              <a:rPr lang="en-US" sz="1800" b="0" dirty="0">
                <a:solidFill>
                  <a:srgbClr val="FF0000"/>
                </a:solidFill>
              </a:rPr>
              <a:t>(b),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FF0000"/>
                </a:solidFill>
              </a:rPr>
              <a:t>EFFECT: At(</a:t>
            </a:r>
            <a:r>
              <a:rPr lang="en-US" sz="1800" b="0" dirty="0" err="1">
                <a:solidFill>
                  <a:srgbClr val="FF0000"/>
                </a:solidFill>
              </a:rPr>
              <a:t>b,y</a:t>
            </a:r>
            <a:r>
              <a:rPr lang="en-US" sz="1800" b="0" dirty="0">
                <a:solidFill>
                  <a:srgbClr val="FF0000"/>
                </a:solidFill>
              </a:rPr>
              <a:t>) </a:t>
            </a:r>
            <a:r>
              <a:rPr lang="en-US" altLang="zh-CN" sz="1800" b="0" dirty="0">
                <a:solidFill>
                  <a:srgbClr val="FF0000"/>
                </a:solidFill>
              </a:rPr>
              <a:t>∧</a:t>
            </a:r>
            <a:r>
              <a:rPr lang="en-US" sz="1800" b="0" dirty="0">
                <a:solidFill>
                  <a:srgbClr val="FF0000"/>
                </a:solidFill>
              </a:rPr>
              <a:t> At(</a:t>
            </a:r>
            <a:r>
              <a:rPr lang="en-US" sz="1800" b="0" dirty="0" err="1">
                <a:solidFill>
                  <a:srgbClr val="FF0000"/>
                </a:solidFill>
              </a:rPr>
              <a:t>Monkey,y</a:t>
            </a:r>
            <a:r>
              <a:rPr lang="en-US" sz="1800" b="0" dirty="0">
                <a:solidFill>
                  <a:srgbClr val="FF0000"/>
                </a:solidFill>
              </a:rPr>
              <a:t>) </a:t>
            </a:r>
            <a:r>
              <a:rPr lang="en-US" altLang="zh-CN" sz="1800" b="0" dirty="0">
                <a:solidFill>
                  <a:srgbClr val="FF0000"/>
                </a:solidFill>
              </a:rPr>
              <a:t>∧</a:t>
            </a:r>
            <a:r>
              <a:rPr lang="en-US" sz="1800" b="0" dirty="0">
                <a:solidFill>
                  <a:srgbClr val="FF0000"/>
                </a:solidFill>
              </a:rPr>
              <a:t>¬At(</a:t>
            </a:r>
            <a:r>
              <a:rPr lang="en-US" sz="1800" b="0" dirty="0" err="1">
                <a:solidFill>
                  <a:srgbClr val="FF0000"/>
                </a:solidFill>
              </a:rPr>
              <a:t>b,x</a:t>
            </a:r>
            <a:r>
              <a:rPr lang="en-US" sz="1800" b="0" dirty="0">
                <a:solidFill>
                  <a:srgbClr val="FF0000"/>
                </a:solidFill>
              </a:rPr>
              <a:t>) </a:t>
            </a:r>
            <a:r>
              <a:rPr lang="en-US" altLang="zh-CN" sz="1800" b="0" dirty="0">
                <a:solidFill>
                  <a:srgbClr val="FF0000"/>
                </a:solidFill>
              </a:rPr>
              <a:t>∧</a:t>
            </a:r>
            <a:r>
              <a:rPr lang="en-US" sz="1800" b="0" dirty="0">
                <a:solidFill>
                  <a:srgbClr val="FF0000"/>
                </a:solidFill>
              </a:rPr>
              <a:t>¬At(</a:t>
            </a:r>
            <a:r>
              <a:rPr lang="en-US" sz="1800" b="0" dirty="0" err="1">
                <a:solidFill>
                  <a:srgbClr val="FF0000"/>
                </a:solidFill>
              </a:rPr>
              <a:t>Monkey,x</a:t>
            </a:r>
            <a:r>
              <a:rPr lang="en-US" sz="1800" b="0" dirty="0">
                <a:solidFill>
                  <a:srgbClr val="FF0000"/>
                </a:solidFill>
              </a:rPr>
              <a:t>))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FF0000"/>
                </a:solidFill>
              </a:rPr>
              <a:t>Action(ACTION: </a:t>
            </a:r>
            <a:r>
              <a:rPr lang="en-US" sz="1800" b="0" dirty="0" err="1">
                <a:solidFill>
                  <a:srgbClr val="FF0000"/>
                </a:solidFill>
              </a:rPr>
              <a:t>ClimbUp</a:t>
            </a:r>
            <a:r>
              <a:rPr lang="en-US" sz="1800" b="0" dirty="0">
                <a:solidFill>
                  <a:srgbClr val="FF0000"/>
                </a:solidFill>
              </a:rPr>
              <a:t>(b),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FF0000"/>
                </a:solidFill>
              </a:rPr>
              <a:t>PRECOND: At(</a:t>
            </a:r>
            <a:r>
              <a:rPr lang="en-US" sz="1800" b="0" dirty="0" err="1">
                <a:solidFill>
                  <a:srgbClr val="FF0000"/>
                </a:solidFill>
              </a:rPr>
              <a:t>Monkey,x</a:t>
            </a:r>
            <a:r>
              <a:rPr lang="en-US" sz="1800" b="0" dirty="0">
                <a:solidFill>
                  <a:srgbClr val="FF0000"/>
                </a:solidFill>
              </a:rPr>
              <a:t>) </a:t>
            </a:r>
            <a:r>
              <a:rPr lang="en-US" altLang="zh-CN" sz="1800" b="0" dirty="0">
                <a:solidFill>
                  <a:srgbClr val="FF0000"/>
                </a:solidFill>
              </a:rPr>
              <a:t>∧</a:t>
            </a:r>
            <a:r>
              <a:rPr lang="en-US" sz="1800" b="0" dirty="0">
                <a:solidFill>
                  <a:srgbClr val="FF0000"/>
                </a:solidFill>
              </a:rPr>
              <a:t>At(</a:t>
            </a:r>
            <a:r>
              <a:rPr lang="en-US" sz="1800" b="0" dirty="0" err="1">
                <a:solidFill>
                  <a:srgbClr val="FF0000"/>
                </a:solidFill>
              </a:rPr>
              <a:t>b,x</a:t>
            </a:r>
            <a:r>
              <a:rPr lang="en-US" sz="1800" b="0" dirty="0">
                <a:solidFill>
                  <a:srgbClr val="FF0000"/>
                </a:solidFill>
              </a:rPr>
              <a:t>) </a:t>
            </a:r>
            <a:r>
              <a:rPr lang="en-US" altLang="zh-CN" sz="1800" b="0" dirty="0">
                <a:solidFill>
                  <a:srgbClr val="FF0000"/>
                </a:solidFill>
              </a:rPr>
              <a:t>∧ </a:t>
            </a:r>
            <a:r>
              <a:rPr lang="en-US" sz="1800" b="0" dirty="0">
                <a:solidFill>
                  <a:srgbClr val="FF0000"/>
                </a:solidFill>
              </a:rPr>
              <a:t>Climbable(b),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FF0000"/>
                </a:solidFill>
              </a:rPr>
              <a:t>EFFECT: On(</a:t>
            </a:r>
            <a:r>
              <a:rPr lang="en-US" sz="1800" b="0" dirty="0" err="1">
                <a:solidFill>
                  <a:srgbClr val="FF0000"/>
                </a:solidFill>
              </a:rPr>
              <a:t>Monkey,b</a:t>
            </a:r>
            <a:r>
              <a:rPr lang="en-US" sz="1800" b="0" dirty="0">
                <a:solidFill>
                  <a:srgbClr val="FF0000"/>
                </a:solidFill>
              </a:rPr>
              <a:t>) </a:t>
            </a:r>
            <a:r>
              <a:rPr lang="en-US" altLang="zh-CN" sz="1800" b="0" dirty="0">
                <a:solidFill>
                  <a:srgbClr val="FF0000"/>
                </a:solidFill>
              </a:rPr>
              <a:t>∧</a:t>
            </a:r>
            <a:r>
              <a:rPr lang="en-US" sz="1800" b="0" dirty="0">
                <a:solidFill>
                  <a:srgbClr val="FF0000"/>
                </a:solidFill>
              </a:rPr>
              <a:t>¬Height(</a:t>
            </a:r>
            <a:r>
              <a:rPr lang="en-US" sz="1800" b="0" dirty="0" err="1">
                <a:solidFill>
                  <a:srgbClr val="FF0000"/>
                </a:solidFill>
              </a:rPr>
              <a:t>Monkey,Low</a:t>
            </a:r>
            <a:r>
              <a:rPr lang="en-US" sz="1800" b="0" dirty="0">
                <a:solidFill>
                  <a:srgbClr val="FF0000"/>
                </a:solidFill>
              </a:rPr>
              <a:t>)</a:t>
            </a:r>
            <a:r>
              <a:rPr lang="en-US" altLang="zh-CN" sz="1800" b="0" dirty="0">
                <a:solidFill>
                  <a:srgbClr val="FF0000"/>
                </a:solidFill>
              </a:rPr>
              <a:t> ∧ </a:t>
            </a:r>
            <a:r>
              <a:rPr lang="en-US" sz="1800" b="0" dirty="0">
                <a:solidFill>
                  <a:srgbClr val="FF0000"/>
                </a:solidFill>
              </a:rPr>
              <a:t>Height(</a:t>
            </a:r>
            <a:r>
              <a:rPr lang="en-US" sz="1800" b="0" dirty="0" err="1">
                <a:solidFill>
                  <a:srgbClr val="FF0000"/>
                </a:solidFill>
              </a:rPr>
              <a:t>Monkey,High</a:t>
            </a:r>
            <a:r>
              <a:rPr lang="en-US" sz="1800" b="0" dirty="0">
                <a:solidFill>
                  <a:srgbClr val="FF0000"/>
                </a:solidFill>
              </a:rPr>
              <a:t>))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4616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5776"/>
            <a:ext cx="7555358" cy="1143000"/>
          </a:xfrm>
        </p:spPr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928517" cy="5352585"/>
          </a:xfrm>
        </p:spPr>
        <p:txBody>
          <a:bodyPr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dirty="0"/>
              <a:t>The actions available to the monkey include: </a:t>
            </a:r>
            <a:r>
              <a:rPr lang="en-US" sz="1800" i="1" dirty="0"/>
              <a:t>Go</a:t>
            </a:r>
            <a:r>
              <a:rPr lang="en-US" sz="1800" dirty="0"/>
              <a:t> from one place to another, </a:t>
            </a:r>
            <a:r>
              <a:rPr lang="en-US" sz="1800" i="1" dirty="0"/>
              <a:t>Push</a:t>
            </a:r>
            <a:r>
              <a:rPr lang="en-US" sz="1800" dirty="0"/>
              <a:t> an object from one place to another, </a:t>
            </a:r>
            <a:r>
              <a:rPr lang="en-US" sz="1800" i="1" dirty="0" err="1"/>
              <a:t>ClimbUp</a:t>
            </a:r>
            <a:r>
              <a:rPr lang="en-US" sz="1800" dirty="0"/>
              <a:t> onto or </a:t>
            </a:r>
            <a:r>
              <a:rPr lang="en-US" sz="1800" i="1" u="sng" dirty="0" err="1"/>
              <a:t>ClimbDown</a:t>
            </a:r>
            <a:r>
              <a:rPr lang="en-US" sz="1800" dirty="0"/>
              <a:t> from an object, and </a:t>
            </a:r>
            <a:r>
              <a:rPr lang="en-US" sz="1800" i="1" u="sng" dirty="0"/>
              <a:t>Grasp</a:t>
            </a:r>
            <a:r>
              <a:rPr lang="en-US" sz="1800" dirty="0"/>
              <a:t> or </a:t>
            </a:r>
            <a:r>
              <a:rPr lang="en-US" sz="1800" i="1" u="sng" dirty="0"/>
              <a:t>Ungrasp</a:t>
            </a:r>
            <a:r>
              <a:rPr lang="en-US" sz="1800" dirty="0"/>
              <a:t> an object.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The result of a </a:t>
            </a:r>
            <a:r>
              <a:rPr lang="en-US" sz="1800" i="1" dirty="0"/>
              <a:t>Grasp</a:t>
            </a:r>
            <a:r>
              <a:rPr lang="en-US" sz="1800" dirty="0"/>
              <a:t> is that the monkey holds the object if the monkey and object are in the same place at the same height. 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1800" dirty="0"/>
              <a:t>Write the six action schemas with preconditions and effects </a:t>
            </a:r>
          </a:p>
          <a:p>
            <a:endParaRPr lang="en-US" sz="1800" dirty="0">
              <a:solidFill>
                <a:srgbClr val="0000FF"/>
              </a:solidFill>
            </a:endParaRPr>
          </a:p>
          <a:p>
            <a:pPr>
              <a:spcAft>
                <a:spcPts val="0"/>
              </a:spcAft>
            </a:pPr>
            <a:r>
              <a:rPr lang="en-US" sz="1800" b="0" dirty="0">
                <a:solidFill>
                  <a:srgbClr val="FF0000"/>
                </a:solidFill>
              </a:rPr>
              <a:t>Action(ACTION: Grasp(o),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FF0000"/>
                </a:solidFill>
              </a:rPr>
              <a:t>PRECOND: Height(</a:t>
            </a:r>
            <a:r>
              <a:rPr lang="en-US" sz="1800" b="0" dirty="0" err="1">
                <a:solidFill>
                  <a:srgbClr val="FF0000"/>
                </a:solidFill>
              </a:rPr>
              <a:t>Monkey,h</a:t>
            </a:r>
            <a:r>
              <a:rPr lang="en-US" sz="1800" b="0" dirty="0">
                <a:solidFill>
                  <a:srgbClr val="FF0000"/>
                </a:solidFill>
              </a:rPr>
              <a:t>) </a:t>
            </a:r>
            <a:r>
              <a:rPr lang="en-US" altLang="zh-CN" sz="1800" b="0" dirty="0">
                <a:solidFill>
                  <a:srgbClr val="FF0000"/>
                </a:solidFill>
              </a:rPr>
              <a:t>∧</a:t>
            </a:r>
            <a:r>
              <a:rPr lang="en-US" sz="1800" b="0" dirty="0">
                <a:solidFill>
                  <a:srgbClr val="FF0000"/>
                </a:solidFill>
              </a:rPr>
              <a:t>Height(</a:t>
            </a:r>
            <a:r>
              <a:rPr lang="en-US" sz="1800" b="0" dirty="0" err="1">
                <a:solidFill>
                  <a:srgbClr val="FF0000"/>
                </a:solidFill>
              </a:rPr>
              <a:t>o,h</a:t>
            </a:r>
            <a:r>
              <a:rPr lang="en-US" sz="1800" b="0" dirty="0">
                <a:solidFill>
                  <a:srgbClr val="FF0000"/>
                </a:solidFill>
              </a:rPr>
              <a:t>) </a:t>
            </a:r>
            <a:r>
              <a:rPr lang="en-US" altLang="zh-CN" sz="1800" b="0" dirty="0">
                <a:solidFill>
                  <a:srgbClr val="FF0000"/>
                </a:solidFill>
              </a:rPr>
              <a:t>∧</a:t>
            </a:r>
            <a:r>
              <a:rPr lang="en-US" sz="1800" b="0" dirty="0">
                <a:solidFill>
                  <a:srgbClr val="FF0000"/>
                </a:solidFill>
              </a:rPr>
              <a:t>At(</a:t>
            </a:r>
            <a:r>
              <a:rPr lang="en-US" sz="1800" b="0" dirty="0" err="1">
                <a:solidFill>
                  <a:srgbClr val="FF0000"/>
                </a:solidFill>
              </a:rPr>
              <a:t>Monkey,x</a:t>
            </a:r>
            <a:r>
              <a:rPr lang="en-US" sz="1800" b="0" dirty="0">
                <a:solidFill>
                  <a:srgbClr val="FF0000"/>
                </a:solidFill>
              </a:rPr>
              <a:t>) </a:t>
            </a:r>
            <a:r>
              <a:rPr lang="en-US" altLang="zh-CN" sz="1800" b="0" dirty="0">
                <a:solidFill>
                  <a:srgbClr val="FF0000"/>
                </a:solidFill>
              </a:rPr>
              <a:t>∧ </a:t>
            </a:r>
            <a:r>
              <a:rPr lang="en-US" sz="1800" b="0" dirty="0">
                <a:solidFill>
                  <a:srgbClr val="FF0000"/>
                </a:solidFill>
              </a:rPr>
              <a:t>At(</a:t>
            </a:r>
            <a:r>
              <a:rPr lang="en-US" sz="1800" b="0" dirty="0" err="1">
                <a:solidFill>
                  <a:srgbClr val="FF0000"/>
                </a:solidFill>
              </a:rPr>
              <a:t>o,x</a:t>
            </a:r>
            <a:r>
              <a:rPr lang="en-US" sz="1800" b="0" dirty="0">
                <a:solidFill>
                  <a:srgbClr val="FF0000"/>
                </a:solidFill>
              </a:rPr>
              <a:t>),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FF0000"/>
                </a:solidFill>
              </a:rPr>
              <a:t>EFFECT: Have(</a:t>
            </a:r>
            <a:r>
              <a:rPr lang="en-US" sz="1800" b="0" dirty="0" err="1">
                <a:solidFill>
                  <a:srgbClr val="FF0000"/>
                </a:solidFill>
              </a:rPr>
              <a:t>Monkey,o</a:t>
            </a:r>
            <a:r>
              <a:rPr lang="en-US" sz="1800" b="0" dirty="0">
                <a:solidFill>
                  <a:srgbClr val="FF0000"/>
                </a:solidFill>
              </a:rPr>
              <a:t>))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FF0000"/>
                </a:solidFill>
              </a:rPr>
              <a:t>Action(ACTION: </a:t>
            </a:r>
            <a:r>
              <a:rPr lang="en-US" sz="1800" b="0" dirty="0" err="1">
                <a:solidFill>
                  <a:srgbClr val="FF0000"/>
                </a:solidFill>
              </a:rPr>
              <a:t>ClimbDown</a:t>
            </a:r>
            <a:r>
              <a:rPr lang="en-US" sz="1800" b="0" dirty="0">
                <a:solidFill>
                  <a:srgbClr val="FF0000"/>
                </a:solidFill>
              </a:rPr>
              <a:t>(b),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FF0000"/>
                </a:solidFill>
              </a:rPr>
              <a:t>PRECOND: On(</a:t>
            </a:r>
            <a:r>
              <a:rPr lang="en-US" sz="1800" b="0" dirty="0" err="1">
                <a:solidFill>
                  <a:srgbClr val="FF0000"/>
                </a:solidFill>
              </a:rPr>
              <a:t>Monkey,b</a:t>
            </a:r>
            <a:r>
              <a:rPr lang="en-US" sz="1800" b="0" dirty="0">
                <a:solidFill>
                  <a:srgbClr val="FF0000"/>
                </a:solidFill>
              </a:rPr>
              <a:t>) </a:t>
            </a:r>
            <a:r>
              <a:rPr lang="en-US" altLang="zh-CN" sz="1800" b="0" dirty="0">
                <a:solidFill>
                  <a:srgbClr val="FF0000"/>
                </a:solidFill>
              </a:rPr>
              <a:t>∧</a:t>
            </a:r>
            <a:r>
              <a:rPr lang="en-US" sz="1800" b="0" dirty="0">
                <a:solidFill>
                  <a:srgbClr val="FF0000"/>
                </a:solidFill>
              </a:rPr>
              <a:t> Height(</a:t>
            </a:r>
            <a:r>
              <a:rPr lang="en-US" sz="1800" b="0" dirty="0" err="1">
                <a:solidFill>
                  <a:srgbClr val="FF0000"/>
                </a:solidFill>
              </a:rPr>
              <a:t>Monkey,High</a:t>
            </a:r>
            <a:r>
              <a:rPr lang="en-US" sz="1800" b="0" dirty="0">
                <a:solidFill>
                  <a:srgbClr val="FF0000"/>
                </a:solidFill>
              </a:rPr>
              <a:t>),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FF0000"/>
                </a:solidFill>
              </a:rPr>
              <a:t>EFFECT: ¬On(</a:t>
            </a:r>
            <a:r>
              <a:rPr lang="en-US" sz="1800" b="0" dirty="0" err="1">
                <a:solidFill>
                  <a:srgbClr val="FF0000"/>
                </a:solidFill>
              </a:rPr>
              <a:t>Monkey,b</a:t>
            </a:r>
            <a:r>
              <a:rPr lang="en-US" sz="1800" b="0" dirty="0">
                <a:solidFill>
                  <a:srgbClr val="FF0000"/>
                </a:solidFill>
              </a:rPr>
              <a:t>) </a:t>
            </a:r>
            <a:r>
              <a:rPr lang="en-US" altLang="zh-CN" sz="1800" b="0" dirty="0">
                <a:solidFill>
                  <a:srgbClr val="FF0000"/>
                </a:solidFill>
              </a:rPr>
              <a:t>∧</a:t>
            </a:r>
            <a:r>
              <a:rPr lang="en-US" sz="1800" b="0" dirty="0">
                <a:solidFill>
                  <a:srgbClr val="FF0000"/>
                </a:solidFill>
              </a:rPr>
              <a:t>¬Height(</a:t>
            </a:r>
            <a:r>
              <a:rPr lang="en-US" sz="1800" b="0" dirty="0" err="1">
                <a:solidFill>
                  <a:srgbClr val="FF0000"/>
                </a:solidFill>
              </a:rPr>
              <a:t>Monkey,High</a:t>
            </a:r>
            <a:r>
              <a:rPr lang="en-US" sz="1800" b="0" dirty="0">
                <a:solidFill>
                  <a:srgbClr val="FF0000"/>
                </a:solidFill>
              </a:rPr>
              <a:t>) </a:t>
            </a:r>
            <a:r>
              <a:rPr lang="en-US" altLang="zh-CN" sz="1800" b="0" dirty="0">
                <a:solidFill>
                  <a:srgbClr val="FF0000"/>
                </a:solidFill>
              </a:rPr>
              <a:t>∧ </a:t>
            </a:r>
            <a:r>
              <a:rPr lang="en-US" sz="1800" b="0" dirty="0">
                <a:solidFill>
                  <a:srgbClr val="FF0000"/>
                </a:solidFill>
              </a:rPr>
              <a:t>Height(</a:t>
            </a:r>
            <a:r>
              <a:rPr lang="en-US" sz="1800" b="0" dirty="0" err="1">
                <a:solidFill>
                  <a:srgbClr val="FF0000"/>
                </a:solidFill>
              </a:rPr>
              <a:t>Monkey,Low</a:t>
            </a:r>
            <a:r>
              <a:rPr lang="en-US" sz="1800" b="0" dirty="0">
                <a:solidFill>
                  <a:srgbClr val="FF0000"/>
                </a:solidFill>
              </a:rPr>
              <a:t>)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FF0000"/>
                </a:solidFill>
              </a:rPr>
              <a:t>Action(ACTION: </a:t>
            </a:r>
            <a:r>
              <a:rPr lang="en-US" sz="1800" b="0" dirty="0" err="1">
                <a:solidFill>
                  <a:srgbClr val="FF0000"/>
                </a:solidFill>
              </a:rPr>
              <a:t>UnGrasp</a:t>
            </a:r>
            <a:r>
              <a:rPr lang="en-US" sz="1800" b="0" dirty="0">
                <a:solidFill>
                  <a:srgbClr val="FF0000"/>
                </a:solidFill>
              </a:rPr>
              <a:t>(o),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FF0000"/>
                </a:solidFill>
              </a:rPr>
              <a:t>PRECOND: Have(</a:t>
            </a:r>
            <a:r>
              <a:rPr lang="en-US" sz="1800" b="0" dirty="0" err="1">
                <a:solidFill>
                  <a:srgbClr val="FF0000"/>
                </a:solidFill>
              </a:rPr>
              <a:t>Monkey,o</a:t>
            </a:r>
            <a:r>
              <a:rPr lang="en-US" sz="1800" b="0" dirty="0">
                <a:solidFill>
                  <a:srgbClr val="FF0000"/>
                </a:solidFill>
              </a:rPr>
              <a:t>),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FF0000"/>
                </a:solidFill>
              </a:rPr>
              <a:t>EFFECT: ¬Have(</a:t>
            </a:r>
            <a:r>
              <a:rPr lang="en-US" sz="1800" b="0" dirty="0" err="1">
                <a:solidFill>
                  <a:srgbClr val="FF0000"/>
                </a:solidFill>
              </a:rPr>
              <a:t>Monkey,o</a:t>
            </a:r>
            <a:r>
              <a:rPr lang="en-US" sz="1800" b="0" dirty="0">
                <a:solidFill>
                  <a:srgbClr val="FF0000"/>
                </a:solidFill>
              </a:rPr>
              <a:t>))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1867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538438" cy="1143000"/>
          </a:xfrm>
        </p:spPr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783551" cy="446049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dirty="0"/>
              <a:t>What is the plan to achieve the goal Have(Monkey, Banana</a:t>
            </a:r>
            <a:r>
              <a:rPr lang="en-US" sz="1800"/>
              <a:t>)? 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5</a:t>
            </a:fld>
            <a:endParaRPr lang="en-US">
              <a:uFillTx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6478" y="1680176"/>
            <a:ext cx="371875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auto"/>
            <a:r>
              <a:rPr lang="en-US" sz="1600" dirty="0">
                <a:solidFill>
                  <a:srgbClr val="FF0000"/>
                </a:solidFill>
              </a:rPr>
              <a:t>At(</a:t>
            </a:r>
            <a:r>
              <a:rPr lang="en-US" sz="1600" dirty="0" err="1">
                <a:solidFill>
                  <a:srgbClr val="FF0000"/>
                </a:solidFill>
              </a:rPr>
              <a:t>Monkey,A</a:t>
            </a:r>
            <a:r>
              <a:rPr lang="en-US" sz="1600" dirty="0">
                <a:solidFill>
                  <a:srgbClr val="FF0000"/>
                </a:solidFill>
              </a:rPr>
              <a:t>) </a:t>
            </a:r>
            <a:r>
              <a:rPr lang="en-US" altLang="zh-CN" sz="1600" dirty="0">
                <a:solidFill>
                  <a:srgbClr val="FF0000"/>
                </a:solidFill>
              </a:rPr>
              <a:t>∧</a:t>
            </a:r>
            <a:r>
              <a:rPr lang="en-US" sz="1600" dirty="0">
                <a:solidFill>
                  <a:srgbClr val="FF0000"/>
                </a:solidFill>
              </a:rPr>
              <a:t> At(</a:t>
            </a:r>
            <a:r>
              <a:rPr lang="en-US" sz="1600" dirty="0" err="1">
                <a:solidFill>
                  <a:srgbClr val="FF0000"/>
                </a:solidFill>
              </a:rPr>
              <a:t>Bananas,B</a:t>
            </a:r>
            <a:r>
              <a:rPr lang="en-US" sz="1600" dirty="0">
                <a:solidFill>
                  <a:srgbClr val="FF0000"/>
                </a:solidFill>
              </a:rPr>
              <a:t>) </a:t>
            </a:r>
            <a:r>
              <a:rPr lang="en-US" altLang="zh-CN" sz="1600" dirty="0">
                <a:solidFill>
                  <a:srgbClr val="FF0000"/>
                </a:solidFill>
              </a:rPr>
              <a:t>∧</a:t>
            </a:r>
            <a:r>
              <a:rPr lang="en-US" sz="1600" dirty="0">
                <a:solidFill>
                  <a:srgbClr val="FF0000"/>
                </a:solidFill>
              </a:rPr>
              <a:t> At(</a:t>
            </a:r>
            <a:r>
              <a:rPr lang="en-US" sz="1600" dirty="0" err="1">
                <a:solidFill>
                  <a:srgbClr val="FF0000"/>
                </a:solidFill>
              </a:rPr>
              <a:t>Box,C</a:t>
            </a:r>
            <a:r>
              <a:rPr lang="en-US" sz="1600" dirty="0">
                <a:solidFill>
                  <a:srgbClr val="FF0000"/>
                </a:solidFill>
              </a:rPr>
              <a:t>) </a:t>
            </a:r>
            <a:r>
              <a:rPr lang="en-US" altLang="zh-CN" sz="1600" dirty="0">
                <a:solidFill>
                  <a:srgbClr val="FF0000"/>
                </a:solidFill>
              </a:rPr>
              <a:t>∧ </a:t>
            </a:r>
            <a:r>
              <a:rPr lang="en-US" sz="1600" dirty="0">
                <a:solidFill>
                  <a:srgbClr val="FF0000"/>
                </a:solidFill>
              </a:rPr>
              <a:t>Height(</a:t>
            </a:r>
            <a:r>
              <a:rPr lang="en-US" sz="1600" dirty="0" err="1">
                <a:solidFill>
                  <a:srgbClr val="FF0000"/>
                </a:solidFill>
              </a:rPr>
              <a:t>Monkey,Low</a:t>
            </a:r>
            <a:r>
              <a:rPr lang="en-US" sz="1600" dirty="0">
                <a:solidFill>
                  <a:srgbClr val="FF0000"/>
                </a:solidFill>
              </a:rPr>
              <a:t>) </a:t>
            </a:r>
            <a:r>
              <a:rPr lang="en-US" altLang="zh-CN" sz="1600" dirty="0">
                <a:solidFill>
                  <a:srgbClr val="FF0000"/>
                </a:solidFill>
              </a:rPr>
              <a:t>∧</a:t>
            </a:r>
            <a:r>
              <a:rPr lang="en-US" sz="1600" dirty="0">
                <a:solidFill>
                  <a:srgbClr val="FF0000"/>
                </a:solidFill>
              </a:rPr>
              <a:t> Height(</a:t>
            </a:r>
            <a:r>
              <a:rPr lang="en-US" sz="1600" dirty="0" err="1">
                <a:solidFill>
                  <a:srgbClr val="FF0000"/>
                </a:solidFill>
              </a:rPr>
              <a:t>Box,Low</a:t>
            </a:r>
            <a:r>
              <a:rPr lang="en-US" sz="1600" dirty="0">
                <a:solidFill>
                  <a:srgbClr val="FF0000"/>
                </a:solidFill>
              </a:rPr>
              <a:t>) </a:t>
            </a:r>
            <a:r>
              <a:rPr lang="en-US" altLang="zh-CN" sz="1600" dirty="0">
                <a:solidFill>
                  <a:srgbClr val="FF0000"/>
                </a:solidFill>
              </a:rPr>
              <a:t>∧</a:t>
            </a:r>
            <a:r>
              <a:rPr lang="en-US" sz="1600" dirty="0">
                <a:solidFill>
                  <a:srgbClr val="FF0000"/>
                </a:solidFill>
              </a:rPr>
              <a:t> Height(</a:t>
            </a:r>
            <a:r>
              <a:rPr lang="en-US" sz="1600" dirty="0" err="1">
                <a:solidFill>
                  <a:srgbClr val="FF0000"/>
                </a:solidFill>
              </a:rPr>
              <a:t>Bananas,High</a:t>
            </a:r>
            <a:r>
              <a:rPr lang="en-US" sz="1600" dirty="0">
                <a:solidFill>
                  <a:srgbClr val="FF0000"/>
                </a:solidFill>
              </a:rPr>
              <a:t>) </a:t>
            </a:r>
            <a:r>
              <a:rPr lang="en-US" altLang="zh-CN" sz="1600" dirty="0">
                <a:solidFill>
                  <a:srgbClr val="FF0000"/>
                </a:solidFill>
              </a:rPr>
              <a:t>∧ </a:t>
            </a:r>
            <a:r>
              <a:rPr lang="en-US" sz="1600" dirty="0" err="1">
                <a:solidFill>
                  <a:srgbClr val="FF0000"/>
                </a:solidFill>
              </a:rPr>
              <a:t>Pushable</a:t>
            </a:r>
            <a:r>
              <a:rPr lang="en-US" sz="1600" dirty="0">
                <a:solidFill>
                  <a:srgbClr val="FF0000"/>
                </a:solidFill>
              </a:rPr>
              <a:t>(Box) </a:t>
            </a:r>
            <a:r>
              <a:rPr lang="en-US" altLang="zh-CN" sz="1600" dirty="0">
                <a:solidFill>
                  <a:srgbClr val="FF0000"/>
                </a:solidFill>
              </a:rPr>
              <a:t>∧</a:t>
            </a:r>
            <a:r>
              <a:rPr lang="en-US" sz="1600" dirty="0">
                <a:solidFill>
                  <a:srgbClr val="FF0000"/>
                </a:solidFill>
              </a:rPr>
              <a:t> Climbable(Box)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66478" y="6048281"/>
            <a:ext cx="242649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Have(Monkey, Bananas)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70685" y="6052601"/>
            <a:ext cx="729687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Finish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8975" y="1798765"/>
            <a:ext cx="619080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Start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71667" y="5137997"/>
            <a:ext cx="306908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Height(</a:t>
            </a:r>
            <a:r>
              <a:rPr lang="en-US" sz="1600" dirty="0" err="1">
                <a:solidFill>
                  <a:srgbClr val="FF0000"/>
                </a:solidFill>
              </a:rPr>
              <a:t>Monkey,High</a:t>
            </a:r>
            <a:r>
              <a:rPr lang="en-US" sz="1600" dirty="0">
                <a:solidFill>
                  <a:srgbClr val="FF0000"/>
                </a:solidFill>
              </a:rPr>
              <a:t>) </a:t>
            </a:r>
            <a:r>
              <a:rPr lang="en-US" altLang="zh-CN" sz="1600" dirty="0">
                <a:solidFill>
                  <a:srgbClr val="FF0000"/>
                </a:solidFill>
              </a:rPr>
              <a:t>∧ </a:t>
            </a:r>
            <a:r>
              <a:rPr lang="en-US" sz="1600" dirty="0">
                <a:solidFill>
                  <a:srgbClr val="FF0000"/>
                </a:solidFill>
              </a:rPr>
              <a:t>Height(</a:t>
            </a:r>
            <a:r>
              <a:rPr lang="en-US" sz="1600" dirty="0" err="1">
                <a:solidFill>
                  <a:srgbClr val="FF0000"/>
                </a:solidFill>
              </a:rPr>
              <a:t>Bananas,High</a:t>
            </a:r>
            <a:r>
              <a:rPr lang="en-US" sz="1600" dirty="0">
                <a:solidFill>
                  <a:srgbClr val="FF0000"/>
                </a:solidFill>
              </a:rPr>
              <a:t>) </a:t>
            </a:r>
            <a:r>
              <a:rPr lang="en-US" altLang="zh-CN" sz="1600" dirty="0">
                <a:solidFill>
                  <a:srgbClr val="FF0000"/>
                </a:solidFill>
              </a:rPr>
              <a:t>∧ </a:t>
            </a:r>
            <a:r>
              <a:rPr lang="en-US" sz="1600" dirty="0">
                <a:solidFill>
                  <a:srgbClr val="FF0000"/>
                </a:solidFill>
              </a:rPr>
              <a:t>At(</a:t>
            </a:r>
            <a:r>
              <a:rPr lang="en-US" sz="1600" dirty="0" err="1">
                <a:solidFill>
                  <a:srgbClr val="FF0000"/>
                </a:solidFill>
              </a:rPr>
              <a:t>Monkey,B</a:t>
            </a:r>
            <a:r>
              <a:rPr lang="en-US" sz="1600" dirty="0">
                <a:solidFill>
                  <a:srgbClr val="FF0000"/>
                </a:solidFill>
              </a:rPr>
              <a:t>) </a:t>
            </a:r>
            <a:r>
              <a:rPr lang="en-US" altLang="zh-CN" sz="1600" dirty="0">
                <a:solidFill>
                  <a:srgbClr val="FF0000"/>
                </a:solidFill>
              </a:rPr>
              <a:t>∧ </a:t>
            </a:r>
            <a:r>
              <a:rPr lang="en-US" sz="1600" dirty="0">
                <a:solidFill>
                  <a:srgbClr val="FF0000"/>
                </a:solidFill>
              </a:rPr>
              <a:t>At(</a:t>
            </a:r>
            <a:r>
              <a:rPr lang="en-US" sz="1600" dirty="0" err="1">
                <a:solidFill>
                  <a:srgbClr val="FF0000"/>
                </a:solidFill>
              </a:rPr>
              <a:t>Bananas,B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12918" y="5214941"/>
            <a:ext cx="158729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Grasp(Banana)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66478" y="3737396"/>
            <a:ext cx="307427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At(</a:t>
            </a:r>
            <a:r>
              <a:rPr lang="en-US" sz="1600" dirty="0" err="1">
                <a:solidFill>
                  <a:srgbClr val="FF0000"/>
                </a:solidFill>
              </a:rPr>
              <a:t>Monkey,C</a:t>
            </a:r>
            <a:r>
              <a:rPr lang="en-US" sz="1600" dirty="0">
                <a:solidFill>
                  <a:srgbClr val="FF0000"/>
                </a:solidFill>
              </a:rPr>
              <a:t>) </a:t>
            </a:r>
            <a:r>
              <a:rPr lang="en-US" altLang="zh-CN" sz="1600" dirty="0">
                <a:solidFill>
                  <a:srgbClr val="FF0000"/>
                </a:solidFill>
              </a:rPr>
              <a:t>∧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Pushable</a:t>
            </a:r>
            <a:r>
              <a:rPr lang="en-US" sz="1600" dirty="0">
                <a:solidFill>
                  <a:srgbClr val="FF0000"/>
                </a:solidFill>
              </a:rPr>
              <a:t>(Box)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59406" y="3767075"/>
            <a:ext cx="1540806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Push(</a:t>
            </a:r>
            <a:r>
              <a:rPr lang="en-US" sz="1600" dirty="0" err="1">
                <a:solidFill>
                  <a:srgbClr val="FF0000"/>
                </a:solidFill>
              </a:rPr>
              <a:t>Box,C,B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66478" y="3144706"/>
            <a:ext cx="145734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At(</a:t>
            </a:r>
            <a:r>
              <a:rPr lang="en-US" sz="1600" dirty="0" err="1">
                <a:solidFill>
                  <a:srgbClr val="FF0000"/>
                </a:solidFill>
              </a:rPr>
              <a:t>Monkey,A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62134" y="3144706"/>
            <a:ext cx="938077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Go(A,C)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66478" y="4473935"/>
            <a:ext cx="307427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At(</a:t>
            </a:r>
            <a:r>
              <a:rPr lang="en-US" sz="1600" dirty="0" err="1">
                <a:solidFill>
                  <a:srgbClr val="FF0000"/>
                </a:solidFill>
              </a:rPr>
              <a:t>Monkey,B</a:t>
            </a:r>
            <a:r>
              <a:rPr lang="en-US" sz="1600" dirty="0">
                <a:solidFill>
                  <a:srgbClr val="FF0000"/>
                </a:solidFill>
              </a:rPr>
              <a:t>) </a:t>
            </a:r>
            <a:r>
              <a:rPr lang="en-US" altLang="zh-CN" sz="1600" dirty="0">
                <a:solidFill>
                  <a:srgbClr val="FF0000"/>
                </a:solidFill>
              </a:rPr>
              <a:t>∧</a:t>
            </a:r>
            <a:r>
              <a:rPr lang="en-US" sz="1600" dirty="0">
                <a:solidFill>
                  <a:srgbClr val="FF0000"/>
                </a:solidFill>
              </a:rPr>
              <a:t>At(</a:t>
            </a:r>
            <a:r>
              <a:rPr lang="en-US" sz="1600" dirty="0" err="1">
                <a:solidFill>
                  <a:srgbClr val="FF0000"/>
                </a:solidFill>
              </a:rPr>
              <a:t>Box,B</a:t>
            </a:r>
            <a:r>
              <a:rPr lang="en-US" sz="1600" dirty="0">
                <a:solidFill>
                  <a:srgbClr val="FF0000"/>
                </a:solidFill>
              </a:rPr>
              <a:t>) </a:t>
            </a:r>
            <a:r>
              <a:rPr lang="en-US" altLang="zh-CN" sz="1600" dirty="0">
                <a:solidFill>
                  <a:srgbClr val="FF0000"/>
                </a:solidFill>
              </a:rPr>
              <a:t>∧ </a:t>
            </a:r>
            <a:r>
              <a:rPr lang="en-US" sz="1600" dirty="0">
                <a:solidFill>
                  <a:srgbClr val="FF0000"/>
                </a:solidFill>
              </a:rPr>
              <a:t>Climbable(Box)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41158" y="4514963"/>
            <a:ext cx="145905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ClimbUp</a:t>
            </a:r>
            <a:r>
              <a:rPr lang="en-US" sz="1600" dirty="0">
                <a:solidFill>
                  <a:srgbClr val="FF0000"/>
                </a:solidFill>
              </a:rPr>
              <a:t>(Box)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9932" y="1560435"/>
            <a:ext cx="2971051" cy="48320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Action(</a:t>
            </a:r>
            <a:r>
              <a:rPr lang="en-US" sz="1400" dirty="0" err="1"/>
              <a:t>ACTION:</a:t>
            </a:r>
            <a:r>
              <a:rPr lang="en-US" sz="1400" b="1" dirty="0" err="1"/>
              <a:t>Go</a:t>
            </a:r>
            <a:r>
              <a:rPr lang="en-US" sz="1400" b="1" dirty="0"/>
              <a:t>(</a:t>
            </a:r>
            <a:r>
              <a:rPr lang="en-US" sz="1400" b="1" dirty="0" err="1"/>
              <a:t>x,y</a:t>
            </a:r>
            <a:r>
              <a:rPr lang="en-US" sz="1400" b="1" dirty="0"/>
              <a:t>)</a:t>
            </a:r>
            <a:r>
              <a:rPr lang="en-US" sz="1400" dirty="0"/>
              <a:t>, </a:t>
            </a:r>
          </a:p>
          <a:p>
            <a:r>
              <a:rPr lang="en-US" sz="1400" dirty="0"/>
              <a:t>PRECOND: At(</a:t>
            </a:r>
            <a:r>
              <a:rPr lang="en-US" sz="1400" dirty="0" err="1"/>
              <a:t>Monkey,x</a:t>
            </a:r>
            <a:r>
              <a:rPr lang="en-US" sz="1400" dirty="0"/>
              <a:t>), </a:t>
            </a:r>
          </a:p>
          <a:p>
            <a:r>
              <a:rPr lang="en-US" sz="1400" dirty="0"/>
              <a:t>EFFECT: At(</a:t>
            </a:r>
            <a:r>
              <a:rPr lang="en-US" sz="1400" dirty="0" err="1"/>
              <a:t>Monkey,y</a:t>
            </a:r>
            <a:r>
              <a:rPr lang="en-US" sz="1400" dirty="0"/>
              <a:t>)  </a:t>
            </a:r>
            <a:r>
              <a:rPr lang="en-US" altLang="zh-CN" sz="1400" dirty="0"/>
              <a:t>∧</a:t>
            </a:r>
            <a:r>
              <a:rPr lang="en-US" sz="1400" dirty="0"/>
              <a:t>¬(At(</a:t>
            </a:r>
            <a:r>
              <a:rPr lang="en-US" sz="1400" dirty="0" err="1"/>
              <a:t>Monkey,x</a:t>
            </a:r>
            <a:r>
              <a:rPr lang="en-US" sz="1400" dirty="0"/>
              <a:t>)))</a:t>
            </a:r>
          </a:p>
          <a:p>
            <a:endParaRPr lang="en-US" sz="1400" dirty="0"/>
          </a:p>
          <a:p>
            <a:r>
              <a:rPr lang="en-US" sz="1400" dirty="0"/>
              <a:t>Action(</a:t>
            </a:r>
            <a:r>
              <a:rPr lang="en-US" sz="1400" dirty="0" err="1"/>
              <a:t>ACTION:</a:t>
            </a:r>
            <a:r>
              <a:rPr lang="en-US" sz="1400" b="1" dirty="0" err="1"/>
              <a:t>Push</a:t>
            </a:r>
            <a:r>
              <a:rPr lang="en-US" sz="1400" b="1" dirty="0"/>
              <a:t>(</a:t>
            </a:r>
            <a:r>
              <a:rPr lang="en-US" sz="1400" b="1" dirty="0" err="1"/>
              <a:t>b,x,y</a:t>
            </a:r>
            <a:r>
              <a:rPr lang="en-US" sz="1400" b="1" dirty="0"/>
              <a:t>)</a:t>
            </a:r>
            <a:r>
              <a:rPr lang="en-US" sz="1400" dirty="0"/>
              <a:t>, </a:t>
            </a:r>
          </a:p>
          <a:p>
            <a:r>
              <a:rPr lang="en-US" sz="1400" dirty="0"/>
              <a:t>PRECOND: At(</a:t>
            </a:r>
            <a:r>
              <a:rPr lang="en-US" sz="1400" dirty="0" err="1"/>
              <a:t>Monkey,x</a:t>
            </a:r>
            <a:r>
              <a:rPr lang="en-US" sz="1400" dirty="0"/>
              <a:t>) </a:t>
            </a:r>
            <a:r>
              <a:rPr lang="en-US" altLang="zh-CN" sz="1400" dirty="0"/>
              <a:t>∧</a:t>
            </a:r>
            <a:r>
              <a:rPr lang="en-US" sz="1400" dirty="0"/>
              <a:t> </a:t>
            </a:r>
            <a:r>
              <a:rPr lang="en-US" sz="1400" dirty="0" err="1"/>
              <a:t>Pushable</a:t>
            </a:r>
            <a:r>
              <a:rPr lang="en-US" sz="1400" dirty="0"/>
              <a:t>(b), </a:t>
            </a:r>
          </a:p>
          <a:p>
            <a:r>
              <a:rPr lang="en-US" sz="1400" dirty="0"/>
              <a:t>EFFECT: At(</a:t>
            </a:r>
            <a:r>
              <a:rPr lang="en-US" sz="1400" dirty="0" err="1"/>
              <a:t>b,y</a:t>
            </a:r>
            <a:r>
              <a:rPr lang="en-US" sz="1400" dirty="0"/>
              <a:t>) </a:t>
            </a:r>
            <a:r>
              <a:rPr lang="en-US" altLang="zh-CN" sz="1400" dirty="0"/>
              <a:t>∧</a:t>
            </a:r>
            <a:r>
              <a:rPr lang="en-US" sz="1400" dirty="0"/>
              <a:t> At(</a:t>
            </a:r>
            <a:r>
              <a:rPr lang="en-US" sz="1400" dirty="0" err="1"/>
              <a:t>Monkey,y</a:t>
            </a:r>
            <a:r>
              <a:rPr lang="en-US" sz="1400" dirty="0"/>
              <a:t>) </a:t>
            </a:r>
            <a:r>
              <a:rPr lang="en-US" altLang="zh-CN" sz="1400" dirty="0"/>
              <a:t>∧</a:t>
            </a:r>
            <a:r>
              <a:rPr lang="en-US" sz="1400" dirty="0"/>
              <a:t>¬At(</a:t>
            </a:r>
            <a:r>
              <a:rPr lang="en-US" sz="1400" dirty="0" err="1"/>
              <a:t>b,x</a:t>
            </a:r>
            <a:r>
              <a:rPr lang="en-US" sz="1400" dirty="0"/>
              <a:t>) </a:t>
            </a:r>
            <a:r>
              <a:rPr lang="en-US" altLang="zh-CN" sz="1400" dirty="0"/>
              <a:t>∧</a:t>
            </a:r>
            <a:r>
              <a:rPr lang="en-US" sz="1400" dirty="0"/>
              <a:t>¬At(</a:t>
            </a:r>
            <a:r>
              <a:rPr lang="en-US" sz="1400" dirty="0" err="1"/>
              <a:t>Monkey,x</a:t>
            </a:r>
            <a:r>
              <a:rPr lang="en-US" sz="1400" dirty="0"/>
              <a:t>))</a:t>
            </a:r>
          </a:p>
          <a:p>
            <a:endParaRPr lang="en-US" sz="1400" dirty="0"/>
          </a:p>
          <a:p>
            <a:r>
              <a:rPr lang="en-US" sz="1400" dirty="0"/>
              <a:t>Action(</a:t>
            </a:r>
            <a:r>
              <a:rPr lang="en-US" sz="1400" dirty="0" err="1"/>
              <a:t>ACTION:</a:t>
            </a:r>
            <a:r>
              <a:rPr lang="en-US" sz="1400" b="1" dirty="0" err="1"/>
              <a:t>ClimbUp</a:t>
            </a:r>
            <a:r>
              <a:rPr lang="en-US" sz="1400" b="1" dirty="0"/>
              <a:t>(b)</a:t>
            </a:r>
            <a:r>
              <a:rPr lang="en-US" sz="1400" dirty="0"/>
              <a:t>, </a:t>
            </a:r>
          </a:p>
          <a:p>
            <a:r>
              <a:rPr lang="en-US" sz="1400" dirty="0" err="1"/>
              <a:t>PRECOND:At</a:t>
            </a:r>
            <a:r>
              <a:rPr lang="en-US" sz="1400" dirty="0"/>
              <a:t>(</a:t>
            </a:r>
            <a:r>
              <a:rPr lang="en-US" sz="1400" dirty="0" err="1"/>
              <a:t>Monkey,x</a:t>
            </a:r>
            <a:r>
              <a:rPr lang="en-US" sz="1400" dirty="0"/>
              <a:t>) </a:t>
            </a:r>
            <a:r>
              <a:rPr lang="en-US" altLang="zh-CN" sz="1400" dirty="0"/>
              <a:t>∧</a:t>
            </a:r>
            <a:r>
              <a:rPr lang="en-US" sz="1400" dirty="0"/>
              <a:t>At(</a:t>
            </a:r>
            <a:r>
              <a:rPr lang="en-US" sz="1400" dirty="0" err="1"/>
              <a:t>b,x</a:t>
            </a:r>
            <a:r>
              <a:rPr lang="en-US" sz="1400" dirty="0"/>
              <a:t>) </a:t>
            </a:r>
            <a:r>
              <a:rPr lang="en-US" altLang="zh-CN" sz="1400" dirty="0"/>
              <a:t>∧ </a:t>
            </a:r>
            <a:r>
              <a:rPr lang="en-US" sz="1400" dirty="0"/>
              <a:t>Climbable(b), </a:t>
            </a:r>
          </a:p>
          <a:p>
            <a:r>
              <a:rPr lang="en-US" sz="1400" dirty="0"/>
              <a:t>EFFECT: On(</a:t>
            </a:r>
            <a:r>
              <a:rPr lang="en-US" sz="1400" dirty="0" err="1"/>
              <a:t>Monkey,b</a:t>
            </a:r>
            <a:r>
              <a:rPr lang="en-US" sz="1400" dirty="0"/>
              <a:t>) </a:t>
            </a:r>
            <a:r>
              <a:rPr lang="en-US" altLang="zh-CN" sz="1400" dirty="0"/>
              <a:t>∧</a:t>
            </a:r>
            <a:r>
              <a:rPr lang="en-US" sz="1400" dirty="0"/>
              <a:t>¬Height(</a:t>
            </a:r>
            <a:r>
              <a:rPr lang="en-US" sz="1400" dirty="0" err="1"/>
              <a:t>Monkey,Low</a:t>
            </a:r>
            <a:r>
              <a:rPr lang="en-US" sz="1400" dirty="0"/>
              <a:t>)</a:t>
            </a:r>
            <a:r>
              <a:rPr lang="en-US" altLang="zh-CN" sz="1400" dirty="0"/>
              <a:t> ∧ </a:t>
            </a:r>
            <a:r>
              <a:rPr lang="en-US" sz="1400" dirty="0"/>
              <a:t>Height(</a:t>
            </a:r>
            <a:r>
              <a:rPr lang="en-US" sz="1400" dirty="0" err="1"/>
              <a:t>Monkey,High</a:t>
            </a:r>
            <a:r>
              <a:rPr lang="en-US" sz="1400" dirty="0"/>
              <a:t>))</a:t>
            </a:r>
          </a:p>
          <a:p>
            <a:endParaRPr lang="en-US" sz="1400" dirty="0"/>
          </a:p>
          <a:p>
            <a:r>
              <a:rPr lang="en-US" sz="1400" dirty="0"/>
              <a:t>Action(</a:t>
            </a:r>
            <a:r>
              <a:rPr lang="en-US" sz="1400" dirty="0" err="1"/>
              <a:t>ACTION:</a:t>
            </a:r>
            <a:r>
              <a:rPr lang="en-US" sz="1400" b="1" dirty="0" err="1"/>
              <a:t>Grasp</a:t>
            </a:r>
            <a:r>
              <a:rPr lang="en-US" sz="1400" b="1" dirty="0"/>
              <a:t>(o)</a:t>
            </a:r>
            <a:r>
              <a:rPr lang="en-US" sz="1400" dirty="0"/>
              <a:t>, </a:t>
            </a:r>
            <a:r>
              <a:rPr lang="en-US" sz="1400" dirty="0" err="1"/>
              <a:t>PRECOND:Height</a:t>
            </a:r>
            <a:r>
              <a:rPr lang="en-US" sz="1400" dirty="0"/>
              <a:t>(</a:t>
            </a:r>
            <a:r>
              <a:rPr lang="en-US" sz="1400" dirty="0" err="1"/>
              <a:t>Monkey,h</a:t>
            </a:r>
            <a:r>
              <a:rPr lang="en-US" sz="1400" dirty="0"/>
              <a:t>) </a:t>
            </a:r>
            <a:r>
              <a:rPr lang="en-US" altLang="zh-CN" sz="1400" dirty="0"/>
              <a:t>∧</a:t>
            </a:r>
            <a:r>
              <a:rPr lang="en-US" sz="1400" dirty="0"/>
              <a:t>Height(</a:t>
            </a:r>
            <a:r>
              <a:rPr lang="en-US" sz="1400" dirty="0" err="1"/>
              <a:t>o,h</a:t>
            </a:r>
            <a:r>
              <a:rPr lang="en-US" sz="1400" dirty="0"/>
              <a:t>) </a:t>
            </a:r>
            <a:r>
              <a:rPr lang="en-US" altLang="zh-CN" sz="1400" dirty="0"/>
              <a:t>∧</a:t>
            </a:r>
            <a:r>
              <a:rPr lang="en-US" sz="1400" dirty="0"/>
              <a:t>At(</a:t>
            </a:r>
            <a:r>
              <a:rPr lang="en-US" sz="1400" dirty="0" err="1"/>
              <a:t>Monkey,x</a:t>
            </a:r>
            <a:r>
              <a:rPr lang="en-US" sz="1400" dirty="0"/>
              <a:t>) </a:t>
            </a:r>
            <a:r>
              <a:rPr lang="en-US" altLang="zh-CN" sz="1400" dirty="0"/>
              <a:t>∧ </a:t>
            </a:r>
            <a:r>
              <a:rPr lang="en-US" sz="1400" dirty="0"/>
              <a:t>At(</a:t>
            </a:r>
            <a:r>
              <a:rPr lang="en-US" sz="1400" dirty="0" err="1"/>
              <a:t>b,x</a:t>
            </a:r>
            <a:r>
              <a:rPr lang="en-US" sz="1400" dirty="0"/>
              <a:t>), </a:t>
            </a:r>
            <a:r>
              <a:rPr lang="en-US" sz="1400" dirty="0" err="1"/>
              <a:t>EFFECT:Have</a:t>
            </a:r>
            <a:r>
              <a:rPr lang="en-US" sz="1400" dirty="0"/>
              <a:t>(</a:t>
            </a:r>
            <a:r>
              <a:rPr lang="en-US" sz="1400" dirty="0" err="1"/>
              <a:t>Monkey,o</a:t>
            </a:r>
            <a:r>
              <a:rPr lang="en-US" sz="1400" dirty="0"/>
              <a:t>))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678124" y="5553495"/>
            <a:ext cx="0" cy="4947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10280" y="4853517"/>
            <a:ext cx="0" cy="3614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10280" y="4105629"/>
            <a:ext cx="0" cy="409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710280" y="3483260"/>
            <a:ext cx="0" cy="2838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78124" y="2137319"/>
            <a:ext cx="0" cy="10073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9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9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29854" y="-338047"/>
            <a:ext cx="7772400" cy="1143000"/>
          </a:xfrm>
        </p:spPr>
        <p:txBody>
          <a:bodyPr/>
          <a:lstStyle/>
          <a:p>
            <a:r>
              <a:rPr lang="en-US" dirty="0"/>
              <a:t>Partial and Total Order Plans</a:t>
            </a:r>
          </a:p>
        </p:txBody>
      </p:sp>
      <p:pic>
        <p:nvPicPr>
          <p:cNvPr id="1406980" name="Picture 102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9853" y="1290801"/>
            <a:ext cx="7164487" cy="4532471"/>
          </a:xfrm>
          <a:prstGeom prst="rect">
            <a:avLst/>
          </a:prstGeom>
          <a:noFill/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 rot="16200000">
            <a:off x="8174736" y="5885497"/>
            <a:ext cx="13157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2D3A695E-CF49-844C-908C-762332DE5207}" type="slidenum">
              <a:rPr lang="en-US" sz="2400" b="1" smtClean="0">
                <a:solidFill>
                  <a:schemeClr val="tx2"/>
                </a:solidFill>
                <a:latin typeface="+mn-lt"/>
              </a:rPr>
              <a:pPr/>
              <a:t>6</a:t>
            </a:fld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0730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2561-10F7-5343-A00B-08B06424E168}" type="slidenum">
              <a:rPr lang="en-US"/>
              <a:pPr/>
              <a:t>7</a:t>
            </a:fld>
            <a:endParaRPr lang="en-US"/>
          </a:p>
        </p:txBody>
      </p:sp>
      <p:sp>
        <p:nvSpPr>
          <p:cNvPr id="132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7511" y="319089"/>
            <a:ext cx="7772400" cy="9112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ahoma" charset="0"/>
              </a:rPr>
              <a:t>Partial Order Planning: </a:t>
            </a:r>
            <a:br>
              <a:rPr lang="en-US" dirty="0">
                <a:latin typeface="Tahoma" charset="0"/>
              </a:rPr>
            </a:br>
            <a:r>
              <a:rPr lang="en-US" sz="3600" i="1" dirty="0"/>
              <a:t>Shoe </a:t>
            </a:r>
            <a:r>
              <a:rPr lang="en-US" sz="3600" dirty="0"/>
              <a:t>Initial and Goal States/Plans</a:t>
            </a:r>
          </a:p>
        </p:txBody>
      </p:sp>
      <p:sp>
        <p:nvSpPr>
          <p:cNvPr id="132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502" y="1534259"/>
            <a:ext cx="8463776" cy="2089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Initial State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Actions={Start, Finish}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Orderings={Start&lt;Finish}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Links={}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Open={</a:t>
            </a:r>
            <a:r>
              <a:rPr lang="en-US" sz="2000" dirty="0" err="1"/>
              <a:t>RightShoeOn,LeftShoeOn</a:t>
            </a:r>
            <a:r>
              <a:rPr lang="en-US" sz="2000" dirty="0"/>
              <a:t>}</a:t>
            </a:r>
          </a:p>
        </p:txBody>
      </p:sp>
      <p:pic>
        <p:nvPicPr>
          <p:cNvPr id="11" name="Picture 1028"/>
          <p:cNvPicPr>
            <a:picLocks noChangeAspect="1" noChangeArrowheads="1"/>
          </p:cNvPicPr>
          <p:nvPr/>
        </p:nvPicPr>
        <p:blipFill rotWithShape="1">
          <a:blip r:embed="rId3"/>
          <a:srcRect l="197" t="8121" r="69503" b="-8121"/>
          <a:stretch/>
        </p:blipFill>
        <p:spPr bwMode="auto">
          <a:xfrm>
            <a:off x="5587612" y="1212740"/>
            <a:ext cx="1710010" cy="3570288"/>
          </a:xfrm>
          <a:prstGeom prst="rect">
            <a:avLst/>
          </a:prstGeom>
          <a:noFill/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79502" y="4091364"/>
            <a:ext cx="8463776" cy="2513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</a:pPr>
            <a:r>
              <a:rPr lang="en-US" dirty="0"/>
              <a:t>Goal state (plan found)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r>
              <a:rPr lang="en-US" dirty="0"/>
              <a:t>Actions={</a:t>
            </a:r>
            <a:r>
              <a:rPr lang="en-US" dirty="0" err="1"/>
              <a:t>Start,Finish,RightSock,RightShoe,LeftSock,LeftShoe</a:t>
            </a:r>
            <a:r>
              <a:rPr lang="en-US" dirty="0"/>
              <a:t>}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r>
              <a:rPr lang="en-US" dirty="0"/>
              <a:t>Orderings={</a:t>
            </a:r>
            <a:r>
              <a:rPr lang="en-US" dirty="0" err="1"/>
              <a:t>RightSock</a:t>
            </a:r>
            <a:r>
              <a:rPr lang="en-US" dirty="0"/>
              <a:t>&lt;</a:t>
            </a:r>
            <a:r>
              <a:rPr lang="en-US" dirty="0" err="1"/>
              <a:t>RightShoe</a:t>
            </a:r>
            <a:r>
              <a:rPr lang="en-US" dirty="0"/>
              <a:t>, </a:t>
            </a:r>
            <a:r>
              <a:rPr lang="en-US" dirty="0" err="1"/>
              <a:t>LeftSock</a:t>
            </a:r>
            <a:r>
              <a:rPr lang="en-US" dirty="0"/>
              <a:t>&lt;</a:t>
            </a:r>
            <a:r>
              <a:rPr lang="en-US" dirty="0" err="1"/>
              <a:t>LeftShoe</a:t>
            </a:r>
            <a:r>
              <a:rPr lang="en-US" dirty="0"/>
              <a:t>}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</a:pPr>
            <a:r>
              <a:rPr lang="en-US" dirty="0"/>
              <a:t>Also ones to ensure every action is after Start and before Finish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r>
              <a:rPr lang="en-US" dirty="0"/>
              <a:t>Links={</a:t>
            </a:r>
            <a:r>
              <a:rPr lang="en-US" dirty="0" err="1"/>
              <a:t>RightSock-</a:t>
            </a:r>
            <a:r>
              <a:rPr lang="en-US" sz="1400" dirty="0" err="1"/>
              <a:t>RightSockOn</a:t>
            </a:r>
            <a:r>
              <a:rPr lang="en-US" dirty="0"/>
              <a:t>-&gt;</a:t>
            </a:r>
            <a:r>
              <a:rPr lang="en-US" dirty="0" err="1"/>
              <a:t>RightShoe</a:t>
            </a:r>
            <a:r>
              <a:rPr lang="en-US" dirty="0"/>
              <a:t>, </a:t>
            </a:r>
            <a:r>
              <a:rPr lang="en-US" dirty="0" err="1"/>
              <a:t>LeftSock-</a:t>
            </a:r>
            <a:r>
              <a:rPr lang="en-US" sz="1400" dirty="0" err="1"/>
              <a:t>LeftSockOn</a:t>
            </a:r>
            <a:r>
              <a:rPr lang="en-US" dirty="0"/>
              <a:t>-&gt;</a:t>
            </a:r>
            <a:r>
              <a:rPr lang="en-US" dirty="0" err="1"/>
              <a:t>LeftShoe</a:t>
            </a:r>
            <a:r>
              <a:rPr lang="en-US" dirty="0"/>
              <a:t>, </a:t>
            </a:r>
            <a:r>
              <a:rPr lang="en-US" dirty="0" err="1"/>
              <a:t>RightShoe-</a:t>
            </a:r>
            <a:r>
              <a:rPr lang="en-US" sz="1400" dirty="0" err="1"/>
              <a:t>RightShoeOn</a:t>
            </a:r>
            <a:r>
              <a:rPr lang="en-US" dirty="0"/>
              <a:t>-&gt;Finish, </a:t>
            </a:r>
            <a:r>
              <a:rPr lang="en-US" dirty="0" err="1"/>
              <a:t>LeftShoe-</a:t>
            </a:r>
            <a:r>
              <a:rPr lang="en-US" sz="1400" dirty="0" err="1"/>
              <a:t>LeftShoeOn</a:t>
            </a:r>
            <a:r>
              <a:rPr lang="en-US" dirty="0"/>
              <a:t>-&gt;Finish}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r>
              <a:rPr lang="en-US" dirty="0"/>
              <a:t>Open={}</a:t>
            </a:r>
          </a:p>
        </p:txBody>
      </p:sp>
    </p:spTree>
    <p:extLst>
      <p:ext uri="{BB962C8B-B14F-4D97-AF65-F5344CB8AC3E}">
        <p14:creationId xmlns:p14="http://schemas.microsoft.com/office/powerpoint/2010/main" val="124016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94" y="765876"/>
            <a:ext cx="6762747" cy="237289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869794" y="68073"/>
            <a:ext cx="7973589" cy="58342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b="1" dirty="0">
                <a:latin typeface="Tahoma" charset="0"/>
                <a:ea typeface="Tahoma" charset="0"/>
                <a:cs typeface="Tahoma" charset="0"/>
              </a:rPr>
              <a:t>Flat tire </a:t>
            </a:r>
            <a:r>
              <a:rPr lang="en-US" sz="2800" b="1">
                <a:latin typeface="Tahoma" charset="0"/>
                <a:ea typeface="Tahoma" charset="0"/>
                <a:cs typeface="Tahoma" charset="0"/>
              </a:rPr>
              <a:t>problem (</a:t>
            </a:r>
            <a:r>
              <a:rPr lang="en-US" sz="2800" b="1" dirty="0">
                <a:latin typeface="Tahoma" charset="0"/>
                <a:ea typeface="Tahoma" charset="0"/>
                <a:cs typeface="Tahoma" charset="0"/>
              </a:rPr>
              <a:t>Fig 10.13 page 391)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sz="quarter" idx="1"/>
          </p:nvPr>
        </p:nvSpPr>
        <p:spPr>
          <a:xfrm>
            <a:off x="665356" y="4579392"/>
            <a:ext cx="3068444" cy="769435"/>
          </a:xfrm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ea typeface="华文仿宋" charset="0"/>
              </a:rPr>
              <a:t>Only one open precondition</a:t>
            </a:r>
          </a:p>
          <a:p>
            <a:pPr eaLnBrk="1" hangingPunct="1">
              <a:spcAft>
                <a:spcPts val="0"/>
              </a:spcAft>
            </a:pPr>
            <a:r>
              <a:rPr lang="en-US" sz="1800" b="0" dirty="0">
                <a:ea typeface="华文仿宋" charset="0"/>
              </a:rPr>
              <a:t>Only 1 applicable action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657850" y="3414128"/>
            <a:ext cx="12573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8847" y="6206579"/>
            <a:ext cx="14097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Finish</a:t>
            </a:r>
          </a:p>
        </p:txBody>
      </p:sp>
      <p:sp>
        <p:nvSpPr>
          <p:cNvPr id="53253" name="TextBox 6"/>
          <p:cNvSpPr txBox="1">
            <a:spLocks noChangeArrowheads="1"/>
          </p:cNvSpPr>
          <p:nvPr/>
        </p:nvSpPr>
        <p:spPr bwMode="auto">
          <a:xfrm>
            <a:off x="4648200" y="3806241"/>
            <a:ext cx="3276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At(</a:t>
            </a:r>
            <a:r>
              <a:rPr lang="en-US" sz="1800" dirty="0" err="1"/>
              <a:t>Spare,Trunk</a:t>
            </a:r>
            <a:r>
              <a:rPr lang="en-US" sz="1800" dirty="0"/>
              <a:t>), At(</a:t>
            </a:r>
            <a:r>
              <a:rPr lang="en-US" sz="1800" dirty="0" err="1"/>
              <a:t>Flat,Axle</a:t>
            </a:r>
            <a:r>
              <a:rPr lang="en-US" sz="1800" dirty="0"/>
              <a:t>)</a:t>
            </a:r>
          </a:p>
        </p:txBody>
      </p:sp>
      <p:sp>
        <p:nvSpPr>
          <p:cNvPr id="53254" name="TextBox 7"/>
          <p:cNvSpPr txBox="1">
            <a:spLocks noChangeArrowheads="1"/>
          </p:cNvSpPr>
          <p:nvPr/>
        </p:nvSpPr>
        <p:spPr bwMode="auto">
          <a:xfrm>
            <a:off x="6737657" y="5825579"/>
            <a:ext cx="1752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At(</a:t>
            </a:r>
            <a:r>
              <a:rPr lang="en-US" sz="1800" dirty="0" err="1"/>
              <a:t>Spare,Axle</a:t>
            </a:r>
            <a:r>
              <a:rPr lang="en-US" sz="1800" dirty="0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52997" y="4949279"/>
            <a:ext cx="226695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</a:rPr>
              <a:t>PutOn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Spare,Axle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190997" y="4579392"/>
            <a:ext cx="3657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At(</a:t>
            </a:r>
            <a:r>
              <a:rPr lang="en-US" sz="1800" dirty="0" err="1"/>
              <a:t>Spare,Ground</a:t>
            </a:r>
            <a:r>
              <a:rPr lang="en-US" sz="1800" dirty="0"/>
              <a:t>), </a:t>
            </a:r>
            <a:r>
              <a:rPr lang="en-US" sz="1800" dirty="0">
                <a:sym typeface="Symbol" charset="0"/>
              </a:rPr>
              <a:t>At(</a:t>
            </a:r>
            <a:r>
              <a:rPr lang="en-US" sz="1800" dirty="0" err="1">
                <a:sym typeface="Symbol" charset="0"/>
              </a:rPr>
              <a:t>Flat,Axle</a:t>
            </a:r>
            <a:r>
              <a:rPr lang="en-US" sz="1800" dirty="0">
                <a:sym typeface="Symbol" charset="0"/>
              </a:rPr>
              <a:t>)</a:t>
            </a:r>
            <a:endParaRPr lang="en-US" sz="1800" dirty="0"/>
          </a:p>
        </p:txBody>
      </p:sp>
      <p:cxnSp>
        <p:nvCxnSpPr>
          <p:cNvPr id="15" name="Straight Arrow Connector 14"/>
          <p:cNvCxnSpPr>
            <a:stCxn id="11" idx="2"/>
            <a:endCxn id="6" idx="0"/>
          </p:cNvCxnSpPr>
          <p:nvPr/>
        </p:nvCxnSpPr>
        <p:spPr>
          <a:xfrm>
            <a:off x="6086472" y="5330279"/>
            <a:ext cx="657225" cy="8763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1862254" y="3789583"/>
            <a:ext cx="1871546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ea typeface="华文仿宋" charset="0"/>
              </a:rPr>
              <a:t>Initial Condition</a:t>
            </a:r>
          </a:p>
        </p:txBody>
      </p:sp>
    </p:spTree>
    <p:extLst>
      <p:ext uri="{BB962C8B-B14F-4D97-AF65-F5344CB8AC3E}">
        <p14:creationId xmlns:p14="http://schemas.microsoft.com/office/powerpoint/2010/main" val="234376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3" name="Object 2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399274"/>
              </p:ext>
            </p:extLst>
          </p:nvPr>
        </p:nvGraphicFramePr>
        <p:xfrm>
          <a:off x="725535" y="4926560"/>
          <a:ext cx="743902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Acrobat Document" r:id="rId3" imgW="6057900" imgH="787400" progId="AcroExch.Document.7">
                  <p:embed/>
                </p:oleObj>
              </mc:Choice>
              <mc:Fallback>
                <p:oleObj name="Acrobat Document" r:id="rId3" imgW="6057900" imgH="787400" progId="AcroExch.Document.7">
                  <p:embed/>
                  <p:pic>
                    <p:nvPicPr>
                      <p:cNvPr id="54273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535" y="4926560"/>
                        <a:ext cx="7439025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4534833" y="4890047"/>
            <a:ext cx="457200" cy="30480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992033" y="4499522"/>
            <a:ext cx="3581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Add causal link between Remove(</a:t>
            </a:r>
            <a:r>
              <a:rPr lang="en-US" sz="1800" dirty="0" err="1"/>
              <a:t>Spare,Trunk</a:t>
            </a:r>
            <a:r>
              <a:rPr lang="en-US" sz="1800" dirty="0"/>
              <a:t>) and </a:t>
            </a:r>
            <a:r>
              <a:rPr lang="en-US" sz="1800" dirty="0" err="1"/>
              <a:t>PutOn</a:t>
            </a:r>
            <a:r>
              <a:rPr lang="en-US" sz="1800" dirty="0"/>
              <a:t>(</a:t>
            </a:r>
            <a:r>
              <a:rPr lang="en-US" sz="1800" dirty="0" err="1"/>
              <a:t>Spare,Axle</a:t>
            </a:r>
            <a:r>
              <a:rPr lang="en-US" sz="1800" dirty="0"/>
              <a:t>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794" y="765876"/>
            <a:ext cx="6762747" cy="237289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869794" y="68073"/>
            <a:ext cx="7973589" cy="5834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i="0" kern="1200" cap="none" spc="-60" baseline="0">
                <a:solidFill>
                  <a:schemeClr val="tx2"/>
                </a:solidFill>
                <a:effectLst/>
                <a:latin typeface="Arial Black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Tahoma" charset="0"/>
                <a:ea typeface="Tahoma" charset="0"/>
                <a:cs typeface="Tahoma" charset="0"/>
              </a:rPr>
              <a:t>Flat tire problem (Fig 10.13 page 391)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869794" y="3599876"/>
            <a:ext cx="386947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3A65BC"/>
              </a:buClr>
              <a:buFont typeface="Arial" charset="0"/>
              <a:buChar char="•"/>
            </a:pPr>
            <a:r>
              <a:rPr lang="en-US" sz="1800" dirty="0"/>
              <a:t>Pick up At(</a:t>
            </a:r>
            <a:r>
              <a:rPr lang="en-US" sz="1800" dirty="0" err="1"/>
              <a:t>Spare,Ground</a:t>
            </a:r>
            <a:r>
              <a:rPr lang="en-US" sz="1800" dirty="0"/>
              <a:t>)</a:t>
            </a:r>
          </a:p>
          <a:p>
            <a:pPr eaLnBrk="1" hangingPunct="1">
              <a:buClr>
                <a:srgbClr val="3A65BC"/>
              </a:buClr>
              <a:buFont typeface="Arial" charset="0"/>
              <a:buChar char="•"/>
            </a:pPr>
            <a:r>
              <a:rPr lang="en-US" sz="1800" dirty="0"/>
              <a:t>Choose only applicable action Remove(</a:t>
            </a:r>
            <a:r>
              <a:rPr lang="en-US" sz="1800" dirty="0" err="1"/>
              <a:t>Spare,Trunk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601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561">
  <a:themeElements>
    <a:clrScheme name="Custom 3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3AB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I Spring 2015">
  <a:themeElements>
    <a:clrScheme name="Custom 3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3AB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4A10AA8828C24FA9878178CBCC03B5" ma:contentTypeVersion="2" ma:contentTypeDescription="Create a new document." ma:contentTypeScope="" ma:versionID="7631e1d29a60df82c7f1cc6801ced011">
  <xsd:schema xmlns:xsd="http://www.w3.org/2001/XMLSchema" xmlns:xs="http://www.w3.org/2001/XMLSchema" xmlns:p="http://schemas.microsoft.com/office/2006/metadata/properties" xmlns:ns3="c61f80f0-d072-4069-92ca-a028e99a673e" targetNamespace="http://schemas.microsoft.com/office/2006/metadata/properties" ma:root="true" ma:fieldsID="5aca8e9b09917d9b36b55fce769f2b75" ns3:_="">
    <xsd:import namespace="c61f80f0-d072-4069-92ca-a028e99a67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f80f0-d072-4069-92ca-a028e99a67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40BC03-8A6F-49DD-B918-3D3647A52D8E}">
  <ds:schemaRefs>
    <ds:schemaRef ds:uri="http://schemas.microsoft.com/office/2006/metadata/propertie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F3EADF3D-0577-4655-8B0F-69416A50BAB2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c61f80f0-d072-4069-92ca-a028e99a673e"/>
  </ds:schemaRefs>
</ds:datastoreItem>
</file>

<file path=customXml/itemProps3.xml><?xml version="1.0" encoding="utf-8"?>
<ds:datastoreItem xmlns:ds="http://schemas.openxmlformats.org/officeDocument/2006/customXml" ds:itemID="{EF874D3A-7811-46CD-B19F-355E1B0EB4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cs561.thmx</Template>
  <TotalTime>15153</TotalTime>
  <Words>908</Words>
  <Application>Microsoft Office PowerPoint</Application>
  <PresentationFormat>On-screen Show (4:3)</PresentationFormat>
  <Paragraphs>139</Paragraphs>
  <Slides>13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cs561</vt:lpstr>
      <vt:lpstr>1_AI Spring 2015</vt:lpstr>
      <vt:lpstr>CSCI561 Fall 2017 Week 9 Discussion</vt:lpstr>
      <vt:lpstr>Planning  </vt:lpstr>
      <vt:lpstr>Planning</vt:lpstr>
      <vt:lpstr>Planning</vt:lpstr>
      <vt:lpstr>Planning</vt:lpstr>
      <vt:lpstr>Partial and Total Order Plans</vt:lpstr>
      <vt:lpstr>Partial Order Planning:  Shoe Initial and Goal States/Plans</vt:lpstr>
      <vt:lpstr>Flat tire problem (Fig 10.13 page 391)</vt:lpstr>
      <vt:lpstr>PowerPoint Presentation</vt:lpstr>
      <vt:lpstr>PowerPoint Presentation</vt:lpstr>
      <vt:lpstr>PowerPoint Presentation</vt:lpstr>
      <vt:lpstr>Example: block world</vt:lpstr>
      <vt:lpstr>What you should know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Week1 CSCI561 Discussion</dc:title>
  <dc:creator>Sheila Tejada</dc:creator>
  <cp:lastModifiedBy>Ning Wang</cp:lastModifiedBy>
  <cp:revision>354</cp:revision>
  <dcterms:created xsi:type="dcterms:W3CDTF">2014-08-23T20:52:29Z</dcterms:created>
  <dcterms:modified xsi:type="dcterms:W3CDTF">2017-10-19T04:46:45Z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0x010100414A10AA8828C24FA9878178CBCC03B5</vt:lpwstr>
  </property>
</Properties>
</file>