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60" r:id="rId2"/>
    <p:sldId id="262" r:id="rId3"/>
    <p:sldId id="263" r:id="rId4"/>
    <p:sldId id="264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000"/>
    <a:srgbClr val="A90204"/>
    <a:srgbClr val="FF3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C88DBE-AE0E-401B-8BA2-833FE46F5BC7}">
  <a:tblStyle styleId="{6FC88DBE-AE0E-401B-8BA2-833FE46F5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/>
    <p:restoredTop sz="92120"/>
  </p:normalViewPr>
  <p:slideViewPr>
    <p:cSldViewPr snapToGrid="0" snapToObjects="1">
      <p:cViewPr varScale="1">
        <p:scale>
          <a:sx n="115" d="100"/>
          <a:sy n="115" d="100"/>
        </p:scale>
        <p:origin x="13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3900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3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3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7A8B-A4C5-EA4B-8AEC-0AA03696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9590"/>
            <a:ext cx="8520600" cy="884847"/>
          </a:xfrm>
        </p:spPr>
        <p:txBody>
          <a:bodyPr/>
          <a:lstStyle/>
          <a:p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CSCI 599: Content Detection and Analysis of Big Data : Class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E7A7F-BE67-AD49-A9C4-F75DB807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1925"/>
            <a:ext cx="9144000" cy="1031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A3A42-E8CE-E14A-8056-D8B39EE1A601}"/>
              </a:ext>
            </a:extLst>
          </p:cNvPr>
          <p:cNvSpPr txBox="1"/>
          <p:nvPr/>
        </p:nvSpPr>
        <p:spPr>
          <a:xfrm>
            <a:off x="3674853" y="2162355"/>
            <a:ext cx="37281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Presentation by: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Dhairya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Pujara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Pavneet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Kaur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Mukar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Sachin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Kumar GB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Sanjay Nadhavajhala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Vinita Thakur</a:t>
            </a:r>
          </a:p>
        </p:txBody>
      </p:sp>
    </p:spTree>
    <p:extLst>
      <p:ext uri="{BB962C8B-B14F-4D97-AF65-F5344CB8AC3E}">
        <p14:creationId xmlns:p14="http://schemas.microsoft.com/office/powerpoint/2010/main" val="21450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7A8B-A4C5-EA4B-8AEC-0AA03696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97" y="173325"/>
            <a:ext cx="1850654" cy="361511"/>
          </a:xfrm>
        </p:spPr>
        <p:txBody>
          <a:bodyPr/>
          <a:lstStyle/>
          <a:p>
            <a:r>
              <a:rPr lang="en-US" sz="2400" u="sng" dirty="0">
                <a:solidFill>
                  <a:srgbClr val="980000"/>
                </a:solidFill>
                <a:latin typeface="+mj-lt"/>
              </a:rPr>
              <a:t>SPORTS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E7A7F-BE67-AD49-A9C4-F75DB807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1925"/>
            <a:ext cx="9144000" cy="103157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242A87-1F4C-864B-96E4-A3A7EE883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15289"/>
              </p:ext>
            </p:extLst>
          </p:nvPr>
        </p:nvGraphicFramePr>
        <p:xfrm>
          <a:off x="66781" y="569633"/>
          <a:ext cx="8874985" cy="3038203"/>
        </p:xfrm>
        <a:graphic>
          <a:graphicData uri="http://schemas.openxmlformats.org/drawingml/2006/table">
            <a:tbl>
              <a:tblPr firstRow="1" bandRow="1">
                <a:tableStyleId>{6FC88DBE-AE0E-401B-8BA2-833FE46F5BC7}</a:tableStyleId>
              </a:tblPr>
              <a:tblGrid>
                <a:gridCol w="1579977">
                  <a:extLst>
                    <a:ext uri="{9D8B030D-6E8A-4147-A177-3AD203B41FA5}">
                      <a16:colId xmlns:a16="http://schemas.microsoft.com/office/drawing/2014/main" val="3649943098"/>
                    </a:ext>
                  </a:extLst>
                </a:gridCol>
                <a:gridCol w="2764319">
                  <a:extLst>
                    <a:ext uri="{9D8B030D-6E8A-4147-A177-3AD203B41FA5}">
                      <a16:colId xmlns:a16="http://schemas.microsoft.com/office/drawing/2014/main" val="3128099449"/>
                    </a:ext>
                  </a:extLst>
                </a:gridCol>
                <a:gridCol w="2095693">
                  <a:extLst>
                    <a:ext uri="{9D8B030D-6E8A-4147-A177-3AD203B41FA5}">
                      <a16:colId xmlns:a16="http://schemas.microsoft.com/office/drawing/2014/main" val="393987962"/>
                    </a:ext>
                  </a:extLst>
                </a:gridCol>
                <a:gridCol w="2434996">
                  <a:extLst>
                    <a:ext uri="{9D8B030D-6E8A-4147-A177-3AD203B41FA5}">
                      <a16:colId xmlns:a16="http://schemas.microsoft.com/office/drawing/2014/main" val="4287736331"/>
                    </a:ext>
                  </a:extLst>
                </a:gridCol>
              </a:tblGrid>
              <a:tr h="20878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Mime</a:t>
                      </a:r>
                      <a:r>
                        <a:rPr lang="en-US" b="1" baseline="0" dirty="0">
                          <a:latin typeface="+mn-lt"/>
                        </a:rPr>
                        <a:t> Type</a:t>
                      </a:r>
                      <a:endParaRPr lang="en-US" b="1" dirty="0">
                        <a:latin typeface="+mn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Metadata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1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Structural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Administrative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Descriptive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171144"/>
                  </a:ext>
                </a:extLst>
              </a:tr>
              <a:tr h="11749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Text</a:t>
                      </a:r>
                      <a:r>
                        <a:rPr lang="en-US" dirty="0">
                          <a:latin typeface="+mn-lt"/>
                        </a:rPr>
                        <a:t> (Statistics</a:t>
                      </a:r>
                      <a:r>
                        <a:rPr lang="en-US" baseline="0" dirty="0">
                          <a:latin typeface="+mn-lt"/>
                        </a:rPr>
                        <a:t> data)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Player stats </a:t>
                      </a:r>
                      <a:r>
                        <a:rPr lang="en-US" dirty="0" err="1">
                          <a:latin typeface="+mn-lt"/>
                        </a:rPr>
                        <a:t>vs</a:t>
                      </a:r>
                      <a:r>
                        <a:rPr lang="en-US" baseline="0" dirty="0">
                          <a:latin typeface="+mn-lt"/>
                        </a:rPr>
                        <a:t> team stats, ordering of player profile (awards, statistics, news)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Creation time,</a:t>
                      </a:r>
                      <a:r>
                        <a:rPr lang="en-US" baseline="0" dirty="0">
                          <a:latin typeface="+mn-lt"/>
                        </a:rPr>
                        <a:t> Data rights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Player</a:t>
                      </a:r>
                      <a:r>
                        <a:rPr lang="en-US" baseline="0" dirty="0">
                          <a:latin typeface="+mn-lt"/>
                        </a:rPr>
                        <a:t> name, team, position, etc. (any keywords used in identifying a player/team)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58783"/>
                  </a:ext>
                </a:extLst>
              </a:tr>
              <a:tr h="10351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Video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Quality, Subtitles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Highlights, Full match,</a:t>
                      </a:r>
                      <a:r>
                        <a:rPr lang="en-US" baseline="0" dirty="0">
                          <a:latin typeface="+mn-lt"/>
                        </a:rPr>
                        <a:t> Team, Date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25973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70" y="2653307"/>
            <a:ext cx="1983817" cy="887335"/>
          </a:xfrm>
          <a:prstGeom prst="rect">
            <a:avLst/>
          </a:prstGeom>
        </p:spPr>
      </p:pic>
      <p:pic>
        <p:nvPicPr>
          <p:cNvPr id="4" name="Picture 3" descr="Screen Shot 2018-03-22 at 12.42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328" y="2554877"/>
            <a:ext cx="3175350" cy="27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8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7A8B-A4C5-EA4B-8AEC-0AA03696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97" y="173325"/>
            <a:ext cx="1850654" cy="361511"/>
          </a:xfrm>
        </p:spPr>
        <p:txBody>
          <a:bodyPr/>
          <a:lstStyle/>
          <a:p>
            <a:r>
              <a:rPr lang="en-US" sz="2400" u="sng" dirty="0">
                <a:solidFill>
                  <a:srgbClr val="980000"/>
                </a:solidFill>
                <a:latin typeface="+mj-lt"/>
              </a:rPr>
              <a:t>LOGISTICS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E7A7F-BE67-AD49-A9C4-F75DB807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1925"/>
            <a:ext cx="9144000" cy="103157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242A87-1F4C-864B-96E4-A3A7EE883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74724"/>
              </p:ext>
            </p:extLst>
          </p:nvPr>
        </p:nvGraphicFramePr>
        <p:xfrm>
          <a:off x="336426" y="766985"/>
          <a:ext cx="8257412" cy="2745249"/>
        </p:xfrm>
        <a:graphic>
          <a:graphicData uri="http://schemas.openxmlformats.org/drawingml/2006/table">
            <a:tbl>
              <a:tblPr firstRow="1" bandRow="1">
                <a:tableStyleId>{6FC88DBE-AE0E-401B-8BA2-833FE46F5BC7}</a:tableStyleId>
              </a:tblPr>
              <a:tblGrid>
                <a:gridCol w="2064353">
                  <a:extLst>
                    <a:ext uri="{9D8B030D-6E8A-4147-A177-3AD203B41FA5}">
                      <a16:colId xmlns:a16="http://schemas.microsoft.com/office/drawing/2014/main" val="3649943098"/>
                    </a:ext>
                  </a:extLst>
                </a:gridCol>
                <a:gridCol w="2064353">
                  <a:extLst>
                    <a:ext uri="{9D8B030D-6E8A-4147-A177-3AD203B41FA5}">
                      <a16:colId xmlns:a16="http://schemas.microsoft.com/office/drawing/2014/main" val="3128099449"/>
                    </a:ext>
                  </a:extLst>
                </a:gridCol>
                <a:gridCol w="2064353">
                  <a:extLst>
                    <a:ext uri="{9D8B030D-6E8A-4147-A177-3AD203B41FA5}">
                      <a16:colId xmlns:a16="http://schemas.microsoft.com/office/drawing/2014/main" val="393987962"/>
                    </a:ext>
                  </a:extLst>
                </a:gridCol>
                <a:gridCol w="2064353">
                  <a:extLst>
                    <a:ext uri="{9D8B030D-6E8A-4147-A177-3AD203B41FA5}">
                      <a16:colId xmlns:a16="http://schemas.microsoft.com/office/drawing/2014/main" val="4287736331"/>
                    </a:ext>
                  </a:extLst>
                </a:gridCol>
              </a:tblGrid>
              <a:tr h="2595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Mime</a:t>
                      </a:r>
                      <a:r>
                        <a:rPr lang="en-US" b="1" baseline="0" dirty="0">
                          <a:latin typeface="+mn-lt"/>
                        </a:rPr>
                        <a:t> Type</a:t>
                      </a:r>
                      <a:endParaRPr lang="en-US" b="1" dirty="0">
                        <a:latin typeface="+mn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Metadata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885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Structural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Administrative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Descriptive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171144"/>
                  </a:ext>
                </a:extLst>
              </a:tr>
              <a:tr h="9237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Table of 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Creation time, copying and distribution limitation,</a:t>
                      </a:r>
                      <a:r>
                        <a:rPr lang="en-US" baseline="0" dirty="0">
                          <a:latin typeface="+mn-lt"/>
                        </a:rPr>
                        <a:t> Access limitations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Location,</a:t>
                      </a:r>
                      <a:r>
                        <a:rPr lang="en-US" baseline="0" dirty="0">
                          <a:latin typeface="+mn-lt"/>
                        </a:rPr>
                        <a:t> Date (Year Range)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58783"/>
                  </a:ext>
                </a:extLst>
              </a:tr>
              <a:tr h="81382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 Based on type of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Copyright date, file format, Access and Privileges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Title,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259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81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7E6EAF4-13AB-4986-8CB7-A7D25929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96" y="173325"/>
            <a:ext cx="2490789" cy="361511"/>
          </a:xfrm>
        </p:spPr>
        <p:txBody>
          <a:bodyPr/>
          <a:lstStyle/>
          <a:p>
            <a:r>
              <a:rPr lang="en-US" sz="2400" u="sng" dirty="0">
                <a:solidFill>
                  <a:srgbClr val="980000"/>
                </a:solidFill>
                <a:latin typeface="+mj-lt"/>
              </a:rPr>
              <a:t>RESTAURANTS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90D6FA-1E21-4BA1-9564-9161BC8EC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1925"/>
            <a:ext cx="9144000" cy="103157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F838E0-71ED-4B41-89BD-1FD9E961B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91142"/>
              </p:ext>
            </p:extLst>
          </p:nvPr>
        </p:nvGraphicFramePr>
        <p:xfrm>
          <a:off x="336426" y="534836"/>
          <a:ext cx="8257412" cy="3643759"/>
        </p:xfrm>
        <a:graphic>
          <a:graphicData uri="http://schemas.openxmlformats.org/drawingml/2006/table">
            <a:tbl>
              <a:tblPr firstRow="1" bandRow="1">
                <a:tableStyleId>{6FC88DBE-AE0E-401B-8BA2-833FE46F5BC7}</a:tableStyleId>
              </a:tblPr>
              <a:tblGrid>
                <a:gridCol w="2064353">
                  <a:extLst>
                    <a:ext uri="{9D8B030D-6E8A-4147-A177-3AD203B41FA5}">
                      <a16:colId xmlns:a16="http://schemas.microsoft.com/office/drawing/2014/main" val="3649943098"/>
                    </a:ext>
                  </a:extLst>
                </a:gridCol>
                <a:gridCol w="2064353">
                  <a:extLst>
                    <a:ext uri="{9D8B030D-6E8A-4147-A177-3AD203B41FA5}">
                      <a16:colId xmlns:a16="http://schemas.microsoft.com/office/drawing/2014/main" val="3128099449"/>
                    </a:ext>
                  </a:extLst>
                </a:gridCol>
                <a:gridCol w="2064353">
                  <a:extLst>
                    <a:ext uri="{9D8B030D-6E8A-4147-A177-3AD203B41FA5}">
                      <a16:colId xmlns:a16="http://schemas.microsoft.com/office/drawing/2014/main" val="393987962"/>
                    </a:ext>
                  </a:extLst>
                </a:gridCol>
                <a:gridCol w="2064353">
                  <a:extLst>
                    <a:ext uri="{9D8B030D-6E8A-4147-A177-3AD203B41FA5}">
                      <a16:colId xmlns:a16="http://schemas.microsoft.com/office/drawing/2014/main" val="4287736331"/>
                    </a:ext>
                  </a:extLst>
                </a:gridCol>
              </a:tblGrid>
              <a:tr h="265936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Mime</a:t>
                      </a:r>
                      <a:r>
                        <a:rPr lang="en-US" b="1" baseline="0" dirty="0">
                          <a:latin typeface="+mn-lt"/>
                        </a:rPr>
                        <a:t> Type</a:t>
                      </a:r>
                      <a:endParaRPr lang="en-US" b="1" dirty="0">
                        <a:latin typeface="+mn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Metadata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759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Structural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Administrative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Descriptive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171144"/>
                  </a:ext>
                </a:extLst>
              </a:tr>
              <a:tr h="10251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Text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</a:rPr>
                        <a:t>(Reviews)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Reviews structured as per    restaurants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Photos structured as per reviews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Reviews are publicly available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Date/Time of the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Rating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Cuisine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Location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Language</a:t>
                      </a:r>
                    </a:p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58783"/>
                  </a:ext>
                </a:extLst>
              </a:tr>
              <a:tr h="138286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Application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</a:rPr>
                        <a:t>(</a:t>
                      </a:r>
                      <a:r>
                        <a:rPr lang="en-US" dirty="0" err="1">
                          <a:latin typeface="+mn-lt"/>
                        </a:rPr>
                        <a:t>json</a:t>
                      </a:r>
                      <a:r>
                        <a:rPr lang="en-US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All possible 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Menus are publicly available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Big data administrator has access to customer data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+mn-lt"/>
                      </a:endParaRPr>
                    </a:p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Features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Example (Customer name, date, dishes ordered)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259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0256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194</Words>
  <Application>Microsoft Macintosh PowerPoint</Application>
  <PresentationFormat>On-screen Show (16:9)</PresentationFormat>
  <Paragraphs>57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Simple Light</vt:lpstr>
      <vt:lpstr>CSCI 599: Content Detection and Analysis of Big Data : Class Activity</vt:lpstr>
      <vt:lpstr>SPORTS</vt:lpstr>
      <vt:lpstr>LOGISTICS</vt:lpstr>
      <vt:lpstr>RESTAURANTS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mukar@usc.edu</cp:lastModifiedBy>
  <cp:revision>82</cp:revision>
  <dcterms:modified xsi:type="dcterms:W3CDTF">2018-03-22T22:55:58Z</dcterms:modified>
</cp:coreProperties>
</file>