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60" r:id="rId2"/>
    <p:sldId id="262" r:id="rId3"/>
    <p:sldId id="264" r:id="rId4"/>
    <p:sldId id="263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A90204"/>
    <a:srgbClr val="FF3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88DBE-AE0E-401B-8BA2-833FE46F5BC7}">
  <a:tblStyle styleId="{6FC88DBE-AE0E-401B-8BA2-833FE46F5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2120"/>
  </p:normalViewPr>
  <p:slideViewPr>
    <p:cSldViewPr snapToGrid="0" snapToObjects="1">
      <p:cViewPr varScale="1">
        <p:scale>
          <a:sx n="115" d="100"/>
          <a:sy n="115" d="100"/>
        </p:scale>
        <p:origin x="13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23900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named entities</a:t>
            </a:r>
            <a:r>
              <a:rPr lang="en-US" baseline="0" dirty="0"/>
              <a:t> are discernable?</a:t>
            </a:r>
          </a:p>
          <a:p>
            <a:pPr lvl="1"/>
            <a:r>
              <a:rPr lang="en-US" baseline="0" dirty="0"/>
              <a:t>People, place, boards, teams organization</a:t>
            </a:r>
          </a:p>
          <a:p>
            <a:pPr lvl="0"/>
            <a:r>
              <a:rPr lang="en-US" baseline="0" dirty="0"/>
              <a:t>Parsing?</a:t>
            </a:r>
          </a:p>
          <a:p>
            <a:pPr lvl="1"/>
            <a:r>
              <a:rPr lang="en-US" baseline="0" dirty="0"/>
              <a:t>Simple parsing using language rules is sufficient, in addition to that it helps to have a mapping to an </a:t>
            </a:r>
            <a:r>
              <a:rPr lang="en-US" baseline="0" dirty="0" err="1"/>
              <a:t>exisiting</a:t>
            </a:r>
            <a:r>
              <a:rPr lang="en-US" baseline="0" dirty="0"/>
              <a:t> comprehension of existing sport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178603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named entities</a:t>
            </a:r>
            <a:r>
              <a:rPr lang="en-US" baseline="0" dirty="0"/>
              <a:t> are discernable?</a:t>
            </a:r>
          </a:p>
          <a:p>
            <a:pPr lvl="1"/>
            <a:r>
              <a:rPr lang="en-US" baseline="0" dirty="0"/>
              <a:t>People, place, boards, teams organization</a:t>
            </a:r>
          </a:p>
          <a:p>
            <a:pPr lvl="0"/>
            <a:r>
              <a:rPr lang="en-US" baseline="0" dirty="0"/>
              <a:t>Parsing?</a:t>
            </a:r>
          </a:p>
          <a:p>
            <a:pPr lvl="1"/>
            <a:r>
              <a:rPr lang="en-US" baseline="0" dirty="0"/>
              <a:t>Simple parsing using language rules is sufficient, in addition to that it helps to have a mapping to an </a:t>
            </a:r>
            <a:r>
              <a:rPr lang="en-US" baseline="0" dirty="0" err="1"/>
              <a:t>exisiting</a:t>
            </a:r>
            <a:r>
              <a:rPr lang="en-US" baseline="0" dirty="0"/>
              <a:t> comprehension of existing sport related entities</a:t>
            </a:r>
          </a:p>
        </p:txBody>
      </p:sp>
    </p:spTree>
    <p:extLst>
      <p:ext uri="{BB962C8B-B14F-4D97-AF65-F5344CB8AC3E}">
        <p14:creationId xmlns:p14="http://schemas.microsoft.com/office/powerpoint/2010/main" val="178603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9590"/>
            <a:ext cx="8520600" cy="884847"/>
          </a:xfrm>
        </p:spPr>
        <p:txBody>
          <a:bodyPr/>
          <a:lstStyle/>
          <a:p>
            <a:r>
              <a:rPr lang="en-US" sz="2800" u="sng" dirty="0">
                <a:solidFill>
                  <a:schemeClr val="bg1">
                    <a:lumMod val="95000"/>
                  </a:schemeClr>
                </a:solidFill>
              </a:rPr>
              <a:t>CSCI 599: Content Detection and Analysis of Big Data : Class Activity(Named </a:t>
            </a:r>
            <a:r>
              <a:rPr lang="en-US" sz="2800" u="sng">
                <a:solidFill>
                  <a:schemeClr val="bg1">
                    <a:lumMod val="95000"/>
                  </a:schemeClr>
                </a:solidFill>
              </a:rPr>
              <a:t>Entity Recognition)</a:t>
            </a:r>
            <a:endParaRPr lang="en-US" sz="2800" u="sng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3A42-E8CE-E14A-8056-D8B39EE1A601}"/>
              </a:ext>
            </a:extLst>
          </p:cNvPr>
          <p:cNvSpPr txBox="1"/>
          <p:nvPr/>
        </p:nvSpPr>
        <p:spPr>
          <a:xfrm>
            <a:off x="3674853" y="2162355"/>
            <a:ext cx="372409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1">
                    <a:lumMod val="95000"/>
                  </a:schemeClr>
                </a:solidFill>
              </a:rPr>
              <a:t>Presentation by: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Dhairya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Pujara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>
                <a:solidFill>
                  <a:schemeClr val="bg1">
                    <a:lumMod val="95000"/>
                  </a:schemeClr>
                </a:solidFill>
              </a:rPr>
              <a:t>	Pavneet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Kaur Mukar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Sachin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Kumar GB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Sanjay Nadhavajhala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Vinita Thakur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450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7" y="173325"/>
            <a:ext cx="1850654" cy="361511"/>
          </a:xfrm>
        </p:spPr>
        <p:txBody>
          <a:bodyPr/>
          <a:lstStyle/>
          <a:p>
            <a:r>
              <a:rPr lang="en-US" sz="2400" u="sng" dirty="0">
                <a:solidFill>
                  <a:srgbClr val="980000"/>
                </a:solidFill>
                <a:latin typeface="+mj-lt"/>
              </a:rPr>
              <a:t>SPORTS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242A87-1F4C-864B-96E4-A3A7EE88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49286"/>
              </p:ext>
            </p:extLst>
          </p:nvPr>
        </p:nvGraphicFramePr>
        <p:xfrm>
          <a:off x="336426" y="636494"/>
          <a:ext cx="8072468" cy="2015266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4036234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4036234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Named</a:t>
                      </a:r>
                      <a:r>
                        <a:rPr lang="en-US" baseline="0" dirty="0">
                          <a:latin typeface="+mn-lt"/>
                        </a:rPr>
                        <a:t> Entities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11749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People, places, boards, organizations, teams, sport,</a:t>
                      </a:r>
                    </a:p>
                    <a:p>
                      <a:pPr algn="ctr"/>
                      <a:r>
                        <a:rPr lang="en-US" dirty="0">
                          <a:latin typeface="+mn-lt"/>
                        </a:rPr>
                        <a:t>venues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Places             :</a:t>
                      </a:r>
                      <a:r>
                        <a:rPr lang="en-US" baseline="0" dirty="0">
                          <a:latin typeface="+mn-lt"/>
                        </a:rPr>
                        <a:t>  LA, Liverpool, Manchester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People            :  Steven Gerrard, Kobe Bryant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Boards            :  BCCI, FA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Organizations :  NBA, MLS, La </a:t>
                      </a:r>
                      <a:r>
                        <a:rPr lang="en-US" baseline="0" dirty="0" err="1">
                          <a:latin typeface="+mn-lt"/>
                        </a:rPr>
                        <a:t>Liga</a:t>
                      </a:r>
                      <a:endParaRPr lang="en-US" baseline="0" dirty="0">
                        <a:latin typeface="+mn-lt"/>
                      </a:endParaRP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Teams             : Liverpool FC, LA Galaxy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Sport               : Football, Cricket, Soccer, Tennis</a:t>
                      </a:r>
                    </a:p>
                    <a:p>
                      <a:pPr algn="ctr"/>
                      <a:r>
                        <a:rPr lang="en-US" baseline="0" dirty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6426" y="2841812"/>
            <a:ext cx="8072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Parsing?</a:t>
            </a:r>
          </a:p>
          <a:p>
            <a:r>
              <a:rPr lang="en-US" dirty="0"/>
              <a:t>Having background knowledge about the sport always helps in terms of identifying the context. In addition to this language rules, sentence structure can be used to identify named entities.</a:t>
            </a:r>
          </a:p>
          <a:p>
            <a:endParaRPr lang="en-US" dirty="0"/>
          </a:p>
          <a:p>
            <a:r>
              <a:rPr lang="en-US" dirty="0"/>
              <a:t>Example : Cricket </a:t>
            </a:r>
            <a:r>
              <a:rPr lang="mr-IN" dirty="0"/>
              <a:t>–</a:t>
            </a:r>
            <a:r>
              <a:rPr lang="en-US" dirty="0"/>
              <a:t> “crease”, “field”, “wicket”, “boundary”.</a:t>
            </a:r>
          </a:p>
        </p:txBody>
      </p:sp>
      <p:pic>
        <p:nvPicPr>
          <p:cNvPr id="6" name="Picture 5" descr="Screen Shot 2018-04-04 at 5.12.1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24" y="693065"/>
            <a:ext cx="556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D7D7A8B-A4C5-EA4B-8AEC-0AA03696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97" y="173325"/>
            <a:ext cx="1850654" cy="361511"/>
          </a:xfrm>
        </p:spPr>
        <p:txBody>
          <a:bodyPr/>
          <a:lstStyle/>
          <a:p>
            <a:r>
              <a:rPr lang="en-US" sz="2400" u="sng" dirty="0">
                <a:solidFill>
                  <a:srgbClr val="980000"/>
                </a:solidFill>
                <a:latin typeface="+mj-lt"/>
              </a:rPr>
              <a:t>LOGISTICS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AE7A7F-BE67-AD49-A9C4-F75DB807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1925"/>
            <a:ext cx="9144000" cy="103157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242A87-1F4C-864B-96E4-A3A7EE88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95379"/>
              </p:ext>
            </p:extLst>
          </p:nvPr>
        </p:nvGraphicFramePr>
        <p:xfrm>
          <a:off x="336426" y="636494"/>
          <a:ext cx="8072468" cy="1801906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4036234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4036234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Named</a:t>
                      </a:r>
                      <a:r>
                        <a:rPr lang="en-US" baseline="0" dirty="0">
                          <a:latin typeface="+mn-lt"/>
                        </a:rPr>
                        <a:t> Entities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11749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People, Location, Vehicle, Organization, Parcel</a:t>
                      </a:r>
                    </a:p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Location        </a:t>
                      </a:r>
                      <a:r>
                        <a:rPr lang="en-US" baseline="0" dirty="0">
                          <a:latin typeface="+mn-lt"/>
                        </a:rPr>
                        <a:t>  </a:t>
                      </a:r>
                      <a:r>
                        <a:rPr lang="en-US" dirty="0">
                          <a:latin typeface="+mn-lt"/>
                        </a:rPr>
                        <a:t>:</a:t>
                      </a:r>
                      <a:r>
                        <a:rPr lang="en-US" baseline="0" dirty="0">
                          <a:latin typeface="+mn-lt"/>
                        </a:rPr>
                        <a:t>  Receiver’s Address, Items Warehouses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People             :  (Sender’s, Receiver’s, Driver’s) Name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Vehicle            :  Van, Truck, Car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Organization   :  UPS, FedEx, DHL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Parcel              :  Gifts, Home Appliances, Flowers</a:t>
                      </a:r>
                    </a:p>
                    <a:p>
                      <a:pPr algn="ctr"/>
                      <a:r>
                        <a:rPr lang="en-US" baseline="0" dirty="0">
                          <a:latin typeface="+mn-lt"/>
                        </a:rPr>
                        <a:t> 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36426" y="2841812"/>
            <a:ext cx="80724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Parsing?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Logistic data is generally structured (Relational Database) or in </a:t>
            </a:r>
            <a:r>
              <a:rPr lang="en-US" dirty="0" err="1"/>
              <a:t>NoSQL</a:t>
            </a:r>
            <a:r>
              <a:rPr lang="en-US" dirty="0"/>
              <a:t> format (JSON, XML) and easy to parse</a:t>
            </a:r>
          </a:p>
          <a:p>
            <a:pPr marL="285750" indent="-285750">
              <a:buFont typeface="Arial"/>
              <a:buChar char="•"/>
            </a:pPr>
            <a:r>
              <a:rPr lang="x-none" dirty="0"/>
              <a:t>XML, JSON parsing capability supported in almost all programming languages</a:t>
            </a:r>
          </a:p>
          <a:p>
            <a:pPr marL="285750" indent="-285750">
              <a:buFont typeface="Arial"/>
              <a:buChar char="•"/>
            </a:pPr>
            <a:r>
              <a:rPr lang="x-none" dirty="0"/>
              <a:t>Online parsing tools are also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5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29EF7-46BE-4387-B6D9-F93B7303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21654"/>
            <a:ext cx="8520600" cy="572700"/>
          </a:xfrm>
        </p:spPr>
        <p:txBody>
          <a:bodyPr/>
          <a:lstStyle/>
          <a:p>
            <a:r>
              <a:rPr lang="en-US" u="sng" dirty="0">
                <a:solidFill>
                  <a:srgbClr val="980000"/>
                </a:solidFill>
              </a:rPr>
              <a:t>RESTAURANTS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73E4BA-6B5B-4502-9136-8BE31D1D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854720"/>
              </p:ext>
            </p:extLst>
          </p:nvPr>
        </p:nvGraphicFramePr>
        <p:xfrm>
          <a:off x="401741" y="984837"/>
          <a:ext cx="8292316" cy="1801906"/>
        </p:xfrm>
        <a:graphic>
          <a:graphicData uri="http://schemas.openxmlformats.org/drawingml/2006/table">
            <a:tbl>
              <a:tblPr firstRow="1" bandRow="1">
                <a:tableStyleId>{6FC88DBE-AE0E-401B-8BA2-833FE46F5BC7}</a:tableStyleId>
              </a:tblPr>
              <a:tblGrid>
                <a:gridCol w="4146158">
                  <a:extLst>
                    <a:ext uri="{9D8B030D-6E8A-4147-A177-3AD203B41FA5}">
                      <a16:colId xmlns:a16="http://schemas.microsoft.com/office/drawing/2014/main" val="3649943098"/>
                    </a:ext>
                  </a:extLst>
                </a:gridCol>
                <a:gridCol w="4146158">
                  <a:extLst>
                    <a:ext uri="{9D8B030D-6E8A-4147-A177-3AD203B41FA5}">
                      <a16:colId xmlns:a16="http://schemas.microsoft.com/office/drawing/2014/main" val="393987962"/>
                    </a:ext>
                  </a:extLst>
                </a:gridCol>
              </a:tblGrid>
              <a:tr h="43030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Named</a:t>
                      </a:r>
                      <a:r>
                        <a:rPr lang="en-US" baseline="0" dirty="0">
                          <a:latin typeface="+mn-lt"/>
                        </a:rPr>
                        <a:t> Entities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171144"/>
                  </a:ext>
                </a:extLst>
              </a:tr>
              <a:tr h="11749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People, Organizations, Places, Dishes, Quantities, Monetary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People : Usernames on Yelp/TripAdvisor/Foursquare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Organizations : Panda Express, Fat Burger, Five Guys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Places : Los Angeles, San Francisco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Dishes : Orange Chicken, Eggplant Tofu, Lemon Truffle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Quantities : 2 pieces, 6 portions, Serves 4</a:t>
                      </a:r>
                    </a:p>
                    <a:p>
                      <a:pPr algn="l"/>
                      <a:r>
                        <a:rPr lang="en-US" baseline="0" dirty="0">
                          <a:latin typeface="+mn-lt"/>
                        </a:rPr>
                        <a:t>Monetary values : $12, $6, $8.5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587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27DE9E-ED5B-4A59-B599-2F9A6BDB1AFB}"/>
              </a:ext>
            </a:extLst>
          </p:cNvPr>
          <p:cNvSpPr txBox="1"/>
          <p:nvPr/>
        </p:nvSpPr>
        <p:spPr>
          <a:xfrm>
            <a:off x="401741" y="3091543"/>
            <a:ext cx="80724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Parsing?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Straightforward parsing : Usernames (from the database of usernames), Organizations, Places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Places if part of a review would require gazetteers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Dishes, Quantities, if part of an image would require OCR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Monetary values can be found out by trying to look for numbers in a particular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50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438</Words>
  <Application>Microsoft Macintosh PowerPoint</Application>
  <PresentationFormat>On-screen Show (16:9)</PresentationFormat>
  <Paragraphs>61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Wingdings</vt:lpstr>
      <vt:lpstr>Simple Light</vt:lpstr>
      <vt:lpstr>CSCI 599: Content Detection and Analysis of Big Data : Class Activity(Named Entity Recognition)</vt:lpstr>
      <vt:lpstr>SPORTS</vt:lpstr>
      <vt:lpstr>LOGISTICS</vt:lpstr>
      <vt:lpstr>RESTAURANTS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mukar@usc.edu</cp:lastModifiedBy>
  <cp:revision>82</cp:revision>
  <dcterms:modified xsi:type="dcterms:W3CDTF">2018-04-09T21:46:40Z</dcterms:modified>
</cp:coreProperties>
</file>