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256" r:id="rId3"/>
    <p:sldId id="265" r:id="rId4"/>
    <p:sldId id="266" r:id="rId5"/>
    <p:sldId id="267" r:id="rId6"/>
    <p:sldId id="268" r:id="rId7"/>
    <p:sldId id="283" r:id="rId8"/>
    <p:sldId id="269" r:id="rId9"/>
    <p:sldId id="270" r:id="rId10"/>
    <p:sldId id="271" r:id="rId11"/>
    <p:sldId id="272" r:id="rId12"/>
    <p:sldId id="273" r:id="rId13"/>
    <p:sldId id="284" r:id="rId14"/>
    <p:sldId id="285" r:id="rId15"/>
    <p:sldId id="274" r:id="rId16"/>
    <p:sldId id="275" r:id="rId17"/>
    <p:sldId id="280" r:id="rId18"/>
    <p:sldId id="264" r:id="rId19"/>
    <p:sldId id="281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68A877-1C84-EB41-A20D-17E942AF763E}">
          <p14:sldIdLst>
            <p14:sldId id="256"/>
            <p14:sldId id="265"/>
            <p14:sldId id="266"/>
            <p14:sldId id="267"/>
            <p14:sldId id="268"/>
            <p14:sldId id="283"/>
            <p14:sldId id="269"/>
            <p14:sldId id="270"/>
            <p14:sldId id="271"/>
            <p14:sldId id="272"/>
            <p14:sldId id="273"/>
            <p14:sldId id="284"/>
            <p14:sldId id="285"/>
            <p14:sldId id="274"/>
            <p14:sldId id="275"/>
            <p14:sldId id="280"/>
            <p14:sldId id="264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0000"/>
    <a:srgbClr val="000000"/>
    <a:srgbClr val="FF9900"/>
    <a:srgbClr val="FFCC00"/>
    <a:srgbClr val="FF6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71"/>
    <p:restoredTop sz="94470"/>
  </p:normalViewPr>
  <p:slideViewPr>
    <p:cSldViewPr snapToGrid="0" snapToObjects="1">
      <p:cViewPr varScale="1">
        <p:scale>
          <a:sx n="104" d="100"/>
          <a:sy n="104" d="100"/>
        </p:scale>
        <p:origin x="7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1F5272-6519-1245-9784-7D081FC70887}" type="doc">
      <dgm:prSet loTypeId="urn:microsoft.com/office/officeart/2005/8/layout/lProcess2" loCatId="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042B618F-6934-C94E-BBB3-73E433B4A84D}">
      <dgm:prSet phldrT="[Text]" custT="1"/>
      <dgm:spPr/>
      <dgm:t>
        <a:bodyPr/>
        <a:lstStyle/>
        <a:p>
          <a:r>
            <a:rPr lang="en-US" sz="2200" b="1" u="sng" dirty="0"/>
            <a:t>Language</a:t>
          </a:r>
          <a:r>
            <a:rPr lang="en-US" sz="1800" dirty="0"/>
            <a:t> </a:t>
          </a:r>
        </a:p>
      </dgm:t>
    </dgm:pt>
    <dgm:pt modelId="{0A66F0CF-2A87-E744-9081-0F233916A548}" type="parTrans" cxnId="{61AD5F09-4CCE-CC4F-A013-B60EB0273C2C}">
      <dgm:prSet/>
      <dgm:spPr/>
      <dgm:t>
        <a:bodyPr/>
        <a:lstStyle/>
        <a:p>
          <a:endParaRPr lang="en-US"/>
        </a:p>
      </dgm:t>
    </dgm:pt>
    <dgm:pt modelId="{C5BD40E5-75E5-D040-BDCC-171839667115}" type="sibTrans" cxnId="{61AD5F09-4CCE-CC4F-A013-B60EB0273C2C}">
      <dgm:prSet/>
      <dgm:spPr/>
      <dgm:t>
        <a:bodyPr/>
        <a:lstStyle/>
        <a:p>
          <a:endParaRPr lang="en-US"/>
        </a:p>
      </dgm:t>
    </dgm:pt>
    <dgm:pt modelId="{4829AF38-7B64-F547-8901-69BB1C24AE40}">
      <dgm:prSet phldrT="[Text]" custT="1"/>
      <dgm:spPr/>
      <dgm:t>
        <a:bodyPr/>
        <a:lstStyle/>
        <a:p>
          <a:r>
            <a:rPr lang="en-US" sz="2200" b="1" u="sng" dirty="0"/>
            <a:t>Textual Genre</a:t>
          </a:r>
        </a:p>
      </dgm:t>
    </dgm:pt>
    <dgm:pt modelId="{E496DAAC-BBEF-0845-822F-AABE8740CAEE}" type="parTrans" cxnId="{F8B0F864-43A5-2041-A3BC-978706E7ABC4}">
      <dgm:prSet/>
      <dgm:spPr/>
      <dgm:t>
        <a:bodyPr/>
        <a:lstStyle/>
        <a:p>
          <a:endParaRPr lang="en-US"/>
        </a:p>
      </dgm:t>
    </dgm:pt>
    <dgm:pt modelId="{94B0898D-A118-674D-BDEB-2041AC9B1DF7}" type="sibTrans" cxnId="{F8B0F864-43A5-2041-A3BC-978706E7ABC4}">
      <dgm:prSet/>
      <dgm:spPr/>
      <dgm:t>
        <a:bodyPr/>
        <a:lstStyle/>
        <a:p>
          <a:endParaRPr lang="en-US"/>
        </a:p>
      </dgm:t>
    </dgm:pt>
    <dgm:pt modelId="{F7B1B661-5405-0745-9EC6-F705B66D476E}">
      <dgm:prSet phldrT="[Text]" custT="1"/>
      <dgm:spPr/>
      <dgm:t>
        <a:bodyPr/>
        <a:lstStyle/>
        <a:p>
          <a:r>
            <a:rPr lang="en-US" sz="1800" dirty="0"/>
            <a:t>Genre includes journalism, scientific, informal domains etc</a:t>
          </a:r>
        </a:p>
      </dgm:t>
    </dgm:pt>
    <dgm:pt modelId="{89CC3164-7597-9942-BC64-54F81BDE7842}" type="parTrans" cxnId="{024DDD85-7B04-9949-B596-4043BCE51313}">
      <dgm:prSet/>
      <dgm:spPr/>
      <dgm:t>
        <a:bodyPr/>
        <a:lstStyle/>
        <a:p>
          <a:endParaRPr lang="en-US"/>
        </a:p>
      </dgm:t>
    </dgm:pt>
    <dgm:pt modelId="{81B30C94-C478-0749-A490-ABCA7C8A9DD9}" type="sibTrans" cxnId="{024DDD85-7B04-9949-B596-4043BCE51313}">
      <dgm:prSet/>
      <dgm:spPr/>
      <dgm:t>
        <a:bodyPr/>
        <a:lstStyle/>
        <a:p>
          <a:endParaRPr lang="en-US"/>
        </a:p>
      </dgm:t>
    </dgm:pt>
    <dgm:pt modelId="{89156F19-5246-B34C-BD5B-CB38D978595D}">
      <dgm:prSet phldrT="[Text]" custT="1"/>
      <dgm:spPr/>
      <dgm:t>
        <a:bodyPr/>
        <a:lstStyle/>
        <a:p>
          <a:r>
            <a:rPr lang="en-US" sz="1600" b="1" dirty="0" err="1"/>
            <a:t>D.Maynar</a:t>
          </a:r>
          <a:r>
            <a:rPr lang="en-US" sz="1600" b="1" dirty="0"/>
            <a:t> et al: </a:t>
          </a:r>
          <a:r>
            <a:rPr lang="en-US" sz="1600" b="0" dirty="0"/>
            <a:t>S</a:t>
          </a:r>
          <a:r>
            <a:rPr lang="en-US" sz="1600" dirty="0"/>
            <a:t>ystem for emails, scientific and religious texts</a:t>
          </a:r>
        </a:p>
        <a:p>
          <a:r>
            <a:rPr lang="en-US" sz="1600" b="1" dirty="0" err="1"/>
            <a:t>E.Minkov</a:t>
          </a:r>
          <a:r>
            <a:rPr lang="en-US" sz="1600" b="1" dirty="0"/>
            <a:t> et al: </a:t>
          </a:r>
          <a:r>
            <a:rPr lang="en-US" sz="1600" dirty="0"/>
            <a:t>Email documents system</a:t>
          </a:r>
        </a:p>
        <a:p>
          <a:r>
            <a:rPr lang="en-US" sz="1600" dirty="0"/>
            <a:t>Porting system to a new domain is a problem</a:t>
          </a:r>
        </a:p>
      </dgm:t>
    </dgm:pt>
    <dgm:pt modelId="{95A31AA6-6C2A-E346-BFF1-85BD3F475C96}" type="parTrans" cxnId="{52F96B9F-BA3A-7148-88A2-218B13B5128C}">
      <dgm:prSet/>
      <dgm:spPr/>
      <dgm:t>
        <a:bodyPr/>
        <a:lstStyle/>
        <a:p>
          <a:endParaRPr lang="en-US"/>
        </a:p>
      </dgm:t>
    </dgm:pt>
    <dgm:pt modelId="{8A06197C-8BB4-0A46-BA53-CCF0ABE68157}" type="sibTrans" cxnId="{52F96B9F-BA3A-7148-88A2-218B13B5128C}">
      <dgm:prSet/>
      <dgm:spPr/>
      <dgm:t>
        <a:bodyPr/>
        <a:lstStyle/>
        <a:p>
          <a:endParaRPr lang="en-US"/>
        </a:p>
      </dgm:t>
    </dgm:pt>
    <dgm:pt modelId="{07EE9DA8-523F-4440-A3DD-F9BE11E60AAF}">
      <dgm:prSet phldrT="[Text]" custT="1"/>
      <dgm:spPr/>
      <dgm:t>
        <a:bodyPr/>
        <a:lstStyle/>
        <a:p>
          <a:r>
            <a:rPr lang="en-US" sz="2200" b="1" u="sng" dirty="0"/>
            <a:t>Entity Type</a:t>
          </a:r>
        </a:p>
      </dgm:t>
    </dgm:pt>
    <dgm:pt modelId="{FE24EC44-45A3-A542-95A4-342555C96F7C}" type="parTrans" cxnId="{E2236921-9096-C941-815A-6AAFC5D3A4C4}">
      <dgm:prSet/>
      <dgm:spPr/>
      <dgm:t>
        <a:bodyPr/>
        <a:lstStyle/>
        <a:p>
          <a:endParaRPr lang="en-US"/>
        </a:p>
      </dgm:t>
    </dgm:pt>
    <dgm:pt modelId="{42D49058-2524-B642-8821-27A4098E54B2}" type="sibTrans" cxnId="{E2236921-9096-C941-815A-6AAFC5D3A4C4}">
      <dgm:prSet/>
      <dgm:spPr/>
      <dgm:t>
        <a:bodyPr/>
        <a:lstStyle/>
        <a:p>
          <a:endParaRPr lang="en-US"/>
        </a:p>
      </dgm:t>
    </dgm:pt>
    <dgm:pt modelId="{1097144A-2D04-8B46-A392-DA6EBA94F4F6}">
      <dgm:prSet phldrT="[Text]" custT="1"/>
      <dgm:spPr/>
      <dgm:t>
        <a:bodyPr/>
        <a:lstStyle/>
        <a:p>
          <a:r>
            <a:rPr lang="en-US" sz="1500" dirty="0"/>
            <a:t>Named aims to restrict the task to only entities for which one or more </a:t>
          </a:r>
          <a:r>
            <a:rPr lang="en-US" sz="1500" b="1" dirty="0"/>
            <a:t>Rigid Designators</a:t>
          </a:r>
          <a:endParaRPr lang="en-US" sz="1500" dirty="0"/>
        </a:p>
      </dgm:t>
    </dgm:pt>
    <dgm:pt modelId="{82E323A8-E2EE-CC41-A015-E99DBB71E394}" type="parTrans" cxnId="{143E2694-D89A-8743-A02E-112AFA62FE1C}">
      <dgm:prSet/>
      <dgm:spPr/>
      <dgm:t>
        <a:bodyPr/>
        <a:lstStyle/>
        <a:p>
          <a:endParaRPr lang="en-US"/>
        </a:p>
      </dgm:t>
    </dgm:pt>
    <dgm:pt modelId="{CF38A2B6-2B53-4344-8731-31BAF031FF6B}" type="sibTrans" cxnId="{143E2694-D89A-8743-A02E-112AFA62FE1C}">
      <dgm:prSet/>
      <dgm:spPr/>
      <dgm:t>
        <a:bodyPr/>
        <a:lstStyle/>
        <a:p>
          <a:endParaRPr lang="en-US"/>
        </a:p>
      </dgm:t>
    </dgm:pt>
    <dgm:pt modelId="{1E7A7FFB-A6C5-264F-BFB6-468DA2B22060}">
      <dgm:prSet phldrT="[Text]" custT="1"/>
      <dgm:spPr/>
      <dgm:t>
        <a:bodyPr/>
        <a:lstStyle/>
        <a:p>
          <a:r>
            <a:rPr lang="en-US" sz="1500" dirty="0"/>
            <a:t>Good RD: the year 2001</a:t>
          </a:r>
        </a:p>
        <a:p>
          <a:r>
            <a:rPr lang="en-US" sz="1500" dirty="0"/>
            <a:t>Bad RD: Month names</a:t>
          </a:r>
        </a:p>
      </dgm:t>
    </dgm:pt>
    <dgm:pt modelId="{73F6E634-9F25-6742-8DBF-F42A7FDB3D02}" type="parTrans" cxnId="{B1D51253-1BCC-964E-A6CC-41A9E7DC7FDB}">
      <dgm:prSet/>
      <dgm:spPr/>
      <dgm:t>
        <a:bodyPr/>
        <a:lstStyle/>
        <a:p>
          <a:endParaRPr lang="en-US"/>
        </a:p>
      </dgm:t>
    </dgm:pt>
    <dgm:pt modelId="{95754181-7282-1E44-B71C-038CD31D46A0}" type="sibTrans" cxnId="{B1D51253-1BCC-964E-A6CC-41A9E7DC7FDB}">
      <dgm:prSet/>
      <dgm:spPr/>
      <dgm:t>
        <a:bodyPr/>
        <a:lstStyle/>
        <a:p>
          <a:endParaRPr lang="en-US"/>
        </a:p>
      </dgm:t>
    </dgm:pt>
    <dgm:pt modelId="{F1D99112-174A-C84B-8EDA-08C4013ECF12}">
      <dgm:prSet phldrT="[Text]" custT="1"/>
      <dgm:spPr/>
      <dgm:t>
        <a:bodyPr/>
        <a:lstStyle/>
        <a:p>
          <a:pPr>
            <a:buFont typeface="+mj-lt"/>
            <a:buNone/>
          </a:pPr>
          <a:r>
            <a:rPr lang="en-US" sz="1800" dirty="0"/>
            <a:t>Focus on English [mainly]</a:t>
          </a:r>
        </a:p>
      </dgm:t>
    </dgm:pt>
    <dgm:pt modelId="{B6A54F98-DF84-A54D-BDCC-BE498C1D57C1}" type="sibTrans" cxnId="{42BDB9B0-4A77-7742-96CD-EE2120B854CC}">
      <dgm:prSet/>
      <dgm:spPr/>
      <dgm:t>
        <a:bodyPr/>
        <a:lstStyle/>
        <a:p>
          <a:endParaRPr lang="en-US"/>
        </a:p>
      </dgm:t>
    </dgm:pt>
    <dgm:pt modelId="{86CBC290-F96F-6146-9FB6-233945C24CFB}" type="parTrans" cxnId="{42BDB9B0-4A77-7742-96CD-EE2120B854CC}">
      <dgm:prSet/>
      <dgm:spPr/>
      <dgm:t>
        <a:bodyPr/>
        <a:lstStyle/>
        <a:p>
          <a:endParaRPr lang="en-US"/>
        </a:p>
      </dgm:t>
    </dgm:pt>
    <dgm:pt modelId="{2893F020-4AE6-D64F-88BA-41FBD293D7F8}">
      <dgm:prSet phldrT="[Text]" custT="1"/>
      <dgm:spPr/>
      <dgm:t>
        <a:bodyPr/>
        <a:lstStyle/>
        <a:p>
          <a:pPr>
            <a:buFont typeface="+mj-lt"/>
            <a:buNone/>
          </a:pPr>
          <a:r>
            <a:rPr lang="en-US" sz="1800" dirty="0"/>
            <a:t>German: CONLL-2003</a:t>
          </a:r>
        </a:p>
        <a:p>
          <a:pPr>
            <a:buFont typeface="+mj-lt"/>
            <a:buNone/>
          </a:pPr>
          <a:r>
            <a:rPr lang="en-US" sz="1800" dirty="0"/>
            <a:t>Other languages: German, Dutch,  Spanish, Japanese, Hindi, Swedish, Arabic etc</a:t>
          </a:r>
        </a:p>
      </dgm:t>
    </dgm:pt>
    <dgm:pt modelId="{77241EB4-9427-2445-B001-FE211A5508BE}" type="parTrans" cxnId="{9E1F4FBF-17AF-6B43-BED5-F4F6AD7AAC01}">
      <dgm:prSet/>
      <dgm:spPr/>
      <dgm:t>
        <a:bodyPr/>
        <a:lstStyle/>
        <a:p>
          <a:endParaRPr lang="en-US"/>
        </a:p>
      </dgm:t>
    </dgm:pt>
    <dgm:pt modelId="{817DB402-D75F-204E-85E7-AD0444A19F64}" type="sibTrans" cxnId="{9E1F4FBF-17AF-6B43-BED5-F4F6AD7AAC01}">
      <dgm:prSet/>
      <dgm:spPr/>
      <dgm:t>
        <a:bodyPr/>
        <a:lstStyle/>
        <a:p>
          <a:endParaRPr lang="en-US"/>
        </a:p>
      </dgm:t>
    </dgm:pt>
    <dgm:pt modelId="{7F6F78A5-1150-444D-B705-93925CE92AA5}">
      <dgm:prSet phldrT="[Text]" custT="1"/>
      <dgm:spPr/>
      <dgm:t>
        <a:bodyPr/>
        <a:lstStyle/>
        <a:p>
          <a:endParaRPr lang="en-US" sz="1500" dirty="0"/>
        </a:p>
        <a:p>
          <a:r>
            <a:rPr lang="en-US" sz="1500" dirty="0" err="1"/>
            <a:t>Enamex</a:t>
          </a:r>
          <a:r>
            <a:rPr lang="en-US" sz="1500" dirty="0"/>
            <a:t>: name of people, locations, organizations </a:t>
          </a:r>
        </a:p>
        <a:p>
          <a:r>
            <a:rPr lang="en-US" sz="1500" dirty="0"/>
            <a:t>Timex: date and time</a:t>
          </a:r>
        </a:p>
        <a:p>
          <a:r>
            <a:rPr lang="en-US" sz="1500" dirty="0" err="1"/>
            <a:t>Numex</a:t>
          </a:r>
          <a:r>
            <a:rPr lang="en-US" sz="1500" dirty="0"/>
            <a:t>: money, percent</a:t>
          </a:r>
        </a:p>
        <a:p>
          <a:r>
            <a:rPr lang="en-US" sz="1500" dirty="0"/>
            <a:t>Open domain: not limit to possible types defined</a:t>
          </a:r>
        </a:p>
        <a:p>
          <a:endParaRPr lang="en-US" sz="1500" dirty="0"/>
        </a:p>
      </dgm:t>
    </dgm:pt>
    <dgm:pt modelId="{7EA4769A-51F1-184B-A398-91C3EEFDD086}" type="parTrans" cxnId="{B452CAB5-1275-B448-98B9-7ADEEE165E26}">
      <dgm:prSet/>
      <dgm:spPr/>
      <dgm:t>
        <a:bodyPr/>
        <a:lstStyle/>
        <a:p>
          <a:endParaRPr lang="en-US"/>
        </a:p>
      </dgm:t>
    </dgm:pt>
    <dgm:pt modelId="{ADAF0B8F-1002-1145-B20E-0DA097C6F6B5}" type="sibTrans" cxnId="{B452CAB5-1275-B448-98B9-7ADEEE165E26}">
      <dgm:prSet/>
      <dgm:spPr/>
      <dgm:t>
        <a:bodyPr/>
        <a:lstStyle/>
        <a:p>
          <a:endParaRPr lang="en-US"/>
        </a:p>
      </dgm:t>
    </dgm:pt>
    <dgm:pt modelId="{A1A07EE9-FD59-B546-94DA-B971BF77DC69}" type="pres">
      <dgm:prSet presAssocID="{021F5272-6519-1245-9784-7D081FC70887}" presName="theList" presStyleCnt="0">
        <dgm:presLayoutVars>
          <dgm:dir/>
          <dgm:animLvl val="lvl"/>
          <dgm:resizeHandles val="exact"/>
        </dgm:presLayoutVars>
      </dgm:prSet>
      <dgm:spPr/>
    </dgm:pt>
    <dgm:pt modelId="{7CBE88F1-BFB1-8D44-B065-73563290D51A}" type="pres">
      <dgm:prSet presAssocID="{042B618F-6934-C94E-BBB3-73E433B4A84D}" presName="compNode" presStyleCnt="0"/>
      <dgm:spPr/>
    </dgm:pt>
    <dgm:pt modelId="{5657C00E-0CB8-2D46-B7D9-F91160BFEAEF}" type="pres">
      <dgm:prSet presAssocID="{042B618F-6934-C94E-BBB3-73E433B4A84D}" presName="aNode" presStyleLbl="bgShp" presStyleIdx="0" presStyleCnt="3"/>
      <dgm:spPr/>
    </dgm:pt>
    <dgm:pt modelId="{0523ED89-8473-9F41-884A-562ADA44C469}" type="pres">
      <dgm:prSet presAssocID="{042B618F-6934-C94E-BBB3-73E433B4A84D}" presName="textNode" presStyleLbl="bgShp" presStyleIdx="0" presStyleCnt="3"/>
      <dgm:spPr/>
    </dgm:pt>
    <dgm:pt modelId="{5EB6E580-DF6E-6343-99CE-972CD0E7D018}" type="pres">
      <dgm:prSet presAssocID="{042B618F-6934-C94E-BBB3-73E433B4A84D}" presName="compChildNode" presStyleCnt="0"/>
      <dgm:spPr/>
    </dgm:pt>
    <dgm:pt modelId="{8557A48E-EF3F-B644-B0F1-053A222928EA}" type="pres">
      <dgm:prSet presAssocID="{042B618F-6934-C94E-BBB3-73E433B4A84D}" presName="theInnerList" presStyleCnt="0"/>
      <dgm:spPr/>
    </dgm:pt>
    <dgm:pt modelId="{EEB8FA01-FBD6-EF4B-AAF4-DAD21DC87295}" type="pres">
      <dgm:prSet presAssocID="{F1D99112-174A-C84B-8EDA-08C4013ECF12}" presName="childNode" presStyleLbl="node1" presStyleIdx="0" presStyleCnt="7" custScaleX="91344" custScaleY="105848" custLinFactY="-4241" custLinFactNeighborX="-2289" custLinFactNeighborY="-100000">
        <dgm:presLayoutVars>
          <dgm:bulletEnabled val="1"/>
        </dgm:presLayoutVars>
      </dgm:prSet>
      <dgm:spPr/>
    </dgm:pt>
    <dgm:pt modelId="{3A986869-EF82-E545-8EB1-7EC59DBAD6F8}" type="pres">
      <dgm:prSet presAssocID="{F1D99112-174A-C84B-8EDA-08C4013ECF12}" presName="aSpace2" presStyleCnt="0"/>
      <dgm:spPr/>
    </dgm:pt>
    <dgm:pt modelId="{63B6F5B3-84A1-5D41-9EDC-64EAB05046E4}" type="pres">
      <dgm:prSet presAssocID="{2893F020-4AE6-D64F-88BA-41FBD293D7F8}" presName="childNode" presStyleLbl="node1" presStyleIdx="1" presStyleCnt="7" custScaleY="323467" custLinFactNeighborX="-2289" custLinFactNeighborY="-63857">
        <dgm:presLayoutVars>
          <dgm:bulletEnabled val="1"/>
        </dgm:presLayoutVars>
      </dgm:prSet>
      <dgm:spPr/>
    </dgm:pt>
    <dgm:pt modelId="{6055334A-BD5F-3C4D-B933-38E63DED240C}" type="pres">
      <dgm:prSet presAssocID="{042B618F-6934-C94E-BBB3-73E433B4A84D}" presName="aSpace" presStyleCnt="0"/>
      <dgm:spPr/>
    </dgm:pt>
    <dgm:pt modelId="{EB8DDF35-0A1C-8549-A1F3-11A1539E5237}" type="pres">
      <dgm:prSet presAssocID="{4829AF38-7B64-F547-8901-69BB1C24AE40}" presName="compNode" presStyleCnt="0"/>
      <dgm:spPr/>
    </dgm:pt>
    <dgm:pt modelId="{4DC19942-A02E-9E45-9157-262E15D7E39E}" type="pres">
      <dgm:prSet presAssocID="{4829AF38-7B64-F547-8901-69BB1C24AE40}" presName="aNode" presStyleLbl="bgShp" presStyleIdx="1" presStyleCnt="3" custLinFactNeighborX="-966" custLinFactNeighborY="-2926"/>
      <dgm:spPr/>
    </dgm:pt>
    <dgm:pt modelId="{FCF64EC9-8F52-0647-8871-7087B1303949}" type="pres">
      <dgm:prSet presAssocID="{4829AF38-7B64-F547-8901-69BB1C24AE40}" presName="textNode" presStyleLbl="bgShp" presStyleIdx="1" presStyleCnt="3"/>
      <dgm:spPr/>
    </dgm:pt>
    <dgm:pt modelId="{EE852815-34DF-DB44-99EC-62ECC4CEFFC1}" type="pres">
      <dgm:prSet presAssocID="{4829AF38-7B64-F547-8901-69BB1C24AE40}" presName="compChildNode" presStyleCnt="0"/>
      <dgm:spPr/>
    </dgm:pt>
    <dgm:pt modelId="{BF5EC908-2886-6442-87DA-96791BF37069}" type="pres">
      <dgm:prSet presAssocID="{4829AF38-7B64-F547-8901-69BB1C24AE40}" presName="theInnerList" presStyleCnt="0"/>
      <dgm:spPr/>
    </dgm:pt>
    <dgm:pt modelId="{795DFAE4-99C1-D841-8310-3AE76644E8CA}" type="pres">
      <dgm:prSet presAssocID="{F7B1B661-5405-0745-9EC6-F705B66D476E}" presName="childNode" presStyleLbl="node1" presStyleIdx="2" presStyleCnt="7" custScaleY="132080" custLinFactY="-13462" custLinFactNeighborX="-1207" custLinFactNeighborY="-100000">
        <dgm:presLayoutVars>
          <dgm:bulletEnabled val="1"/>
        </dgm:presLayoutVars>
      </dgm:prSet>
      <dgm:spPr/>
    </dgm:pt>
    <dgm:pt modelId="{56811C7D-D37F-C44D-AD2A-E754EFCB53EE}" type="pres">
      <dgm:prSet presAssocID="{F7B1B661-5405-0745-9EC6-F705B66D476E}" presName="aSpace2" presStyleCnt="0"/>
      <dgm:spPr/>
    </dgm:pt>
    <dgm:pt modelId="{250C9DB8-2612-3644-96F6-389AC3C1DE4E}" type="pres">
      <dgm:prSet presAssocID="{89156F19-5246-B34C-BD5B-CB38D978595D}" presName="childNode" presStyleLbl="node1" presStyleIdx="3" presStyleCnt="7" custScaleY="232281" custLinFactNeighborX="-604" custLinFactNeighborY="-97468">
        <dgm:presLayoutVars>
          <dgm:bulletEnabled val="1"/>
        </dgm:presLayoutVars>
      </dgm:prSet>
      <dgm:spPr/>
    </dgm:pt>
    <dgm:pt modelId="{89273DC6-28B0-C249-BC88-C2DDE115C4B5}" type="pres">
      <dgm:prSet presAssocID="{4829AF38-7B64-F547-8901-69BB1C24AE40}" presName="aSpace" presStyleCnt="0"/>
      <dgm:spPr/>
    </dgm:pt>
    <dgm:pt modelId="{B8A919F6-A194-134E-9965-CC20A3AE8733}" type="pres">
      <dgm:prSet presAssocID="{07EE9DA8-523F-4440-A3DD-F9BE11E60AAF}" presName="compNode" presStyleCnt="0"/>
      <dgm:spPr/>
    </dgm:pt>
    <dgm:pt modelId="{1D4FC0AE-D60D-0140-8303-13CE4046D388}" type="pres">
      <dgm:prSet presAssocID="{07EE9DA8-523F-4440-A3DD-F9BE11E60AAF}" presName="aNode" presStyleLbl="bgShp" presStyleIdx="2" presStyleCnt="3" custScaleX="103505" custLinFactNeighborX="-2740" custLinFactNeighborY="-2971"/>
      <dgm:spPr/>
    </dgm:pt>
    <dgm:pt modelId="{C9B1AB13-6F9C-FE4E-BABA-FF902488E1CF}" type="pres">
      <dgm:prSet presAssocID="{07EE9DA8-523F-4440-A3DD-F9BE11E60AAF}" presName="textNode" presStyleLbl="bgShp" presStyleIdx="2" presStyleCnt="3"/>
      <dgm:spPr/>
    </dgm:pt>
    <dgm:pt modelId="{BAF1D894-DE6B-8144-BD5D-8FC26882722F}" type="pres">
      <dgm:prSet presAssocID="{07EE9DA8-523F-4440-A3DD-F9BE11E60AAF}" presName="compChildNode" presStyleCnt="0"/>
      <dgm:spPr/>
    </dgm:pt>
    <dgm:pt modelId="{2E9DBD0F-27CA-5847-8D22-2E8A91A56350}" type="pres">
      <dgm:prSet presAssocID="{07EE9DA8-523F-4440-A3DD-F9BE11E60AAF}" presName="theInnerList" presStyleCnt="0"/>
      <dgm:spPr/>
    </dgm:pt>
    <dgm:pt modelId="{489ED2CD-9B45-4A4D-B3C2-6271522AE69D}" type="pres">
      <dgm:prSet presAssocID="{1097144A-2D04-8B46-A392-DA6EBA94F4F6}" presName="childNode" presStyleLbl="node1" presStyleIdx="4" presStyleCnt="7" custScaleX="107230" custScaleY="289637" custLinFactY="-37540" custLinFactNeighborX="-1955" custLinFactNeighborY="-100000">
        <dgm:presLayoutVars>
          <dgm:bulletEnabled val="1"/>
        </dgm:presLayoutVars>
      </dgm:prSet>
      <dgm:spPr/>
    </dgm:pt>
    <dgm:pt modelId="{423CE590-1A22-B04F-8EDB-8AC810DA8E92}" type="pres">
      <dgm:prSet presAssocID="{1097144A-2D04-8B46-A392-DA6EBA94F4F6}" presName="aSpace2" presStyleCnt="0"/>
      <dgm:spPr/>
    </dgm:pt>
    <dgm:pt modelId="{5D2AF5C2-19BD-0A47-810F-96C7DBD8B01B}" type="pres">
      <dgm:prSet presAssocID="{1E7A7FFB-A6C5-264F-BFB6-468DA2B22060}" presName="childNode" presStyleLbl="node1" presStyleIdx="5" presStyleCnt="7" custScaleX="105926" custScaleY="227373" custLinFactY="-3402" custLinFactNeighborX="0" custLinFactNeighborY="-100000">
        <dgm:presLayoutVars>
          <dgm:bulletEnabled val="1"/>
        </dgm:presLayoutVars>
      </dgm:prSet>
      <dgm:spPr/>
    </dgm:pt>
    <dgm:pt modelId="{ED58D04A-6B93-BA44-9F7E-80EC80975EE8}" type="pres">
      <dgm:prSet presAssocID="{1E7A7FFB-A6C5-264F-BFB6-468DA2B22060}" presName="aSpace2" presStyleCnt="0"/>
      <dgm:spPr/>
    </dgm:pt>
    <dgm:pt modelId="{3F36236F-8225-B94B-AF1A-4AA5AE41DF93}" type="pres">
      <dgm:prSet presAssocID="{7F6F78A5-1150-444D-B705-93925CE92AA5}" presName="childNode" presStyleLbl="node1" presStyleIdx="6" presStyleCnt="7" custScaleX="107398" custScaleY="628736" custLinFactY="22026" custLinFactNeighborX="-1304" custLinFactNeighborY="100000">
        <dgm:presLayoutVars>
          <dgm:bulletEnabled val="1"/>
        </dgm:presLayoutVars>
      </dgm:prSet>
      <dgm:spPr/>
    </dgm:pt>
  </dgm:ptLst>
  <dgm:cxnLst>
    <dgm:cxn modelId="{61AD5F09-4CCE-CC4F-A013-B60EB0273C2C}" srcId="{021F5272-6519-1245-9784-7D081FC70887}" destId="{042B618F-6934-C94E-BBB3-73E433B4A84D}" srcOrd="0" destOrd="0" parTransId="{0A66F0CF-2A87-E744-9081-0F233916A548}" sibTransId="{C5BD40E5-75E5-D040-BDCC-171839667115}"/>
    <dgm:cxn modelId="{161E560D-9C68-6B40-AECB-DDD236C714E9}" type="presOf" srcId="{2893F020-4AE6-D64F-88BA-41FBD293D7F8}" destId="{63B6F5B3-84A1-5D41-9EDC-64EAB05046E4}" srcOrd="0" destOrd="0" presId="urn:microsoft.com/office/officeart/2005/8/layout/lProcess2"/>
    <dgm:cxn modelId="{54E26814-2181-2C4F-B3BA-83CEF9647A0F}" type="presOf" srcId="{042B618F-6934-C94E-BBB3-73E433B4A84D}" destId="{5657C00E-0CB8-2D46-B7D9-F91160BFEAEF}" srcOrd="0" destOrd="0" presId="urn:microsoft.com/office/officeart/2005/8/layout/lProcess2"/>
    <dgm:cxn modelId="{4617281A-13B0-9D4D-A397-90F68E5166CD}" type="presOf" srcId="{7F6F78A5-1150-444D-B705-93925CE92AA5}" destId="{3F36236F-8225-B94B-AF1A-4AA5AE41DF93}" srcOrd="0" destOrd="0" presId="urn:microsoft.com/office/officeart/2005/8/layout/lProcess2"/>
    <dgm:cxn modelId="{E2236921-9096-C941-815A-6AAFC5D3A4C4}" srcId="{021F5272-6519-1245-9784-7D081FC70887}" destId="{07EE9DA8-523F-4440-A3DD-F9BE11E60AAF}" srcOrd="2" destOrd="0" parTransId="{FE24EC44-45A3-A542-95A4-342555C96F7C}" sibTransId="{42D49058-2524-B642-8821-27A4098E54B2}"/>
    <dgm:cxn modelId="{37D96128-0A0F-1640-AA3C-E6AB90608CE3}" type="presOf" srcId="{07EE9DA8-523F-4440-A3DD-F9BE11E60AAF}" destId="{1D4FC0AE-D60D-0140-8303-13CE4046D388}" srcOrd="0" destOrd="0" presId="urn:microsoft.com/office/officeart/2005/8/layout/lProcess2"/>
    <dgm:cxn modelId="{D4E26928-9AA6-3A42-B969-480CA6671DD8}" type="presOf" srcId="{042B618F-6934-C94E-BBB3-73E433B4A84D}" destId="{0523ED89-8473-9F41-884A-562ADA44C469}" srcOrd="1" destOrd="0" presId="urn:microsoft.com/office/officeart/2005/8/layout/lProcess2"/>
    <dgm:cxn modelId="{CDFC5B30-CD94-9C47-9815-9072B7CB9D21}" type="presOf" srcId="{021F5272-6519-1245-9784-7D081FC70887}" destId="{A1A07EE9-FD59-B546-94DA-B971BF77DC69}" srcOrd="0" destOrd="0" presId="urn:microsoft.com/office/officeart/2005/8/layout/lProcess2"/>
    <dgm:cxn modelId="{B1D51253-1BCC-964E-A6CC-41A9E7DC7FDB}" srcId="{07EE9DA8-523F-4440-A3DD-F9BE11E60AAF}" destId="{1E7A7FFB-A6C5-264F-BFB6-468DA2B22060}" srcOrd="1" destOrd="0" parTransId="{73F6E634-9F25-6742-8DBF-F42A7FDB3D02}" sibTransId="{95754181-7282-1E44-B71C-038CD31D46A0}"/>
    <dgm:cxn modelId="{2811385E-88B4-E744-832B-B2F82A05D046}" type="presOf" srcId="{89156F19-5246-B34C-BD5B-CB38D978595D}" destId="{250C9DB8-2612-3644-96F6-389AC3C1DE4E}" srcOrd="0" destOrd="0" presId="urn:microsoft.com/office/officeart/2005/8/layout/lProcess2"/>
    <dgm:cxn modelId="{F8B0F864-43A5-2041-A3BC-978706E7ABC4}" srcId="{021F5272-6519-1245-9784-7D081FC70887}" destId="{4829AF38-7B64-F547-8901-69BB1C24AE40}" srcOrd="1" destOrd="0" parTransId="{E496DAAC-BBEF-0845-822F-AABE8740CAEE}" sibTransId="{94B0898D-A118-674D-BDEB-2041AC9B1DF7}"/>
    <dgm:cxn modelId="{77BD006E-3DAB-9A4A-A934-4A3F1AFFEBDF}" type="presOf" srcId="{07EE9DA8-523F-4440-A3DD-F9BE11E60AAF}" destId="{C9B1AB13-6F9C-FE4E-BABA-FF902488E1CF}" srcOrd="1" destOrd="0" presId="urn:microsoft.com/office/officeart/2005/8/layout/lProcess2"/>
    <dgm:cxn modelId="{2CC48081-FFF5-4545-ADA7-48217D1B3625}" type="presOf" srcId="{1E7A7FFB-A6C5-264F-BFB6-468DA2B22060}" destId="{5D2AF5C2-19BD-0A47-810F-96C7DBD8B01B}" srcOrd="0" destOrd="0" presId="urn:microsoft.com/office/officeart/2005/8/layout/lProcess2"/>
    <dgm:cxn modelId="{D8E73B82-7951-6149-92C5-973DD80B8665}" type="presOf" srcId="{F1D99112-174A-C84B-8EDA-08C4013ECF12}" destId="{EEB8FA01-FBD6-EF4B-AAF4-DAD21DC87295}" srcOrd="0" destOrd="0" presId="urn:microsoft.com/office/officeart/2005/8/layout/lProcess2"/>
    <dgm:cxn modelId="{024DDD85-7B04-9949-B596-4043BCE51313}" srcId="{4829AF38-7B64-F547-8901-69BB1C24AE40}" destId="{F7B1B661-5405-0745-9EC6-F705B66D476E}" srcOrd="0" destOrd="0" parTransId="{89CC3164-7597-9942-BC64-54F81BDE7842}" sibTransId="{81B30C94-C478-0749-A490-ABCA7C8A9DD9}"/>
    <dgm:cxn modelId="{143E2694-D89A-8743-A02E-112AFA62FE1C}" srcId="{07EE9DA8-523F-4440-A3DD-F9BE11E60AAF}" destId="{1097144A-2D04-8B46-A392-DA6EBA94F4F6}" srcOrd="0" destOrd="0" parTransId="{82E323A8-E2EE-CC41-A015-E99DBB71E394}" sibTransId="{CF38A2B6-2B53-4344-8731-31BAF031FF6B}"/>
    <dgm:cxn modelId="{0B26989D-F6F6-5A4E-BA5B-3453691985DF}" type="presOf" srcId="{4829AF38-7B64-F547-8901-69BB1C24AE40}" destId="{FCF64EC9-8F52-0647-8871-7087B1303949}" srcOrd="1" destOrd="0" presId="urn:microsoft.com/office/officeart/2005/8/layout/lProcess2"/>
    <dgm:cxn modelId="{52F96B9F-BA3A-7148-88A2-218B13B5128C}" srcId="{4829AF38-7B64-F547-8901-69BB1C24AE40}" destId="{89156F19-5246-B34C-BD5B-CB38D978595D}" srcOrd="1" destOrd="0" parTransId="{95A31AA6-6C2A-E346-BFF1-85BD3F475C96}" sibTransId="{8A06197C-8BB4-0A46-BA53-CCF0ABE68157}"/>
    <dgm:cxn modelId="{BB6D89A7-64D0-A743-A0F4-3DF872B7D78C}" type="presOf" srcId="{1097144A-2D04-8B46-A392-DA6EBA94F4F6}" destId="{489ED2CD-9B45-4A4D-B3C2-6271522AE69D}" srcOrd="0" destOrd="0" presId="urn:microsoft.com/office/officeart/2005/8/layout/lProcess2"/>
    <dgm:cxn modelId="{42BDB9B0-4A77-7742-96CD-EE2120B854CC}" srcId="{042B618F-6934-C94E-BBB3-73E433B4A84D}" destId="{F1D99112-174A-C84B-8EDA-08C4013ECF12}" srcOrd="0" destOrd="0" parTransId="{86CBC290-F96F-6146-9FB6-233945C24CFB}" sibTransId="{B6A54F98-DF84-A54D-BDCC-BE498C1D57C1}"/>
    <dgm:cxn modelId="{B452CAB5-1275-B448-98B9-7ADEEE165E26}" srcId="{07EE9DA8-523F-4440-A3DD-F9BE11E60AAF}" destId="{7F6F78A5-1150-444D-B705-93925CE92AA5}" srcOrd="2" destOrd="0" parTransId="{7EA4769A-51F1-184B-A398-91C3EEFDD086}" sibTransId="{ADAF0B8F-1002-1145-B20E-0DA097C6F6B5}"/>
    <dgm:cxn modelId="{9E1F4FBF-17AF-6B43-BED5-F4F6AD7AAC01}" srcId="{042B618F-6934-C94E-BBB3-73E433B4A84D}" destId="{2893F020-4AE6-D64F-88BA-41FBD293D7F8}" srcOrd="1" destOrd="0" parTransId="{77241EB4-9427-2445-B001-FE211A5508BE}" sibTransId="{817DB402-D75F-204E-85E7-AD0444A19F64}"/>
    <dgm:cxn modelId="{AF053CDF-D742-534F-90AB-A8793F6AC814}" type="presOf" srcId="{4829AF38-7B64-F547-8901-69BB1C24AE40}" destId="{4DC19942-A02E-9E45-9157-262E15D7E39E}" srcOrd="0" destOrd="0" presId="urn:microsoft.com/office/officeart/2005/8/layout/lProcess2"/>
    <dgm:cxn modelId="{91F179F5-97D6-8A4B-A5D4-CE1DA3B7F0A4}" type="presOf" srcId="{F7B1B661-5405-0745-9EC6-F705B66D476E}" destId="{795DFAE4-99C1-D841-8310-3AE76644E8CA}" srcOrd="0" destOrd="0" presId="urn:microsoft.com/office/officeart/2005/8/layout/lProcess2"/>
    <dgm:cxn modelId="{AD3C1B77-3FDD-5A49-BB48-9AEBE47F2D11}" type="presParOf" srcId="{A1A07EE9-FD59-B546-94DA-B971BF77DC69}" destId="{7CBE88F1-BFB1-8D44-B065-73563290D51A}" srcOrd="0" destOrd="0" presId="urn:microsoft.com/office/officeart/2005/8/layout/lProcess2"/>
    <dgm:cxn modelId="{0E8A4D37-9B91-8443-8BF7-BDAD5B20EFA3}" type="presParOf" srcId="{7CBE88F1-BFB1-8D44-B065-73563290D51A}" destId="{5657C00E-0CB8-2D46-B7D9-F91160BFEAEF}" srcOrd="0" destOrd="0" presId="urn:microsoft.com/office/officeart/2005/8/layout/lProcess2"/>
    <dgm:cxn modelId="{B8427028-6DBB-6544-AD62-FB58E0DAED4F}" type="presParOf" srcId="{7CBE88F1-BFB1-8D44-B065-73563290D51A}" destId="{0523ED89-8473-9F41-884A-562ADA44C469}" srcOrd="1" destOrd="0" presId="urn:microsoft.com/office/officeart/2005/8/layout/lProcess2"/>
    <dgm:cxn modelId="{332DF626-E563-C74B-A45F-C16F7153251A}" type="presParOf" srcId="{7CBE88F1-BFB1-8D44-B065-73563290D51A}" destId="{5EB6E580-DF6E-6343-99CE-972CD0E7D018}" srcOrd="2" destOrd="0" presId="urn:microsoft.com/office/officeart/2005/8/layout/lProcess2"/>
    <dgm:cxn modelId="{30BF76F3-3E69-E242-8D08-3F3795E58A7C}" type="presParOf" srcId="{5EB6E580-DF6E-6343-99CE-972CD0E7D018}" destId="{8557A48E-EF3F-B644-B0F1-053A222928EA}" srcOrd="0" destOrd="0" presId="urn:microsoft.com/office/officeart/2005/8/layout/lProcess2"/>
    <dgm:cxn modelId="{CA21B13C-243A-3543-95C5-B67AC05A54A9}" type="presParOf" srcId="{8557A48E-EF3F-B644-B0F1-053A222928EA}" destId="{EEB8FA01-FBD6-EF4B-AAF4-DAD21DC87295}" srcOrd="0" destOrd="0" presId="urn:microsoft.com/office/officeart/2005/8/layout/lProcess2"/>
    <dgm:cxn modelId="{DB79B9D6-E192-AE44-B1E2-2F423A6F4455}" type="presParOf" srcId="{8557A48E-EF3F-B644-B0F1-053A222928EA}" destId="{3A986869-EF82-E545-8EB1-7EC59DBAD6F8}" srcOrd="1" destOrd="0" presId="urn:microsoft.com/office/officeart/2005/8/layout/lProcess2"/>
    <dgm:cxn modelId="{58FF1BC4-2211-D548-956B-68E03F9F6372}" type="presParOf" srcId="{8557A48E-EF3F-B644-B0F1-053A222928EA}" destId="{63B6F5B3-84A1-5D41-9EDC-64EAB05046E4}" srcOrd="2" destOrd="0" presId="urn:microsoft.com/office/officeart/2005/8/layout/lProcess2"/>
    <dgm:cxn modelId="{3C819720-5CF9-0744-95A8-49089D2209AC}" type="presParOf" srcId="{A1A07EE9-FD59-B546-94DA-B971BF77DC69}" destId="{6055334A-BD5F-3C4D-B933-38E63DED240C}" srcOrd="1" destOrd="0" presId="urn:microsoft.com/office/officeart/2005/8/layout/lProcess2"/>
    <dgm:cxn modelId="{AF5BF1A0-F968-0B4B-9FFD-6F4AE9C93549}" type="presParOf" srcId="{A1A07EE9-FD59-B546-94DA-B971BF77DC69}" destId="{EB8DDF35-0A1C-8549-A1F3-11A1539E5237}" srcOrd="2" destOrd="0" presId="urn:microsoft.com/office/officeart/2005/8/layout/lProcess2"/>
    <dgm:cxn modelId="{611016F0-05BE-2B4A-866C-54F5E5D9AB65}" type="presParOf" srcId="{EB8DDF35-0A1C-8549-A1F3-11A1539E5237}" destId="{4DC19942-A02E-9E45-9157-262E15D7E39E}" srcOrd="0" destOrd="0" presId="urn:microsoft.com/office/officeart/2005/8/layout/lProcess2"/>
    <dgm:cxn modelId="{2E92910D-96CA-A74C-A2A7-62FCDBF9D1E9}" type="presParOf" srcId="{EB8DDF35-0A1C-8549-A1F3-11A1539E5237}" destId="{FCF64EC9-8F52-0647-8871-7087B1303949}" srcOrd="1" destOrd="0" presId="urn:microsoft.com/office/officeart/2005/8/layout/lProcess2"/>
    <dgm:cxn modelId="{67F6ED62-EAEE-6A4C-98D8-246909ABC4A3}" type="presParOf" srcId="{EB8DDF35-0A1C-8549-A1F3-11A1539E5237}" destId="{EE852815-34DF-DB44-99EC-62ECC4CEFFC1}" srcOrd="2" destOrd="0" presId="urn:microsoft.com/office/officeart/2005/8/layout/lProcess2"/>
    <dgm:cxn modelId="{83E5C135-1402-EE47-9050-8C52D7F79D5E}" type="presParOf" srcId="{EE852815-34DF-DB44-99EC-62ECC4CEFFC1}" destId="{BF5EC908-2886-6442-87DA-96791BF37069}" srcOrd="0" destOrd="0" presId="urn:microsoft.com/office/officeart/2005/8/layout/lProcess2"/>
    <dgm:cxn modelId="{113E3D2D-80C1-EB45-84B6-4494BBF6574D}" type="presParOf" srcId="{BF5EC908-2886-6442-87DA-96791BF37069}" destId="{795DFAE4-99C1-D841-8310-3AE76644E8CA}" srcOrd="0" destOrd="0" presId="urn:microsoft.com/office/officeart/2005/8/layout/lProcess2"/>
    <dgm:cxn modelId="{1B0D0D1C-DF75-E44C-8AF1-2571577340F9}" type="presParOf" srcId="{BF5EC908-2886-6442-87DA-96791BF37069}" destId="{56811C7D-D37F-C44D-AD2A-E754EFCB53EE}" srcOrd="1" destOrd="0" presId="urn:microsoft.com/office/officeart/2005/8/layout/lProcess2"/>
    <dgm:cxn modelId="{769DD089-914F-334F-B70C-9576043A275B}" type="presParOf" srcId="{BF5EC908-2886-6442-87DA-96791BF37069}" destId="{250C9DB8-2612-3644-96F6-389AC3C1DE4E}" srcOrd="2" destOrd="0" presId="urn:microsoft.com/office/officeart/2005/8/layout/lProcess2"/>
    <dgm:cxn modelId="{AE529765-8A6C-2F4C-A27D-715DD5A9CC24}" type="presParOf" srcId="{A1A07EE9-FD59-B546-94DA-B971BF77DC69}" destId="{89273DC6-28B0-C249-BC88-C2DDE115C4B5}" srcOrd="3" destOrd="0" presId="urn:microsoft.com/office/officeart/2005/8/layout/lProcess2"/>
    <dgm:cxn modelId="{55BD3458-4C10-1C48-92AD-FD56B5D3553B}" type="presParOf" srcId="{A1A07EE9-FD59-B546-94DA-B971BF77DC69}" destId="{B8A919F6-A194-134E-9965-CC20A3AE8733}" srcOrd="4" destOrd="0" presId="urn:microsoft.com/office/officeart/2005/8/layout/lProcess2"/>
    <dgm:cxn modelId="{C0FD70EA-3A4C-674B-B441-F883BD53EBEB}" type="presParOf" srcId="{B8A919F6-A194-134E-9965-CC20A3AE8733}" destId="{1D4FC0AE-D60D-0140-8303-13CE4046D388}" srcOrd="0" destOrd="0" presId="urn:microsoft.com/office/officeart/2005/8/layout/lProcess2"/>
    <dgm:cxn modelId="{382A72A4-8BD2-1240-BD13-3C672A0A2F7D}" type="presParOf" srcId="{B8A919F6-A194-134E-9965-CC20A3AE8733}" destId="{C9B1AB13-6F9C-FE4E-BABA-FF902488E1CF}" srcOrd="1" destOrd="0" presId="urn:microsoft.com/office/officeart/2005/8/layout/lProcess2"/>
    <dgm:cxn modelId="{229F36A5-83B2-1A46-A394-BDE1FA75B17A}" type="presParOf" srcId="{B8A919F6-A194-134E-9965-CC20A3AE8733}" destId="{BAF1D894-DE6B-8144-BD5D-8FC26882722F}" srcOrd="2" destOrd="0" presId="urn:microsoft.com/office/officeart/2005/8/layout/lProcess2"/>
    <dgm:cxn modelId="{A4D272B0-3AE8-E347-9A3C-A0E8A95A1BF4}" type="presParOf" srcId="{BAF1D894-DE6B-8144-BD5D-8FC26882722F}" destId="{2E9DBD0F-27CA-5847-8D22-2E8A91A56350}" srcOrd="0" destOrd="0" presId="urn:microsoft.com/office/officeart/2005/8/layout/lProcess2"/>
    <dgm:cxn modelId="{473DF622-5F70-2749-B538-783ADD585B58}" type="presParOf" srcId="{2E9DBD0F-27CA-5847-8D22-2E8A91A56350}" destId="{489ED2CD-9B45-4A4D-B3C2-6271522AE69D}" srcOrd="0" destOrd="0" presId="urn:microsoft.com/office/officeart/2005/8/layout/lProcess2"/>
    <dgm:cxn modelId="{40EC6729-ED79-DB40-8DB1-3AF1CE20616F}" type="presParOf" srcId="{2E9DBD0F-27CA-5847-8D22-2E8A91A56350}" destId="{423CE590-1A22-B04F-8EDB-8AC810DA8E92}" srcOrd="1" destOrd="0" presId="urn:microsoft.com/office/officeart/2005/8/layout/lProcess2"/>
    <dgm:cxn modelId="{2D474848-DF02-084C-9429-B24FD428AC97}" type="presParOf" srcId="{2E9DBD0F-27CA-5847-8D22-2E8A91A56350}" destId="{5D2AF5C2-19BD-0A47-810F-96C7DBD8B01B}" srcOrd="2" destOrd="0" presId="urn:microsoft.com/office/officeart/2005/8/layout/lProcess2"/>
    <dgm:cxn modelId="{DA8480F1-5357-7544-B69D-F14418B0BA6D}" type="presParOf" srcId="{2E9DBD0F-27CA-5847-8D22-2E8A91A56350}" destId="{ED58D04A-6B93-BA44-9F7E-80EC80975EE8}" srcOrd="3" destOrd="0" presId="urn:microsoft.com/office/officeart/2005/8/layout/lProcess2"/>
    <dgm:cxn modelId="{286798E4-E31B-C940-895E-9F4B5393310D}" type="presParOf" srcId="{2E9DBD0F-27CA-5847-8D22-2E8A91A56350}" destId="{3F36236F-8225-B94B-AF1A-4AA5AE41DF93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51472F-261C-004D-8051-7022B1195B18}" type="doc">
      <dgm:prSet loTypeId="urn:microsoft.com/office/officeart/2005/8/layout/hChevron3" loCatId="" qsTypeId="urn:microsoft.com/office/officeart/2005/8/quickstyle/simple1" qsCatId="simple" csTypeId="urn:microsoft.com/office/officeart/2005/8/colors/accent6_3" csCatId="accent6" phldr="1"/>
      <dgm:spPr/>
    </dgm:pt>
    <dgm:pt modelId="{7AB7A5A2-5D55-0842-BA01-5F6CBE83BCCD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Reads large annotated corpus</a:t>
          </a:r>
        </a:p>
      </dgm:t>
    </dgm:pt>
    <dgm:pt modelId="{68EC3EC9-893E-024F-8C76-DCD16C48E665}" type="parTrans" cxnId="{34DCBFF9-8A96-274F-9B0D-8776A2B9B9F6}">
      <dgm:prSet/>
      <dgm:spPr/>
      <dgm:t>
        <a:bodyPr/>
        <a:lstStyle/>
        <a:p>
          <a:endParaRPr lang="en-US"/>
        </a:p>
      </dgm:t>
    </dgm:pt>
    <dgm:pt modelId="{754C7016-BE6F-7B4A-BD0B-B74E1D1C190E}" type="sibTrans" cxnId="{34DCBFF9-8A96-274F-9B0D-8776A2B9B9F6}">
      <dgm:prSet/>
      <dgm:spPr/>
      <dgm:t>
        <a:bodyPr/>
        <a:lstStyle/>
        <a:p>
          <a:endParaRPr lang="en-US"/>
        </a:p>
      </dgm:t>
    </dgm:pt>
    <dgm:pt modelId="{4D190BAF-EF8C-5644-B682-A258F5503F1F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Memorizes lists of entities	</a:t>
          </a:r>
        </a:p>
      </dgm:t>
    </dgm:pt>
    <dgm:pt modelId="{F38D8C56-E67E-F046-84EF-6A3FF29E4EAE}" type="parTrans" cxnId="{EFAD4EF0-88DE-6E45-B3BA-3927FEC502BD}">
      <dgm:prSet/>
      <dgm:spPr/>
      <dgm:t>
        <a:bodyPr/>
        <a:lstStyle/>
        <a:p>
          <a:endParaRPr lang="en-US"/>
        </a:p>
      </dgm:t>
    </dgm:pt>
    <dgm:pt modelId="{B86D1931-2568-264A-BE9F-5744711C8B5E}" type="sibTrans" cxnId="{EFAD4EF0-88DE-6E45-B3BA-3927FEC502BD}">
      <dgm:prSet/>
      <dgm:spPr/>
      <dgm:t>
        <a:bodyPr/>
        <a:lstStyle/>
        <a:p>
          <a:endParaRPr lang="en-US"/>
        </a:p>
      </dgm:t>
    </dgm:pt>
    <dgm:pt modelId="{B22FE5A5-FC7B-2F4B-9A89-5DFF1F2A279F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Creates</a:t>
          </a:r>
          <a:r>
            <a:rPr lang="en-US" dirty="0"/>
            <a:t> </a:t>
          </a:r>
          <a:r>
            <a:rPr lang="en-US" dirty="0">
              <a:solidFill>
                <a:srgbClr val="000000"/>
              </a:solidFill>
            </a:rPr>
            <a:t>disambiguation rules based on discriminative features</a:t>
          </a:r>
        </a:p>
      </dgm:t>
    </dgm:pt>
    <dgm:pt modelId="{7E177F18-AF50-B74D-A446-A9AFF95F1A94}" type="parTrans" cxnId="{A1901485-083E-B94A-9CA1-197347202711}">
      <dgm:prSet/>
      <dgm:spPr/>
      <dgm:t>
        <a:bodyPr/>
        <a:lstStyle/>
        <a:p>
          <a:endParaRPr lang="en-US"/>
        </a:p>
      </dgm:t>
    </dgm:pt>
    <dgm:pt modelId="{92258B35-8267-0A42-B46F-B89C812DC542}" type="sibTrans" cxnId="{A1901485-083E-B94A-9CA1-197347202711}">
      <dgm:prSet/>
      <dgm:spPr/>
      <dgm:t>
        <a:bodyPr/>
        <a:lstStyle/>
        <a:p>
          <a:endParaRPr lang="en-US"/>
        </a:p>
      </dgm:t>
    </dgm:pt>
    <dgm:pt modelId="{FCAA092C-F5BE-734B-9E51-C349F3207AF5}" type="pres">
      <dgm:prSet presAssocID="{2A51472F-261C-004D-8051-7022B1195B18}" presName="Name0" presStyleCnt="0">
        <dgm:presLayoutVars>
          <dgm:dir/>
          <dgm:resizeHandles val="exact"/>
        </dgm:presLayoutVars>
      </dgm:prSet>
      <dgm:spPr/>
    </dgm:pt>
    <dgm:pt modelId="{B28F1041-3407-604D-BF21-1DCCA9443828}" type="pres">
      <dgm:prSet presAssocID="{7AB7A5A2-5D55-0842-BA01-5F6CBE83BCCD}" presName="parTxOnly" presStyleLbl="node1" presStyleIdx="0" presStyleCnt="3">
        <dgm:presLayoutVars>
          <dgm:bulletEnabled val="1"/>
        </dgm:presLayoutVars>
      </dgm:prSet>
      <dgm:spPr/>
    </dgm:pt>
    <dgm:pt modelId="{D8A44434-781D-8A42-8E04-A7CF1EF07ECF}" type="pres">
      <dgm:prSet presAssocID="{754C7016-BE6F-7B4A-BD0B-B74E1D1C190E}" presName="parSpace" presStyleCnt="0"/>
      <dgm:spPr/>
    </dgm:pt>
    <dgm:pt modelId="{39469799-57B1-2948-9CE9-76DB2119E014}" type="pres">
      <dgm:prSet presAssocID="{4D190BAF-EF8C-5644-B682-A258F5503F1F}" presName="parTxOnly" presStyleLbl="node1" presStyleIdx="1" presStyleCnt="3">
        <dgm:presLayoutVars>
          <dgm:bulletEnabled val="1"/>
        </dgm:presLayoutVars>
      </dgm:prSet>
      <dgm:spPr/>
    </dgm:pt>
    <dgm:pt modelId="{B4FDA4A9-B746-294A-92A9-2661527F6ABF}" type="pres">
      <dgm:prSet presAssocID="{B86D1931-2568-264A-BE9F-5744711C8B5E}" presName="parSpace" presStyleCnt="0"/>
      <dgm:spPr/>
    </dgm:pt>
    <dgm:pt modelId="{C35CE51A-9BD6-E347-ACBC-3FAD2C7F17BE}" type="pres">
      <dgm:prSet presAssocID="{B22FE5A5-FC7B-2F4B-9A89-5DFF1F2A279F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0B8F9A1D-A8D2-9F45-9B7D-872AD909B456}" type="presOf" srcId="{B22FE5A5-FC7B-2F4B-9A89-5DFF1F2A279F}" destId="{C35CE51A-9BD6-E347-ACBC-3FAD2C7F17BE}" srcOrd="0" destOrd="0" presId="urn:microsoft.com/office/officeart/2005/8/layout/hChevron3"/>
    <dgm:cxn modelId="{089B5553-2AB5-6142-AD14-1922A393CB39}" type="presOf" srcId="{4D190BAF-EF8C-5644-B682-A258F5503F1F}" destId="{39469799-57B1-2948-9CE9-76DB2119E014}" srcOrd="0" destOrd="0" presId="urn:microsoft.com/office/officeart/2005/8/layout/hChevron3"/>
    <dgm:cxn modelId="{7EDE1A6E-95A3-4941-A69E-3975FDF2262A}" type="presOf" srcId="{2A51472F-261C-004D-8051-7022B1195B18}" destId="{FCAA092C-F5BE-734B-9E51-C349F3207AF5}" srcOrd="0" destOrd="0" presId="urn:microsoft.com/office/officeart/2005/8/layout/hChevron3"/>
    <dgm:cxn modelId="{A918FD76-768E-E840-931E-1039109FE067}" type="presOf" srcId="{7AB7A5A2-5D55-0842-BA01-5F6CBE83BCCD}" destId="{B28F1041-3407-604D-BF21-1DCCA9443828}" srcOrd="0" destOrd="0" presId="urn:microsoft.com/office/officeart/2005/8/layout/hChevron3"/>
    <dgm:cxn modelId="{A1901485-083E-B94A-9CA1-197347202711}" srcId="{2A51472F-261C-004D-8051-7022B1195B18}" destId="{B22FE5A5-FC7B-2F4B-9A89-5DFF1F2A279F}" srcOrd="2" destOrd="0" parTransId="{7E177F18-AF50-B74D-A446-A9AFF95F1A94}" sibTransId="{92258B35-8267-0A42-B46F-B89C812DC542}"/>
    <dgm:cxn modelId="{EFAD4EF0-88DE-6E45-B3BA-3927FEC502BD}" srcId="{2A51472F-261C-004D-8051-7022B1195B18}" destId="{4D190BAF-EF8C-5644-B682-A258F5503F1F}" srcOrd="1" destOrd="0" parTransId="{F38D8C56-E67E-F046-84EF-6A3FF29E4EAE}" sibTransId="{B86D1931-2568-264A-BE9F-5744711C8B5E}"/>
    <dgm:cxn modelId="{34DCBFF9-8A96-274F-9B0D-8776A2B9B9F6}" srcId="{2A51472F-261C-004D-8051-7022B1195B18}" destId="{7AB7A5A2-5D55-0842-BA01-5F6CBE83BCCD}" srcOrd="0" destOrd="0" parTransId="{68EC3EC9-893E-024F-8C76-DCD16C48E665}" sibTransId="{754C7016-BE6F-7B4A-BD0B-B74E1D1C190E}"/>
    <dgm:cxn modelId="{0BBE5864-3710-3342-BDFB-81B73A5061D1}" type="presParOf" srcId="{FCAA092C-F5BE-734B-9E51-C349F3207AF5}" destId="{B28F1041-3407-604D-BF21-1DCCA9443828}" srcOrd="0" destOrd="0" presId="urn:microsoft.com/office/officeart/2005/8/layout/hChevron3"/>
    <dgm:cxn modelId="{64F5BD58-DA3C-6A43-9CDD-B68D4702F064}" type="presParOf" srcId="{FCAA092C-F5BE-734B-9E51-C349F3207AF5}" destId="{D8A44434-781D-8A42-8E04-A7CF1EF07ECF}" srcOrd="1" destOrd="0" presId="urn:microsoft.com/office/officeart/2005/8/layout/hChevron3"/>
    <dgm:cxn modelId="{F0AB5DDD-81A4-FA40-B96E-36BE0F4B9ACA}" type="presParOf" srcId="{FCAA092C-F5BE-734B-9E51-C349F3207AF5}" destId="{39469799-57B1-2948-9CE9-76DB2119E014}" srcOrd="2" destOrd="0" presId="urn:microsoft.com/office/officeart/2005/8/layout/hChevron3"/>
    <dgm:cxn modelId="{F543028E-B1DE-D748-8834-B582BE60C0FB}" type="presParOf" srcId="{FCAA092C-F5BE-734B-9E51-C349F3207AF5}" destId="{B4FDA4A9-B746-294A-92A9-2661527F6ABF}" srcOrd="3" destOrd="0" presId="urn:microsoft.com/office/officeart/2005/8/layout/hChevron3"/>
    <dgm:cxn modelId="{BCE71185-A479-754B-8EBF-4BC8895410B7}" type="presParOf" srcId="{FCAA092C-F5BE-734B-9E51-C349F3207AF5}" destId="{C35CE51A-9BD6-E347-ACBC-3FAD2C7F17B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7C00E-0CB8-2D46-B7D9-F91160BFEAEF}">
      <dsp:nvSpPr>
        <dsp:cNvPr id="0" name=""/>
        <dsp:cNvSpPr/>
      </dsp:nvSpPr>
      <dsp:spPr>
        <a:xfrm>
          <a:off x="27" y="0"/>
          <a:ext cx="2740806" cy="4737100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u="sng" kern="1200" dirty="0"/>
            <a:t>Language</a:t>
          </a:r>
          <a:r>
            <a:rPr lang="en-US" sz="1800" kern="1200" dirty="0"/>
            <a:t> </a:t>
          </a:r>
        </a:p>
      </dsp:txBody>
      <dsp:txXfrm>
        <a:off x="27" y="0"/>
        <a:ext cx="2740806" cy="1421130"/>
      </dsp:txXfrm>
    </dsp:sp>
    <dsp:sp modelId="{EEB8FA01-FBD6-EF4B-AAF4-DAD21DC87295}">
      <dsp:nvSpPr>
        <dsp:cNvPr id="0" name=""/>
        <dsp:cNvSpPr/>
      </dsp:nvSpPr>
      <dsp:spPr>
        <a:xfrm>
          <a:off x="318816" y="1285371"/>
          <a:ext cx="2002850" cy="7328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Focus on English [mainly]</a:t>
          </a:r>
        </a:p>
      </dsp:txBody>
      <dsp:txXfrm>
        <a:off x="340280" y="1306835"/>
        <a:ext cx="1959922" cy="689910"/>
      </dsp:txXfrm>
    </dsp:sp>
    <dsp:sp modelId="{63B6F5B3-84A1-5D41-9EDC-64EAB05046E4}">
      <dsp:nvSpPr>
        <dsp:cNvPr id="0" name=""/>
        <dsp:cNvSpPr/>
      </dsp:nvSpPr>
      <dsp:spPr>
        <a:xfrm>
          <a:off x="223918" y="2192585"/>
          <a:ext cx="2192645" cy="22395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German: CONLL-2003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Other languages: German, Dutch,  Spanish, Japanese, Hindi, Swedish, Arabic etc</a:t>
          </a:r>
        </a:p>
      </dsp:txBody>
      <dsp:txXfrm>
        <a:off x="288138" y="2256805"/>
        <a:ext cx="2064205" cy="2111083"/>
      </dsp:txXfrm>
    </dsp:sp>
    <dsp:sp modelId="{4DC19942-A02E-9E45-9157-262E15D7E39E}">
      <dsp:nvSpPr>
        <dsp:cNvPr id="0" name=""/>
        <dsp:cNvSpPr/>
      </dsp:nvSpPr>
      <dsp:spPr>
        <a:xfrm>
          <a:off x="2919918" y="0"/>
          <a:ext cx="2740806" cy="4737100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u="sng" kern="1200" dirty="0"/>
            <a:t>Textual Genre</a:t>
          </a:r>
        </a:p>
      </dsp:txBody>
      <dsp:txXfrm>
        <a:off x="2919918" y="0"/>
        <a:ext cx="2740806" cy="1421130"/>
      </dsp:txXfrm>
    </dsp:sp>
    <dsp:sp modelId="{795DFAE4-99C1-D841-8310-3AE76644E8CA}">
      <dsp:nvSpPr>
        <dsp:cNvPr id="0" name=""/>
        <dsp:cNvSpPr/>
      </dsp:nvSpPr>
      <dsp:spPr>
        <a:xfrm>
          <a:off x="3194010" y="1188245"/>
          <a:ext cx="2192645" cy="10703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Genre includes journalism, scientific, informal domains etc</a:t>
          </a:r>
        </a:p>
      </dsp:txBody>
      <dsp:txXfrm>
        <a:off x="3225359" y="1219594"/>
        <a:ext cx="2129947" cy="1007642"/>
      </dsp:txXfrm>
    </dsp:sp>
    <dsp:sp modelId="{250C9DB8-2612-3644-96F6-389AC3C1DE4E}">
      <dsp:nvSpPr>
        <dsp:cNvPr id="0" name=""/>
        <dsp:cNvSpPr/>
      </dsp:nvSpPr>
      <dsp:spPr>
        <a:xfrm>
          <a:off x="3207231" y="2495507"/>
          <a:ext cx="2192645" cy="18823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D.Maynar</a:t>
          </a:r>
          <a:r>
            <a:rPr lang="en-US" sz="1600" b="1" kern="1200" dirty="0"/>
            <a:t> et al: </a:t>
          </a:r>
          <a:r>
            <a:rPr lang="en-US" sz="1600" b="0" kern="1200" dirty="0"/>
            <a:t>S</a:t>
          </a:r>
          <a:r>
            <a:rPr lang="en-US" sz="1600" kern="1200" dirty="0"/>
            <a:t>ystem for emails, scientific and religious texts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E.Minkov</a:t>
          </a:r>
          <a:r>
            <a:rPr lang="en-US" sz="1600" b="1" kern="1200" dirty="0"/>
            <a:t> et al: </a:t>
          </a:r>
          <a:r>
            <a:rPr lang="en-US" sz="1600" kern="1200" dirty="0"/>
            <a:t>Email documents system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Porting system to a new domain is a problem</a:t>
          </a:r>
        </a:p>
      </dsp:txBody>
      <dsp:txXfrm>
        <a:off x="3262363" y="2550639"/>
        <a:ext cx="2082381" cy="1772077"/>
      </dsp:txXfrm>
    </dsp:sp>
    <dsp:sp modelId="{1D4FC0AE-D60D-0140-8303-13CE4046D388}">
      <dsp:nvSpPr>
        <dsp:cNvPr id="0" name=""/>
        <dsp:cNvSpPr/>
      </dsp:nvSpPr>
      <dsp:spPr>
        <a:xfrm>
          <a:off x="5817664" y="0"/>
          <a:ext cx="2836872" cy="4737100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u="sng" kern="1200" dirty="0"/>
            <a:t>Entity Type</a:t>
          </a:r>
        </a:p>
      </dsp:txBody>
      <dsp:txXfrm>
        <a:off x="5817664" y="0"/>
        <a:ext cx="2836872" cy="1421130"/>
      </dsp:txXfrm>
    </dsp:sp>
    <dsp:sp modelId="{489ED2CD-9B45-4A4D-B3C2-6271522AE69D}">
      <dsp:nvSpPr>
        <dsp:cNvPr id="0" name=""/>
        <dsp:cNvSpPr/>
      </dsp:nvSpPr>
      <dsp:spPr>
        <a:xfrm>
          <a:off x="6092745" y="1283325"/>
          <a:ext cx="2351173" cy="7577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Named aims to restrict the task to only entities for which one or more </a:t>
          </a:r>
          <a:r>
            <a:rPr lang="en-US" sz="1500" b="1" kern="1200" dirty="0"/>
            <a:t>Rigid Designators</a:t>
          </a:r>
          <a:endParaRPr lang="en-US" sz="1500" kern="1200" dirty="0"/>
        </a:p>
      </dsp:txBody>
      <dsp:txXfrm>
        <a:off x="6114937" y="1305517"/>
        <a:ext cx="2306789" cy="713319"/>
      </dsp:txXfrm>
    </dsp:sp>
    <dsp:sp modelId="{5D2AF5C2-19BD-0A47-810F-96C7DBD8B01B}">
      <dsp:nvSpPr>
        <dsp:cNvPr id="0" name=""/>
        <dsp:cNvSpPr/>
      </dsp:nvSpPr>
      <dsp:spPr>
        <a:xfrm>
          <a:off x="6149907" y="2170582"/>
          <a:ext cx="2322581" cy="5948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Good RD: the year 2001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Bad RD: Month names</a:t>
          </a:r>
        </a:p>
      </dsp:txBody>
      <dsp:txXfrm>
        <a:off x="6167329" y="2188004"/>
        <a:ext cx="2287737" cy="559973"/>
      </dsp:txXfrm>
    </dsp:sp>
    <dsp:sp modelId="{3F36236F-8225-B94B-AF1A-4AA5AE41DF93}">
      <dsp:nvSpPr>
        <dsp:cNvPr id="0" name=""/>
        <dsp:cNvSpPr/>
      </dsp:nvSpPr>
      <dsp:spPr>
        <a:xfrm>
          <a:off x="6105177" y="2952662"/>
          <a:ext cx="2354857" cy="16448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Enamex</a:t>
          </a:r>
          <a:r>
            <a:rPr lang="en-US" sz="1500" kern="1200" dirty="0"/>
            <a:t>: name of people, locations, organizations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Timex: date and time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Numex</a:t>
          </a:r>
          <a:r>
            <a:rPr lang="en-US" sz="1500" kern="1200" dirty="0"/>
            <a:t>: money, percent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Open domain: not limit to possible types defined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6153352" y="3000837"/>
        <a:ext cx="2258507" cy="15484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F1041-3407-604D-BF21-1DCCA9443828}">
      <dsp:nvSpPr>
        <dsp:cNvPr id="0" name=""/>
        <dsp:cNvSpPr/>
      </dsp:nvSpPr>
      <dsp:spPr>
        <a:xfrm>
          <a:off x="3873" y="0"/>
          <a:ext cx="3387553" cy="755271"/>
        </a:xfrm>
        <a:prstGeom prst="homePlate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/>
              </a:solidFill>
            </a:rPr>
            <a:t>Reads large annotated corpus</a:t>
          </a:r>
        </a:p>
      </dsp:txBody>
      <dsp:txXfrm>
        <a:off x="3873" y="0"/>
        <a:ext cx="3198735" cy="755271"/>
      </dsp:txXfrm>
    </dsp:sp>
    <dsp:sp modelId="{39469799-57B1-2948-9CE9-76DB2119E014}">
      <dsp:nvSpPr>
        <dsp:cNvPr id="0" name=""/>
        <dsp:cNvSpPr/>
      </dsp:nvSpPr>
      <dsp:spPr>
        <a:xfrm>
          <a:off x="2713916" y="0"/>
          <a:ext cx="3387553" cy="755271"/>
        </a:xfrm>
        <a:prstGeom prst="chevron">
          <a:avLst/>
        </a:prstGeom>
        <a:solidFill>
          <a:schemeClr val="accent6">
            <a:shade val="80000"/>
            <a:hueOff val="-190846"/>
            <a:satOff val="8505"/>
            <a:lumOff val="118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/>
              </a:solidFill>
            </a:rPr>
            <a:t>Memorizes lists of entities	</a:t>
          </a:r>
        </a:p>
      </dsp:txBody>
      <dsp:txXfrm>
        <a:off x="3091552" y="0"/>
        <a:ext cx="2632282" cy="755271"/>
      </dsp:txXfrm>
    </dsp:sp>
    <dsp:sp modelId="{C35CE51A-9BD6-E347-ACBC-3FAD2C7F17BE}">
      <dsp:nvSpPr>
        <dsp:cNvPr id="0" name=""/>
        <dsp:cNvSpPr/>
      </dsp:nvSpPr>
      <dsp:spPr>
        <a:xfrm>
          <a:off x="5423959" y="0"/>
          <a:ext cx="3387553" cy="755271"/>
        </a:xfrm>
        <a:prstGeom prst="chevron">
          <a:avLst/>
        </a:prstGeom>
        <a:solidFill>
          <a:schemeClr val="accent6">
            <a:shade val="80000"/>
            <a:hueOff val="-381692"/>
            <a:satOff val="17009"/>
            <a:lumOff val="237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/>
              </a:solidFill>
            </a:rPr>
            <a:t>Creates</a:t>
          </a:r>
          <a:r>
            <a:rPr lang="en-US" sz="1600" kern="1200" dirty="0"/>
            <a:t> </a:t>
          </a:r>
          <a:r>
            <a:rPr lang="en-US" sz="1600" kern="1200" dirty="0">
              <a:solidFill>
                <a:srgbClr val="000000"/>
              </a:solidFill>
            </a:rPr>
            <a:t>disambiguation rules based on discriminative features</a:t>
          </a:r>
        </a:p>
      </dsp:txBody>
      <dsp:txXfrm>
        <a:off x="5801595" y="0"/>
        <a:ext cx="2632282" cy="755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363C5D-945A-8A46-A597-50C26EED3B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C37273-D8ED-AC42-8DF3-F7D3EF77E0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0A62D-896B-1443-8145-F445DED421A6}" type="datetimeFigureOut">
              <a:rPr lang="en-US" smtClean="0"/>
              <a:t>3/22/18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B38E8-C327-3841-9134-5F6EA3ED0A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5F58E-F647-734D-9062-A54BC53B32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031A2-906D-DA4A-BB02-4CA7A66F7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006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0FF66-D270-864A-B1D7-6714FBC692C9}" type="datetimeFigureOut">
              <a:rPr lang="en-US" smtClean="0"/>
              <a:t>3/22/18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50143-47A6-BC4A-9BF7-1B31E864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101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0" name="Picture 9" descr="Formal_Viterbi_GoldOnCard_NoBG.eps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>
          <a:xfrm>
            <a:off x="-121238" y="351506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2800" b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 survey of named entity recognition and classification</a:t>
            </a:r>
            <a:br>
              <a:rPr kumimoji="0" lang="en-US" sz="440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00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CSCI599</a:t>
            </a:r>
            <a:r>
              <a:rPr lang="en-US" sz="2000" dirty="0">
                <a:solidFill>
                  <a:schemeClr val="tx2"/>
                </a:solidFill>
                <a:latin typeface="Arial"/>
                <a:ea typeface="+mj-ea"/>
                <a:cs typeface="Arial"/>
              </a:rPr>
              <a:t>: Content Detection and Analysis for Big Data</a:t>
            </a:r>
            <a:endParaRPr kumimoji="0" lang="en-US" sz="240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52" name="Subtitle 2"/>
          <p:cNvSpPr txBox="1">
            <a:spLocks/>
          </p:cNvSpPr>
          <p:nvPr/>
        </p:nvSpPr>
        <p:spPr>
          <a:xfrm>
            <a:off x="14701" y="2437481"/>
            <a:ext cx="9129299" cy="28574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400" b="1" i="1" u="sng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Authors</a:t>
            </a:r>
            <a:endParaRPr kumimoji="0" lang="en-US" sz="2400" b="1" i="1" u="sng" strike="noStrike" kern="1200" cap="none" spc="0" normalizeH="0" noProof="0" dirty="0">
              <a:solidFill>
                <a:schemeClr val="tx2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David Nadeau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Satoshi </a:t>
            </a:r>
            <a:r>
              <a:rPr kumimoji="0" lang="en-US" sz="2400" i="1" u="none" strike="noStrike" kern="1200" cap="none" spc="0" normalizeH="0" baseline="0" noProof="0" dirty="0" err="1"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Sekine</a:t>
            </a:r>
            <a:endParaRPr kumimoji="0" lang="en-US" sz="2400" i="1" u="none" strike="noStrike" kern="1200" cap="none" spc="0" normalizeH="0" baseline="0" noProof="0" dirty="0"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National Research Council Canada/New York</a:t>
            </a:r>
            <a:r>
              <a:rPr lang="en-US" sz="2400" i="1" dirty="0">
                <a:latin typeface="Times New Roman"/>
                <a:cs typeface="Times New Roman"/>
              </a:rPr>
              <a:t> University</a:t>
            </a:r>
            <a:endParaRPr kumimoji="0" lang="en-US" sz="2400" i="1" u="none" strike="noStrike" kern="1200" cap="none" spc="0" normalizeH="0" baseline="0" noProof="0" dirty="0"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400" i="1" dirty="0">
                <a:latin typeface="Times New Roman"/>
                <a:cs typeface="Times New Roman"/>
              </a:rPr>
              <a:t>								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400" i="1" dirty="0">
                <a:solidFill>
                  <a:schemeClr val="tx2"/>
                </a:solidFill>
                <a:latin typeface="Times New Roman"/>
                <a:cs typeface="Times New Roman"/>
              </a:rPr>
              <a:t>							Presented By:</a:t>
            </a:r>
          </a:p>
          <a:p>
            <a:pPr lvl="0" algn="ctr">
              <a:spcBef>
                <a:spcPct val="20000"/>
              </a:spcBef>
              <a:defRPr/>
            </a:pPr>
            <a:r>
              <a:rPr kumimoji="0" lang="en-US" sz="2400" i="1" u="none" strike="noStrike" kern="1200" cap="none" spc="0" normalizeH="0" baseline="0" noProof="0" dirty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													</a:t>
            </a:r>
            <a:r>
              <a:rPr lang="en-US" sz="2400" i="1" dirty="0">
                <a:latin typeface="Times New Roman"/>
                <a:cs typeface="Times New Roman"/>
              </a:rPr>
              <a:t>Pavneet Kaur Mukar</a:t>
            </a:r>
          </a:p>
          <a:p>
            <a:pPr lvl="0" algn="ctr">
              <a:spcBef>
                <a:spcPct val="20000"/>
              </a:spcBef>
              <a:defRPr/>
            </a:pPr>
            <a:endParaRPr lang="en-US" sz="2400" dirty="0">
              <a:solidFill>
                <a:schemeClr val="tx2"/>
              </a:solidFill>
              <a:latin typeface="Arial" charset="0"/>
              <a:ea typeface="Arial" charset="0"/>
              <a:cs typeface="Arial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i="1" u="none" strike="noStrike" kern="1200" cap="none" spc="0" normalizeH="0" baseline="0" noProof="0" dirty="0"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AD3A5E-61CE-1E46-AD32-4B16B0282F11}"/>
              </a:ext>
            </a:extLst>
          </p:cNvPr>
          <p:cNvSpPr txBox="1"/>
          <p:nvPr/>
        </p:nvSpPr>
        <p:spPr>
          <a:xfrm>
            <a:off x="285750" y="257176"/>
            <a:ext cx="6588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3. FEATURE SPACE OF NERC [PART 1/4]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7DCCB-EE6E-3B46-8DE0-F2ED69ED1B25}"/>
              </a:ext>
            </a:extLst>
          </p:cNvPr>
          <p:cNvSpPr txBox="1"/>
          <p:nvPr/>
        </p:nvSpPr>
        <p:spPr>
          <a:xfrm>
            <a:off x="100013" y="903507"/>
            <a:ext cx="88153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Features are descriptors/ characteristics attributes of words for algorithmic consumptions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Feature Vector representation is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3 main attributes: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Boolean attribute: true if word is capitalized and false otherwise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Numeric attribute: length of 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Nominal attribute: lowercased version of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</a:rPr>
              <a:t>Eg</a:t>
            </a:r>
            <a:r>
              <a:rPr lang="en-US" sz="2000" dirty="0">
                <a:solidFill>
                  <a:srgbClr val="000000"/>
                </a:solidFill>
              </a:rPr>
              <a:t>: “ The president of Apple eats apple” -&gt; &lt;true,3, “the”&gt;,&lt;false, 9, “president”&gt; etc. 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Features most often used for the recognition and classification of named entities have 3 axes: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Word-level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List lookup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Document and corpus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037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BBF36-586F-054A-92BD-3574C92BAD20}"/>
              </a:ext>
            </a:extLst>
          </p:cNvPr>
          <p:cNvSpPr txBox="1"/>
          <p:nvPr/>
        </p:nvSpPr>
        <p:spPr>
          <a:xfrm>
            <a:off x="114301" y="271463"/>
            <a:ext cx="6588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3. FEATURE SPACE OF NERC [PART 2/4]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764964-9EC7-9242-A9B0-8CAACBD72C03}"/>
              </a:ext>
            </a:extLst>
          </p:cNvPr>
          <p:cNvSpPr txBox="1"/>
          <p:nvPr/>
        </p:nvSpPr>
        <p:spPr>
          <a:xfrm>
            <a:off x="114301" y="1143000"/>
            <a:ext cx="88153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990000"/>
                </a:solidFill>
              </a:rPr>
              <a:t>3.1 Word-level features:</a:t>
            </a:r>
            <a:endParaRPr lang="en-US" sz="22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Related to character makeup of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Describe word case, punctuation, numeric values and special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u="sng" dirty="0">
                <a:solidFill>
                  <a:srgbClr val="000000"/>
                </a:solidFill>
              </a:rPr>
              <a:t>Digit-pattern</a:t>
            </a:r>
            <a:r>
              <a:rPr lang="en-US" sz="2000" dirty="0">
                <a:solidFill>
                  <a:srgbClr val="000000"/>
                </a:solidFill>
              </a:rPr>
              <a:t>: express range of useful information like dates, interval etc. 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</a:rPr>
              <a:t>Eg</a:t>
            </a:r>
            <a:r>
              <a:rPr lang="en-US" sz="2000" dirty="0">
                <a:solidFill>
                  <a:srgbClr val="000000"/>
                </a:solidFill>
              </a:rPr>
              <a:t>: one-two digit: expresses dates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      two-four digits: express year or decades if “s” is attached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u="sng" dirty="0">
                <a:solidFill>
                  <a:srgbClr val="000000"/>
                </a:solidFill>
              </a:rPr>
              <a:t>Common word ending:</a:t>
            </a:r>
            <a:r>
              <a:rPr lang="en-US" sz="2000" dirty="0">
                <a:solidFill>
                  <a:srgbClr val="000000"/>
                </a:solidFill>
              </a:rPr>
              <a:t> Features related to word affixes and roots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</a:rPr>
              <a:t>Eg</a:t>
            </a:r>
            <a:r>
              <a:rPr lang="en-US" sz="2000" dirty="0">
                <a:solidFill>
                  <a:srgbClr val="000000"/>
                </a:solidFill>
              </a:rPr>
              <a:t>: System may learn that human profession might end with “</a:t>
            </a:r>
            <a:r>
              <a:rPr lang="en-US" sz="2000" dirty="0" err="1">
                <a:solidFill>
                  <a:srgbClr val="000000"/>
                </a:solidFill>
              </a:rPr>
              <a:t>ist</a:t>
            </a:r>
            <a:r>
              <a:rPr lang="en-US" sz="2000" dirty="0">
                <a:solidFill>
                  <a:srgbClr val="000000"/>
                </a:solidFill>
              </a:rPr>
              <a:t>” like dentist, journalist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u="sng" dirty="0">
                <a:solidFill>
                  <a:srgbClr val="000000"/>
                </a:solidFill>
              </a:rPr>
              <a:t>Functions over words: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J.Patrick</a:t>
            </a:r>
            <a:r>
              <a:rPr lang="en-US" sz="2000" dirty="0">
                <a:solidFill>
                  <a:srgbClr val="000000"/>
                </a:solidFill>
              </a:rPr>
              <a:t> et al. used n-grams as features for extraction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u="sng" dirty="0">
                <a:solidFill>
                  <a:srgbClr val="000000"/>
                </a:solidFill>
              </a:rPr>
              <a:t>Patterns and summarized patterns: </a:t>
            </a:r>
            <a:r>
              <a:rPr lang="en-US" sz="2000" dirty="0">
                <a:solidFill>
                  <a:srgbClr val="000000"/>
                </a:solidFill>
              </a:rPr>
              <a:t>Map words onto set of patterns over character types. </a:t>
            </a:r>
            <a:r>
              <a:rPr lang="en-US" sz="2000" dirty="0" err="1">
                <a:solidFill>
                  <a:srgbClr val="000000"/>
                </a:solidFill>
              </a:rPr>
              <a:t>Eg</a:t>
            </a:r>
            <a:r>
              <a:rPr lang="en-US" sz="2000" dirty="0">
                <a:solidFill>
                  <a:srgbClr val="000000"/>
                </a:solidFill>
              </a:rPr>
              <a:t>: all uppercase letters to “A”, lowercase to “a” , digits to “0”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	       Machine-223= “Aaaaaaa-000”</a:t>
            </a:r>
          </a:p>
        </p:txBody>
      </p:sp>
    </p:spTree>
    <p:extLst>
      <p:ext uri="{BB962C8B-B14F-4D97-AF65-F5344CB8AC3E}">
        <p14:creationId xmlns:p14="http://schemas.microsoft.com/office/powerpoint/2010/main" val="195540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BBF36-586F-054A-92BD-3574C92BAD20}"/>
              </a:ext>
            </a:extLst>
          </p:cNvPr>
          <p:cNvSpPr txBox="1"/>
          <p:nvPr/>
        </p:nvSpPr>
        <p:spPr>
          <a:xfrm>
            <a:off x="114301" y="271463"/>
            <a:ext cx="6588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3. FEATURE SPACE OF NERC [PART 3/4]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764964-9EC7-9242-A9B0-8CAACBD72C03}"/>
              </a:ext>
            </a:extLst>
          </p:cNvPr>
          <p:cNvSpPr txBox="1"/>
          <p:nvPr/>
        </p:nvSpPr>
        <p:spPr>
          <a:xfrm>
            <a:off x="114301" y="917794"/>
            <a:ext cx="881538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990000"/>
                </a:solidFill>
              </a:rPr>
              <a:t>3.2  List lookup features:</a:t>
            </a:r>
            <a:endParaRPr lang="en-US" sz="22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Also called “lexicon”, “dictionary” or “gazetteer”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Expresses the “is-a” relation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</a:rPr>
              <a:t>Eg</a:t>
            </a:r>
            <a:r>
              <a:rPr lang="en-US" sz="2000" dirty="0">
                <a:solidFill>
                  <a:srgbClr val="000000"/>
                </a:solidFill>
              </a:rPr>
              <a:t>: California is a state, Los Angeles is a city etc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u="sng" dirty="0">
                <a:solidFill>
                  <a:srgbClr val="000000"/>
                </a:solidFill>
              </a:rPr>
              <a:t>General Dictionary</a:t>
            </a:r>
            <a:r>
              <a:rPr lang="en-US" sz="2000" dirty="0">
                <a:solidFill>
                  <a:srgbClr val="000000"/>
                </a:solidFill>
              </a:rPr>
              <a:t>: Common nouns, stop words, abbreviations etc are included. 	</a:t>
            </a:r>
            <a:r>
              <a:rPr lang="en-US" sz="2000" dirty="0" err="1">
                <a:solidFill>
                  <a:srgbClr val="000000"/>
                </a:solidFill>
              </a:rPr>
              <a:t>A.Mikheev</a:t>
            </a:r>
            <a:r>
              <a:rPr lang="en-US" sz="2000" dirty="0">
                <a:solidFill>
                  <a:srgbClr val="000000"/>
                </a:solidFill>
              </a:rPr>
              <a:t> (1999) reported that 20.7% of named entities are ambiguous with 	common nouns in a given corpus 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u="sng" dirty="0">
                <a:solidFill>
                  <a:srgbClr val="000000"/>
                </a:solidFill>
              </a:rPr>
              <a:t>Words typical of organization names:</a:t>
            </a:r>
            <a:r>
              <a:rPr lang="en-US" sz="2000" dirty="0">
                <a:solidFill>
                  <a:srgbClr val="000000"/>
                </a:solidFill>
              </a:rPr>
              <a:t> Identifying words that are frequently used in the names like “associates”, “geographic names” for organizations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u="sng" dirty="0">
                <a:solidFill>
                  <a:srgbClr val="000000"/>
                </a:solidFill>
              </a:rPr>
              <a:t>On the list lookup techniques:</a:t>
            </a:r>
            <a:r>
              <a:rPr lang="en-US" sz="2000" dirty="0">
                <a:solidFill>
                  <a:srgbClr val="000000"/>
                </a:solidFill>
              </a:rPr>
              <a:t> Flexibility for match conditions like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Stemming: “technology” and “technologies” is considered a match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Fuzzy-Match: “Frederic” or “Fredrik” as edit distance is small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Soundex Algorithm: Candidate words with phonetic sounds. Similar sounding words are considered same due to phonetics </a:t>
            </a:r>
          </a:p>
        </p:txBody>
      </p:sp>
    </p:spTree>
    <p:extLst>
      <p:ext uri="{BB962C8B-B14F-4D97-AF65-F5344CB8AC3E}">
        <p14:creationId xmlns:p14="http://schemas.microsoft.com/office/powerpoint/2010/main" val="905671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BBF36-586F-054A-92BD-3574C92BAD20}"/>
              </a:ext>
            </a:extLst>
          </p:cNvPr>
          <p:cNvSpPr txBox="1"/>
          <p:nvPr/>
        </p:nvSpPr>
        <p:spPr>
          <a:xfrm>
            <a:off x="114301" y="271463"/>
            <a:ext cx="6588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3. FEATURE SPACE OF NERC [PART 4/4]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764964-9EC7-9242-A9B0-8CAACBD72C03}"/>
              </a:ext>
            </a:extLst>
          </p:cNvPr>
          <p:cNvSpPr txBox="1"/>
          <p:nvPr/>
        </p:nvSpPr>
        <p:spPr>
          <a:xfrm>
            <a:off x="57150" y="950635"/>
            <a:ext cx="881538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990000"/>
                </a:solidFill>
              </a:rPr>
              <a:t>3.3 Dictionary and Corpus  features:</a:t>
            </a:r>
            <a:endParaRPr lang="en-US" sz="22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Defined on document content and structure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E0C1C86-540A-734C-9BD3-4334A5E85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21010"/>
              </p:ext>
            </p:extLst>
          </p:nvPr>
        </p:nvGraphicFramePr>
        <p:xfrm>
          <a:off x="114301" y="1782762"/>
          <a:ext cx="8701088" cy="38872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719226323"/>
                    </a:ext>
                  </a:extLst>
                </a:gridCol>
                <a:gridCol w="6072188">
                  <a:extLst>
                    <a:ext uri="{9D8B030D-6E8A-4147-A177-3AD203B41FA5}">
                      <a16:colId xmlns:a16="http://schemas.microsoft.com/office/drawing/2014/main" val="2883267239"/>
                    </a:ext>
                  </a:extLst>
                </a:gridCol>
              </a:tblGrid>
              <a:tr h="686158">
                <a:tc>
                  <a:txBody>
                    <a:bodyPr/>
                    <a:lstStyle/>
                    <a:p>
                      <a:pPr algn="ctr"/>
                      <a:r>
                        <a:rPr lang="en-US" sz="2200" u="sng" dirty="0">
                          <a:solidFill>
                            <a:srgbClr val="000000"/>
                          </a:solidFill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u="sng" dirty="0">
                          <a:solidFill>
                            <a:srgbClr val="000000"/>
                          </a:solidFill>
                        </a:rPr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806878"/>
                  </a:ext>
                </a:extLst>
              </a:tr>
              <a:tr h="686158">
                <a:tc>
                  <a:txBody>
                    <a:bodyPr/>
                    <a:lstStyle/>
                    <a:p>
                      <a:r>
                        <a:rPr lang="en-US" dirty="0"/>
                        <a:t>Multiple occurrences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Other entities in context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Uppercase and lowercase occurrences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Co-references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09431"/>
                  </a:ext>
                </a:extLst>
              </a:tr>
              <a:tr h="686158">
                <a:tc>
                  <a:txBody>
                    <a:bodyPr/>
                    <a:lstStyle/>
                    <a:p>
                      <a:r>
                        <a:rPr lang="en-US" dirty="0"/>
                        <a:t>Local 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Enumeration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Position in sentence, paragraphs, in documents etc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95302"/>
                  </a:ext>
                </a:extLst>
              </a:tr>
              <a:tr h="686158">
                <a:tc>
                  <a:txBody>
                    <a:bodyPr/>
                    <a:lstStyle/>
                    <a:p>
                      <a:r>
                        <a:rPr lang="en-US" dirty="0"/>
                        <a:t>Meta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URI, Email header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Bulleted/ numbered lists, tables, figures etc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322349"/>
                  </a:ext>
                </a:extLst>
              </a:tr>
              <a:tr h="873280">
                <a:tc>
                  <a:txBody>
                    <a:bodyPr/>
                    <a:lstStyle/>
                    <a:p>
                      <a:r>
                        <a:rPr lang="en-US" dirty="0"/>
                        <a:t>Corpus Frequency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Word and phrase frequency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Co-occurrences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Multiword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46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146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6EA11A-97EE-9842-9C2F-6457EA8183BD}"/>
              </a:ext>
            </a:extLst>
          </p:cNvPr>
          <p:cNvSpPr txBox="1"/>
          <p:nvPr/>
        </p:nvSpPr>
        <p:spPr>
          <a:xfrm>
            <a:off x="142511" y="145964"/>
            <a:ext cx="610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4. EVALUATION OF NERC [PART 1/2]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278E8-838C-FA4A-9E8E-F52D563DEB22}"/>
              </a:ext>
            </a:extLst>
          </p:cNvPr>
          <p:cNvSpPr txBox="1"/>
          <p:nvPr/>
        </p:nvSpPr>
        <p:spPr>
          <a:xfrm>
            <a:off x="142511" y="730739"/>
            <a:ext cx="870108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Evaluations are essential in NERC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Ranking of systems are based on how their output compares with the output of human linguistics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3 main scoring techniques were used to rank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MUC Evaluations: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System recorded on 2 axes : TYPE and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Correct TYPE: entity assigned to correct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Correct TEXT: entity boundaries are correct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3 measures are kept:  number of correct answers(COR), number of actual system guesses (ACT) and number of possible entities in solution (POS)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Final MUC score is micro averaged which is the harmonic mean of precession and recall over all entities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Precision = COR/ACT and  Recall= COR/POS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PROS: considers possible type of errors and gives partial credit for errors</a:t>
            </a:r>
          </a:p>
        </p:txBody>
      </p:sp>
    </p:spTree>
    <p:extLst>
      <p:ext uri="{BB962C8B-B14F-4D97-AF65-F5344CB8AC3E}">
        <p14:creationId xmlns:p14="http://schemas.microsoft.com/office/powerpoint/2010/main" val="3320750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BFCEED-AB5E-9248-BBFA-67B7A32F7D4C}"/>
              </a:ext>
            </a:extLst>
          </p:cNvPr>
          <p:cNvSpPr txBox="1"/>
          <p:nvPr/>
        </p:nvSpPr>
        <p:spPr>
          <a:xfrm>
            <a:off x="142511" y="71379"/>
            <a:ext cx="610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4. EVALUATION OF NERC [PART 2/2]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B78E5-7804-8243-87FD-5BFCE29B662F}"/>
              </a:ext>
            </a:extLst>
          </p:cNvPr>
          <p:cNvSpPr txBox="1"/>
          <p:nvPr/>
        </p:nvSpPr>
        <p:spPr>
          <a:xfrm>
            <a:off x="-400050" y="770454"/>
            <a:ext cx="942975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2. Exact-match Evaluations: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Comparison done on basis of micro-averaged f-measure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Precision= % of entities found by system which are correct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Recall= % of name entities present in solution that are found by the system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Named Entity is correct if there is exact match in the solution of the entity </a:t>
            </a:r>
          </a:p>
          <a:p>
            <a:pPr lvl="2"/>
            <a:endParaRPr lang="en-US" sz="2000" dirty="0">
              <a:solidFill>
                <a:srgbClr val="000000"/>
              </a:solidFill>
            </a:endParaRPr>
          </a:p>
          <a:p>
            <a:pPr lvl="1"/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3. ACE Evaluations: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Complex procedure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Each entity has a parameterized weight and contribute to MAXVAL of final score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Partial matches occur only when there named entity head matches on a proportion of characters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Entity Detection and Recognition Value(EDR) = 100% - penalties(losses)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Most powerful scheme because of customizable error cost and wide coverage of problems.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D4808D-0ACA-424C-8805-87B6E4CD10AE}"/>
              </a:ext>
            </a:extLst>
          </p:cNvPr>
          <p:cNvSpPr/>
          <p:nvPr/>
        </p:nvSpPr>
        <p:spPr>
          <a:xfrm>
            <a:off x="1208867" y="1394847"/>
            <a:ext cx="6958739" cy="36421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990000"/>
                </a:solidFill>
              </a:rPr>
              <a:t>In a given example with 5 errors system- </a:t>
            </a:r>
          </a:p>
          <a:p>
            <a:pPr algn="ctr"/>
            <a:r>
              <a:rPr lang="en-US" sz="2000" b="1" dirty="0">
                <a:solidFill>
                  <a:srgbClr val="990000"/>
                </a:solidFill>
              </a:rPr>
              <a:t>MUC:  Precision= 40% Recall=40% </a:t>
            </a:r>
          </a:p>
          <a:p>
            <a:pPr algn="ctr"/>
            <a:r>
              <a:rPr lang="en-US" sz="2000" b="1" dirty="0">
                <a:solidFill>
                  <a:srgbClr val="990000"/>
                </a:solidFill>
              </a:rPr>
              <a:t>Exact-match: Precision =20% recall=20%</a:t>
            </a:r>
          </a:p>
          <a:p>
            <a:pPr algn="ctr"/>
            <a:r>
              <a:rPr lang="en-US" sz="2000" b="1" dirty="0">
                <a:solidFill>
                  <a:srgbClr val="990000"/>
                </a:solidFill>
              </a:rPr>
              <a:t>ACE Evaluation: Entity Detection and Recognition Value = 31.3%</a:t>
            </a:r>
          </a:p>
          <a:p>
            <a:pPr algn="ctr"/>
            <a:endParaRPr lang="en-US" sz="2000" b="1" dirty="0">
              <a:solidFill>
                <a:srgbClr val="990000"/>
              </a:solidFill>
            </a:endParaRPr>
          </a:p>
          <a:p>
            <a:pPr algn="ctr"/>
            <a:r>
              <a:rPr lang="en-US" sz="2000" b="1" dirty="0">
                <a:solidFill>
                  <a:srgbClr val="990000"/>
                </a:solidFill>
              </a:rPr>
              <a:t>Overall the precision and recall varies from 20-40%</a:t>
            </a:r>
          </a:p>
        </p:txBody>
      </p:sp>
    </p:spTree>
    <p:extLst>
      <p:ext uri="{BB962C8B-B14F-4D97-AF65-F5344CB8AC3E}">
        <p14:creationId xmlns:p14="http://schemas.microsoft.com/office/powerpoint/2010/main" val="163129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55B3D0-8024-E34F-95CC-472A760A388B}"/>
              </a:ext>
            </a:extLst>
          </p:cNvPr>
          <p:cNvSpPr txBox="1"/>
          <p:nvPr/>
        </p:nvSpPr>
        <p:spPr>
          <a:xfrm>
            <a:off x="271463" y="314325"/>
            <a:ext cx="7150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FINALLY CONCLUSION AND 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9B870-86FD-F04A-9E36-39F811DD7572}"/>
              </a:ext>
            </a:extLst>
          </p:cNvPr>
          <p:cNvSpPr txBox="1"/>
          <p:nvPr/>
        </p:nvSpPr>
        <p:spPr>
          <a:xfrm>
            <a:off x="271463" y="1056263"/>
            <a:ext cx="862965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Diversity of languages, domains, textual genres etc have been covered in the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NERC has huge impact on the society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Enable monitoring trends in space of textual media produced everyday by organization, governments etc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Early commercial initiatives are modifying the use of yellow pages by providing local search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Advancement in biology as it is helping to research more about the interactions between named genes and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Evaluation techniques ranging from intuitive exact match to complex matching techniques with adjustable cost errors , are indisputable key to progress of NERC </a:t>
            </a:r>
          </a:p>
        </p:txBody>
      </p:sp>
    </p:spTree>
    <p:extLst>
      <p:ext uri="{BB962C8B-B14F-4D97-AF65-F5344CB8AC3E}">
        <p14:creationId xmlns:p14="http://schemas.microsoft.com/office/powerpoint/2010/main" val="2292720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6461" y="1242295"/>
            <a:ext cx="827175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600" u="sng" dirty="0">
                <a:cs typeface="Arial"/>
              </a:rPr>
              <a:t>Pros</a:t>
            </a:r>
            <a:endParaRPr lang="en-US" sz="2600" dirty="0">
              <a:solidFill>
                <a:schemeClr val="bg2">
                  <a:lumMod val="10000"/>
                </a:schemeClr>
              </a:solidFill>
              <a:cs typeface="Arial"/>
            </a:endParaRPr>
          </a:p>
          <a:p>
            <a:pPr marL="1200150" lvl="2" indent="-285750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cs typeface="Arial"/>
              </a:rPr>
              <a:t>Clear explanation</a:t>
            </a:r>
          </a:p>
          <a:p>
            <a:pPr marL="1200150" lvl="2" indent="-285750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cs typeface="Arial"/>
              </a:rPr>
              <a:t>Good examples</a:t>
            </a:r>
          </a:p>
          <a:p>
            <a:pPr marL="1200150" lvl="2" indent="-285750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cs typeface="Arial"/>
              </a:rPr>
              <a:t>Great amount of references</a:t>
            </a: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2600" dirty="0">
              <a:solidFill>
                <a:schemeClr val="bg2">
                  <a:lumMod val="10000"/>
                </a:schemeClr>
              </a:solidFill>
              <a:cs typeface="Arial"/>
            </a:endParaRPr>
          </a:p>
          <a:p>
            <a:pPr marL="457200" lvl="0" indent="-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600" u="sng" dirty="0">
                <a:cs typeface="Arial"/>
              </a:rPr>
              <a:t>Cons</a:t>
            </a:r>
            <a:endParaRPr lang="en-US" sz="2600" dirty="0">
              <a:solidFill>
                <a:schemeClr val="bg2">
                  <a:lumMod val="10000"/>
                </a:schemeClr>
              </a:solidFill>
              <a:cs typeface="Arial"/>
            </a:endParaRPr>
          </a:p>
          <a:p>
            <a:pPr marL="1200150" lvl="2" indent="-285750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cs typeface="Arial"/>
              </a:rPr>
              <a:t>Not feels like a survey but rather information introduction</a:t>
            </a:r>
          </a:p>
          <a:p>
            <a:pPr marL="1200150" lvl="2" indent="-285750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cs typeface="Arial"/>
              </a:rPr>
              <a:t>Lengthy</a:t>
            </a:r>
          </a:p>
          <a:p>
            <a:pPr lvl="1">
              <a:spcBef>
                <a:spcPct val="0"/>
              </a:spcBef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cs typeface="Arial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462" y="361430"/>
            <a:ext cx="739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PROS AND CONS OF PAPER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8FC425-D5C0-4740-A281-A9E08DDED337}"/>
              </a:ext>
            </a:extLst>
          </p:cNvPr>
          <p:cNvSpPr txBox="1"/>
          <p:nvPr/>
        </p:nvSpPr>
        <p:spPr>
          <a:xfrm>
            <a:off x="942975" y="4614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25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CC6802-DBEA-494A-AC99-2ACFEC398E42}"/>
              </a:ext>
            </a:extLst>
          </p:cNvPr>
          <p:cNvSpPr txBox="1"/>
          <p:nvPr/>
        </p:nvSpPr>
        <p:spPr>
          <a:xfrm>
            <a:off x="671513" y="20574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Questions 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A45895-BC9C-2344-8FAF-224D2D71B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476" y="1105765"/>
            <a:ext cx="3094038" cy="394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48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6A77F6-4438-254B-8310-E2545BB944A8}"/>
              </a:ext>
            </a:extLst>
          </p:cNvPr>
          <p:cNvSpPr txBox="1"/>
          <p:nvPr/>
        </p:nvSpPr>
        <p:spPr>
          <a:xfrm>
            <a:off x="2557463" y="2371724"/>
            <a:ext cx="39147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 you!!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5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839ADF-04E5-3E41-B41D-FE95FAD6ED5C}"/>
              </a:ext>
            </a:extLst>
          </p:cNvPr>
          <p:cNvSpPr txBox="1"/>
          <p:nvPr/>
        </p:nvSpPr>
        <p:spPr>
          <a:xfrm>
            <a:off x="242888" y="385762"/>
            <a:ext cx="6070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Named Entity Recognition?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FD734-C22F-AE4D-9667-CCAB6B4AC100}"/>
              </a:ext>
            </a:extLst>
          </p:cNvPr>
          <p:cNvSpPr txBox="1"/>
          <p:nvPr/>
        </p:nvSpPr>
        <p:spPr>
          <a:xfrm>
            <a:off x="128589" y="1339632"/>
            <a:ext cx="884396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</a:rPr>
              <a:t>Identifying references to entities in text is called Named Entity Recognition and Classification (NERC)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</a:rPr>
              <a:t>It tries to locate and classify named entities in text into pre-defined categories such as the names of persons, organizations, locations, expressions of times, quantities, monetary values, percentages,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</a:rPr>
              <a:t>Coin tossed for Sixth Message Understanding Conference (MUC-6)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</a:rPr>
              <a:t>It is a sub-task of Information Extraction and is widely used in NLP </a:t>
            </a:r>
          </a:p>
          <a:p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797D25-C837-7B40-8E08-7FE53B41E69C}"/>
              </a:ext>
            </a:extLst>
          </p:cNvPr>
          <p:cNvSpPr txBox="1"/>
          <p:nvPr/>
        </p:nvSpPr>
        <p:spPr>
          <a:xfrm>
            <a:off x="8472488" y="60579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8CC3DF-07DC-AB46-9D1B-C45A7CA45A13}"/>
              </a:ext>
            </a:extLst>
          </p:cNvPr>
          <p:cNvSpPr txBox="1"/>
          <p:nvPr/>
        </p:nvSpPr>
        <p:spPr>
          <a:xfrm>
            <a:off x="8372475" y="6172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3399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C841EB-F1BC-6241-B930-8A02D3F63E80}"/>
              </a:ext>
            </a:extLst>
          </p:cNvPr>
          <p:cNvSpPr txBox="1"/>
          <p:nvPr/>
        </p:nvSpPr>
        <p:spPr>
          <a:xfrm>
            <a:off x="314326" y="357188"/>
            <a:ext cx="4305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Overview of the sections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AC32A-6031-E14F-B179-42FEF1CE42E2}"/>
              </a:ext>
            </a:extLst>
          </p:cNvPr>
          <p:cNvSpPr txBox="1"/>
          <p:nvPr/>
        </p:nvSpPr>
        <p:spPr>
          <a:xfrm>
            <a:off x="0" y="1119959"/>
            <a:ext cx="88866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Duration period of survey: 1991 to 2006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survey is done on techniques, features, evaluation methods etc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Not much survey has been done till now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4345FA-9F90-0B4B-9C01-2A4462FB8614}"/>
              </a:ext>
            </a:extLst>
          </p:cNvPr>
          <p:cNvSpPr/>
          <p:nvPr/>
        </p:nvSpPr>
        <p:spPr>
          <a:xfrm>
            <a:off x="2825244" y="2605802"/>
            <a:ext cx="3693399" cy="259425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 Sections of survey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17215D-8417-4446-877B-1F3650EF229A}"/>
              </a:ext>
            </a:extLst>
          </p:cNvPr>
          <p:cNvSpPr/>
          <p:nvPr/>
        </p:nvSpPr>
        <p:spPr>
          <a:xfrm>
            <a:off x="1228587" y="2427806"/>
            <a:ext cx="2623631" cy="103268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1. Observations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D9EB11B-B347-F941-853E-40A62D5BF4C5}"/>
              </a:ext>
            </a:extLst>
          </p:cNvPr>
          <p:cNvSpPr/>
          <p:nvPr/>
        </p:nvSpPr>
        <p:spPr>
          <a:xfrm>
            <a:off x="1228587" y="4231534"/>
            <a:ext cx="2718375" cy="114651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3. Features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71B433-4FF9-7B48-B607-C500BCD6D4D7}"/>
              </a:ext>
            </a:extLst>
          </p:cNvPr>
          <p:cNvSpPr/>
          <p:nvPr/>
        </p:nvSpPr>
        <p:spPr>
          <a:xfrm>
            <a:off x="5532805" y="4053540"/>
            <a:ext cx="2582495" cy="117871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4. Evaluation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B4384B-A2E9-A348-8D44-129D82100B0A}"/>
              </a:ext>
            </a:extLst>
          </p:cNvPr>
          <p:cNvSpPr/>
          <p:nvPr/>
        </p:nvSpPr>
        <p:spPr>
          <a:xfrm>
            <a:off x="5339843" y="2478346"/>
            <a:ext cx="2775457" cy="98214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2. Learning methods</a:t>
            </a:r>
          </a:p>
        </p:txBody>
      </p:sp>
    </p:spTree>
    <p:extLst>
      <p:ext uri="{BB962C8B-B14F-4D97-AF65-F5344CB8AC3E}">
        <p14:creationId xmlns:p14="http://schemas.microsoft.com/office/powerpoint/2010/main" val="290806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ED4E34-84C3-AB46-B9A3-46F306D3166A}"/>
              </a:ext>
            </a:extLst>
          </p:cNvPr>
          <p:cNvSpPr txBox="1"/>
          <p:nvPr/>
        </p:nvSpPr>
        <p:spPr>
          <a:xfrm>
            <a:off x="271462" y="371475"/>
            <a:ext cx="683225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1. OBSERVATIONS: 1991-2006 [Part 1/3]</a:t>
            </a:r>
          </a:p>
          <a:p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1D0B7-4D05-5A4B-9BBA-77576E5BAF2E}"/>
              </a:ext>
            </a:extLst>
          </p:cNvPr>
          <p:cNvSpPr txBox="1"/>
          <p:nvPr/>
        </p:nvSpPr>
        <p:spPr>
          <a:xfrm>
            <a:off x="271462" y="1124663"/>
            <a:ext cx="8443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Research at automatically identifying named entities in texts forms a vast pool of strategies, methods and representations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Very first paper: Lisa F. Rau (1991)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Describes a system to “extract and recognize [company] names”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Depends on handcrafted rules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Sub-sections: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Language Factor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Textual genre or domain factor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Entity type factor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867D200C-C984-B645-A6BA-327D8313C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4119563"/>
            <a:ext cx="8201026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9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F39BD0-D090-FE4A-BEDD-69C27588B9B5}"/>
              </a:ext>
            </a:extLst>
          </p:cNvPr>
          <p:cNvSpPr txBox="1"/>
          <p:nvPr/>
        </p:nvSpPr>
        <p:spPr>
          <a:xfrm>
            <a:off x="1614488" y="5857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39B2AF-986F-9B49-A219-7F6DE12DE66C}"/>
              </a:ext>
            </a:extLst>
          </p:cNvPr>
          <p:cNvSpPr txBox="1"/>
          <p:nvPr/>
        </p:nvSpPr>
        <p:spPr>
          <a:xfrm>
            <a:off x="157163" y="154901"/>
            <a:ext cx="68322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1. OBSERVATIONS: 1991-2006 [Part 2/3]</a:t>
            </a:r>
          </a:p>
          <a:p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7B840C6-74FB-FB45-A285-0278D60D0B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6284970"/>
              </p:ext>
            </p:extLst>
          </p:nvPr>
        </p:nvGraphicFramePr>
        <p:xfrm>
          <a:off x="157163" y="911186"/>
          <a:ext cx="8729662" cy="4737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110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B7F4B1-F0C4-C249-A934-48C4402876DD}"/>
              </a:ext>
            </a:extLst>
          </p:cNvPr>
          <p:cNvSpPr txBox="1"/>
          <p:nvPr/>
        </p:nvSpPr>
        <p:spPr>
          <a:xfrm>
            <a:off x="142875" y="1251943"/>
            <a:ext cx="840105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Recent studies have included: “DNA”, “RNA”, “chemical”, “protein” names etc after the GENIA corpus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Currently there are 200 categories till date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There has been growing interest in multimedia information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Lot of effort being invested in Learning processes [our next topic]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Large scale projects such as GALE[Global Autonomous Language Exploitation] open the integration way of NERC and Machine Translation for better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E959A-4746-A345-9186-9BBFF95B728A}"/>
              </a:ext>
            </a:extLst>
          </p:cNvPr>
          <p:cNvSpPr txBox="1"/>
          <p:nvPr/>
        </p:nvSpPr>
        <p:spPr>
          <a:xfrm>
            <a:off x="142875" y="328613"/>
            <a:ext cx="68322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1. OBSERVATIONS: 1991-2006 [Part 3/3]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7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775916-BC8D-464B-8576-ED87A5A70C33}"/>
              </a:ext>
            </a:extLst>
          </p:cNvPr>
          <p:cNvSpPr txBox="1"/>
          <p:nvPr/>
        </p:nvSpPr>
        <p:spPr>
          <a:xfrm>
            <a:off x="285750" y="257176"/>
            <a:ext cx="5980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2. LEARNING METHODS [PART 1/3]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EB56B2-8877-234F-A93B-FEAEF49EEF3D}"/>
              </a:ext>
            </a:extLst>
          </p:cNvPr>
          <p:cNvSpPr txBox="1"/>
          <p:nvPr/>
        </p:nvSpPr>
        <p:spPr>
          <a:xfrm>
            <a:off x="342900" y="1357313"/>
            <a:ext cx="647331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The ability to recognize previously unknown entities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2 main rules: classification and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Earlier method: handcrafted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Newer method: supervised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3 main subsections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Supervised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Semi-supervised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Un-supervised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5079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06246A-1060-1147-8436-B52CD08C3CDB}"/>
              </a:ext>
            </a:extLst>
          </p:cNvPr>
          <p:cNvSpPr txBox="1"/>
          <p:nvPr/>
        </p:nvSpPr>
        <p:spPr>
          <a:xfrm>
            <a:off x="285750" y="997982"/>
            <a:ext cx="83439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/>
              <a:t>2.1 Supervised Learning: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Current dominant technique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Includes Hidden Markov Model, Decision Trees, Support Vector Machines and Conditional Random Fields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41B75-3B8C-AF44-8CA4-D10AF7608DDB}"/>
              </a:ext>
            </a:extLst>
          </p:cNvPr>
          <p:cNvSpPr txBox="1"/>
          <p:nvPr/>
        </p:nvSpPr>
        <p:spPr>
          <a:xfrm>
            <a:off x="285750" y="351651"/>
            <a:ext cx="5980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2. LEARNING METHODS [PART 2/3]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94E5D8A-736A-8449-9E25-06B5B5B888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3129830"/>
              </p:ext>
            </p:extLst>
          </p:nvPr>
        </p:nvGraphicFramePr>
        <p:xfrm>
          <a:off x="42863" y="2629198"/>
          <a:ext cx="8815387" cy="755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23E67EA-5994-3E47-8CD1-64A8F1B1B2BD}"/>
              </a:ext>
            </a:extLst>
          </p:cNvPr>
          <p:cNvSpPr txBox="1"/>
          <p:nvPr/>
        </p:nvSpPr>
        <p:spPr>
          <a:xfrm>
            <a:off x="428625" y="437197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31BF69-C92E-B340-AE77-E4C94A2EAE97}"/>
              </a:ext>
            </a:extLst>
          </p:cNvPr>
          <p:cNvSpPr txBox="1"/>
          <p:nvPr/>
        </p:nvSpPr>
        <p:spPr>
          <a:xfrm>
            <a:off x="285750" y="3464034"/>
            <a:ext cx="8572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Baseline SL consists of tagging words of test corpus when they are annotated as entities in training corpus.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Performance depends on Vocabulary Transfer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Disadvantages: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Requires a large corpus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High cost of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9DD593-EAF8-7546-B0DB-E0CEEB46B2C5}"/>
              </a:ext>
            </a:extLst>
          </p:cNvPr>
          <p:cNvSpPr/>
          <p:nvPr/>
        </p:nvSpPr>
        <p:spPr>
          <a:xfrm>
            <a:off x="809066" y="1570940"/>
            <a:ext cx="7015162" cy="37861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990000"/>
                </a:solidFill>
              </a:rPr>
              <a:t>D.Palmer</a:t>
            </a:r>
            <a:r>
              <a:rPr lang="en-US" b="1" dirty="0">
                <a:solidFill>
                  <a:srgbClr val="990000"/>
                </a:solidFill>
              </a:rPr>
              <a:t> and Day: on vocabulary transfer on MUC-6 training data</a:t>
            </a:r>
          </a:p>
          <a:p>
            <a:pPr algn="ctr"/>
            <a:r>
              <a:rPr lang="en-US" b="1" dirty="0">
                <a:solidFill>
                  <a:srgbClr val="990000"/>
                </a:solidFill>
              </a:rPr>
              <a:t>Transfer=21%</a:t>
            </a:r>
          </a:p>
          <a:p>
            <a:pPr algn="ctr"/>
            <a:r>
              <a:rPr lang="en-US" b="1" dirty="0">
                <a:solidFill>
                  <a:srgbClr val="990000"/>
                </a:solidFill>
              </a:rPr>
              <a:t> Location name repetition= 42% </a:t>
            </a:r>
          </a:p>
          <a:p>
            <a:pPr algn="ctr"/>
            <a:r>
              <a:rPr lang="en-US" b="1" dirty="0">
                <a:solidFill>
                  <a:srgbClr val="990000"/>
                </a:solidFill>
              </a:rPr>
              <a:t>Organization name repetition=17%</a:t>
            </a:r>
          </a:p>
          <a:p>
            <a:pPr algn="ctr"/>
            <a:r>
              <a:rPr lang="en-US" b="1" dirty="0">
                <a:solidFill>
                  <a:srgbClr val="990000"/>
                </a:solidFill>
              </a:rPr>
              <a:t>Person names repetition= 13%</a:t>
            </a:r>
          </a:p>
          <a:p>
            <a:pPr algn="ctr"/>
            <a:endParaRPr lang="en-US" b="1" dirty="0">
              <a:solidFill>
                <a:srgbClr val="990000"/>
              </a:solidFill>
            </a:endParaRPr>
          </a:p>
          <a:p>
            <a:pPr algn="ctr"/>
            <a:r>
              <a:rPr lang="en-US" b="1" dirty="0" err="1">
                <a:solidFill>
                  <a:srgbClr val="990000"/>
                </a:solidFill>
              </a:rPr>
              <a:t>A.Mikheev</a:t>
            </a:r>
            <a:r>
              <a:rPr lang="en-US" b="1" dirty="0">
                <a:solidFill>
                  <a:srgbClr val="990000"/>
                </a:solidFill>
              </a:rPr>
              <a:t> et al. calculated recall of baseline system on MUC-7 Corpus</a:t>
            </a:r>
          </a:p>
          <a:p>
            <a:pPr algn="ctr"/>
            <a:r>
              <a:rPr lang="en-US" b="1" dirty="0">
                <a:solidFill>
                  <a:srgbClr val="990000"/>
                </a:solidFill>
              </a:rPr>
              <a:t>Recall of locations=76% </a:t>
            </a:r>
          </a:p>
          <a:p>
            <a:pPr algn="ctr"/>
            <a:r>
              <a:rPr lang="en-US" b="1" dirty="0">
                <a:solidFill>
                  <a:srgbClr val="990000"/>
                </a:solidFill>
              </a:rPr>
              <a:t>Organizations= 42% </a:t>
            </a:r>
          </a:p>
          <a:p>
            <a:pPr algn="ctr"/>
            <a:r>
              <a:rPr lang="en-US" b="1" dirty="0">
                <a:solidFill>
                  <a:srgbClr val="990000"/>
                </a:solidFill>
              </a:rPr>
              <a:t>Person names=26%</a:t>
            </a:r>
          </a:p>
        </p:txBody>
      </p:sp>
    </p:spTree>
    <p:extLst>
      <p:ext uri="{BB962C8B-B14F-4D97-AF65-F5344CB8AC3E}">
        <p14:creationId xmlns:p14="http://schemas.microsoft.com/office/powerpoint/2010/main" val="88113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7C20A9-74ED-0046-98A9-89DF78D3701A}"/>
              </a:ext>
            </a:extLst>
          </p:cNvPr>
          <p:cNvSpPr txBox="1"/>
          <p:nvPr/>
        </p:nvSpPr>
        <p:spPr>
          <a:xfrm>
            <a:off x="142876" y="0"/>
            <a:ext cx="5980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2. LEARNING METHODS [PART 3/3]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19826B-3369-F14B-AF0E-E74ABCAE4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197227"/>
              </p:ext>
            </p:extLst>
          </p:nvPr>
        </p:nvGraphicFramePr>
        <p:xfrm>
          <a:off x="142876" y="671513"/>
          <a:ext cx="8815388" cy="510361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07694">
                  <a:extLst>
                    <a:ext uri="{9D8B030D-6E8A-4147-A177-3AD203B41FA5}">
                      <a16:colId xmlns:a16="http://schemas.microsoft.com/office/drawing/2014/main" val="4117264629"/>
                    </a:ext>
                  </a:extLst>
                </a:gridCol>
                <a:gridCol w="4407694">
                  <a:extLst>
                    <a:ext uri="{9D8B030D-6E8A-4147-A177-3AD203B41FA5}">
                      <a16:colId xmlns:a16="http://schemas.microsoft.com/office/drawing/2014/main" val="1593783165"/>
                    </a:ext>
                  </a:extLst>
                </a:gridCol>
              </a:tblGrid>
              <a:tr h="407037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>
                          <a:solidFill>
                            <a:srgbClr val="000000"/>
                          </a:solidFill>
                        </a:rPr>
                        <a:t>Semi-supervised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>
                          <a:solidFill>
                            <a:srgbClr val="000000"/>
                          </a:solidFill>
                        </a:rPr>
                        <a:t>Un-supervised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969330"/>
                  </a:ext>
                </a:extLst>
              </a:tr>
              <a:tr h="657521">
                <a:tc>
                  <a:txBody>
                    <a:bodyPr/>
                    <a:lstStyle/>
                    <a:p>
                      <a:r>
                        <a:rPr lang="en-US" dirty="0"/>
                        <a:t>Called as BOOTSTRAPPING. Needs small degree of supervision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 method: CLUSTERING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555065"/>
                  </a:ext>
                </a:extLst>
              </a:tr>
              <a:tr h="939316">
                <a:tc>
                  <a:txBody>
                    <a:bodyPr/>
                    <a:lstStyle/>
                    <a:p>
                      <a:r>
                        <a:rPr lang="en-US" dirty="0" err="1"/>
                        <a:t>S.Brin</a:t>
                      </a:r>
                      <a:r>
                        <a:rPr lang="en-US" dirty="0"/>
                        <a:t>(1998): Lexical features by regular expression to generate lists of book titles paired with 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E.Alfonseca</a:t>
                      </a:r>
                      <a:r>
                        <a:rPr lang="en-US" dirty="0"/>
                        <a:t>(2002): Topic signature to each WordNet </a:t>
                      </a:r>
                      <a:r>
                        <a:rPr lang="en-US" dirty="0" err="1"/>
                        <a:t>synset</a:t>
                      </a:r>
                      <a:r>
                        <a:rPr lang="en-US" dirty="0"/>
                        <a:t> by listing frequently occurring words with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394494"/>
                  </a:ext>
                </a:extLst>
              </a:tr>
              <a:tr h="939316">
                <a:tc>
                  <a:txBody>
                    <a:bodyPr/>
                    <a:lstStyle/>
                    <a:p>
                      <a:r>
                        <a:rPr lang="en-US" dirty="0" err="1"/>
                        <a:t>M.Collins</a:t>
                      </a:r>
                      <a:r>
                        <a:rPr lang="en-US" dirty="0"/>
                        <a:t> and Singer(1999) :  Parsed complete corpus for patterns. </a:t>
                      </a:r>
                    </a:p>
                    <a:p>
                      <a:r>
                        <a:rPr lang="en-US" dirty="0" err="1"/>
                        <a:t>Eg</a:t>
                      </a:r>
                      <a:r>
                        <a:rPr lang="en-US" dirty="0"/>
                        <a:t>. Proper name by noun phrase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R.Evans</a:t>
                      </a:r>
                      <a:r>
                        <a:rPr lang="en-US" dirty="0"/>
                        <a:t>(2003): Hypernyms of sequences of capitalized words in a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349435"/>
                  </a:ext>
                </a:extLst>
              </a:tr>
              <a:tr h="939316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E.Riloff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Jone</a:t>
                      </a:r>
                      <a:r>
                        <a:rPr lang="en-US" dirty="0"/>
                        <a:t>(1999): introduced mutual bootstrapping i.e. set of entities followed by set of contexts in 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Y.Shinyama</a:t>
                      </a:r>
                      <a:r>
                        <a:rPr lang="en-US" dirty="0"/>
                        <a:t>(2004): used observation that named entities appear synchronously in news articles whereas noun don’t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481494"/>
                  </a:ext>
                </a:extLst>
              </a:tr>
              <a:tr h="1221111">
                <a:tc>
                  <a:txBody>
                    <a:bodyPr/>
                    <a:lstStyle/>
                    <a:p>
                      <a:r>
                        <a:rPr lang="en-US" b="1" dirty="0" err="1"/>
                        <a:t>J.Heng</a:t>
                      </a:r>
                      <a:r>
                        <a:rPr lang="en-US" b="1" dirty="0"/>
                        <a:t> and </a:t>
                      </a:r>
                      <a:r>
                        <a:rPr lang="en-US" b="1" dirty="0" err="1"/>
                        <a:t>Grishman</a:t>
                      </a:r>
                      <a:r>
                        <a:rPr lang="en-US" b="1" dirty="0"/>
                        <a:t>(2006): Not rely on larger corpus only but on IR methods like relevance measure and selection of sections with rich information gives better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O.Etzinoni</a:t>
                      </a:r>
                      <a:r>
                        <a:rPr lang="en-US" dirty="0"/>
                        <a:t> et al(2005) : Creates features for candidate entity and number of discriminator phrases </a:t>
                      </a:r>
                      <a:r>
                        <a:rPr lang="en-US" dirty="0" err="1"/>
                        <a:t>eg</a:t>
                      </a:r>
                      <a:r>
                        <a:rPr lang="en-US" dirty="0"/>
                        <a:t>. “London” “is a city”</a:t>
                      </a:r>
                    </a:p>
                    <a:p>
                      <a:r>
                        <a:rPr lang="en-US" dirty="0"/>
                        <a:t>Uses Pointwise Mutual info and info retrieval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42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83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2862</TotalTime>
  <Words>1616</Words>
  <Application>Microsoft Macintosh PowerPoint</Application>
  <PresentationFormat>On-screen Show (4:3)</PresentationFormat>
  <Paragraphs>220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mukar@usc.edu</cp:lastModifiedBy>
  <cp:revision>134</cp:revision>
  <cp:lastPrinted>2012-02-07T18:57:58Z</cp:lastPrinted>
  <dcterms:created xsi:type="dcterms:W3CDTF">2018-02-14T00:44:56Z</dcterms:created>
  <dcterms:modified xsi:type="dcterms:W3CDTF">2018-03-23T01:09:31Z</dcterms:modified>
</cp:coreProperties>
</file>