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firstSlideNum="0" strictFirstAndLastChars="0" saveSubsetFonts="1">
  <p:sldMasterIdLst>
    <p:sldMasterId id="2147483654" r:id="rId4"/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13D7D5F-3F82-49EA-ABF4-B3CE6CF8045A}">
  <a:tblStyle styleId="{C13D7D5F-3F82-49EA-ABF4-B3CE6CF804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b="0" i="0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0" type="dt"/>
          </p:nvPr>
        </p:nvSpPr>
        <p:spPr>
          <a:xfrm>
            <a:off x="8382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1" type="ftr"/>
          </p:nvPr>
        </p:nvSpPr>
        <p:spPr>
          <a:xfrm>
            <a:off x="4038600" y="6356352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Shape 3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 rot="10800000">
            <a:off x="0" y="5778600"/>
            <a:ext cx="12192000" cy="507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11" name="Shape 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34703" y="238128"/>
            <a:ext cx="997800" cy="74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12" name="Shape 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30267" y="6462030"/>
            <a:ext cx="2429400" cy="15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13" name="Shape 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69" y="6138310"/>
            <a:ext cx="2322300" cy="4701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0" y="5803900"/>
            <a:ext cx="12192000" cy="1052718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/>
          <p:nvPr/>
        </p:nvSpPr>
        <p:spPr>
          <a:xfrm flipH="1" rot="10800000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24" name="Shape 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34703" y="238128"/>
            <a:ext cx="997652" cy="7482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25" name="Shape 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30267" y="6462030"/>
            <a:ext cx="2429501" cy="1548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26" name="Shape 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69" y="6138310"/>
            <a:ext cx="2322251" cy="4700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gif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H2ZgL3iAlLI" TargetMode="Externa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ctrTitle"/>
          </p:nvPr>
        </p:nvSpPr>
        <p:spPr>
          <a:xfrm>
            <a:off x="1502925" y="1033213"/>
            <a:ext cx="95376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CSCI 599 : Content Detection and Analysis for Big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Class Presentation : Group Activity Week #1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4956675" y="3977925"/>
            <a:ext cx="2630100" cy="18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Aditya Sundaram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Akshay Nataraju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Prince Chopra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Srinidhi Nandakumar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537275" y="247975"/>
            <a:ext cx="104835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Overview</a:t>
            </a:r>
            <a:endParaRPr sz="3600"/>
          </a:p>
        </p:txBody>
      </p:sp>
      <p:sp>
        <p:nvSpPr>
          <p:cNvPr id="56" name="Shape 56"/>
          <p:cNvSpPr txBox="1"/>
          <p:nvPr/>
        </p:nvSpPr>
        <p:spPr>
          <a:xfrm>
            <a:off x="696125" y="1129650"/>
            <a:ext cx="102357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Real world datasets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Datasets categorized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Are they Big Data or not?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Unintended consequences of each data set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Shape 62"/>
          <p:cNvSpPr txBox="1"/>
          <p:nvPr/>
        </p:nvSpPr>
        <p:spPr>
          <a:xfrm>
            <a:off x="537275" y="247975"/>
            <a:ext cx="104835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Real world datasets </a:t>
            </a:r>
            <a:endParaRPr sz="3600"/>
          </a:p>
        </p:txBody>
      </p:sp>
      <p:sp>
        <p:nvSpPr>
          <p:cNvPr id="63" name="Shape 63"/>
          <p:cNvSpPr txBox="1"/>
          <p:nvPr/>
        </p:nvSpPr>
        <p:spPr>
          <a:xfrm>
            <a:off x="619925" y="1129650"/>
            <a:ext cx="102357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Subway/Uber/Lyft - Travel Card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Ralphs Card - Shopping Card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Amazon Echo/Google Home - Smart Assistant 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descr="Image result for lyft travel card"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8925" y="1157275"/>
            <a:ext cx="1996701" cy="1247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lated image"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8925" y="2619557"/>
            <a:ext cx="1996700" cy="1283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google home alexa" id="66" name="Shape 66"/>
          <p:cNvPicPr preferRelativeResize="0"/>
          <p:nvPr/>
        </p:nvPicPr>
        <p:blipFill rotWithShape="1">
          <a:blip r:embed="rId5">
            <a:alphaModFix/>
          </a:blip>
          <a:srcRect b="0" l="14997" r="32911" t="0"/>
          <a:stretch/>
        </p:blipFill>
        <p:spPr>
          <a:xfrm>
            <a:off x="9326450" y="4118075"/>
            <a:ext cx="1529174" cy="16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Shape 72"/>
          <p:cNvSpPr txBox="1"/>
          <p:nvPr/>
        </p:nvSpPr>
        <p:spPr>
          <a:xfrm>
            <a:off x="537275" y="247975"/>
            <a:ext cx="104835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Datasets categorized</a:t>
            </a:r>
            <a:endParaRPr sz="3600"/>
          </a:p>
        </p:txBody>
      </p:sp>
      <p:sp>
        <p:nvSpPr>
          <p:cNvPr id="73" name="Shape 73"/>
          <p:cNvSpPr txBox="1"/>
          <p:nvPr/>
        </p:nvSpPr>
        <p:spPr>
          <a:xfrm>
            <a:off x="619925" y="1129650"/>
            <a:ext cx="102357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74" name="Shape 74"/>
          <p:cNvGraphicFramePr/>
          <p:nvPr/>
        </p:nvGraphicFramePr>
        <p:xfrm>
          <a:off x="360125" y="115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{C13D7D5F-3F82-49EA-ABF4-B3CE6CF8045A}</a:tableStyleId>
              </a:tblPr>
              <a:tblGrid>
                <a:gridCol w="2330525"/>
                <a:gridCol w="2864600"/>
                <a:gridCol w="3444850"/>
                <a:gridCol w="2880000"/>
              </a:tblGrid>
              <a:tr h="8031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Datasets \ categories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How are they collected?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What is temporal and spatial coverage?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How are they structured?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77637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Travel Card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Trip info tied to user email/phone</a:t>
                      </a:r>
                      <a:endParaRPr/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User Account </a:t>
                      </a:r>
                      <a:endParaRPr/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Tap card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Travel patterns to and from home and work</a:t>
                      </a:r>
                      <a:endParaRPr/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Travel bias revealed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RDBMS tables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10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Shopping Card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Shopping m</a:t>
                      </a:r>
                      <a:r>
                        <a:rPr lang="en-US"/>
                        <a:t>embership card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Type of products purchased</a:t>
                      </a:r>
                      <a:endParaRPr/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Frequency</a:t>
                      </a:r>
                      <a:endParaRPr/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Quantity </a:t>
                      </a:r>
                      <a:endParaRPr/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Demand for goods based on location</a:t>
                      </a:r>
                      <a:endParaRPr/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Seasonal food change patterns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RDBMS </a:t>
                      </a:r>
                      <a:endParaRPr/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Graphs &amp; Network flow</a:t>
                      </a:r>
                      <a:endParaRPr/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NoSQL : like the products purchased on a visit.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10525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Smart Assistant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Audio/text queries</a:t>
                      </a:r>
                      <a:endParaRPr/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Google account logged into device</a:t>
                      </a:r>
                      <a:endParaRPr/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Integration with Third Party Applications such as calendar/mail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Interests</a:t>
                      </a:r>
                      <a:endParaRPr/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calendar events. </a:t>
                      </a:r>
                      <a:endParaRPr/>
                    </a:p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Can know information about schedule, meetings reminders</a:t>
                      </a:r>
                      <a:endParaRPr/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Habits, sleep pattern , work pattern etc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175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Raw audio data</a:t>
                      </a:r>
                      <a:endParaRPr/>
                    </a:p>
                    <a:p>
                      <a:pPr indent="-317500" lvl="0" marL="45720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Processed data in blob or nosql store with graph structure linking similar people/queries etc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Shape 80"/>
          <p:cNvSpPr txBox="1"/>
          <p:nvPr/>
        </p:nvSpPr>
        <p:spPr>
          <a:xfrm>
            <a:off x="537275" y="247975"/>
            <a:ext cx="104835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Are they Big Data or Not?</a:t>
            </a:r>
            <a:endParaRPr sz="3600"/>
          </a:p>
        </p:txBody>
      </p:sp>
      <p:sp>
        <p:nvSpPr>
          <p:cNvPr id="81" name="Shape 81"/>
          <p:cNvSpPr txBox="1"/>
          <p:nvPr/>
        </p:nvSpPr>
        <p:spPr>
          <a:xfrm>
            <a:off x="619925" y="1129650"/>
            <a:ext cx="112002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Volume,Velocity,Value,Veracity,Variety</a:t>
            </a:r>
            <a:endParaRPr sz="3000"/>
          </a:p>
          <a:p>
            <a:pPr indent="-419100" lvl="0" marL="457200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Main point: They all possess the 5 V’s of Big Data</a:t>
            </a:r>
            <a:endParaRPr sz="30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Travel Card: </a:t>
            </a:r>
            <a:r>
              <a:rPr lang="en-US" sz="2400"/>
              <a:t>Huge logistics information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Uber - 40 Million rides/Month</a:t>
            </a:r>
            <a:endParaRPr sz="2400"/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Shopping Card: </a:t>
            </a:r>
            <a:r>
              <a:rPr lang="en-US" sz="2400"/>
              <a:t>Large amount of people purchase regularly</a:t>
            </a:r>
            <a:endParaRPr sz="2400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30 Million shoppers per day</a:t>
            </a:r>
            <a:endParaRPr sz="2400"/>
          </a:p>
          <a:p>
            <a:pPr indent="-419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Smart Assistant: </a:t>
            </a:r>
            <a:r>
              <a:rPr lang="en-US" sz="2400"/>
              <a:t>Google, default search engine, huge volume of queries in text/audio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537275" y="247975"/>
            <a:ext cx="104835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Unintended Consequences</a:t>
            </a:r>
            <a:endParaRPr sz="3600"/>
          </a:p>
        </p:txBody>
      </p:sp>
      <p:sp>
        <p:nvSpPr>
          <p:cNvPr id="88" name="Shape 88"/>
          <p:cNvSpPr txBox="1"/>
          <p:nvPr/>
        </p:nvSpPr>
        <p:spPr>
          <a:xfrm>
            <a:off x="619925" y="1129650"/>
            <a:ext cx="10235700" cy="3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89" name="Shape 89"/>
          <p:cNvGraphicFramePr/>
          <p:nvPr/>
        </p:nvGraphicFramePr>
        <p:xfrm>
          <a:off x="360125" y="115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{C13D7D5F-3F82-49EA-ABF4-B3CE6CF8045A}</a:tableStyleId>
              </a:tblPr>
              <a:tblGrid>
                <a:gridCol w="3017975"/>
                <a:gridCol w="3709600"/>
                <a:gridCol w="4461000"/>
              </a:tblGrid>
              <a:tr h="803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Datasets \ categories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Can they be combined?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What can they be used for?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776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Travel Card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Can combine travel pattern or precisely geo-behaviour with VISA/Credit Card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Track/locate user</a:t>
                      </a:r>
                      <a:endParaRPr sz="1800"/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Geo based discounts</a:t>
                      </a:r>
                      <a:endParaRPr sz="1800"/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Targeted advertising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11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Shopping Card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Can combine food habits/ preferences </a:t>
                      </a:r>
                      <a:endParaRPr sz="1800"/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Seasonal changes. </a:t>
                      </a:r>
                      <a:endParaRPr sz="1800"/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Analyse brand preference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Consumer marketing</a:t>
                      </a:r>
                      <a:endParaRPr sz="1800"/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Targeted advertising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1110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Smart Assistant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User account , payment or address information.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Personal information</a:t>
                      </a:r>
                      <a:endParaRPr sz="1800"/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User behavioral habits</a:t>
                      </a:r>
                      <a:endParaRPr sz="1800"/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Record user conversations </a:t>
                      </a:r>
                      <a:endParaRPr sz="1800"/>
                    </a:p>
                    <a:p>
                      <a:pPr indent="-342900" lvl="0" marL="457200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-US" sz="1800"/>
                        <a:t>Breach privacy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537275" y="247975"/>
            <a:ext cx="10483500" cy="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descr="An early review of Google's Home Mini revealed a major privacy concern: the speakers were recording and saving conversations, even when it hadn't been activated. The company says it has fixed the problem." id="96" name="Shape 96" title="Google Home Mini was eavesdropping on reporters with test...">
            <a:hlinkClick r:id="rId3"/>
          </p:cNvPr>
          <p:cNvSpPr/>
          <p:nvPr/>
        </p:nvSpPr>
        <p:spPr>
          <a:xfrm>
            <a:off x="0" y="45700"/>
            <a:ext cx="7603650" cy="570275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Shape 97"/>
          <p:cNvSpPr txBox="1"/>
          <p:nvPr/>
        </p:nvSpPr>
        <p:spPr>
          <a:xfrm>
            <a:off x="7824925" y="2173775"/>
            <a:ext cx="34026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Google mini pre release bug report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