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D4C22-EB93-41CD-A88A-298EBB2BC0B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6A920-487D-404C-AE57-9FEDBFC1BC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29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54A-E6F9-4B5B-BEEC-493E3D12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1C4CB-AD4D-4B3A-8E81-1C178652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8546-AC1B-4A49-8447-3163CAC3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0FBF-9D6D-4A23-A5DB-E02A1DDF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8A6E-A47D-4C40-B9BB-ECEA59AE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27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BED6-A427-4294-9D31-77F06685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59D0A-8955-4F5F-8B22-9DF7D206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F8EE-FF53-4141-A463-655BD3FB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BFA4-2867-497F-9C5C-4F776639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8D0F-517D-45A5-9F37-D9305647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0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00549-AFDD-4892-A1BE-1E2ED1CC0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C77C4-B3C0-4F2A-910A-727EC147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4004-7EA1-4B2C-A881-8E733220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B84D-E733-42A7-B86F-B7D95B3C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59CA5-4DC7-43C7-9C2C-A261CC21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4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6EE-D033-41A4-922B-ECBC0AB9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214A-C631-4A08-9E93-F60FD502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C151-BBE8-4D67-9916-7B43356C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03CF-99E3-4A5C-93AE-532232B8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CAD-4C48-4E21-BB1F-83137E20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3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71E1-23F6-4011-960D-BA7974E8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1FBA3-2513-4AC0-92FB-14A94225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D9B2-5377-40A1-A6AF-D5BCC59C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2FA2-D88B-46B2-AEC5-AF13AAB1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7630-9218-409E-8294-E476AE0A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7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7AB0-AE0C-463D-BE1B-5E645766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0F41-685F-4907-A3FE-60C230CA3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C130-D426-438F-90D7-ED7933A42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1004C-3444-448B-A3BB-BEDB3EFA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7F8B-7D30-48A0-950F-9B4DBC1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CAD7A-3E69-4A07-BF20-C4AADA38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3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378B-29C2-4101-9292-46607578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8D5C3-949C-416A-A2CE-4820BF62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B06C-A42C-428C-8796-88AD7580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D527A-F23A-482B-A298-A4522BD4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CBF65-5C71-4FC2-914D-BB2CB0AEC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AB87B-B289-41D7-B3DA-EDFDF55F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9BC3E-9340-4363-B14B-EE811054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5A413-6835-4735-8CCF-05B5D95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04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2F14-048A-4296-B7E0-14DD185F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D1D42-6E64-4543-B461-2EB6FC36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87997-5FC9-4649-894A-019409C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2FFD0-4CB6-41EA-A017-1A68D708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7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7A38E-8675-40FB-BB1A-317D7666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78190-8326-4E02-B8FA-C1AEE72A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B9C37-7E60-43EA-8814-51531B51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86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40C6-BC76-4FE2-9ABF-EE1C4104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6779-9845-491B-9C70-D6AA60E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04BE0-3952-4A06-9201-A972650C0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7DCC-7ACD-491D-8C13-84798A62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A4E66-A788-4BAB-AA25-A1317F41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EE8B5-AC64-4031-B153-A956E966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77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42C-5F79-42AB-A66F-AFA1EDD1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1B5E0-AEDC-4DAD-A31D-6EB9317E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16B66-19E4-4F23-8F48-A562756A1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A75C-B4C5-4509-902B-4031970A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4CCA-2E01-4FB6-A0AE-7186E05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AACF3-58D3-4E1E-89C2-B7CE92A4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9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052CF-613D-406A-AD11-819AA3E4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3085-9448-4F48-ADC0-60EFEF61A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7CA2-2FE3-4C13-9E30-8EC1C567E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451A-4913-43D7-BF39-9701DF8C954E}" type="datetimeFigureOut">
              <a:rPr lang="en-IN" smtClean="0"/>
              <a:t>18-01-2018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C84E-697F-4B96-B8E1-6CC6BB8A7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56F5-B9D4-4C50-822E-EB3CDF95E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98C8-F516-411D-ABA3-9C2B11D40E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0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berkeley.edu/data-innovation-day-big-data-us-census/" TargetMode="External"/><Relationship Id="rId2" Type="http://schemas.openxmlformats.org/officeDocument/2006/relationships/hyperlink" Target="https://apttus.com/blog/salesforce-by-the-numb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kashmirhill/2012/02/16/how-target-figured-out-a-teen-girl-was-pregnant-before-her-father-did/#1448949f66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EBE6-8DE8-4B22-8D88-424FE0C00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World Datasets Group Activity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55FF8-D09D-4996-BD8E-A1B1FCEA9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141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Aashish Sood</a:t>
            </a:r>
          </a:p>
          <a:p>
            <a:r>
              <a:rPr lang="en-US" dirty="0"/>
              <a:t>Akashdeep Singh</a:t>
            </a:r>
          </a:p>
          <a:p>
            <a:r>
              <a:rPr lang="en-US" dirty="0"/>
              <a:t>Abhishek Megotia</a:t>
            </a:r>
          </a:p>
          <a:p>
            <a:r>
              <a:rPr lang="en-US" dirty="0"/>
              <a:t>Lakshmi Priyanka Chirumamilla</a:t>
            </a:r>
          </a:p>
          <a:p>
            <a:r>
              <a:rPr lang="en-US" dirty="0"/>
              <a:t>Parul Priya</a:t>
            </a:r>
          </a:p>
          <a:p>
            <a:r>
              <a:rPr lang="en-US" dirty="0"/>
              <a:t>(Koustav Mukherjee)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90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DA79-0447-4DF3-BF83-29E3102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Real World 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88D9-6DA3-4513-A216-2E4448CE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Shopping Data</a:t>
            </a:r>
          </a:p>
          <a:p>
            <a:pPr lvl="1"/>
            <a:r>
              <a:rPr lang="en-US" dirty="0"/>
              <a:t>Data collected from e-commerce website like Amazon, eBay and so 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Census Data</a:t>
            </a:r>
          </a:p>
          <a:p>
            <a:pPr lvl="1"/>
            <a:r>
              <a:rPr lang="en-US" dirty="0"/>
              <a:t>Detailed survey of a population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Livestream and online videos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2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83A3-559F-44D1-894A-0BC857F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Shopping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CDF9-7559-415C-8D31-2025AA71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is the data collected</a:t>
            </a:r>
          </a:p>
          <a:p>
            <a:pPr lvl="1"/>
            <a:r>
              <a:rPr lang="en-US" dirty="0"/>
              <a:t>User transaction and search history</a:t>
            </a:r>
          </a:p>
          <a:p>
            <a:pPr lvl="1"/>
            <a:r>
              <a:rPr lang="en-US" dirty="0"/>
              <a:t>Browser Cookies</a:t>
            </a:r>
          </a:p>
          <a:p>
            <a:r>
              <a:rPr lang="en-US" dirty="0"/>
              <a:t>Spatial and Temporal coverage</a:t>
            </a:r>
          </a:p>
          <a:p>
            <a:pPr lvl="1"/>
            <a:r>
              <a:rPr lang="en-US" dirty="0"/>
              <a:t>Data is collected from millions of users across the globe, from different e-commerce websites.</a:t>
            </a:r>
          </a:p>
          <a:p>
            <a:pPr lvl="1"/>
            <a:r>
              <a:rPr lang="en-IN" dirty="0"/>
              <a:t>Per Business Insider – “Amazon averaged </a:t>
            </a:r>
            <a:r>
              <a:rPr lang="en-IN" b="1" dirty="0"/>
              <a:t>306</a:t>
            </a:r>
            <a:r>
              <a:rPr lang="en-IN" dirty="0"/>
              <a:t> transactions per second at their peak in 2012. That's </a:t>
            </a:r>
            <a:r>
              <a:rPr lang="en-IN" b="1" dirty="0"/>
              <a:t>26.5</a:t>
            </a:r>
            <a:r>
              <a:rPr lang="en-IN" dirty="0"/>
              <a:t>M transactions per day.”</a:t>
            </a:r>
            <a:r>
              <a:rPr lang="en-IN" sz="2000" baseline="30000" dirty="0"/>
              <a:t>[1]</a:t>
            </a:r>
            <a:endParaRPr lang="en-US" baseline="30000" dirty="0"/>
          </a:p>
          <a:p>
            <a:r>
              <a:rPr lang="en-US" dirty="0"/>
              <a:t>How is the data structured</a:t>
            </a:r>
          </a:p>
          <a:p>
            <a:pPr lvl="1"/>
            <a:r>
              <a:rPr lang="en-US" dirty="0"/>
              <a:t>Based on categories, geographical regions etc.</a:t>
            </a:r>
          </a:p>
          <a:p>
            <a:r>
              <a:rPr lang="en-US" dirty="0"/>
              <a:t>Data Set is indeed a Big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220E7-5201-4B4C-AADF-B4BA296FFFB8}"/>
              </a:ext>
            </a:extLst>
          </p:cNvPr>
          <p:cNvSpPr txBox="1"/>
          <p:nvPr/>
        </p:nvSpPr>
        <p:spPr>
          <a:xfrm>
            <a:off x="7553739" y="675861"/>
            <a:ext cx="3935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– Recommendations to Users</a:t>
            </a:r>
          </a:p>
          <a:p>
            <a:r>
              <a:rPr lang="en-US" dirty="0"/>
              <a:t>Veracity – Legitimate Data collected from actual vendors</a:t>
            </a:r>
          </a:p>
          <a:p>
            <a:r>
              <a:rPr lang="en-US" dirty="0"/>
              <a:t>Variety – Images / Reviews (Data Types)</a:t>
            </a:r>
          </a:p>
          <a:p>
            <a:r>
              <a:rPr lang="en-US" dirty="0"/>
              <a:t>Volume - </a:t>
            </a:r>
            <a:r>
              <a:rPr lang="en-IN" b="1" dirty="0"/>
              <a:t>26.5</a:t>
            </a:r>
            <a:r>
              <a:rPr lang="en-IN" dirty="0"/>
              <a:t>M transactions per day</a:t>
            </a:r>
          </a:p>
          <a:p>
            <a:r>
              <a:rPr lang="en-IN" dirty="0"/>
              <a:t>Velocity - </a:t>
            </a:r>
            <a:r>
              <a:rPr lang="en-IN" b="1" dirty="0"/>
              <a:t>306</a:t>
            </a:r>
            <a:r>
              <a:rPr lang="en-IN" dirty="0"/>
              <a:t> transactions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18693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83A3-559F-44D1-894A-0BC857F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CDF9-7559-415C-8D31-2025AA71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the data collected</a:t>
            </a:r>
          </a:p>
          <a:p>
            <a:pPr lvl="1"/>
            <a:r>
              <a:rPr lang="en-US" dirty="0"/>
              <a:t>Using survey and statistical models (online / offline)</a:t>
            </a:r>
          </a:p>
          <a:p>
            <a:r>
              <a:rPr lang="en-US" dirty="0"/>
              <a:t>Spatial and Temporal coverage</a:t>
            </a:r>
          </a:p>
          <a:p>
            <a:pPr lvl="1"/>
            <a:r>
              <a:rPr lang="en-US" dirty="0"/>
              <a:t>Data is collected by different countries individually</a:t>
            </a:r>
          </a:p>
          <a:p>
            <a:pPr lvl="1"/>
            <a:r>
              <a:rPr lang="en-US" dirty="0"/>
              <a:t>It is collected at intervals of every 5 or 10 years</a:t>
            </a:r>
            <a:endParaRPr lang="en-US" baseline="30000" dirty="0"/>
          </a:p>
          <a:p>
            <a:r>
              <a:rPr lang="en-US" dirty="0"/>
              <a:t>How is the data structured</a:t>
            </a:r>
          </a:p>
          <a:p>
            <a:pPr lvl="1"/>
            <a:r>
              <a:rPr lang="en-US" dirty="0"/>
              <a:t>Demographically</a:t>
            </a:r>
          </a:p>
          <a:p>
            <a:pPr lvl="1"/>
            <a:r>
              <a:rPr lang="en-US" dirty="0"/>
              <a:t>Age / Gender / Nationality </a:t>
            </a:r>
          </a:p>
          <a:p>
            <a:r>
              <a:rPr lang="en-US" dirty="0"/>
              <a:t>Big Data ? (Debatable)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220E7-5201-4B4C-AADF-B4BA296FFFB8}"/>
              </a:ext>
            </a:extLst>
          </p:cNvPr>
          <p:cNvSpPr txBox="1"/>
          <p:nvPr/>
        </p:nvSpPr>
        <p:spPr>
          <a:xfrm>
            <a:off x="7739269" y="4145638"/>
            <a:ext cx="3935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– Gauge Trends</a:t>
            </a:r>
          </a:p>
          <a:p>
            <a:r>
              <a:rPr lang="en-US" dirty="0"/>
              <a:t>Veracity – It is valid data</a:t>
            </a:r>
          </a:p>
          <a:p>
            <a:r>
              <a:rPr lang="en-US" dirty="0"/>
              <a:t>Variety – Usually Surveys</a:t>
            </a:r>
          </a:p>
          <a:p>
            <a:r>
              <a:rPr lang="en-US" dirty="0"/>
              <a:t>Volume - </a:t>
            </a:r>
            <a:r>
              <a:rPr lang="en-IN" dirty="0"/>
              <a:t>370 billion cells as of 2013, with 11 billion more added every year</a:t>
            </a:r>
            <a:r>
              <a:rPr lang="en-IN" baseline="30000" dirty="0"/>
              <a:t>[2]</a:t>
            </a:r>
          </a:p>
          <a:p>
            <a:r>
              <a:rPr lang="en-IN" dirty="0"/>
              <a:t>Velocity – Every 5 / 10 years</a:t>
            </a:r>
          </a:p>
        </p:txBody>
      </p:sp>
    </p:spTree>
    <p:extLst>
      <p:ext uri="{BB962C8B-B14F-4D97-AF65-F5344CB8AC3E}">
        <p14:creationId xmlns:p14="http://schemas.microsoft.com/office/powerpoint/2010/main" val="198602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83A3-559F-44D1-894A-0BC857F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Database</a:t>
            </a:r>
            <a:r>
              <a:rPr lang="en-US" baseline="30000" dirty="0"/>
              <a:t>[3]</a:t>
            </a:r>
            <a:endParaRPr lang="en-IN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12F7E-3D38-499F-A0FC-BE8F65D9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547"/>
            <a:ext cx="9153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C1DD-5E04-4746-A647-562C1FB9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&amp; Unintended Consequences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1B0-F10A-47E2-82A9-0BF0E59B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Shopping Data</a:t>
            </a:r>
          </a:p>
          <a:p>
            <a:pPr lvl="1"/>
            <a:r>
              <a:rPr lang="en-US" dirty="0"/>
              <a:t>Invading Privacy - “</a:t>
            </a:r>
            <a:r>
              <a:rPr lang="en-IN" dirty="0"/>
              <a:t>How Target Figured Out A Teen Girl Was Pregnant Before Her Father Did”</a:t>
            </a:r>
            <a:r>
              <a:rPr lang="en-IN" baseline="30000" dirty="0"/>
              <a:t>[4]</a:t>
            </a:r>
          </a:p>
          <a:p>
            <a:r>
              <a:rPr lang="en-US" dirty="0"/>
              <a:t>Census Data</a:t>
            </a:r>
          </a:p>
          <a:p>
            <a:pPr lvl="1"/>
            <a:r>
              <a:rPr lang="en-US" dirty="0"/>
              <a:t>Racial and Ethnic data can be misused (Ex: Human Trafficking)</a:t>
            </a:r>
          </a:p>
          <a:p>
            <a:r>
              <a:rPr lang="en-US" dirty="0"/>
              <a:t>YouTube Data</a:t>
            </a:r>
          </a:p>
          <a:p>
            <a:pPr lvl="1"/>
            <a:r>
              <a:rPr lang="en-US" dirty="0"/>
              <a:t>Hate / humiliating comments</a:t>
            </a:r>
          </a:p>
          <a:p>
            <a:pPr lvl="1"/>
            <a:r>
              <a:rPr lang="en-US" dirty="0"/>
              <a:t>Inappropriate videos could be uploaded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91B94-E38A-4CFB-9BF5-BED3D621A30E}"/>
              </a:ext>
            </a:extLst>
          </p:cNvPr>
          <p:cNvSpPr txBox="1"/>
          <p:nvPr/>
        </p:nvSpPr>
        <p:spPr>
          <a:xfrm>
            <a:off x="7712765" y="4770783"/>
            <a:ext cx="3922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Shopping and Census – Targeting a population during an festival / event</a:t>
            </a:r>
          </a:p>
          <a:p>
            <a:r>
              <a:rPr lang="en-US" dirty="0"/>
              <a:t>Youtube and Shopping – Recommending audio CDs based on YouTube 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97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5155-B675-46A0-B264-4A451180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5D4D-D154-4ED3-A0DA-DF7ACBFD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https://apttus.com/blog/salesforce-by-the-numbers/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>
                <a:hlinkClick r:id="rId3"/>
              </a:rPr>
              <a:t>https://datascience.berkeley.edu/data-innovation-day-big-data-us-census/</a:t>
            </a:r>
            <a:endParaRPr lang="en-IN" dirty="0"/>
          </a:p>
          <a:p>
            <a:pPr marL="514350" indent="-514350">
              <a:buAutoNum type="arabicPeriod"/>
            </a:pPr>
            <a:r>
              <a:rPr lang="en-US" dirty="0"/>
              <a:t>P</a:t>
            </a:r>
            <a:r>
              <a:rPr lang="en-IN" dirty="0" err="1"/>
              <a:t>rofessor</a:t>
            </a:r>
            <a:r>
              <a:rPr lang="en-IN" dirty="0"/>
              <a:t> Horowitz’s Lecture Slide</a:t>
            </a:r>
          </a:p>
          <a:p>
            <a:pPr marL="514350" indent="-514350">
              <a:buAutoNum type="arabicPeriod"/>
            </a:pPr>
            <a:r>
              <a:rPr lang="en-IN" dirty="0">
                <a:hlinkClick r:id="rId4"/>
              </a:rPr>
              <a:t>https://www.forbes.com/sites/kashmirhill/2012/02/16/how-target-figured-out-a-teen-girl-was-pregnant-before-her-father-did/#1448949f6668</a:t>
            </a: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41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345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Real World Datasets Group Activity</vt:lpstr>
      <vt:lpstr>3 Real World Datasets</vt:lpstr>
      <vt:lpstr>e-commerce Shopping Data</vt:lpstr>
      <vt:lpstr>Census Data</vt:lpstr>
      <vt:lpstr>YouTube Database[3]</vt:lpstr>
      <vt:lpstr>Combining Data &amp; Unintended Consequences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Datasets Group Activity</dc:title>
  <dc:creator>Koustav Mukherjee</dc:creator>
  <cp:lastModifiedBy>Akashdeep Singh</cp:lastModifiedBy>
  <cp:revision>39</cp:revision>
  <dcterms:created xsi:type="dcterms:W3CDTF">2018-01-17T03:27:31Z</dcterms:created>
  <dcterms:modified xsi:type="dcterms:W3CDTF">2018-01-18T23:42:06Z</dcterms:modified>
</cp:coreProperties>
</file>