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Nunito"/>
      <p:regular r:id="rId13"/>
      <p:bold r:id="rId14"/>
      <p:italic r:id="rId15"/>
      <p:boldItalic r:id="rId16"/>
    </p:embeddedFont>
    <p:embeddedFont>
      <p:font typeface="Maven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Nunito-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avenPro-regular.fntdata"/><Relationship Id="rId16" Type="http://schemas.openxmlformats.org/officeDocument/2006/relationships/font" Target="fonts/Nunito-boldItalic.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MavenPr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med" w="med" type="none"/>
            <a:tailEnd len="med" w="med"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med" w="med" type="none"/>
            <a:tailEnd len="med" w="med"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med" w="med" type="none"/>
            <a:tailEnd len="med" w="med"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barnesandnoble.com/w/health-care-finance-judith-j-baker/1126352328?ean=9781284118216" TargetMode="External"/><Relationship Id="rId4" Type="http://schemas.openxmlformats.org/officeDocument/2006/relationships/hyperlink" Target="https://urldefense.proofpoint.com/v2/url?u=https-3A__www.healthit.gov_providers-2Dprofessionals_faqs_what-2Dinformation-2Ddoes-2Delectronic-2Dhealth-2Drecord-2Dehr-2Dcontain&amp;d=DwMFaQ&amp;c=clK7kQUTWtAVEOVIgvi0NU5BOUHhpN0H8p7CSfnc_gI&amp;r=d8RFvZDRs2FQ__U5F2w5JQ&amp;m=v5p90dHmYWYHL-U8lYYiLlcDB_TQyYYUpXzv4Ol4960&amp;s=vV20ZfikMun7UZ7TWIIkYRzFKV5aUeLb0ROXq659PYE&amp;e=" TargetMode="External"/><Relationship Id="rId5" Type="http://schemas.openxmlformats.org/officeDocument/2006/relationships/hyperlink" Target="http://www.internetlivestats.com/twitter-statistic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415800" y="260900"/>
            <a:ext cx="56841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Week 2: In-class Demo </a:t>
            </a:r>
            <a:endParaRPr/>
          </a:p>
        </p:txBody>
      </p:sp>
      <p:sp>
        <p:nvSpPr>
          <p:cNvPr id="278" name="Shape 278"/>
          <p:cNvSpPr txBox="1"/>
          <p:nvPr>
            <p:ph idx="1" type="subTitle"/>
          </p:nvPr>
        </p:nvSpPr>
        <p:spPr>
          <a:xfrm>
            <a:off x="579075" y="1753500"/>
            <a:ext cx="4255500" cy="2876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Three real world datasets:</a:t>
            </a:r>
            <a:endParaRPr/>
          </a:p>
          <a:p>
            <a:pPr indent="0" lvl="0" marL="0">
              <a:spcBef>
                <a:spcPts val="0"/>
              </a:spcBef>
              <a:spcAft>
                <a:spcPts val="0"/>
              </a:spcAft>
              <a:buNone/>
            </a:pPr>
            <a:r>
              <a:rPr lang="en"/>
              <a:t>Medical Dataset : EHR ( Electronic Health Records )</a:t>
            </a:r>
            <a:endParaRPr/>
          </a:p>
          <a:p>
            <a:pPr indent="0" lvl="0" marL="0">
              <a:spcBef>
                <a:spcPts val="0"/>
              </a:spcBef>
              <a:spcAft>
                <a:spcPts val="0"/>
              </a:spcAft>
              <a:buNone/>
            </a:pPr>
            <a:r>
              <a:rPr lang="en"/>
              <a:t>Financial Dataset : </a:t>
            </a:r>
            <a:r>
              <a:rPr lang="en"/>
              <a:t>G</a:t>
            </a:r>
            <a:r>
              <a:rPr lang="en"/>
              <a:t>enerated by credit/debit card transactions</a:t>
            </a:r>
            <a:endParaRPr/>
          </a:p>
          <a:p>
            <a:pPr indent="0" lvl="0" marL="0">
              <a:spcBef>
                <a:spcPts val="0"/>
              </a:spcBef>
              <a:spcAft>
                <a:spcPts val="0"/>
              </a:spcAft>
              <a:buNone/>
            </a:pPr>
            <a:r>
              <a:rPr lang="en"/>
              <a:t>Social Media Dataset : Data collected from Twitter posts</a:t>
            </a:r>
            <a:endParaRPr/>
          </a:p>
        </p:txBody>
      </p:sp>
      <p:sp>
        <p:nvSpPr>
          <p:cNvPr id="279" name="Shape 279"/>
          <p:cNvSpPr txBox="1"/>
          <p:nvPr/>
        </p:nvSpPr>
        <p:spPr>
          <a:xfrm>
            <a:off x="1258500" y="4789200"/>
            <a:ext cx="6627000" cy="354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chemeClr val="lt1"/>
                </a:solidFill>
                <a:latin typeface="Nunito"/>
                <a:ea typeface="Nunito"/>
                <a:cs typeface="Nunito"/>
                <a:sym typeface="Nunito"/>
              </a:rPr>
              <a:t>Dipti Kothari | Neeti Jaiswal | Sanchit Lodha | Weiwei Duan | Yulong Pei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Datasets</a:t>
            </a:r>
            <a:endParaRPr/>
          </a:p>
        </p:txBody>
      </p:sp>
      <p:sp>
        <p:nvSpPr>
          <p:cNvPr id="285" name="Shape 285"/>
          <p:cNvSpPr txBox="1"/>
          <p:nvPr>
            <p:ph idx="1" type="body"/>
          </p:nvPr>
        </p:nvSpPr>
        <p:spPr>
          <a:xfrm>
            <a:off x="1303800" y="1188375"/>
            <a:ext cx="7030500" cy="3343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a:t>How they are collected:</a:t>
            </a:r>
            <a:endParaRPr b="1"/>
          </a:p>
          <a:p>
            <a:pPr indent="0" lvl="0" marL="0" rtl="0">
              <a:lnSpc>
                <a:spcPct val="100000"/>
              </a:lnSpc>
              <a:spcBef>
                <a:spcPts val="0"/>
              </a:spcBef>
              <a:spcAft>
                <a:spcPts val="0"/>
              </a:spcAft>
              <a:buNone/>
            </a:pPr>
            <a:r>
              <a:rPr lang="en" u="sng"/>
              <a:t>Medical :</a:t>
            </a:r>
            <a:r>
              <a:rPr lang="en"/>
              <a:t> Collected and updated in real time by Hospitals, Clinics, Labs and other health providers</a:t>
            </a:r>
            <a:endParaRPr/>
          </a:p>
          <a:p>
            <a:pPr indent="0" lvl="0" marL="0" rtl="0">
              <a:lnSpc>
                <a:spcPct val="100000"/>
              </a:lnSpc>
              <a:spcBef>
                <a:spcPts val="0"/>
              </a:spcBef>
              <a:spcAft>
                <a:spcPts val="0"/>
              </a:spcAft>
              <a:buNone/>
            </a:pPr>
            <a:r>
              <a:rPr lang="en" u="sng"/>
              <a:t>Financial :</a:t>
            </a:r>
            <a:r>
              <a:rPr b="1" lang="en"/>
              <a:t> </a:t>
            </a:r>
            <a:r>
              <a:rPr lang="en"/>
              <a:t>Credit card companies collect them during each transaction.</a:t>
            </a:r>
            <a:endParaRPr/>
          </a:p>
          <a:p>
            <a:pPr indent="0" lvl="0" marL="0" rtl="0">
              <a:lnSpc>
                <a:spcPct val="100000"/>
              </a:lnSpc>
              <a:spcBef>
                <a:spcPts val="0"/>
              </a:spcBef>
              <a:spcAft>
                <a:spcPts val="0"/>
              </a:spcAft>
              <a:buNone/>
            </a:pPr>
            <a:r>
              <a:rPr lang="en" u="sng"/>
              <a:t>Social Media :</a:t>
            </a:r>
            <a:r>
              <a:rPr lang="en"/>
              <a:t> Twitter collects them when there is a tweet.</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rPr b="1" lang="en"/>
              <a:t>Temporal and spatial coverage:</a:t>
            </a:r>
            <a:endParaRPr b="1"/>
          </a:p>
          <a:p>
            <a:pPr indent="0" lvl="0" marL="0" rtl="0">
              <a:lnSpc>
                <a:spcPct val="100000"/>
              </a:lnSpc>
              <a:spcBef>
                <a:spcPts val="0"/>
              </a:spcBef>
              <a:spcAft>
                <a:spcPts val="0"/>
              </a:spcAft>
              <a:buNone/>
            </a:pPr>
            <a:r>
              <a:rPr lang="en" u="sng"/>
              <a:t>Medical :</a:t>
            </a:r>
            <a:r>
              <a:rPr lang="en"/>
              <a:t> The data is collected in real time and at any given point of time a disease and its existence at various geo-locations can be populated.</a:t>
            </a:r>
            <a:endParaRPr/>
          </a:p>
          <a:p>
            <a:pPr indent="0" lvl="0" marL="0" rtl="0">
              <a:lnSpc>
                <a:spcPct val="100000"/>
              </a:lnSpc>
              <a:spcBef>
                <a:spcPts val="0"/>
              </a:spcBef>
              <a:spcAft>
                <a:spcPts val="0"/>
              </a:spcAft>
              <a:buNone/>
            </a:pPr>
            <a:r>
              <a:rPr lang="en" u="sng"/>
              <a:t>Financial :</a:t>
            </a:r>
            <a:r>
              <a:rPr b="1" lang="en"/>
              <a:t> </a:t>
            </a:r>
            <a:r>
              <a:rPr lang="en"/>
              <a:t>Timestamp is associated with each transaction and data is generated across globe</a:t>
            </a:r>
            <a:endParaRPr/>
          </a:p>
          <a:p>
            <a:pPr indent="0" lvl="0" marL="0" rtl="0">
              <a:lnSpc>
                <a:spcPct val="100000"/>
              </a:lnSpc>
              <a:spcBef>
                <a:spcPts val="0"/>
              </a:spcBef>
              <a:spcAft>
                <a:spcPts val="0"/>
              </a:spcAft>
              <a:buNone/>
            </a:pPr>
            <a:r>
              <a:rPr lang="en" u="sng"/>
              <a:t>Social Media :</a:t>
            </a:r>
            <a:r>
              <a:rPr lang="en"/>
              <a:t> Timestamps on every tweet along with its location.</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rPr b="1" lang="en"/>
              <a:t>Structure:</a:t>
            </a:r>
            <a:endParaRPr b="1"/>
          </a:p>
          <a:p>
            <a:pPr indent="0" lvl="0" marL="0" rtl="0">
              <a:lnSpc>
                <a:spcPct val="100000"/>
              </a:lnSpc>
              <a:spcBef>
                <a:spcPts val="0"/>
              </a:spcBef>
              <a:spcAft>
                <a:spcPts val="0"/>
              </a:spcAft>
              <a:buNone/>
            </a:pPr>
            <a:r>
              <a:rPr lang="en" u="sng"/>
              <a:t>Medical :</a:t>
            </a:r>
            <a:r>
              <a:rPr lang="en"/>
              <a:t> Administrative and billing data, Patient demographics, Progress notes, Vital signs, Medical histories, Diagnoses, Medications, Immunization dates, Allergies, Radiology images, Lab and test results.</a:t>
            </a:r>
            <a:endParaRPr/>
          </a:p>
          <a:p>
            <a:pPr indent="0" lvl="0" marL="0" rtl="0">
              <a:lnSpc>
                <a:spcPct val="100000"/>
              </a:lnSpc>
              <a:spcBef>
                <a:spcPts val="0"/>
              </a:spcBef>
              <a:spcAft>
                <a:spcPts val="0"/>
              </a:spcAft>
              <a:buNone/>
            </a:pPr>
            <a:r>
              <a:rPr lang="en" u="sng"/>
              <a:t>Financial :</a:t>
            </a:r>
            <a:r>
              <a:rPr b="1" lang="en"/>
              <a:t> </a:t>
            </a:r>
            <a:r>
              <a:rPr lang="en"/>
              <a:t>amount of truncation, merchant name, time, date and credit/debit card name</a:t>
            </a:r>
            <a:endParaRPr/>
          </a:p>
          <a:p>
            <a:pPr indent="0" lvl="0" marL="0" rtl="0">
              <a:lnSpc>
                <a:spcPct val="100000"/>
              </a:lnSpc>
              <a:spcBef>
                <a:spcPts val="0"/>
              </a:spcBef>
              <a:spcAft>
                <a:spcPts val="0"/>
              </a:spcAft>
              <a:buNone/>
            </a:pPr>
            <a:r>
              <a:rPr lang="en" u="sng"/>
              <a:t>Social Media :</a:t>
            </a:r>
            <a:r>
              <a:rPr lang="en"/>
              <a:t> id, link, retweet, text, author, images, videos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5 V’s</a:t>
            </a:r>
            <a:endParaRPr/>
          </a:p>
        </p:txBody>
      </p:sp>
      <p:sp>
        <p:nvSpPr>
          <p:cNvPr id="291" name="Shape 291"/>
          <p:cNvSpPr txBox="1"/>
          <p:nvPr>
            <p:ph idx="1" type="body"/>
          </p:nvPr>
        </p:nvSpPr>
        <p:spPr>
          <a:xfrm>
            <a:off x="1303800" y="1189650"/>
            <a:ext cx="7030500" cy="3342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a:t>Volume</a:t>
            </a:r>
            <a:endParaRPr b="1"/>
          </a:p>
          <a:p>
            <a:pPr indent="0" lvl="0" marL="0" marR="0" rtl="0" algn="l">
              <a:lnSpc>
                <a:spcPct val="100000"/>
              </a:lnSpc>
              <a:spcBef>
                <a:spcPts val="0"/>
              </a:spcBef>
              <a:spcAft>
                <a:spcPts val="0"/>
              </a:spcAft>
              <a:buNone/>
            </a:pPr>
            <a:r>
              <a:rPr lang="en" u="sng"/>
              <a:t>Medical :</a:t>
            </a:r>
            <a:r>
              <a:rPr lang="en"/>
              <a:t> Health Care Industry has been generating petabytes of data. For example, Kaiser Permanete, a health network of over 9 million members has around 26.5 to 44 petabytes of data in the form of EHR (Baker, Baker, &amp; Dworkin, 2017).</a:t>
            </a:r>
            <a:endParaRPr/>
          </a:p>
          <a:p>
            <a:pPr indent="0" lvl="0" marL="0" rtl="0">
              <a:lnSpc>
                <a:spcPct val="100000"/>
              </a:lnSpc>
              <a:spcBef>
                <a:spcPts val="0"/>
              </a:spcBef>
              <a:spcAft>
                <a:spcPts val="0"/>
              </a:spcAft>
              <a:buNone/>
            </a:pPr>
            <a:r>
              <a:rPr lang="en" u="sng"/>
              <a:t>Financial :</a:t>
            </a:r>
            <a:r>
              <a:rPr lang="en"/>
              <a:t> Due to the massive number of transactions that happen in a particular company, it has large sets of data to analyze. For example, Mastercard alone has 10 Petabytes of data which they aggregate and augment using 700,000 rules.</a:t>
            </a:r>
            <a:endParaRPr/>
          </a:p>
          <a:p>
            <a:pPr indent="0" lvl="0" marL="0" rtl="0">
              <a:lnSpc>
                <a:spcPct val="100000"/>
              </a:lnSpc>
              <a:spcBef>
                <a:spcPts val="0"/>
              </a:spcBef>
              <a:spcAft>
                <a:spcPts val="0"/>
              </a:spcAft>
              <a:buNone/>
            </a:pPr>
            <a:r>
              <a:rPr lang="en" u="sng"/>
              <a:t>Social Media : </a:t>
            </a:r>
            <a:r>
              <a:rPr lang="en"/>
              <a:t> with ~500 million tweets per day amounting to 100s of Terabytes per day, generating massive amounts of data.</a:t>
            </a:r>
            <a:endParaRPr/>
          </a:p>
          <a:p>
            <a:pPr indent="0" lvl="0" marL="0">
              <a:lnSpc>
                <a:spcPct val="100000"/>
              </a:lnSpc>
              <a:spcBef>
                <a:spcPts val="0"/>
              </a:spcBef>
              <a:spcAft>
                <a:spcPts val="0"/>
              </a:spcAft>
              <a:buNone/>
            </a:pPr>
            <a:r>
              <a:t/>
            </a:r>
            <a:endParaRPr/>
          </a:p>
          <a:p>
            <a:pPr indent="0" lvl="0" marL="0" rtl="0">
              <a:lnSpc>
                <a:spcPct val="100000"/>
              </a:lnSpc>
              <a:spcBef>
                <a:spcPts val="0"/>
              </a:spcBef>
              <a:spcAft>
                <a:spcPts val="0"/>
              </a:spcAft>
              <a:buNone/>
            </a:pPr>
            <a:r>
              <a:rPr b="1" lang="en"/>
              <a:t>Variety</a:t>
            </a:r>
            <a:endParaRPr b="1"/>
          </a:p>
          <a:p>
            <a:pPr indent="0" lvl="0" marL="0" rtl="0">
              <a:lnSpc>
                <a:spcPct val="100000"/>
              </a:lnSpc>
              <a:spcBef>
                <a:spcPts val="0"/>
              </a:spcBef>
              <a:spcAft>
                <a:spcPts val="0"/>
              </a:spcAft>
              <a:buNone/>
            </a:pPr>
            <a:r>
              <a:rPr lang="en" u="sng"/>
              <a:t>Medical :</a:t>
            </a:r>
            <a:r>
              <a:rPr lang="en"/>
              <a:t> demographics, pharmacy data, lab reports (structured data); medical image (unstructured data)</a:t>
            </a:r>
            <a:endParaRPr/>
          </a:p>
          <a:p>
            <a:pPr indent="0" lvl="0" marL="0" rtl="0">
              <a:lnSpc>
                <a:spcPct val="100000"/>
              </a:lnSpc>
              <a:spcBef>
                <a:spcPts val="0"/>
              </a:spcBef>
              <a:spcAft>
                <a:spcPts val="0"/>
              </a:spcAft>
              <a:buNone/>
            </a:pPr>
            <a:r>
              <a:rPr lang="en" u="sng"/>
              <a:t>Financial :</a:t>
            </a:r>
            <a:r>
              <a:rPr lang="en"/>
              <a:t> Structured; Credit/Debit card companies receive data regarding amount of truncation, merchant name, time, date and credit/debit card name</a:t>
            </a:r>
            <a:endParaRPr/>
          </a:p>
          <a:p>
            <a:pPr indent="0" lvl="0" marL="0">
              <a:lnSpc>
                <a:spcPct val="100000"/>
              </a:lnSpc>
              <a:spcBef>
                <a:spcPts val="0"/>
              </a:spcBef>
              <a:spcAft>
                <a:spcPts val="0"/>
              </a:spcAft>
              <a:buNone/>
            </a:pPr>
            <a:r>
              <a:rPr lang="en" u="sng"/>
              <a:t>Social Media :</a:t>
            </a:r>
            <a:r>
              <a:rPr lang="en"/>
              <a:t> basic info of tweets like id, date, link, text, author (structured data); images and videos (unstructured data)</a:t>
            </a:r>
            <a:endParaRPr/>
          </a:p>
          <a:p>
            <a:pPr indent="0" lvl="0" marL="0">
              <a:lnSpc>
                <a:spcPct val="10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1303800" y="598575"/>
            <a:ext cx="7030500" cy="599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5 V’s (cont.)</a:t>
            </a:r>
            <a:endParaRPr/>
          </a:p>
        </p:txBody>
      </p:sp>
      <p:sp>
        <p:nvSpPr>
          <p:cNvPr id="297" name="Shape 297"/>
          <p:cNvSpPr txBox="1"/>
          <p:nvPr>
            <p:ph idx="1" type="body"/>
          </p:nvPr>
        </p:nvSpPr>
        <p:spPr>
          <a:xfrm>
            <a:off x="1303800" y="1197975"/>
            <a:ext cx="7030500" cy="33336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a:t>Velocity</a:t>
            </a:r>
            <a:endParaRPr b="1"/>
          </a:p>
          <a:p>
            <a:pPr indent="0" lvl="0" marL="0" rtl="0">
              <a:lnSpc>
                <a:spcPct val="100000"/>
              </a:lnSpc>
              <a:spcBef>
                <a:spcPts val="0"/>
              </a:spcBef>
              <a:spcAft>
                <a:spcPts val="0"/>
              </a:spcAft>
              <a:buNone/>
            </a:pPr>
            <a:r>
              <a:rPr lang="en" u="sng"/>
              <a:t>Medical :</a:t>
            </a:r>
            <a:r>
              <a:rPr lang="en"/>
              <a:t> Every second real time data gets generated as EHRs are updated by labs, clinic or hospitals</a:t>
            </a:r>
            <a:endParaRPr/>
          </a:p>
          <a:p>
            <a:pPr indent="0" lvl="0" marL="0" rtl="0">
              <a:lnSpc>
                <a:spcPct val="100000"/>
              </a:lnSpc>
              <a:spcBef>
                <a:spcPts val="0"/>
              </a:spcBef>
              <a:spcAft>
                <a:spcPts val="0"/>
              </a:spcAft>
              <a:buNone/>
            </a:pPr>
            <a:r>
              <a:rPr lang="en" u="sng"/>
              <a:t>Financial :</a:t>
            </a:r>
            <a:r>
              <a:rPr lang="en"/>
              <a:t> transactions happen continuously, so data is being generated constantly; EX: Mastercard - generate 65 billion transaction per year worldwide;  Visa handles 141 billion total transactions in a year</a:t>
            </a:r>
            <a:endParaRPr/>
          </a:p>
          <a:p>
            <a:pPr indent="0" lvl="0" marL="0" rtl="0">
              <a:lnSpc>
                <a:spcPct val="100000"/>
              </a:lnSpc>
              <a:spcBef>
                <a:spcPts val="0"/>
              </a:spcBef>
              <a:spcAft>
                <a:spcPts val="0"/>
              </a:spcAft>
              <a:buNone/>
            </a:pPr>
            <a:r>
              <a:rPr lang="en" u="sng"/>
              <a:t>Social Media </a:t>
            </a:r>
            <a:r>
              <a:rPr lang="en"/>
              <a:t>: very fast, ~6000 tweets per second, 500 million tweets per day</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rPr b="1" lang="en"/>
              <a:t>Veracity</a:t>
            </a:r>
            <a:endParaRPr b="1"/>
          </a:p>
          <a:p>
            <a:pPr indent="0" lvl="0" marL="0" rtl="0">
              <a:lnSpc>
                <a:spcPct val="100000"/>
              </a:lnSpc>
              <a:spcBef>
                <a:spcPts val="0"/>
              </a:spcBef>
              <a:spcAft>
                <a:spcPts val="0"/>
              </a:spcAft>
              <a:buNone/>
            </a:pPr>
            <a:r>
              <a:rPr lang="en" u="sng"/>
              <a:t>Medical :</a:t>
            </a:r>
            <a:r>
              <a:rPr lang="en"/>
              <a:t> The quality of data is high and there is little scope for dirty data</a:t>
            </a:r>
            <a:endParaRPr/>
          </a:p>
          <a:p>
            <a:pPr indent="0" lvl="0" marL="0" rtl="0">
              <a:lnSpc>
                <a:spcPct val="100000"/>
              </a:lnSpc>
              <a:spcBef>
                <a:spcPts val="0"/>
              </a:spcBef>
              <a:spcAft>
                <a:spcPts val="0"/>
              </a:spcAft>
              <a:buNone/>
            </a:pPr>
            <a:r>
              <a:rPr lang="en" u="sng"/>
              <a:t>Financial :</a:t>
            </a:r>
            <a:r>
              <a:rPr lang="en"/>
              <a:t> Veracity of credit/debit card transaction is high since each transaction is authenticated</a:t>
            </a:r>
            <a:endParaRPr/>
          </a:p>
          <a:p>
            <a:pPr indent="0" lvl="0" marL="0" rtl="0">
              <a:lnSpc>
                <a:spcPct val="100000"/>
              </a:lnSpc>
              <a:spcBef>
                <a:spcPts val="0"/>
              </a:spcBef>
              <a:spcAft>
                <a:spcPts val="0"/>
              </a:spcAft>
              <a:buNone/>
            </a:pPr>
            <a:r>
              <a:rPr lang="en" u="sng"/>
              <a:t>Social Media :</a:t>
            </a:r>
            <a:r>
              <a:rPr lang="en"/>
              <a:t> The quality/accuracy is hard to determine with misinformation; and with typos, abbreviations, slangs, the quality of data also decreases</a:t>
            </a:r>
            <a:endParaRPr b="1"/>
          </a:p>
          <a:p>
            <a:pPr indent="0" lvl="0" marL="0" rtl="0">
              <a:lnSpc>
                <a:spcPct val="100000"/>
              </a:lnSpc>
              <a:spcBef>
                <a:spcPts val="0"/>
              </a:spcBef>
              <a:spcAft>
                <a:spcPts val="0"/>
              </a:spcAft>
              <a:buNone/>
            </a:pPr>
            <a:r>
              <a:t/>
            </a:r>
            <a:endParaRPr b="1"/>
          </a:p>
          <a:p>
            <a:pPr indent="0" lvl="0" marL="0" rtl="0">
              <a:lnSpc>
                <a:spcPct val="100000"/>
              </a:lnSpc>
              <a:spcBef>
                <a:spcPts val="0"/>
              </a:spcBef>
              <a:spcAft>
                <a:spcPts val="0"/>
              </a:spcAft>
              <a:buNone/>
            </a:pPr>
            <a:r>
              <a:t/>
            </a:r>
            <a:endParaRPr b="1"/>
          </a:p>
          <a:p>
            <a:pPr indent="0" lvl="0" marL="0">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1303800" y="598575"/>
            <a:ext cx="7030500" cy="589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5 V’s (cont.)</a:t>
            </a:r>
            <a:endParaRPr/>
          </a:p>
        </p:txBody>
      </p:sp>
      <p:sp>
        <p:nvSpPr>
          <p:cNvPr id="303" name="Shape 303"/>
          <p:cNvSpPr txBox="1"/>
          <p:nvPr>
            <p:ph idx="1" type="body"/>
          </p:nvPr>
        </p:nvSpPr>
        <p:spPr>
          <a:xfrm>
            <a:off x="1303800" y="1188375"/>
            <a:ext cx="7030500" cy="3343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a:t>Value</a:t>
            </a:r>
            <a:endParaRPr b="1"/>
          </a:p>
          <a:p>
            <a:pPr indent="0" lvl="0" marL="0" rtl="0">
              <a:lnSpc>
                <a:spcPct val="100000"/>
              </a:lnSpc>
              <a:spcBef>
                <a:spcPts val="0"/>
              </a:spcBef>
              <a:spcAft>
                <a:spcPts val="0"/>
              </a:spcAft>
              <a:buNone/>
            </a:pPr>
            <a:r>
              <a:rPr lang="en" u="sng"/>
              <a:t>Medical :</a:t>
            </a:r>
            <a:r>
              <a:rPr lang="en"/>
              <a:t> EHR is a valuable source of data; easier to share patient information among various health providers making it faster for patients to receive health care; disease analysis and control</a:t>
            </a:r>
            <a:endParaRPr sz="11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rPr lang="en" u="sng"/>
              <a:t>Financial :</a:t>
            </a:r>
            <a:r>
              <a:rPr lang="en"/>
              <a:t> Credit card transactions are most reliable data when it comes to detecting fraudulent behavior; when combined with other data can generate complete history of a customer’s spending and earning to verify loan applications; detecting market and consumer trend</a:t>
            </a:r>
            <a:endParaRPr/>
          </a:p>
          <a:p>
            <a:pPr indent="0" lvl="0" marL="0" rtl="0">
              <a:lnSpc>
                <a:spcPct val="100000"/>
              </a:lnSpc>
              <a:spcBef>
                <a:spcPts val="0"/>
              </a:spcBef>
              <a:spcAft>
                <a:spcPts val="0"/>
              </a:spcAft>
              <a:buNone/>
            </a:pPr>
            <a:r>
              <a:rPr lang="en" u="sng"/>
              <a:t>Social Media :</a:t>
            </a:r>
            <a:r>
              <a:rPr lang="en"/>
              <a:t> data can help companies understand consumers’ view on products, market campaign’s impact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Big Data</a:t>
            </a:r>
            <a:endParaRPr/>
          </a:p>
        </p:txBody>
      </p:sp>
      <p:sp>
        <p:nvSpPr>
          <p:cNvPr id="309" name="Shape 309"/>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t>Medical </a:t>
            </a:r>
            <a:r>
              <a:rPr b="1" lang="en"/>
              <a:t>Dataset</a:t>
            </a:r>
            <a:endParaRPr b="1"/>
          </a:p>
          <a:p>
            <a:pPr indent="0" lvl="0" marL="0" rtl="0">
              <a:lnSpc>
                <a:spcPct val="100000"/>
              </a:lnSpc>
              <a:spcBef>
                <a:spcPts val="0"/>
              </a:spcBef>
              <a:spcAft>
                <a:spcPts val="0"/>
              </a:spcAft>
              <a:buNone/>
            </a:pPr>
            <a:r>
              <a:rPr lang="en" sz="1100">
                <a:solidFill>
                  <a:srgbClr val="000000"/>
                </a:solidFill>
                <a:latin typeface="Calibri"/>
                <a:ea typeface="Calibri"/>
                <a:cs typeface="Calibri"/>
                <a:sym typeface="Calibri"/>
              </a:rPr>
              <a:t>It is a big data set because of the complexity of healthcare results from the diversity of health-related problems and their treatments. The medical dataset is collected from various sources and integration of these data sources causes data to be of very large size, with multiple scales and incongruences.</a:t>
            </a:r>
            <a:endParaRPr sz="11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1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rPr b="1" lang="en"/>
              <a:t>Finance Dataset</a:t>
            </a:r>
            <a:endParaRPr b="1" sz="11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rPr lang="en" sz="1100">
                <a:solidFill>
                  <a:srgbClr val="000000"/>
                </a:solidFill>
                <a:latin typeface="Calibri"/>
                <a:ea typeface="Calibri"/>
                <a:cs typeface="Calibri"/>
                <a:sym typeface="Calibri"/>
              </a:rPr>
              <a:t>There are about 200 Billion transactions happening every year, distributed among various companies, customers and mode of payment. To store and manage such data we cannot use conventional methods and hence this also qualifies as Big data</a:t>
            </a:r>
            <a:endParaRPr sz="11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11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rPr b="1" lang="en"/>
              <a:t>Social Media Dataset</a:t>
            </a:r>
            <a:endParaRPr b="1" sz="1100">
              <a:solidFill>
                <a:srgbClr val="000000"/>
              </a:solidFill>
              <a:latin typeface="Calibri"/>
              <a:ea typeface="Calibri"/>
              <a:cs typeface="Calibri"/>
              <a:sym typeface="Calibri"/>
            </a:endParaRPr>
          </a:p>
          <a:p>
            <a:pPr indent="0" lvl="0" marL="0">
              <a:lnSpc>
                <a:spcPct val="100000"/>
              </a:lnSpc>
              <a:spcBef>
                <a:spcPts val="0"/>
              </a:spcBef>
              <a:spcAft>
                <a:spcPts val="0"/>
              </a:spcAft>
              <a:buNone/>
            </a:pPr>
            <a:r>
              <a:rPr lang="en" sz="1100">
                <a:solidFill>
                  <a:srgbClr val="000000"/>
                </a:solidFill>
                <a:latin typeface="Calibri"/>
                <a:ea typeface="Calibri"/>
                <a:cs typeface="Calibri"/>
                <a:sym typeface="Calibri"/>
              </a:rPr>
              <a:t>Twitter generates around 500 million tweets with 100s of Terabytes of data being shared per day. Needless to say other platforms such as Facebook generating even more every day, this definitely qualifies as big data</a:t>
            </a:r>
            <a:endParaRPr sz="110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Unintended Consequences</a:t>
            </a:r>
            <a:endParaRPr/>
          </a:p>
        </p:txBody>
      </p:sp>
      <p:sp>
        <p:nvSpPr>
          <p:cNvPr id="315" name="Shape 315"/>
          <p:cNvSpPr txBox="1"/>
          <p:nvPr>
            <p:ph idx="1" type="body"/>
          </p:nvPr>
        </p:nvSpPr>
        <p:spPr>
          <a:xfrm>
            <a:off x="1303800" y="1674075"/>
            <a:ext cx="7030500" cy="29337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a:t>Medical + Financial</a:t>
            </a:r>
            <a:endParaRPr b="1"/>
          </a:p>
          <a:p>
            <a:pPr indent="0" lvl="0" marL="0" rtl="0">
              <a:lnSpc>
                <a:spcPct val="100000"/>
              </a:lnSpc>
              <a:spcBef>
                <a:spcPts val="0"/>
              </a:spcBef>
              <a:spcAft>
                <a:spcPts val="0"/>
              </a:spcAft>
              <a:buNone/>
            </a:pPr>
            <a:r>
              <a:rPr lang="en"/>
              <a:t>One can create a customer profile based on customer’s medical history and  transaction patterns. This data can be misused by various Insurance companies.</a:t>
            </a:r>
            <a:endParaRPr/>
          </a:p>
          <a:p>
            <a:pPr indent="0" lvl="0" marL="0" rtl="0">
              <a:lnSpc>
                <a:spcPct val="100000"/>
              </a:lnSpc>
              <a:spcBef>
                <a:spcPts val="0"/>
              </a:spcBef>
              <a:spcAft>
                <a:spcPts val="0"/>
              </a:spcAft>
              <a:buNone/>
            </a:pPr>
            <a:r>
              <a:t/>
            </a:r>
            <a:endParaRPr b="1"/>
          </a:p>
          <a:p>
            <a:pPr indent="0" lvl="0" marL="0" rtl="0">
              <a:lnSpc>
                <a:spcPct val="100000"/>
              </a:lnSpc>
              <a:spcBef>
                <a:spcPts val="0"/>
              </a:spcBef>
              <a:spcAft>
                <a:spcPts val="0"/>
              </a:spcAft>
              <a:buNone/>
            </a:pPr>
            <a:r>
              <a:t/>
            </a:r>
            <a:endParaRPr b="1"/>
          </a:p>
          <a:p>
            <a:pPr indent="0" lvl="0" marL="0" rtl="0">
              <a:lnSpc>
                <a:spcPct val="100000"/>
              </a:lnSpc>
              <a:spcBef>
                <a:spcPts val="0"/>
              </a:spcBef>
              <a:spcAft>
                <a:spcPts val="0"/>
              </a:spcAft>
              <a:buNone/>
            </a:pPr>
            <a:r>
              <a:rPr b="1" lang="en"/>
              <a:t>Medical + Financial + Social Media</a:t>
            </a:r>
            <a:endParaRPr b="1"/>
          </a:p>
          <a:p>
            <a:pPr indent="0" lvl="0" marL="0" rtl="0">
              <a:lnSpc>
                <a:spcPct val="100000"/>
              </a:lnSpc>
              <a:spcBef>
                <a:spcPts val="0"/>
              </a:spcBef>
              <a:spcAft>
                <a:spcPts val="0"/>
              </a:spcAft>
              <a:buNone/>
            </a:pPr>
            <a:r>
              <a:rPr lang="en"/>
              <a:t>Companies can utilize purchase history from financial records or individual’s health issues from medical records to target specific advertisements on individuals’ social media accounts.</a:t>
            </a:r>
            <a:endParaRPr/>
          </a:p>
          <a:p>
            <a:pPr indent="0" lvl="0" marL="0" rtl="0">
              <a:lnSpc>
                <a:spcPct val="100000"/>
              </a:lnSpc>
              <a:spcBef>
                <a:spcPts val="0"/>
              </a:spcBef>
              <a:spcAft>
                <a:spcPts val="0"/>
              </a:spcAft>
              <a:buNone/>
            </a:pPr>
            <a:r>
              <a:t/>
            </a:r>
            <a:endParaRPr b="1"/>
          </a:p>
          <a:p>
            <a:pPr indent="0" lvl="0" marL="0">
              <a:lnSpc>
                <a:spcPct val="100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a:t>
            </a:r>
            <a:endParaRPr/>
          </a:p>
        </p:txBody>
      </p:sp>
      <p:sp>
        <p:nvSpPr>
          <p:cNvPr id="321" name="Shape 321"/>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nSpc>
                <a:spcPct val="107916"/>
              </a:lnSpc>
              <a:spcBef>
                <a:spcPts val="0"/>
              </a:spcBef>
              <a:spcAft>
                <a:spcPts val="0"/>
              </a:spcAft>
              <a:buNone/>
            </a:pPr>
            <a:r>
              <a:rPr lang="en" sz="1100">
                <a:solidFill>
                  <a:srgbClr val="000000"/>
                </a:solidFill>
                <a:latin typeface="Calibri"/>
                <a:ea typeface="Calibri"/>
                <a:cs typeface="Calibri"/>
                <a:sym typeface="Calibri"/>
              </a:rPr>
              <a:t>Baker, J. J., Baker, R. W., &amp; Dworkin, N. R. (2017). </a:t>
            </a:r>
            <a:r>
              <a:rPr i="1" lang="en" sz="1100">
                <a:solidFill>
                  <a:srgbClr val="000000"/>
                </a:solidFill>
                <a:latin typeface="Calibri"/>
                <a:ea typeface="Calibri"/>
                <a:cs typeface="Calibri"/>
                <a:sym typeface="Calibri"/>
              </a:rPr>
              <a:t>Health Care Finance.</a:t>
            </a:r>
            <a:r>
              <a:rPr lang="en" sz="1100">
                <a:solidFill>
                  <a:srgbClr val="000000"/>
                </a:solidFill>
                <a:latin typeface="Calibri"/>
                <a:ea typeface="Calibri"/>
                <a:cs typeface="Calibri"/>
                <a:sym typeface="Calibri"/>
              </a:rPr>
              <a:t> Jones &amp; Bartlett Learning. Retrieved January 14, 2018, from </a:t>
            </a:r>
            <a:r>
              <a:rPr lang="en" sz="1100" u="sng">
                <a:solidFill>
                  <a:schemeClr val="hlink"/>
                </a:solidFill>
                <a:latin typeface="Calibri"/>
                <a:ea typeface="Calibri"/>
                <a:cs typeface="Calibri"/>
                <a:sym typeface="Calibri"/>
                <a:hlinkClick r:id="rId3"/>
              </a:rPr>
              <a:t>https://www.barnesandnoble.com/w/health-care-finance-judith-j-baker/1126352328?ean=9781284118216</a:t>
            </a:r>
            <a:endParaRPr sz="1100">
              <a:solidFill>
                <a:srgbClr val="000000"/>
              </a:solidFill>
              <a:latin typeface="Calibri"/>
              <a:ea typeface="Calibri"/>
              <a:cs typeface="Calibri"/>
              <a:sym typeface="Calibri"/>
            </a:endParaRPr>
          </a:p>
          <a:p>
            <a:pPr indent="0" lvl="0" marL="0" rtl="0">
              <a:lnSpc>
                <a:spcPct val="107916"/>
              </a:lnSpc>
              <a:spcBef>
                <a:spcPts val="800"/>
              </a:spcBef>
              <a:spcAft>
                <a:spcPts val="0"/>
              </a:spcAft>
              <a:buNone/>
            </a:pPr>
            <a:r>
              <a:t/>
            </a:r>
            <a:endParaRPr i="1" sz="1100">
              <a:solidFill>
                <a:srgbClr val="000000"/>
              </a:solidFill>
              <a:latin typeface="Calibri"/>
              <a:ea typeface="Calibri"/>
              <a:cs typeface="Calibri"/>
              <a:sym typeface="Calibri"/>
            </a:endParaRPr>
          </a:p>
          <a:p>
            <a:pPr indent="0" lvl="0" marL="0" rtl="0">
              <a:lnSpc>
                <a:spcPct val="107916"/>
              </a:lnSpc>
              <a:spcBef>
                <a:spcPts val="800"/>
              </a:spcBef>
              <a:spcAft>
                <a:spcPts val="0"/>
              </a:spcAft>
              <a:buNone/>
            </a:pPr>
            <a:r>
              <a:rPr i="1" lang="en" sz="950">
                <a:solidFill>
                  <a:srgbClr val="222222"/>
                </a:solidFill>
                <a:highlight>
                  <a:srgbClr val="FFFFFF"/>
                </a:highlight>
                <a:latin typeface="Arial"/>
                <a:ea typeface="Arial"/>
                <a:cs typeface="Arial"/>
                <a:sym typeface="Arial"/>
              </a:rPr>
              <a:t>What information does an electronic health record (EHR) contain?</a:t>
            </a:r>
            <a:r>
              <a:rPr lang="en" sz="950">
                <a:solidFill>
                  <a:srgbClr val="222222"/>
                </a:solidFill>
                <a:highlight>
                  <a:srgbClr val="FFFFFF"/>
                </a:highlight>
                <a:latin typeface="Arial"/>
                <a:ea typeface="Arial"/>
                <a:cs typeface="Arial"/>
                <a:sym typeface="Arial"/>
              </a:rPr>
              <a:t> (n.d.). Retrieved January 16, 2018, from HealthIT.gov:</a:t>
            </a:r>
            <a:r>
              <a:rPr lang="en" sz="950" u="sng">
                <a:solidFill>
                  <a:srgbClr val="1155CC"/>
                </a:solidFill>
                <a:highlight>
                  <a:srgbClr val="FFFFFF"/>
                </a:highlight>
                <a:latin typeface="Arial"/>
                <a:ea typeface="Arial"/>
                <a:cs typeface="Arial"/>
                <a:sym typeface="Arial"/>
                <a:hlinkClick r:id="rId4"/>
              </a:rPr>
              <a:t>https://www.healthit.gov/providers-professionals/faqs/what-information-does-electronic-health-record-ehr-contain</a:t>
            </a:r>
            <a:endParaRPr i="1" sz="1100">
              <a:solidFill>
                <a:srgbClr val="000000"/>
              </a:solidFill>
              <a:latin typeface="Calibri"/>
              <a:ea typeface="Calibri"/>
              <a:cs typeface="Calibri"/>
              <a:sym typeface="Calibri"/>
            </a:endParaRPr>
          </a:p>
          <a:p>
            <a:pPr indent="0" lvl="0" marL="0" rtl="0">
              <a:lnSpc>
                <a:spcPct val="107916"/>
              </a:lnSpc>
              <a:spcBef>
                <a:spcPts val="800"/>
              </a:spcBef>
              <a:spcAft>
                <a:spcPts val="0"/>
              </a:spcAft>
              <a:buNone/>
            </a:pPr>
            <a:r>
              <a:t/>
            </a:r>
            <a:endParaRPr i="1" sz="1100">
              <a:solidFill>
                <a:srgbClr val="000000"/>
              </a:solidFill>
              <a:latin typeface="Calibri"/>
              <a:ea typeface="Calibri"/>
              <a:cs typeface="Calibri"/>
              <a:sym typeface="Calibri"/>
            </a:endParaRPr>
          </a:p>
          <a:p>
            <a:pPr indent="0" lvl="0" marL="0" rtl="0">
              <a:lnSpc>
                <a:spcPct val="107916"/>
              </a:lnSpc>
              <a:spcBef>
                <a:spcPts val="800"/>
              </a:spcBef>
              <a:spcAft>
                <a:spcPts val="0"/>
              </a:spcAft>
              <a:buNone/>
            </a:pPr>
            <a:r>
              <a:rPr i="1" lang="en" sz="1100">
                <a:solidFill>
                  <a:srgbClr val="000000"/>
                </a:solidFill>
                <a:latin typeface="Calibri"/>
                <a:ea typeface="Calibri"/>
                <a:cs typeface="Calibri"/>
                <a:sym typeface="Calibri"/>
              </a:rPr>
              <a:t>Twitter Usage Statistics</a:t>
            </a:r>
            <a:r>
              <a:rPr lang="en" sz="1100">
                <a:solidFill>
                  <a:srgbClr val="000000"/>
                </a:solidFill>
                <a:latin typeface="Calibri"/>
                <a:ea typeface="Calibri"/>
                <a:cs typeface="Calibri"/>
                <a:sym typeface="Calibri"/>
              </a:rPr>
              <a:t>, Retrieved January 16, 2018, from  </a:t>
            </a:r>
            <a:r>
              <a:rPr lang="en" sz="1100" u="sng">
                <a:solidFill>
                  <a:schemeClr val="hlink"/>
                </a:solidFill>
                <a:latin typeface="Calibri"/>
                <a:ea typeface="Calibri"/>
                <a:cs typeface="Calibri"/>
                <a:sym typeface="Calibri"/>
                <a:hlinkClick r:id="rId5"/>
              </a:rPr>
              <a:t>http://www.internetlivestats.com/twitter-statistics/</a:t>
            </a:r>
            <a:endParaRPr sz="1100">
              <a:solidFill>
                <a:srgbClr val="000000"/>
              </a:solidFill>
              <a:latin typeface="Calibri"/>
              <a:ea typeface="Calibri"/>
              <a:cs typeface="Calibri"/>
              <a:sym typeface="Calibri"/>
            </a:endParaRPr>
          </a:p>
          <a:p>
            <a:pPr indent="0" lvl="0" marL="0" rtl="0">
              <a:lnSpc>
                <a:spcPct val="107916"/>
              </a:lnSpc>
              <a:spcBef>
                <a:spcPts val="800"/>
              </a:spcBef>
              <a:spcAft>
                <a:spcPts val="0"/>
              </a:spcAft>
              <a:buNone/>
            </a:pPr>
            <a:r>
              <a:t/>
            </a:r>
            <a:endParaRPr sz="1100">
              <a:solidFill>
                <a:srgbClr val="000000"/>
              </a:solidFill>
              <a:latin typeface="Calibri"/>
              <a:ea typeface="Calibri"/>
              <a:cs typeface="Calibri"/>
              <a:sym typeface="Calibri"/>
            </a:endParaRPr>
          </a:p>
          <a:p>
            <a:pPr indent="0" lvl="0" marL="0" rtl="0">
              <a:lnSpc>
                <a:spcPct val="107916"/>
              </a:lnSpc>
              <a:spcBef>
                <a:spcPts val="800"/>
              </a:spcBef>
              <a:spcAft>
                <a:spcPts val="800"/>
              </a:spcAft>
              <a:buNone/>
            </a:pPr>
            <a:r>
              <a:t/>
            </a:r>
            <a:endParaRPr sz="110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